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5" r:id="rId3"/>
    <p:sldId id="305" r:id="rId4"/>
    <p:sldId id="342" r:id="rId5"/>
    <p:sldId id="345" r:id="rId6"/>
    <p:sldId id="346" r:id="rId7"/>
    <p:sldId id="309" r:id="rId8"/>
    <p:sldId id="349" r:id="rId9"/>
    <p:sldId id="300" r:id="rId10"/>
    <p:sldId id="320" r:id="rId11"/>
    <p:sldId id="351" r:id="rId12"/>
    <p:sldId id="347" r:id="rId13"/>
    <p:sldId id="339" r:id="rId14"/>
    <p:sldId id="340" r:id="rId15"/>
    <p:sldId id="299" r:id="rId16"/>
    <p:sldId id="348" r:id="rId17"/>
    <p:sldId id="338" r:id="rId18"/>
    <p:sldId id="350" r:id="rId1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64685240-0C34-40C8-AB6B-8C445D638532}" type="datetimeFigureOut">
              <a:rPr lang="en-GB" smtClean="0"/>
              <a:pPr/>
              <a:t>12/07/2011</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50A19F1B-52B1-4C10-8F03-19C209FB5B7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D84DD6B-EA42-4A3B-A6B0-F3794B010CCE}" type="datetimeFigureOut">
              <a:rPr lang="en-US" smtClean="0"/>
              <a:pPr/>
              <a:t>7/12/2011</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80FA227-817A-49A1-9CB3-2D3CAC4D483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80FA227-817A-49A1-9CB3-2D3CAC4D4831}"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F0CB570E-E32D-4EA3-922D-9DD28BC33E6D}" type="slidenum">
              <a:rPr lang="en-GB" smtClean="0"/>
              <a:pPr/>
              <a:t>13</a:t>
            </a:fld>
            <a:endParaRPr lang="en-GB" smtClean="0"/>
          </a:p>
        </p:txBody>
      </p:sp>
      <p:sp>
        <p:nvSpPr>
          <p:cNvPr id="5123" name="Rectangle 2"/>
          <p:cNvSpPr>
            <a:spLocks noGrp="1" noRot="1" noChangeAspect="1" noChangeArrowheads="1" noTextEdit="1"/>
          </p:cNvSpPr>
          <p:nvPr>
            <p:ph type="sldImg"/>
          </p:nvPr>
        </p:nvSpPr>
        <p:spPr>
          <a:xfrm>
            <a:off x="1082675" y="869950"/>
            <a:ext cx="4629150" cy="3471863"/>
          </a:xfrm>
          <a:solidFill>
            <a:srgbClr val="FFFFFF"/>
          </a:solidFill>
          <a:ln/>
        </p:spPr>
      </p:sp>
      <p:sp>
        <p:nvSpPr>
          <p:cNvPr id="5124" name="Rectangle 3"/>
          <p:cNvSpPr>
            <a:spLocks noGrp="1" noChangeArrowheads="1"/>
          </p:cNvSpPr>
          <p:nvPr>
            <p:ph type="body" idx="1"/>
          </p:nvPr>
        </p:nvSpPr>
        <p:spPr>
          <a:xfrm>
            <a:off x="905934" y="4724312"/>
            <a:ext cx="4982633" cy="3912213"/>
          </a:xfrm>
          <a:solidFill>
            <a:srgbClr val="FFFFFF"/>
          </a:solidFill>
          <a:ln>
            <a:solidFill>
              <a:srgbClr val="000000"/>
            </a:solidFill>
          </a:ln>
        </p:spPr>
        <p:txBody>
          <a:bodyPr/>
          <a:lstStyle/>
          <a:p>
            <a:pPr eaLnBrk="1" hangingPunct="1"/>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410B3B-381C-4908-89BA-B0AF795024C0}" type="datetime1">
              <a:rPr lang="en-US" smtClean="0"/>
              <a:pPr/>
              <a:t>7/12/2011</a:t>
            </a:fld>
            <a:endParaRPr lang="en-GB"/>
          </a:p>
        </p:txBody>
      </p:sp>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6" name="Slide Number Placeholder 5"/>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520A0F-22CF-4A47-9BE5-5A64ACD8B37C}" type="datetime1">
              <a:rPr lang="en-US" smtClean="0"/>
              <a:pPr/>
              <a:t>7/12/2011</a:t>
            </a:fld>
            <a:endParaRPr lang="en-GB"/>
          </a:p>
        </p:txBody>
      </p:sp>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6" name="Slide Number Placeholder 5"/>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2E0A78-E710-4B87-84E6-CADAE59F8D94}" type="datetime1">
              <a:rPr lang="en-US" smtClean="0"/>
              <a:pPr/>
              <a:t>7/12/2011</a:t>
            </a:fld>
            <a:endParaRPr lang="en-GB"/>
          </a:p>
        </p:txBody>
      </p:sp>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6" name="Slide Number Placeholder 5"/>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31800" y="17272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60900" y="1727200"/>
            <a:ext cx="40782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60900" y="3860800"/>
            <a:ext cx="40782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fld id="{ACA5B315-585E-46D4-B737-98CC587B9E94}" type="datetime1">
              <a:rPr lang="en-US" smtClean="0"/>
              <a:pPr>
                <a:defRPr/>
              </a:pPr>
              <a:t>7/12/2011</a:t>
            </a:fld>
            <a:endParaRPr lang="en-GB"/>
          </a:p>
        </p:txBody>
      </p:sp>
      <p:sp>
        <p:nvSpPr>
          <p:cNvPr id="7" name="Rectangle 8"/>
          <p:cNvSpPr>
            <a:spLocks noGrp="1" noChangeArrowheads="1"/>
          </p:cNvSpPr>
          <p:nvPr>
            <p:ph type="ftr" sz="quarter" idx="11"/>
          </p:nvPr>
        </p:nvSpPr>
        <p:spPr>
          <a:ln/>
        </p:spPr>
        <p:txBody>
          <a:bodyPr/>
          <a:lstStyle>
            <a:lvl1pPr>
              <a:defRPr/>
            </a:lvl1pPr>
          </a:lstStyle>
          <a:p>
            <a:pPr>
              <a:defRPr/>
            </a:pPr>
            <a:r>
              <a:rPr lang="en-GB" smtClean="0"/>
              <a:t>Anticipating Biosecurity Challenges of the Global Expansion of High Containment Biological Laboratories  Istanbul</a:t>
            </a:r>
            <a:endParaRPr lang="en-GB"/>
          </a:p>
        </p:txBody>
      </p:sp>
      <p:sp>
        <p:nvSpPr>
          <p:cNvPr id="8" name="Rectangle 9"/>
          <p:cNvSpPr>
            <a:spLocks noGrp="1" noChangeArrowheads="1"/>
          </p:cNvSpPr>
          <p:nvPr>
            <p:ph type="sldNum" sz="quarter" idx="12"/>
          </p:nvPr>
        </p:nvSpPr>
        <p:spPr>
          <a:ln/>
        </p:spPr>
        <p:txBody>
          <a:bodyPr/>
          <a:lstStyle>
            <a:lvl1pPr>
              <a:defRPr/>
            </a:lvl1pPr>
          </a:lstStyle>
          <a:p>
            <a:pPr>
              <a:defRPr/>
            </a:pPr>
            <a:fld id="{7CEAB13D-23C1-412E-AD51-A5FB249084D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en-GB"/>
          </a:p>
        </p:txBody>
      </p:sp>
      <p:sp>
        <p:nvSpPr>
          <p:cNvPr id="3" name="Platshållare för diagram 2"/>
          <p:cNvSpPr>
            <a:spLocks noGrp="1"/>
          </p:cNvSpPr>
          <p:nvPr>
            <p:ph type="chart"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2A9CFD30-59A3-4386-A748-0314CBE3A8AD}" type="datetime1">
              <a:rPr lang="en-US" smtClean="0"/>
              <a:pPr>
                <a:defRPr/>
              </a:pPr>
              <a:t>7/12/2011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Anticipating Biosecurity Challenges of the Global Expansion of High Containment Biological Laboratories  Istanbul</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186431-7DB5-49D1-9629-D5DD0B3FA39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12009A-A4AC-4FEF-8B2A-D313B618BF68}" type="datetime1">
              <a:rPr lang="en-US" smtClean="0"/>
              <a:pPr/>
              <a:t>7/12/2011</a:t>
            </a:fld>
            <a:endParaRPr lang="en-GB"/>
          </a:p>
        </p:txBody>
      </p:sp>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6" name="Slide Number Placeholder 5"/>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9B401-0334-4D66-ADF0-61A3F361ABC0}" type="datetime1">
              <a:rPr lang="en-US" smtClean="0"/>
              <a:pPr/>
              <a:t>7/12/2011</a:t>
            </a:fld>
            <a:endParaRPr lang="en-GB"/>
          </a:p>
        </p:txBody>
      </p:sp>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6" name="Slide Number Placeholder 5"/>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FCAA48-2F8D-4BCC-9DAF-7128D727CAC2}" type="datetime1">
              <a:rPr lang="en-US" smtClean="0"/>
              <a:pPr/>
              <a:t>7/12/2011</a:t>
            </a:fld>
            <a:endParaRPr lang="en-GB"/>
          </a:p>
        </p:txBody>
      </p:sp>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7" name="Slide Number Placeholder 6"/>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79CAB1-1906-46FB-B109-FE1224C52328}" type="datetime1">
              <a:rPr lang="en-US" smtClean="0"/>
              <a:pPr/>
              <a:t>7/12/2011</a:t>
            </a:fld>
            <a:endParaRPr lang="en-GB"/>
          </a:p>
        </p:txBody>
      </p:sp>
      <p:sp>
        <p:nvSpPr>
          <p:cNvPr id="8" name="Footer Placeholder 7"/>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9" name="Slide Number Placeholder 8"/>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086698-C6A3-4295-BBB0-727600065F29}" type="datetime1">
              <a:rPr lang="en-US" smtClean="0"/>
              <a:pPr/>
              <a:t>7/12/2011</a:t>
            </a:fld>
            <a:endParaRPr lang="en-GB"/>
          </a:p>
        </p:txBody>
      </p:sp>
      <p:sp>
        <p:nvSpPr>
          <p:cNvPr id="4" name="Footer Placeholder 3"/>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5" name="Slide Number Placeholder 4"/>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51E71-58C3-477E-ADEC-57FFEACCF807}" type="datetime1">
              <a:rPr lang="en-US" smtClean="0"/>
              <a:pPr/>
              <a:t>7/12/2011</a:t>
            </a:fld>
            <a:endParaRPr lang="en-GB"/>
          </a:p>
        </p:txBody>
      </p:sp>
      <p:sp>
        <p:nvSpPr>
          <p:cNvPr id="3" name="Footer Placeholder 2"/>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4" name="Slide Number Placeholder 3"/>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BDDBF-B19A-4269-A5C3-8170456B2A7F}" type="datetime1">
              <a:rPr lang="en-US" smtClean="0"/>
              <a:pPr/>
              <a:t>7/12/2011</a:t>
            </a:fld>
            <a:endParaRPr lang="en-GB"/>
          </a:p>
        </p:txBody>
      </p:sp>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7" name="Slide Number Placeholder 6"/>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6795F-E20E-4706-BFB3-C8A6002D25AD}" type="datetime1">
              <a:rPr lang="en-US" smtClean="0"/>
              <a:pPr/>
              <a:t>7/12/2011</a:t>
            </a:fld>
            <a:endParaRPr lang="en-GB"/>
          </a:p>
        </p:txBody>
      </p:sp>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7" name="Slide Number Placeholder 6"/>
          <p:cNvSpPr>
            <a:spLocks noGrp="1"/>
          </p:cNvSpPr>
          <p:nvPr>
            <p:ph type="sldNum" sz="quarter" idx="12"/>
          </p:nvPr>
        </p:nvSpPr>
        <p:spPr/>
        <p:txBody>
          <a:bodyPr/>
          <a:lstStyle/>
          <a:p>
            <a:fld id="{FDB32607-6E57-42B4-9125-A4367E2D521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398C2-C6D7-4885-86C9-12991D918DBE}" type="datetime1">
              <a:rPr lang="en-US" smtClean="0"/>
              <a:pPr/>
              <a:t>7/12/2011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Anticipating Biosecurity Challenges of the Global Expansion of High Containment Biological Laboratories  Istanbul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32607-6E57-42B4-9125-A4367E2D521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hyperlink" Target="http://www.sciencedirect.com/science?_ob=PublicationURL&amp;_tockey=#TOC#6884#2011#999219996#3310747#FLA#&amp;_cdi=6884&amp;_pubType=J&amp;view=c&amp;_auth=y&amp;_acct=C000046143&amp;_version=1&amp;_urlVersion=0&amp;_userid=8041476&amp;md5=ee89b3915c07f14e01891a3c7419045d" TargetMode="External"/><Relationship Id="rId5" Type="http://schemas.openxmlformats.org/officeDocument/2006/relationships/hyperlink" Target="http://www.sciencedirect.com/science/journal/01956701" TargetMode="Externa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abbotlab.wordpress.com/"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cstate="print"/>
          <a:srcRect/>
          <a:stretch>
            <a:fillRect/>
          </a:stretch>
        </p:blipFill>
        <p:spPr bwMode="auto">
          <a:xfrm>
            <a:off x="0" y="0"/>
            <a:ext cx="10280482" cy="6858000"/>
          </a:xfrm>
          <a:prstGeom prst="rect">
            <a:avLst/>
          </a:prstGeom>
          <a:noFill/>
          <a:ln w="9525">
            <a:noFill/>
            <a:miter lim="800000"/>
            <a:headEnd/>
            <a:tailEnd/>
          </a:ln>
        </p:spPr>
      </p:pic>
      <p:sp>
        <p:nvSpPr>
          <p:cNvPr id="2" name="Title 1"/>
          <p:cNvSpPr>
            <a:spLocks noGrp="1"/>
          </p:cNvSpPr>
          <p:nvPr>
            <p:ph type="ctrTitle"/>
          </p:nvPr>
        </p:nvSpPr>
        <p:spPr>
          <a:xfrm>
            <a:off x="785786" y="785794"/>
            <a:ext cx="7772400" cy="1470025"/>
          </a:xfrm>
        </p:spPr>
        <p:txBody>
          <a:bodyPr>
            <a:noAutofit/>
          </a:bodyPr>
          <a:lstStyle/>
          <a:p>
            <a:r>
              <a:rPr lang="en-GB" sz="5400" dirty="0" smtClean="0">
                <a:solidFill>
                  <a:schemeClr val="bg2"/>
                </a:solidFill>
              </a:rPr>
              <a:t>Evidence based biosafety </a:t>
            </a:r>
            <a:r>
              <a:rPr lang="en-GB" dirty="0" smtClean="0">
                <a:solidFill>
                  <a:schemeClr val="bg2"/>
                </a:solidFill>
              </a:rPr>
              <a:t>- Ensuring precautions are adequate and appropriate</a:t>
            </a:r>
            <a:endParaRPr lang="en-GB" dirty="0">
              <a:solidFill>
                <a:schemeClr val="bg2"/>
              </a:solidFill>
            </a:endParaRPr>
          </a:p>
        </p:txBody>
      </p:sp>
      <p:sp>
        <p:nvSpPr>
          <p:cNvPr id="3" name="Subtitle 2"/>
          <p:cNvSpPr>
            <a:spLocks noGrp="1"/>
          </p:cNvSpPr>
          <p:nvPr>
            <p:ph type="subTitle" idx="1"/>
          </p:nvPr>
        </p:nvSpPr>
        <p:spPr>
          <a:xfrm>
            <a:off x="1619672" y="4293096"/>
            <a:ext cx="6400800" cy="2352676"/>
          </a:xfrm>
        </p:spPr>
        <p:txBody>
          <a:bodyPr>
            <a:noAutofit/>
          </a:bodyPr>
          <a:lstStyle/>
          <a:p>
            <a:r>
              <a:rPr lang="en-GB" sz="3600" dirty="0" smtClean="0">
                <a:solidFill>
                  <a:srgbClr val="FFFF00"/>
                </a:solidFill>
              </a:rPr>
              <a:t>Allan Bennett</a:t>
            </a:r>
          </a:p>
          <a:p>
            <a:r>
              <a:rPr lang="en-GB" sz="3600" dirty="0" smtClean="0">
                <a:solidFill>
                  <a:srgbClr val="FFFF00"/>
                </a:solidFill>
              </a:rPr>
              <a:t>Health Protection Agency</a:t>
            </a:r>
            <a:endParaRPr lang="en-GB" sz="3600" dirty="0">
              <a:solidFill>
                <a:srgbClr val="FFFF00"/>
              </a:solidFill>
            </a:endParaRPr>
          </a:p>
        </p:txBody>
      </p:sp>
      <p:sp>
        <p:nvSpPr>
          <p:cNvPr id="5" name="Footer Placeholder 4"/>
          <p:cNvSpPr>
            <a:spLocks noGrp="1"/>
          </p:cNvSpPr>
          <p:nvPr>
            <p:ph type="ftr" sz="quarter" idx="11"/>
          </p:nvPr>
        </p:nvSpPr>
        <p:spPr>
          <a:xfrm>
            <a:off x="323528" y="6356350"/>
            <a:ext cx="8820472" cy="365125"/>
          </a:xfrm>
        </p:spPr>
        <p:txBody>
          <a:bodyPr/>
          <a:lstStyle/>
          <a:p>
            <a:r>
              <a:rPr lang="en-GB" dirty="0" smtClean="0"/>
              <a:t>Anticipating Biosecurity Challenges of the Global Expansion of High Containment Biological Laboratories 	Istanbul</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6578600" cy="990600"/>
          </a:xfrm>
        </p:spPr>
        <p:txBody>
          <a:bodyPr/>
          <a:lstStyle/>
          <a:p>
            <a:r>
              <a:rPr lang="en-GB" b="1" dirty="0" smtClean="0">
                <a:solidFill>
                  <a:srgbClr val="7030A0"/>
                </a:solidFill>
              </a:rPr>
              <a:t>The Solution</a:t>
            </a:r>
            <a:endParaRPr lang="en-GB" b="1" dirty="0">
              <a:solidFill>
                <a:srgbClr val="7030A0"/>
              </a:solidFill>
            </a:endParaRPr>
          </a:p>
        </p:txBody>
      </p:sp>
      <p:sp>
        <p:nvSpPr>
          <p:cNvPr id="3" name="Text Placeholder 2"/>
          <p:cNvSpPr>
            <a:spLocks noGrp="1"/>
          </p:cNvSpPr>
          <p:nvPr>
            <p:ph type="body" sz="half" idx="1"/>
          </p:nvPr>
        </p:nvSpPr>
        <p:spPr>
          <a:xfrm>
            <a:off x="0" y="1268760"/>
            <a:ext cx="4932040" cy="5184576"/>
          </a:xfrm>
        </p:spPr>
        <p:txBody>
          <a:bodyPr>
            <a:normAutofit fontScale="92500" lnSpcReduction="10000"/>
          </a:bodyPr>
          <a:lstStyle/>
          <a:p>
            <a:r>
              <a:rPr lang="en-GB" dirty="0" smtClean="0"/>
              <a:t>Lots of double HEPA filters to deal with insignificant aerosol risk</a:t>
            </a:r>
          </a:p>
          <a:p>
            <a:r>
              <a:rPr lang="en-GB" dirty="0" smtClean="0"/>
              <a:t>Half suits to impede vision of operators</a:t>
            </a:r>
          </a:p>
          <a:p>
            <a:r>
              <a:rPr lang="en-GB" smtClean="0"/>
              <a:t>Thick household </a:t>
            </a:r>
            <a:r>
              <a:rPr lang="en-GB" dirty="0" smtClean="0"/>
              <a:t>gloves (only £1.19!) to inhibit dexterity</a:t>
            </a:r>
          </a:p>
          <a:p>
            <a:r>
              <a:rPr lang="en-GB" dirty="0" smtClean="0"/>
              <a:t>All to satisfy regulations which are obsessed with aerosol control</a:t>
            </a:r>
          </a:p>
          <a:p>
            <a:endParaRPr lang="en-GB" dirty="0"/>
          </a:p>
        </p:txBody>
      </p:sp>
      <p:pic>
        <p:nvPicPr>
          <p:cNvPr id="6" name="Picture 3"/>
          <p:cNvPicPr>
            <a:picLocks noGrp="1" noChangeAspect="1" noChangeArrowheads="1"/>
          </p:cNvPicPr>
          <p:nvPr>
            <p:ph sz="quarter" idx="2"/>
          </p:nvPr>
        </p:nvPicPr>
        <p:blipFill>
          <a:blip r:embed="rId2" cstate="print"/>
          <a:srcRect l="66271" t="44162" r="13355" b="21128"/>
          <a:stretch>
            <a:fillRect/>
          </a:stretch>
        </p:blipFill>
        <p:spPr bwMode="auto">
          <a:xfrm>
            <a:off x="6300192" y="980728"/>
            <a:ext cx="2289053" cy="2924944"/>
          </a:xfrm>
          <a:prstGeom prst="rect">
            <a:avLst/>
          </a:prstGeom>
          <a:noFill/>
          <a:ln w="9525">
            <a:noFill/>
            <a:miter lim="800000"/>
            <a:headEnd/>
            <a:tailEnd/>
          </a:ln>
        </p:spPr>
      </p:pic>
      <p:pic>
        <p:nvPicPr>
          <p:cNvPr id="7" name="Picture 4" descr="\\porhpafil001\shares\Biosafety\images\cat 4\PICT0029.JPG"/>
          <p:cNvPicPr>
            <a:picLocks noGrp="1" noChangeAspect="1" noChangeArrowheads="1"/>
          </p:cNvPicPr>
          <p:nvPr>
            <p:ph sz="quarter" idx="3"/>
          </p:nvPr>
        </p:nvPicPr>
        <p:blipFill>
          <a:blip r:embed="rId3" cstate="print"/>
          <a:srcRect/>
          <a:stretch>
            <a:fillRect/>
          </a:stretch>
        </p:blipFill>
        <p:spPr bwMode="auto">
          <a:xfrm flipH="1">
            <a:off x="6588694" y="4941167"/>
            <a:ext cx="2555305" cy="1916833"/>
          </a:xfrm>
          <a:prstGeom prst="rect">
            <a:avLst/>
          </a:prstGeom>
          <a:noFill/>
        </p:spPr>
      </p:pic>
      <p:sp>
        <p:nvSpPr>
          <p:cNvPr id="8" name="Footer Placeholder 7"/>
          <p:cNvSpPr>
            <a:spLocks noGrp="1"/>
          </p:cNvSpPr>
          <p:nvPr>
            <p:ph type="ftr" sz="quarter" idx="11"/>
          </p:nvPr>
        </p:nvSpPr>
        <p:spPr/>
        <p:txBody>
          <a:bodyPr/>
          <a:lstStyle/>
          <a:p>
            <a:pPr>
              <a:defRPr/>
            </a:pPr>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solidFill>
                  <a:srgbClr val="7030A0"/>
                </a:solidFill>
              </a:rPr>
              <a:t>Gloves, dexterity and </a:t>
            </a:r>
            <a:r>
              <a:rPr lang="en-GB" dirty="0" err="1" smtClean="0">
                <a:solidFill>
                  <a:srgbClr val="7030A0"/>
                </a:solidFill>
              </a:rPr>
              <a:t>needlesticks</a:t>
            </a:r>
            <a:r>
              <a:rPr lang="en-GB" dirty="0" smtClean="0">
                <a:solidFill>
                  <a:srgbClr val="7030A0"/>
                </a:solidFill>
              </a:rPr>
              <a:t/>
            </a:r>
            <a:br>
              <a:rPr lang="en-GB" dirty="0" smtClean="0">
                <a:solidFill>
                  <a:srgbClr val="7030A0"/>
                </a:solidFill>
              </a:rPr>
            </a:br>
            <a:r>
              <a:rPr lang="en-GB" sz="2000" dirty="0" smtClean="0">
                <a:solidFill>
                  <a:srgbClr val="7030A0"/>
                </a:solidFill>
              </a:rPr>
              <a:t>Sawyer, Bennett et al 2008</a:t>
            </a:r>
            <a:endParaRPr lang="en-GB" sz="2000" dirty="0">
              <a:solidFill>
                <a:srgbClr val="7030A0"/>
              </a:solidFill>
            </a:endParaRPr>
          </a:p>
        </p:txBody>
      </p:sp>
      <p:sp>
        <p:nvSpPr>
          <p:cNvPr id="7" name="Content Placeholder 6"/>
          <p:cNvSpPr>
            <a:spLocks noGrp="1"/>
          </p:cNvSpPr>
          <p:nvPr>
            <p:ph sz="half" idx="1"/>
          </p:nvPr>
        </p:nvSpPr>
        <p:spPr/>
        <p:txBody>
          <a:bodyPr>
            <a:normAutofit fontScale="92500" lnSpcReduction="20000"/>
          </a:bodyPr>
          <a:lstStyle/>
          <a:p>
            <a:r>
              <a:rPr lang="en-GB" dirty="0" smtClean="0"/>
              <a:t>Thick household gloves  used in Class III cabinet and BSL4 facilities inhibit dexterity</a:t>
            </a:r>
          </a:p>
          <a:p>
            <a:r>
              <a:rPr lang="en-GB" dirty="0" smtClean="0"/>
              <a:t>Containment equipment affects posture and reduces sight.</a:t>
            </a:r>
          </a:p>
          <a:p>
            <a:r>
              <a:rPr lang="en-GB" dirty="0" smtClean="0"/>
              <a:t>This increases the chance of accidents and infections.</a:t>
            </a:r>
          </a:p>
          <a:p>
            <a:r>
              <a:rPr lang="en-GB" dirty="0" smtClean="0"/>
              <a:t>Latex gloves do not impede dexterity</a:t>
            </a:r>
            <a:endParaRPr lang="en-GB" dirty="0"/>
          </a:p>
        </p:txBody>
      </p:sp>
      <p:graphicFrame>
        <p:nvGraphicFramePr>
          <p:cNvPr id="106498" name="Object 5"/>
          <p:cNvGraphicFramePr>
            <a:graphicFrameLocks noChangeAspect="1"/>
          </p:cNvGraphicFramePr>
          <p:nvPr>
            <p:ph sz="half" idx="2"/>
          </p:nvPr>
        </p:nvGraphicFramePr>
        <p:xfrm>
          <a:off x="4648200" y="2122282"/>
          <a:ext cx="4038600" cy="3481799"/>
        </p:xfrm>
        <a:graphic>
          <a:graphicData uri="http://schemas.openxmlformats.org/presentationml/2006/ole">
            <p:oleObj spid="_x0000_s106498" name="SPW 10.0 Graph" r:id="rId3" imgW="5365440" imgH="4626720" progId="SigmaPlotGraphicObject.9">
              <p:embed/>
            </p:oleObj>
          </a:graphicData>
        </a:graphic>
      </p:graphicFrame>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GLOVES AND LABORATORY ACQUIRED INFECTIONS</a:t>
            </a:r>
            <a:endParaRPr lang="en-GB" dirty="0"/>
          </a:p>
        </p:txBody>
      </p:sp>
      <p:sp>
        <p:nvSpPr>
          <p:cNvPr id="7" name="Text Placeholder 6"/>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lIns="90488" tIns="44450" rIns="90488" bIns="44450">
            <a:normAutofit fontScale="90000"/>
          </a:bodyPr>
          <a:lstStyle/>
          <a:p>
            <a:pPr algn="l" eaLnBrk="1" hangingPunct="1"/>
            <a:r>
              <a:rPr lang="sv-SE" sz="2800" b="1" dirty="0" smtClean="0"/>
              <a:t/>
            </a:r>
            <a:br>
              <a:rPr lang="sv-SE" sz="2800" b="1" dirty="0" smtClean="0"/>
            </a:br>
            <a:r>
              <a:rPr lang="sv-SE" sz="2800" b="1" dirty="0" smtClean="0"/>
              <a:t/>
            </a:r>
            <a:br>
              <a:rPr lang="sv-SE" sz="2800" b="1" dirty="0" smtClean="0"/>
            </a:br>
            <a:endParaRPr lang="sv-SE" sz="2400" b="1" dirty="0" smtClean="0"/>
          </a:p>
        </p:txBody>
      </p:sp>
      <p:sp>
        <p:nvSpPr>
          <p:cNvPr id="5" name="Text Placeholder 4"/>
          <p:cNvSpPr>
            <a:spLocks noGrp="1"/>
          </p:cNvSpPr>
          <p:nvPr>
            <p:ph type="body" idx="1"/>
          </p:nvPr>
        </p:nvSpPr>
        <p:spPr>
          <a:xfrm>
            <a:off x="457200" y="1535112"/>
            <a:ext cx="4040188" cy="1605856"/>
          </a:xfrm>
        </p:spPr>
        <p:txBody>
          <a:bodyPr>
            <a:normAutofit fontScale="70000" lnSpcReduction="20000"/>
          </a:bodyPr>
          <a:lstStyle/>
          <a:p>
            <a:r>
              <a:rPr lang="sv-SE" sz="3200" dirty="0" smtClean="0"/>
              <a:t>Clinical cases of hep B/100 000 persons and year ((health care staff, upper line, and general population 16-64 years, lower line.</a:t>
            </a:r>
          </a:p>
          <a:p>
            <a:endParaRPr lang="en-GB" dirty="0"/>
          </a:p>
        </p:txBody>
      </p:sp>
      <p:graphicFrame>
        <p:nvGraphicFramePr>
          <p:cNvPr id="1026" name="Object 3">
            <a:hlinkClick r:id="" action="ppaction://ole?verb=0"/>
          </p:cNvPr>
          <p:cNvGraphicFramePr>
            <a:graphicFrameLocks/>
          </p:cNvGraphicFramePr>
          <p:nvPr>
            <p:ph sz="half" idx="2"/>
          </p:nvPr>
        </p:nvGraphicFramePr>
        <p:xfrm>
          <a:off x="467544" y="3429000"/>
          <a:ext cx="4040188" cy="2138923"/>
        </p:xfrm>
        <a:graphic>
          <a:graphicData uri="http://schemas.openxmlformats.org/presentationml/2006/ole">
            <p:oleObj spid="_x0000_s64514" name="Chart" r:id="rId4" imgW="7772400" imgH="4114800" progId="MSGraph.Chart.8">
              <p:embed followColorScheme="full"/>
            </p:oleObj>
          </a:graphicData>
        </a:graphic>
      </p:graphicFrame>
      <p:sp>
        <p:nvSpPr>
          <p:cNvPr id="6" name="Text Placeholder 5"/>
          <p:cNvSpPr>
            <a:spLocks noGrp="1"/>
          </p:cNvSpPr>
          <p:nvPr>
            <p:ph type="body" sz="quarter" idx="3"/>
          </p:nvPr>
        </p:nvSpPr>
        <p:spPr>
          <a:xfrm>
            <a:off x="5102225" y="5805264"/>
            <a:ext cx="4041775" cy="1052736"/>
          </a:xfrm>
        </p:spPr>
        <p:txBody>
          <a:bodyPr>
            <a:normAutofit fontScale="92500" lnSpcReduction="20000"/>
          </a:bodyPr>
          <a:lstStyle/>
          <a:p>
            <a:r>
              <a:rPr lang="en-GB" sz="1600" dirty="0" smtClean="0"/>
              <a:t>Ng et al   2011 Bacterial contamination of hands and the environment in a microbiology laboratory</a:t>
            </a:r>
          </a:p>
          <a:p>
            <a:r>
              <a:rPr lang="en-GB" sz="1600" dirty="0" smtClean="0">
                <a:hlinkClick r:id="rId5" action="ppaction://hlinkfile"/>
              </a:rPr>
              <a:t>Journal of Hospital Infection</a:t>
            </a:r>
            <a:r>
              <a:rPr lang="en-GB" sz="1600" dirty="0" smtClean="0"/>
              <a:t/>
            </a:r>
            <a:br>
              <a:rPr lang="en-GB" sz="1600" dirty="0" smtClean="0"/>
            </a:br>
            <a:r>
              <a:rPr lang="en-GB" sz="1600" dirty="0" smtClean="0">
                <a:hlinkClick r:id="rId6" action="ppaction://hlinkfile"/>
              </a:rPr>
              <a:t>Volume 78, Issue 3</a:t>
            </a:r>
            <a:r>
              <a:rPr lang="en-GB" sz="1600" dirty="0" smtClean="0"/>
              <a:t> 231-233</a:t>
            </a:r>
            <a:endParaRPr lang="en-GB" sz="1600" dirty="0"/>
          </a:p>
        </p:txBody>
      </p:sp>
      <p:sp>
        <p:nvSpPr>
          <p:cNvPr id="4" name="Content Placeholder 3"/>
          <p:cNvSpPr>
            <a:spLocks noGrp="1"/>
          </p:cNvSpPr>
          <p:nvPr>
            <p:ph sz="quarter" idx="4"/>
          </p:nvPr>
        </p:nvSpPr>
        <p:spPr>
          <a:xfrm>
            <a:off x="4644008" y="1556792"/>
            <a:ext cx="4041775" cy="3951288"/>
          </a:xfrm>
        </p:spPr>
        <p:txBody>
          <a:bodyPr>
            <a:normAutofit/>
          </a:bodyPr>
          <a:lstStyle/>
          <a:p>
            <a:r>
              <a:rPr lang="en-GB" sz="2000" dirty="0" smtClean="0"/>
              <a:t>Six episodes of MRSA contamination were detected from 20 hand-washing episodes where the technician did not use latex gloves, as compared to one MRSA-positive culture from 51 hand-washing episodes where he or she used latex gloves (risk ratio 15.3, </a:t>
            </a:r>
            <a:r>
              <a:rPr lang="en-GB" sz="2000" i="1" dirty="0" smtClean="0"/>
              <a:t>P</a:t>
            </a:r>
            <a:r>
              <a:rPr lang="en-GB" sz="2000" dirty="0" smtClean="0"/>
              <a:t> &lt; 0.05).</a:t>
            </a:r>
          </a:p>
          <a:p>
            <a:r>
              <a:rPr lang="en-GB" sz="2000" dirty="0" smtClean="0"/>
              <a:t>No potential pathogens were cultured from any hand episodes following hand washing.</a:t>
            </a:r>
            <a:endParaRPr lang="en-GB" sz="2000" dirty="0"/>
          </a:p>
        </p:txBody>
      </p:sp>
      <p:sp>
        <p:nvSpPr>
          <p:cNvPr id="7" name="TextBox 6"/>
          <p:cNvSpPr txBox="1"/>
          <p:nvPr/>
        </p:nvSpPr>
        <p:spPr>
          <a:xfrm>
            <a:off x="467544" y="260648"/>
            <a:ext cx="8136904" cy="1200329"/>
          </a:xfrm>
          <a:prstGeom prst="rect">
            <a:avLst/>
          </a:prstGeom>
          <a:noFill/>
        </p:spPr>
        <p:txBody>
          <a:bodyPr wrap="square" rtlCol="0">
            <a:spAutoFit/>
          </a:bodyPr>
          <a:lstStyle/>
          <a:p>
            <a:pPr algn="ctr"/>
            <a:r>
              <a:rPr lang="en-GB" sz="3600" dirty="0" smtClean="0"/>
              <a:t> </a:t>
            </a:r>
            <a:r>
              <a:rPr lang="en-GB" sz="3600" dirty="0" smtClean="0">
                <a:solidFill>
                  <a:srgbClr val="7030A0"/>
                </a:solidFill>
                <a:latin typeface="Arial" pitchFamily="34" charset="0"/>
                <a:cs typeface="Arial" pitchFamily="34" charset="0"/>
              </a:rPr>
              <a:t>Gloves Prevent Direct Contact Infection</a:t>
            </a:r>
            <a:endParaRPr lang="en-GB" sz="3600" dirty="0">
              <a:solidFill>
                <a:srgbClr val="7030A0"/>
              </a:solidFill>
              <a:latin typeface="Arial" pitchFamily="34" charset="0"/>
              <a:cs typeface="Arial"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3096"/>
            <a:ext cx="4211960" cy="1584176"/>
          </a:xfrm>
        </p:spPr>
        <p:txBody>
          <a:bodyPr>
            <a:normAutofit fontScale="90000"/>
          </a:bodyPr>
          <a:lstStyle/>
          <a:p>
            <a:r>
              <a:rPr lang="en-GB" sz="2800" b="1" dirty="0" smtClean="0"/>
              <a:t>GLANDERS IN A MILITARY RESEARCH MICROBIOLOGIST </a:t>
            </a:r>
            <a:br>
              <a:rPr lang="en-GB" sz="2800" b="1" dirty="0" smtClean="0"/>
            </a:br>
            <a:r>
              <a:rPr lang="en-GB" sz="2700" dirty="0" smtClean="0"/>
              <a:t>N </a:t>
            </a:r>
            <a:r>
              <a:rPr lang="en-GB" sz="2700" dirty="0" err="1" smtClean="0"/>
              <a:t>Engl</a:t>
            </a:r>
            <a:r>
              <a:rPr lang="en-GB" sz="2700" dirty="0" smtClean="0"/>
              <a:t> J Med, Vol. 345, No. 4 July 26, 2001</a:t>
            </a:r>
            <a:endParaRPr lang="en-GB" sz="2700" dirty="0"/>
          </a:p>
        </p:txBody>
      </p:sp>
      <p:sp>
        <p:nvSpPr>
          <p:cNvPr id="4" name="Content Placeholder 3"/>
          <p:cNvSpPr>
            <a:spLocks noGrp="1"/>
          </p:cNvSpPr>
          <p:nvPr>
            <p:ph sz="half" idx="2"/>
          </p:nvPr>
        </p:nvSpPr>
        <p:spPr>
          <a:xfrm>
            <a:off x="4211960" y="1844824"/>
            <a:ext cx="4608512" cy="4525963"/>
          </a:xfrm>
        </p:spPr>
        <p:txBody>
          <a:bodyPr>
            <a:normAutofit fontScale="85000" lnSpcReduction="10000"/>
          </a:bodyPr>
          <a:lstStyle/>
          <a:p>
            <a:r>
              <a:rPr lang="en-GB" dirty="0" smtClean="0"/>
              <a:t>In March 2000, tender, left </a:t>
            </a:r>
            <a:r>
              <a:rPr lang="en-GB" dirty="0" err="1" smtClean="0"/>
              <a:t>axillary</a:t>
            </a:r>
            <a:r>
              <a:rPr lang="en-GB" dirty="0" smtClean="0"/>
              <a:t> </a:t>
            </a:r>
            <a:r>
              <a:rPr lang="en-GB" dirty="0" err="1" smtClean="0"/>
              <a:t>adenopathy</a:t>
            </a:r>
            <a:r>
              <a:rPr lang="en-GB" dirty="0" smtClean="0"/>
              <a:t> and fever (temperature,38.6°C) developed in a 33-year-old microbiologist at the U.S. Army Medical Research Institute for Infectious Diseases who had type 1 diabetes mellitus. The patient had worked for two years investigating the basic microbiology of </a:t>
            </a:r>
            <a:r>
              <a:rPr lang="en-GB" i="1" dirty="0" smtClean="0"/>
              <a:t>B. </a:t>
            </a:r>
            <a:r>
              <a:rPr lang="en-GB" i="1" dirty="0" err="1" smtClean="0"/>
              <a:t>mallei</a:t>
            </a:r>
            <a:r>
              <a:rPr lang="en-GB" i="1" dirty="0" smtClean="0"/>
              <a:t> </a:t>
            </a:r>
            <a:r>
              <a:rPr lang="en-GB" dirty="0" smtClean="0"/>
              <a:t>and did not routinely wear latex gloves.</a:t>
            </a:r>
            <a:endParaRPr lang="en-GB" dirty="0"/>
          </a:p>
        </p:txBody>
      </p:sp>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pic>
        <p:nvPicPr>
          <p:cNvPr id="108546" name="Picture 2" descr="C:\Documents and Settings\allan.bennett\Local Settings\Temporary Internet Files\Content.IE5\E8WCGFNW\MM900288962[1].gif"/>
          <p:cNvPicPr>
            <a:picLocks noChangeAspect="1" noChangeArrowheads="1" noCrop="1"/>
          </p:cNvPicPr>
          <p:nvPr/>
        </p:nvPicPr>
        <p:blipFill>
          <a:blip r:embed="rId2" cstate="print"/>
          <a:srcRect/>
          <a:stretch>
            <a:fillRect/>
          </a:stretch>
        </p:blipFill>
        <p:spPr bwMode="auto">
          <a:xfrm>
            <a:off x="323529" y="1700809"/>
            <a:ext cx="2016224" cy="2016224"/>
          </a:xfrm>
          <a:prstGeom prst="rect">
            <a:avLst/>
          </a:prstGeom>
          <a:noFill/>
        </p:spPr>
      </p:pic>
      <p:sp>
        <p:nvSpPr>
          <p:cNvPr id="6" name="TextBox 5"/>
          <p:cNvSpPr txBox="1"/>
          <p:nvPr/>
        </p:nvSpPr>
        <p:spPr>
          <a:xfrm>
            <a:off x="755576" y="548680"/>
            <a:ext cx="7704856" cy="954107"/>
          </a:xfrm>
          <a:prstGeom prst="rect">
            <a:avLst/>
          </a:prstGeom>
          <a:noFill/>
        </p:spPr>
        <p:txBody>
          <a:bodyPr wrap="square" rtlCol="0">
            <a:spAutoFit/>
          </a:bodyPr>
          <a:lstStyle/>
          <a:p>
            <a:r>
              <a:rPr lang="en-GB" sz="2800" dirty="0" smtClean="0">
                <a:solidFill>
                  <a:srgbClr val="7030A0"/>
                </a:solidFill>
              </a:rPr>
              <a:t>LACK OF GLOVE USE LINKED TO LABORATORY INFECTION (1)</a:t>
            </a:r>
            <a:endParaRPr lang="en-GB" sz="2800" dirty="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First U.S. scientist to die of plague in 50 years worked in labs with 'harmless' bacteria</a:t>
            </a:r>
            <a:endParaRPr lang="en-GB" sz="3200" dirty="0">
              <a:solidFill>
                <a:srgbClr val="7030A0"/>
              </a:solidFill>
            </a:endParaRPr>
          </a:p>
        </p:txBody>
      </p:sp>
      <p:pic>
        <p:nvPicPr>
          <p:cNvPr id="5" name="Content Placeholder 4" descr="Casadaban.jpg"/>
          <p:cNvPicPr>
            <a:picLocks noGrp="1" noChangeAspect="1"/>
          </p:cNvPicPr>
          <p:nvPr>
            <p:ph sz="half" idx="1"/>
          </p:nvPr>
        </p:nvPicPr>
        <p:blipFill>
          <a:blip r:embed="rId2" cstate="print"/>
          <a:stretch>
            <a:fillRect/>
          </a:stretch>
        </p:blipFill>
        <p:spPr>
          <a:xfrm>
            <a:off x="6588224" y="2673828"/>
            <a:ext cx="2059285" cy="2339347"/>
          </a:xfrm>
        </p:spPr>
      </p:pic>
      <p:sp>
        <p:nvSpPr>
          <p:cNvPr id="4" name="Content Placeholder 3"/>
          <p:cNvSpPr>
            <a:spLocks noGrp="1"/>
          </p:cNvSpPr>
          <p:nvPr>
            <p:ph sz="half" idx="2"/>
          </p:nvPr>
        </p:nvSpPr>
        <p:spPr>
          <a:xfrm>
            <a:off x="0" y="1857364"/>
            <a:ext cx="5868144" cy="4786346"/>
          </a:xfrm>
        </p:spPr>
        <p:txBody>
          <a:bodyPr>
            <a:normAutofit/>
          </a:bodyPr>
          <a:lstStyle/>
          <a:p>
            <a:r>
              <a:rPr lang="en-GB" dirty="0" smtClean="0"/>
              <a:t>Malcolm </a:t>
            </a:r>
            <a:r>
              <a:rPr lang="en-GB" dirty="0" err="1" smtClean="0"/>
              <a:t>Casadaban</a:t>
            </a:r>
            <a:r>
              <a:rPr lang="en-GB" dirty="0" smtClean="0"/>
              <a:t> hadn’t attended all the policy-mandated biosafety training sessions.  He was reportedly inconsistent in using gloves while handling attenuated cultures.  He didn’t seek treatment promptly, and he didn’t mention at his initial primary care visit that he worked with plague. </a:t>
            </a:r>
            <a:endParaRPr lang="en-GB" dirty="0"/>
          </a:p>
        </p:txBody>
      </p:sp>
      <p:sp>
        <p:nvSpPr>
          <p:cNvPr id="7" name="Rectangle 6"/>
          <p:cNvSpPr/>
          <p:nvPr/>
        </p:nvSpPr>
        <p:spPr>
          <a:xfrm>
            <a:off x="6012160" y="5445224"/>
            <a:ext cx="2600135" cy="369332"/>
          </a:xfrm>
          <a:prstGeom prst="rect">
            <a:avLst/>
          </a:prstGeom>
        </p:spPr>
        <p:txBody>
          <a:bodyPr wrap="none">
            <a:spAutoFit/>
          </a:bodyPr>
          <a:lstStyle/>
          <a:p>
            <a:r>
              <a:rPr lang="en-GB" dirty="0" smtClean="0">
                <a:hlinkClick r:id="rId3"/>
              </a:rPr>
              <a:t>abbotlab.wordpress.com/</a:t>
            </a:r>
            <a:endParaRPr lang="en-GB" dirty="0"/>
          </a:p>
        </p:txBody>
      </p:sp>
      <p:sp>
        <p:nvSpPr>
          <p:cNvPr id="6" name="Footer Placeholder 5"/>
          <p:cNvSpPr>
            <a:spLocks noGrp="1"/>
          </p:cNvSpPr>
          <p:nvPr>
            <p:ph type="ftr" sz="quarter" idx="11"/>
          </p:nvPr>
        </p:nvSpPr>
        <p:spPr/>
        <p:txBody>
          <a:bodyPr/>
          <a:lstStyle/>
          <a:p>
            <a:r>
              <a:rPr lang="en-GB" dirty="0" smtClean="0"/>
              <a:t>Anticipating Biosecurity Challenges of the Global Expansion of High Containment Biological Laboratories  Istanbul</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7030A0"/>
                </a:solidFill>
              </a:rPr>
              <a:t>Laboratory Discipline &amp; Biosafety Compliance – Someone is watching you (BSL2)</a:t>
            </a:r>
            <a:endParaRPr lang="en-GB" sz="3200" dirty="0">
              <a:solidFill>
                <a:srgbClr val="7030A0"/>
              </a:solidFill>
            </a:endParaRPr>
          </a:p>
        </p:txBody>
      </p:sp>
      <p:sp>
        <p:nvSpPr>
          <p:cNvPr id="3" name="Text Placeholder 2"/>
          <p:cNvSpPr>
            <a:spLocks noGrp="1"/>
          </p:cNvSpPr>
          <p:nvPr>
            <p:ph type="body" idx="1"/>
          </p:nvPr>
        </p:nvSpPr>
        <p:spPr/>
        <p:txBody>
          <a:bodyPr>
            <a:normAutofit/>
          </a:bodyPr>
          <a:lstStyle/>
          <a:p>
            <a:r>
              <a:rPr lang="en-GB" dirty="0" smtClean="0">
                <a:solidFill>
                  <a:srgbClr val="7030A0"/>
                </a:solidFill>
              </a:rPr>
              <a:t>Compliance with Glove Use</a:t>
            </a:r>
            <a:endParaRPr lang="en-GB" dirty="0">
              <a:solidFill>
                <a:srgbClr val="7030A0"/>
              </a:solidFill>
            </a:endParaRPr>
          </a:p>
        </p:txBody>
      </p:sp>
      <p:sp>
        <p:nvSpPr>
          <p:cNvPr id="4" name="Content Placeholder 3"/>
          <p:cNvSpPr>
            <a:spLocks noGrp="1"/>
          </p:cNvSpPr>
          <p:nvPr>
            <p:ph sz="half" idx="2"/>
          </p:nvPr>
        </p:nvSpPr>
        <p:spPr/>
        <p:txBody>
          <a:bodyPr/>
          <a:lstStyle/>
          <a:p>
            <a:r>
              <a:rPr lang="en-GB" dirty="0" smtClean="0"/>
              <a:t>Only 46% of staff removed gloves on leaving BSL2 lab</a:t>
            </a:r>
          </a:p>
          <a:p>
            <a:r>
              <a:rPr lang="en-GB" dirty="0" smtClean="0"/>
              <a:t>Hand hygiene compliance before exiting laboratory was 10.3% (0-85%) in labs. </a:t>
            </a:r>
          </a:p>
          <a:p>
            <a:r>
              <a:rPr lang="en-GB" dirty="0" smtClean="0"/>
              <a:t>Training was not predictive</a:t>
            </a:r>
          </a:p>
          <a:p>
            <a:endParaRPr lang="en-GB" dirty="0"/>
          </a:p>
        </p:txBody>
      </p:sp>
      <p:sp>
        <p:nvSpPr>
          <p:cNvPr id="5" name="Text Placeholder 4"/>
          <p:cNvSpPr>
            <a:spLocks noGrp="1"/>
          </p:cNvSpPr>
          <p:nvPr>
            <p:ph type="body" sz="quarter" idx="3"/>
          </p:nvPr>
        </p:nvSpPr>
        <p:spPr/>
        <p:txBody>
          <a:bodyPr/>
          <a:lstStyle/>
          <a:p>
            <a:pPr algn="ctr"/>
            <a:r>
              <a:rPr lang="en-GB" dirty="0" smtClean="0">
                <a:solidFill>
                  <a:srgbClr val="7030A0"/>
                </a:solidFill>
              </a:rPr>
              <a:t>Face Touching</a:t>
            </a:r>
            <a:endParaRPr lang="en-GB" dirty="0">
              <a:solidFill>
                <a:srgbClr val="7030A0"/>
              </a:solidFill>
            </a:endParaRPr>
          </a:p>
        </p:txBody>
      </p:sp>
      <p:sp>
        <p:nvSpPr>
          <p:cNvPr id="6" name="Content Placeholder 5"/>
          <p:cNvSpPr>
            <a:spLocks noGrp="1"/>
          </p:cNvSpPr>
          <p:nvPr>
            <p:ph sz="quarter" idx="4"/>
          </p:nvPr>
        </p:nvSpPr>
        <p:spPr/>
        <p:txBody>
          <a:bodyPr>
            <a:normAutofit lnSpcReduction="10000"/>
          </a:bodyPr>
          <a:lstStyle/>
          <a:p>
            <a:r>
              <a:rPr lang="en-GB" dirty="0" smtClean="0"/>
              <a:t>72% touched face during study</a:t>
            </a:r>
          </a:p>
          <a:p>
            <a:r>
              <a:rPr lang="en-GB" dirty="0" smtClean="0"/>
              <a:t>3.4 contacts per hour</a:t>
            </a:r>
          </a:p>
          <a:p>
            <a:r>
              <a:rPr lang="en-GB" dirty="0" smtClean="0"/>
              <a:t>Wide variation between labs</a:t>
            </a:r>
          </a:p>
          <a:p>
            <a:r>
              <a:rPr lang="en-GB" dirty="0" smtClean="0"/>
              <a:t>Nose&gt; Forehead&gt; Cheek&gt;</a:t>
            </a:r>
          </a:p>
          <a:p>
            <a:pPr>
              <a:buNone/>
            </a:pPr>
            <a:r>
              <a:rPr lang="en-GB" dirty="0" smtClean="0"/>
              <a:t>	Mouth&gt;Eye</a:t>
            </a:r>
          </a:p>
          <a:p>
            <a:r>
              <a:rPr lang="en-GB" dirty="0" smtClean="0"/>
              <a:t>Face touching linked to </a:t>
            </a:r>
            <a:r>
              <a:rPr lang="en-GB" dirty="0" err="1" smtClean="0"/>
              <a:t>vaccinia</a:t>
            </a:r>
            <a:r>
              <a:rPr lang="en-GB" dirty="0" smtClean="0"/>
              <a:t> and </a:t>
            </a:r>
            <a:r>
              <a:rPr lang="en-GB" dirty="0" err="1" smtClean="0"/>
              <a:t>meningitidis</a:t>
            </a:r>
            <a:r>
              <a:rPr lang="en-GB" dirty="0" smtClean="0"/>
              <a:t> lab infections</a:t>
            </a:r>
          </a:p>
          <a:p>
            <a:pPr>
              <a:buNone/>
            </a:pPr>
            <a:endParaRPr lang="en-GB" dirty="0"/>
          </a:p>
        </p:txBody>
      </p:sp>
      <p:sp>
        <p:nvSpPr>
          <p:cNvPr id="7" name="Footer Placeholder 6"/>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
        <p:nvSpPr>
          <p:cNvPr id="8" name="TextBox 7"/>
          <p:cNvSpPr txBox="1"/>
          <p:nvPr/>
        </p:nvSpPr>
        <p:spPr>
          <a:xfrm>
            <a:off x="755576" y="5517232"/>
            <a:ext cx="1872208" cy="1200329"/>
          </a:xfrm>
          <a:prstGeom prst="rect">
            <a:avLst/>
          </a:prstGeom>
          <a:noFill/>
        </p:spPr>
        <p:txBody>
          <a:bodyPr wrap="square" rtlCol="0">
            <a:spAutoFit/>
          </a:bodyPr>
          <a:lstStyle/>
          <a:p>
            <a:r>
              <a:rPr lang="en-GB" dirty="0" smtClean="0"/>
              <a:t>James Johnston, University of Utah, ABSA conference 2010.</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8229600" cy="1143000"/>
          </a:xfrm>
        </p:spPr>
        <p:txBody>
          <a:bodyPr>
            <a:noAutofit/>
          </a:bodyPr>
          <a:lstStyle/>
          <a:p>
            <a:r>
              <a:rPr lang="en-GB" sz="2400" b="1" dirty="0" smtClean="0">
                <a:solidFill>
                  <a:srgbClr val="7030A0"/>
                </a:solidFill>
              </a:rPr>
              <a:t>Outbreak of </a:t>
            </a:r>
            <a:r>
              <a:rPr lang="en-GB" sz="2400" b="1" i="1" dirty="0" smtClean="0">
                <a:solidFill>
                  <a:srgbClr val="7030A0"/>
                </a:solidFill>
              </a:rPr>
              <a:t>Salmonella</a:t>
            </a:r>
            <a:r>
              <a:rPr lang="en-GB" sz="2400" b="1" dirty="0" smtClean="0">
                <a:solidFill>
                  <a:srgbClr val="7030A0"/>
                </a:solidFill>
              </a:rPr>
              <a:t> </a:t>
            </a:r>
            <a:r>
              <a:rPr lang="en-GB" sz="2400" b="1" dirty="0" err="1" smtClean="0">
                <a:solidFill>
                  <a:srgbClr val="7030A0"/>
                </a:solidFill>
              </a:rPr>
              <a:t>Typhimurium</a:t>
            </a:r>
            <a:r>
              <a:rPr lang="en-GB" sz="2400" b="1" dirty="0" smtClean="0">
                <a:solidFill>
                  <a:srgbClr val="7030A0"/>
                </a:solidFill>
              </a:rPr>
              <a:t> Infections Associated with Exposure to Clinical &amp; Teaching Microbiology Laboratories CDC April 28</a:t>
            </a:r>
            <a:r>
              <a:rPr lang="en-GB" sz="2400" b="1" baseline="30000" dirty="0" smtClean="0">
                <a:solidFill>
                  <a:srgbClr val="7030A0"/>
                </a:solidFill>
              </a:rPr>
              <a:t>th</a:t>
            </a:r>
            <a:r>
              <a:rPr lang="en-GB" sz="2400" b="1" dirty="0" smtClean="0">
                <a:solidFill>
                  <a:srgbClr val="7030A0"/>
                </a:solidFill>
              </a:rPr>
              <a:t> 2011</a:t>
            </a:r>
            <a:endParaRPr lang="en-GB" sz="2400" dirty="0">
              <a:solidFill>
                <a:srgbClr val="7030A0"/>
              </a:solidFill>
            </a:endParaRPr>
          </a:p>
        </p:txBody>
      </p:sp>
      <p:pic>
        <p:nvPicPr>
          <p:cNvPr id="3075" name="Picture 1" descr="image003"/>
          <p:cNvPicPr>
            <a:picLocks noGrp="1" noChangeAspect="1" noChangeArrowheads="1"/>
          </p:cNvPicPr>
          <p:nvPr>
            <p:ph sz="half" idx="1"/>
          </p:nvPr>
        </p:nvPicPr>
        <p:blipFill>
          <a:blip r:embed="rId2" cstate="print"/>
          <a:stretch>
            <a:fillRect/>
          </a:stretch>
        </p:blipFill>
        <p:spPr>
          <a:xfrm>
            <a:off x="5667716" y="4653136"/>
            <a:ext cx="3476283" cy="2204864"/>
          </a:xfrm>
          <a:noFill/>
        </p:spPr>
      </p:pic>
      <p:sp>
        <p:nvSpPr>
          <p:cNvPr id="5" name="Content Placeholder 4"/>
          <p:cNvSpPr>
            <a:spLocks noGrp="1"/>
          </p:cNvSpPr>
          <p:nvPr>
            <p:ph sz="half" idx="2"/>
          </p:nvPr>
        </p:nvSpPr>
        <p:spPr>
          <a:xfrm>
            <a:off x="323528" y="1600200"/>
            <a:ext cx="5544616" cy="4997152"/>
          </a:xfrm>
        </p:spPr>
        <p:txBody>
          <a:bodyPr>
            <a:normAutofit fontScale="32500" lnSpcReduction="20000"/>
          </a:bodyPr>
          <a:lstStyle/>
          <a:p>
            <a:r>
              <a:rPr lang="en-GB" sz="6200" dirty="0" smtClean="0"/>
              <a:t>Illnesses identified among students in teaching laboratories  and employees in clinical microbiology laboratories. </a:t>
            </a:r>
          </a:p>
          <a:p>
            <a:r>
              <a:rPr lang="en-GB" sz="6200" b="1" dirty="0" smtClean="0"/>
              <a:t>Ill persons (60%) were significantly more likely than control persons (2%) to report exposure to a microbiology laboratory in the week before the illness began</a:t>
            </a:r>
            <a:r>
              <a:rPr lang="en-GB" sz="6200" dirty="0" smtClean="0"/>
              <a:t>. </a:t>
            </a:r>
          </a:p>
          <a:p>
            <a:r>
              <a:rPr lang="en-GB" sz="6200" dirty="0" smtClean="0"/>
              <a:t>multiple ill persons reported working specifically with </a:t>
            </a:r>
            <a:r>
              <a:rPr lang="en-GB" sz="6200" i="1" dirty="0" smtClean="0"/>
              <a:t>Salmonella</a:t>
            </a:r>
            <a:r>
              <a:rPr lang="en-GB" sz="6200" dirty="0" smtClean="0"/>
              <a:t> bacteria in microbiology laboratories. </a:t>
            </a:r>
          </a:p>
          <a:p>
            <a:r>
              <a:rPr lang="en-GB" sz="6200" b="1" dirty="0" smtClean="0"/>
              <a:t>The outbreak strain was indistinguishable from a commercially available</a:t>
            </a:r>
            <a:r>
              <a:rPr lang="en-GB" sz="6200" b="1" i="1" dirty="0" smtClean="0"/>
              <a:t> Salmonella</a:t>
            </a:r>
            <a:r>
              <a:rPr lang="en-GB" sz="6200" b="1" dirty="0" smtClean="0"/>
              <a:t> </a:t>
            </a:r>
            <a:r>
              <a:rPr lang="en-GB" sz="6200" b="1" dirty="0" err="1" smtClean="0"/>
              <a:t>Typhimurium</a:t>
            </a:r>
            <a:r>
              <a:rPr lang="en-GB" sz="6200" b="1" dirty="0" smtClean="0"/>
              <a:t> strain used in </a:t>
            </a:r>
            <a:r>
              <a:rPr lang="en-GB" sz="6200" dirty="0" smtClean="0"/>
              <a:t>several laboratories associated with people infected with the outbreak strain.  </a:t>
            </a:r>
          </a:p>
          <a:p>
            <a:r>
              <a:rPr lang="en-GB" sz="6200" b="1" dirty="0" smtClean="0"/>
              <a:t>Several children who live in households with a person who works or studies in a microbiology laboratory have become ill with the outbreak strain. </a:t>
            </a:r>
          </a:p>
          <a:p>
            <a:endParaRPr lang="en-GB" dirty="0"/>
          </a:p>
        </p:txBody>
      </p:sp>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7030A0"/>
                </a:solidFill>
              </a:rPr>
              <a:t>CONCLUSIONS</a:t>
            </a:r>
            <a:endParaRPr lang="en-GB" dirty="0">
              <a:solidFill>
                <a:srgbClr val="7030A0"/>
              </a:solidFill>
            </a:endParaRPr>
          </a:p>
        </p:txBody>
      </p:sp>
      <p:sp>
        <p:nvSpPr>
          <p:cNvPr id="6" name="Content Placeholder 5"/>
          <p:cNvSpPr>
            <a:spLocks noGrp="1"/>
          </p:cNvSpPr>
          <p:nvPr>
            <p:ph idx="1"/>
          </p:nvPr>
        </p:nvSpPr>
        <p:spPr/>
        <p:txBody>
          <a:bodyPr>
            <a:normAutofit fontScale="92500" lnSpcReduction="20000"/>
          </a:bodyPr>
          <a:lstStyle/>
          <a:p>
            <a:r>
              <a:rPr lang="en-GB" dirty="0" smtClean="0"/>
              <a:t>Aerosols are not the only source of infection. Designing facilities to prevent aerosol transmission is very expensive</a:t>
            </a:r>
          </a:p>
          <a:p>
            <a:r>
              <a:rPr lang="en-GB" dirty="0" smtClean="0"/>
              <a:t>Since the regulations were written aerosol control methods have become widely available</a:t>
            </a:r>
          </a:p>
          <a:p>
            <a:r>
              <a:rPr lang="en-GB" dirty="0" smtClean="0"/>
              <a:t>We still have problems in the developed world with compliance to simple cost effective protective measures </a:t>
            </a:r>
          </a:p>
          <a:p>
            <a:r>
              <a:rPr lang="en-GB" dirty="0" smtClean="0"/>
              <a:t>We need to educate, train and ensure compliance in good microbiological  and biosafety practise</a:t>
            </a:r>
          </a:p>
          <a:p>
            <a:r>
              <a:rPr lang="en-GB" dirty="0" smtClean="0"/>
              <a:t>Aerosols can also be avoided by good practise</a:t>
            </a:r>
          </a:p>
        </p:txBody>
      </p:sp>
      <p:sp>
        <p:nvSpPr>
          <p:cNvPr id="4" name="Footer Placeholder 3"/>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Biosafety</a:t>
            </a:r>
            <a:endParaRPr lang="en-GB" b="1" dirty="0">
              <a:solidFill>
                <a:srgbClr val="7030A0"/>
              </a:solidFill>
            </a:endParaRPr>
          </a:p>
        </p:txBody>
      </p:sp>
      <p:sp>
        <p:nvSpPr>
          <p:cNvPr id="3" name="Content Placeholder 2"/>
          <p:cNvSpPr>
            <a:spLocks noGrp="1"/>
          </p:cNvSpPr>
          <p:nvPr>
            <p:ph idx="1"/>
          </p:nvPr>
        </p:nvSpPr>
        <p:spPr/>
        <p:txBody>
          <a:bodyPr>
            <a:normAutofit/>
          </a:bodyPr>
          <a:lstStyle/>
          <a:p>
            <a:r>
              <a:rPr lang="en-GB" b="1" dirty="0" smtClean="0"/>
              <a:t>AIM</a:t>
            </a:r>
            <a:r>
              <a:rPr lang="en-GB" dirty="0" smtClean="0"/>
              <a:t>: How do we protect our staff and the public from the infectious disease we work with? How do we ensure our laboratories do not act as sources of infection?</a:t>
            </a:r>
          </a:p>
          <a:p>
            <a:r>
              <a:rPr lang="en-GB" b="1" dirty="0" smtClean="0"/>
              <a:t>DIRECT EVIDENCE</a:t>
            </a:r>
            <a:r>
              <a:rPr lang="en-GB" dirty="0" smtClean="0"/>
              <a:t>: Reduction in number of laboratory acquired infections or</a:t>
            </a:r>
          </a:p>
          <a:p>
            <a:r>
              <a:rPr lang="en-GB" b="1" dirty="0" smtClean="0"/>
              <a:t>INDIRECT EVIDENCE</a:t>
            </a:r>
            <a:r>
              <a:rPr lang="en-GB" dirty="0" smtClean="0"/>
              <a:t>: Show that our precautions work and are appropriate</a:t>
            </a:r>
          </a:p>
          <a:p>
            <a:endParaRPr lang="en-GB" dirty="0" smtClean="0"/>
          </a:p>
          <a:p>
            <a:pPr lvl="1"/>
            <a:endParaRPr lang="en-GB" dirty="0" smtClean="0"/>
          </a:p>
          <a:p>
            <a:endParaRPr lang="en-GB" dirty="0" smtClean="0"/>
          </a:p>
          <a:p>
            <a:pPr>
              <a:buNone/>
            </a:pPr>
            <a:endParaRPr lang="en-GB" dirty="0" smtClean="0"/>
          </a:p>
        </p:txBody>
      </p:sp>
      <p:sp>
        <p:nvSpPr>
          <p:cNvPr id="4" name="Footer Placeholder 3"/>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dirty="0" smtClean="0">
                <a:solidFill>
                  <a:srgbClr val="7030A0"/>
                </a:solidFill>
              </a:rPr>
              <a:t>Routes Of Laboratory Infection</a:t>
            </a:r>
            <a:endParaRPr lang="en-GB" dirty="0">
              <a:solidFill>
                <a:srgbClr val="7030A0"/>
              </a:solidFill>
            </a:endParaRPr>
          </a:p>
        </p:txBody>
      </p:sp>
      <p:sp>
        <p:nvSpPr>
          <p:cNvPr id="8" name="Content Placeholder 7"/>
          <p:cNvSpPr>
            <a:spLocks noGrp="1"/>
          </p:cNvSpPr>
          <p:nvPr>
            <p:ph idx="1"/>
          </p:nvPr>
        </p:nvSpPr>
        <p:spPr/>
        <p:txBody>
          <a:bodyPr/>
          <a:lstStyle/>
          <a:p>
            <a:r>
              <a:rPr lang="en-GB" dirty="0" smtClean="0"/>
              <a:t>Inhalation of Aerosol</a:t>
            </a:r>
          </a:p>
          <a:p>
            <a:r>
              <a:rPr lang="en-GB" dirty="0" smtClean="0"/>
              <a:t>Contact with agent on surface</a:t>
            </a:r>
          </a:p>
          <a:p>
            <a:r>
              <a:rPr lang="en-GB" dirty="0" err="1" smtClean="0"/>
              <a:t>Needlestick</a:t>
            </a:r>
            <a:r>
              <a:rPr lang="en-GB" dirty="0" smtClean="0"/>
              <a:t>, cut etc</a:t>
            </a:r>
            <a:endParaRPr lang="en-GB" dirty="0"/>
          </a:p>
        </p:txBody>
      </p:sp>
      <p:pic>
        <p:nvPicPr>
          <p:cNvPr id="2050" name="Picture 2" descr="C:\Documents and Settings\allan.bennett\Local Settings\Temporary Internet Files\Content.IE5\1K8BTT0P\MM900354465[1].gif"/>
          <p:cNvPicPr>
            <a:picLocks noChangeAspect="1" noChangeArrowheads="1" noCrop="1"/>
          </p:cNvPicPr>
          <p:nvPr/>
        </p:nvPicPr>
        <p:blipFill>
          <a:blip r:embed="rId2" cstate="print"/>
          <a:srcRect/>
          <a:stretch>
            <a:fillRect/>
          </a:stretch>
        </p:blipFill>
        <p:spPr bwMode="auto">
          <a:xfrm>
            <a:off x="6444208" y="692696"/>
            <a:ext cx="2123728" cy="1809996"/>
          </a:xfrm>
          <a:prstGeom prst="rect">
            <a:avLst/>
          </a:prstGeom>
          <a:noFill/>
        </p:spPr>
      </p:pic>
      <p:pic>
        <p:nvPicPr>
          <p:cNvPr id="2" name="Picture 2" descr="C:\Documents and Settings\allan.bennett\Local Settings\Temporary Internet Files\Content.IE5\0RBSOZB2\MM900295156[1].gif"/>
          <p:cNvPicPr>
            <a:picLocks noChangeAspect="1" noChangeArrowheads="1" noCrop="1"/>
          </p:cNvPicPr>
          <p:nvPr/>
        </p:nvPicPr>
        <p:blipFill>
          <a:blip r:embed="rId3" cstate="print"/>
          <a:srcRect/>
          <a:stretch>
            <a:fillRect/>
          </a:stretch>
        </p:blipFill>
        <p:spPr bwMode="auto">
          <a:xfrm>
            <a:off x="7200900" y="4662488"/>
            <a:ext cx="885825" cy="762000"/>
          </a:xfrm>
          <a:prstGeom prst="rect">
            <a:avLst/>
          </a:prstGeom>
          <a:noFill/>
        </p:spPr>
      </p:pic>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smtClean="0">
                <a:solidFill>
                  <a:srgbClr val="7030A0"/>
                </a:solidFill>
              </a:rPr>
              <a:t>Causes of Laboratory Acquired Infections 1995-2010 Davies review to be published</a:t>
            </a:r>
            <a:endParaRPr lang="en-GB" sz="3200" b="1" dirty="0">
              <a:solidFill>
                <a:srgbClr val="7030A0"/>
              </a:solidFill>
            </a:endParaRPr>
          </a:p>
        </p:txBody>
      </p:sp>
      <p:graphicFrame>
        <p:nvGraphicFramePr>
          <p:cNvPr id="7" name="Content Placeholder 6"/>
          <p:cNvGraphicFramePr>
            <a:graphicFrameLocks noGrp="1"/>
          </p:cNvGraphicFramePr>
          <p:nvPr>
            <p:ph idx="1"/>
          </p:nvPr>
        </p:nvGraphicFramePr>
        <p:xfrm>
          <a:off x="457200" y="1600200"/>
          <a:ext cx="7859216" cy="4363980"/>
        </p:xfrm>
        <a:graphic>
          <a:graphicData uri="http://schemas.openxmlformats.org/drawingml/2006/table">
            <a:tbl>
              <a:tblPr firstRow="1" bandRow="1">
                <a:tableStyleId>{5C22544A-7EE6-4342-B048-85BDC9FD1C3A}</a:tableStyleId>
              </a:tblPr>
              <a:tblGrid>
                <a:gridCol w="5153609"/>
                <a:gridCol w="1717870"/>
                <a:gridCol w="987737"/>
              </a:tblGrid>
              <a:tr h="431252">
                <a:tc>
                  <a:txBody>
                    <a:bodyPr/>
                    <a:lstStyle/>
                    <a:p>
                      <a:r>
                        <a:rPr lang="en-GB" sz="2800" dirty="0" smtClean="0"/>
                        <a:t>Cause</a:t>
                      </a:r>
                      <a:endParaRPr lang="en-GB" sz="2800" dirty="0"/>
                    </a:p>
                  </a:txBody>
                  <a:tcPr/>
                </a:tc>
                <a:tc>
                  <a:txBody>
                    <a:bodyPr/>
                    <a:lstStyle/>
                    <a:p>
                      <a:pPr algn="ctr"/>
                      <a:r>
                        <a:rPr lang="en-GB" sz="2800" dirty="0" smtClean="0"/>
                        <a:t>Number</a:t>
                      </a:r>
                      <a:endParaRPr lang="en-GB" sz="2800" dirty="0"/>
                    </a:p>
                  </a:txBody>
                  <a:tcPr/>
                </a:tc>
                <a:tc>
                  <a:txBody>
                    <a:bodyPr/>
                    <a:lstStyle/>
                    <a:p>
                      <a:pPr algn="ctr"/>
                      <a:r>
                        <a:rPr lang="en-GB" sz="2800" dirty="0" smtClean="0"/>
                        <a:t>%</a:t>
                      </a:r>
                      <a:endParaRPr lang="en-GB" sz="2800" dirty="0"/>
                    </a:p>
                  </a:txBody>
                  <a:tcPr/>
                </a:tc>
              </a:tr>
              <a:tr h="850688">
                <a:tc>
                  <a:txBody>
                    <a:bodyPr/>
                    <a:lstStyle/>
                    <a:p>
                      <a:pPr>
                        <a:spcAft>
                          <a:spcPts val="0"/>
                        </a:spcAft>
                      </a:pPr>
                      <a:r>
                        <a:rPr lang="en-GB" sz="2400">
                          <a:solidFill>
                            <a:srgbClr val="C00000"/>
                          </a:solidFill>
                          <a:latin typeface="Times New Roman"/>
                          <a:ea typeface="Times New Roman"/>
                        </a:rPr>
                        <a:t>Needlestick/accidental inoculation</a:t>
                      </a:r>
                    </a:p>
                  </a:txBody>
                  <a:tcPr marL="68580" marR="68580" marT="0" marB="0"/>
                </a:tc>
                <a:tc>
                  <a:txBody>
                    <a:bodyPr/>
                    <a:lstStyle/>
                    <a:p>
                      <a:pPr algn="ctr">
                        <a:spcAft>
                          <a:spcPts val="0"/>
                        </a:spcAft>
                      </a:pPr>
                      <a:r>
                        <a:rPr lang="en-GB" sz="2400">
                          <a:solidFill>
                            <a:srgbClr val="C00000"/>
                          </a:solidFill>
                          <a:latin typeface="Times New Roman"/>
                          <a:ea typeface="Times New Roman"/>
                        </a:rPr>
                        <a:t>18</a:t>
                      </a:r>
                    </a:p>
                  </a:txBody>
                  <a:tcPr marL="68580" marR="68580" marT="0" marB="0"/>
                </a:tc>
                <a:tc>
                  <a:txBody>
                    <a:bodyPr/>
                    <a:lstStyle/>
                    <a:p>
                      <a:pPr algn="ctr">
                        <a:spcAft>
                          <a:spcPts val="0"/>
                        </a:spcAft>
                      </a:pPr>
                      <a:r>
                        <a:rPr lang="en-GB" sz="2400" dirty="0">
                          <a:solidFill>
                            <a:srgbClr val="C00000"/>
                          </a:solidFill>
                          <a:latin typeface="Times New Roman"/>
                          <a:ea typeface="Times New Roman"/>
                        </a:rPr>
                        <a:t>27</a:t>
                      </a:r>
                    </a:p>
                  </a:txBody>
                  <a:tcPr marL="68580" marR="68580" marT="0" marB="0"/>
                </a:tc>
              </a:tr>
              <a:tr h="850688">
                <a:tc>
                  <a:txBody>
                    <a:bodyPr/>
                    <a:lstStyle/>
                    <a:p>
                      <a:pPr>
                        <a:spcAft>
                          <a:spcPts val="0"/>
                        </a:spcAft>
                      </a:pPr>
                      <a:r>
                        <a:rPr lang="en-GB" sz="2400">
                          <a:latin typeface="Times New Roman"/>
                          <a:ea typeface="Times New Roman"/>
                        </a:rPr>
                        <a:t>Open Bench working (no clear exposure)</a:t>
                      </a:r>
                    </a:p>
                  </a:txBody>
                  <a:tcPr marL="68580" marR="68580" marT="0" marB="0"/>
                </a:tc>
                <a:tc>
                  <a:txBody>
                    <a:bodyPr/>
                    <a:lstStyle/>
                    <a:p>
                      <a:pPr algn="ctr">
                        <a:spcAft>
                          <a:spcPts val="0"/>
                        </a:spcAft>
                      </a:pPr>
                      <a:r>
                        <a:rPr lang="en-GB" sz="2400">
                          <a:latin typeface="Times New Roman"/>
                          <a:ea typeface="Times New Roman"/>
                        </a:rPr>
                        <a:t>12</a:t>
                      </a:r>
                    </a:p>
                  </a:txBody>
                  <a:tcPr marL="68580" marR="68580" marT="0" marB="0"/>
                </a:tc>
                <a:tc>
                  <a:txBody>
                    <a:bodyPr/>
                    <a:lstStyle/>
                    <a:p>
                      <a:pPr algn="ctr">
                        <a:spcAft>
                          <a:spcPts val="0"/>
                        </a:spcAft>
                      </a:pPr>
                      <a:r>
                        <a:rPr lang="en-GB" sz="2400">
                          <a:latin typeface="Times New Roman"/>
                          <a:ea typeface="Times New Roman"/>
                        </a:rPr>
                        <a:t>18</a:t>
                      </a:r>
                    </a:p>
                  </a:txBody>
                  <a:tcPr marL="68580" marR="68580" marT="0" marB="0"/>
                </a:tc>
              </a:tr>
              <a:tr h="431252">
                <a:tc>
                  <a:txBody>
                    <a:bodyPr/>
                    <a:lstStyle/>
                    <a:p>
                      <a:pPr>
                        <a:spcAft>
                          <a:spcPts val="0"/>
                        </a:spcAft>
                      </a:pPr>
                      <a:r>
                        <a:rPr lang="en-GB" sz="2400">
                          <a:latin typeface="Times New Roman"/>
                          <a:ea typeface="Times New Roman"/>
                        </a:rPr>
                        <a:t>Aerosol exposure suspected</a:t>
                      </a:r>
                    </a:p>
                  </a:txBody>
                  <a:tcPr marL="68580" marR="68580" marT="0" marB="0"/>
                </a:tc>
                <a:tc>
                  <a:txBody>
                    <a:bodyPr/>
                    <a:lstStyle/>
                    <a:p>
                      <a:pPr algn="ctr">
                        <a:spcAft>
                          <a:spcPts val="0"/>
                        </a:spcAft>
                      </a:pPr>
                      <a:r>
                        <a:rPr lang="en-GB" sz="2400">
                          <a:latin typeface="Times New Roman"/>
                          <a:ea typeface="Times New Roman"/>
                        </a:rPr>
                        <a:t>8</a:t>
                      </a:r>
                    </a:p>
                  </a:txBody>
                  <a:tcPr marL="68580" marR="68580" marT="0" marB="0"/>
                </a:tc>
                <a:tc>
                  <a:txBody>
                    <a:bodyPr/>
                    <a:lstStyle/>
                    <a:p>
                      <a:pPr algn="ctr">
                        <a:spcAft>
                          <a:spcPts val="0"/>
                        </a:spcAft>
                      </a:pPr>
                      <a:r>
                        <a:rPr lang="en-GB" sz="2400">
                          <a:latin typeface="Times New Roman"/>
                          <a:ea typeface="Times New Roman"/>
                        </a:rPr>
                        <a:t>12</a:t>
                      </a:r>
                    </a:p>
                  </a:txBody>
                  <a:tcPr marL="68580" marR="68580" marT="0" marB="0"/>
                </a:tc>
              </a:tr>
              <a:tr h="850688">
                <a:tc>
                  <a:txBody>
                    <a:bodyPr/>
                    <a:lstStyle/>
                    <a:p>
                      <a:pPr>
                        <a:spcAft>
                          <a:spcPts val="0"/>
                        </a:spcAft>
                      </a:pPr>
                      <a:r>
                        <a:rPr lang="en-GB" sz="2400">
                          <a:solidFill>
                            <a:srgbClr val="C00000"/>
                          </a:solidFill>
                          <a:latin typeface="Times New Roman"/>
                          <a:ea typeface="Times New Roman"/>
                        </a:rPr>
                        <a:t>Contact/Ingestion/mouth pipetting</a:t>
                      </a:r>
                    </a:p>
                  </a:txBody>
                  <a:tcPr marL="68580" marR="68580" marT="0" marB="0"/>
                </a:tc>
                <a:tc>
                  <a:txBody>
                    <a:bodyPr/>
                    <a:lstStyle/>
                    <a:p>
                      <a:pPr algn="ctr">
                        <a:spcAft>
                          <a:spcPts val="0"/>
                        </a:spcAft>
                      </a:pPr>
                      <a:r>
                        <a:rPr lang="en-GB" sz="2400">
                          <a:solidFill>
                            <a:srgbClr val="C00000"/>
                          </a:solidFill>
                          <a:latin typeface="Times New Roman"/>
                          <a:ea typeface="Times New Roman"/>
                        </a:rPr>
                        <a:t>18</a:t>
                      </a:r>
                    </a:p>
                  </a:txBody>
                  <a:tcPr marL="68580" marR="68580" marT="0" marB="0"/>
                </a:tc>
                <a:tc>
                  <a:txBody>
                    <a:bodyPr/>
                    <a:lstStyle/>
                    <a:p>
                      <a:pPr algn="ctr">
                        <a:spcAft>
                          <a:spcPts val="0"/>
                        </a:spcAft>
                      </a:pPr>
                      <a:r>
                        <a:rPr lang="en-GB" sz="2400" dirty="0">
                          <a:solidFill>
                            <a:srgbClr val="C00000"/>
                          </a:solidFill>
                          <a:latin typeface="Times New Roman"/>
                          <a:ea typeface="Times New Roman"/>
                        </a:rPr>
                        <a:t>27</a:t>
                      </a:r>
                    </a:p>
                  </a:txBody>
                  <a:tcPr marL="68580" marR="68580" marT="0" marB="0"/>
                </a:tc>
              </a:tr>
              <a:tr h="431252">
                <a:tc>
                  <a:txBody>
                    <a:bodyPr/>
                    <a:lstStyle/>
                    <a:p>
                      <a:pPr>
                        <a:spcAft>
                          <a:spcPts val="0"/>
                        </a:spcAft>
                      </a:pPr>
                      <a:r>
                        <a:rPr lang="en-GB" sz="2400">
                          <a:latin typeface="Times New Roman"/>
                          <a:ea typeface="Times New Roman"/>
                        </a:rPr>
                        <a:t>Unknown/no information given</a:t>
                      </a:r>
                    </a:p>
                  </a:txBody>
                  <a:tcPr marL="68580" marR="68580" marT="0" marB="0"/>
                </a:tc>
                <a:tc>
                  <a:txBody>
                    <a:bodyPr/>
                    <a:lstStyle/>
                    <a:p>
                      <a:pPr algn="ctr">
                        <a:spcAft>
                          <a:spcPts val="0"/>
                        </a:spcAft>
                      </a:pPr>
                      <a:r>
                        <a:rPr lang="en-GB" sz="2400">
                          <a:latin typeface="Times New Roman"/>
                          <a:ea typeface="Times New Roman"/>
                        </a:rPr>
                        <a:t>7</a:t>
                      </a:r>
                    </a:p>
                  </a:txBody>
                  <a:tcPr marL="68580" marR="68580" marT="0" marB="0"/>
                </a:tc>
                <a:tc>
                  <a:txBody>
                    <a:bodyPr/>
                    <a:lstStyle/>
                    <a:p>
                      <a:pPr algn="ctr">
                        <a:spcAft>
                          <a:spcPts val="0"/>
                        </a:spcAft>
                      </a:pPr>
                      <a:r>
                        <a:rPr lang="en-GB" sz="2400">
                          <a:latin typeface="Times New Roman"/>
                          <a:ea typeface="Times New Roman"/>
                        </a:rPr>
                        <a:t>10</a:t>
                      </a:r>
                    </a:p>
                  </a:txBody>
                  <a:tcPr marL="68580" marR="68580" marT="0" marB="0"/>
                </a:tc>
              </a:tr>
              <a:tr h="431252">
                <a:tc>
                  <a:txBody>
                    <a:bodyPr/>
                    <a:lstStyle/>
                    <a:p>
                      <a:pPr>
                        <a:spcAft>
                          <a:spcPts val="0"/>
                        </a:spcAft>
                      </a:pPr>
                      <a:r>
                        <a:rPr lang="en-GB" sz="2400">
                          <a:latin typeface="Times New Roman"/>
                          <a:ea typeface="Times New Roman"/>
                        </a:rPr>
                        <a:t>Improper Inactivation</a:t>
                      </a:r>
                    </a:p>
                  </a:txBody>
                  <a:tcPr marL="68580" marR="68580" marT="0" marB="0"/>
                </a:tc>
                <a:tc>
                  <a:txBody>
                    <a:bodyPr/>
                    <a:lstStyle/>
                    <a:p>
                      <a:pPr algn="ctr">
                        <a:spcAft>
                          <a:spcPts val="0"/>
                        </a:spcAft>
                      </a:pPr>
                      <a:r>
                        <a:rPr lang="en-GB" sz="2400">
                          <a:latin typeface="Times New Roman"/>
                          <a:ea typeface="Times New Roman"/>
                        </a:rPr>
                        <a:t>3</a:t>
                      </a:r>
                    </a:p>
                  </a:txBody>
                  <a:tcPr marL="68580" marR="68580" marT="0" marB="0"/>
                </a:tc>
                <a:tc>
                  <a:txBody>
                    <a:bodyPr/>
                    <a:lstStyle/>
                    <a:p>
                      <a:pPr algn="ctr">
                        <a:spcAft>
                          <a:spcPts val="0"/>
                        </a:spcAft>
                      </a:pPr>
                      <a:r>
                        <a:rPr lang="en-GB" sz="2400" dirty="0">
                          <a:latin typeface="Times New Roman"/>
                          <a:ea typeface="Times New Roman"/>
                        </a:rPr>
                        <a:t>5</a:t>
                      </a:r>
                    </a:p>
                  </a:txBody>
                  <a:tcPr marL="68580" marR="68580" marT="0" marB="0"/>
                </a:tc>
              </a:tr>
            </a:tbl>
          </a:graphicData>
        </a:graphic>
      </p:graphicFrame>
      <p:sp>
        <p:nvSpPr>
          <p:cNvPr id="5" name="Footer Placeholder 4"/>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 name="Object 2">
            <a:hlinkClick r:id="" action="ppaction://ole?verb=0"/>
          </p:cNvPr>
          <p:cNvGraphicFramePr>
            <a:graphicFrameLocks/>
          </p:cNvGraphicFramePr>
          <p:nvPr/>
        </p:nvGraphicFramePr>
        <p:xfrm>
          <a:off x="0" y="0"/>
          <a:ext cx="5508104" cy="4725144"/>
        </p:xfrm>
        <a:graphic>
          <a:graphicData uri="http://schemas.openxmlformats.org/presentationml/2006/ole">
            <p:oleObj spid="_x0000_s75778" name="PHOTO-PAINT Image" r:id="rId3" imgW="5144599" imgH="3693871" progId="">
              <p:embed/>
            </p:oleObj>
          </a:graphicData>
        </a:graphic>
      </p:graphicFrame>
      <p:sp>
        <p:nvSpPr>
          <p:cNvPr id="4" name="Title 3"/>
          <p:cNvSpPr>
            <a:spLocks noGrp="1"/>
          </p:cNvSpPr>
          <p:nvPr>
            <p:ph type="title"/>
          </p:nvPr>
        </p:nvSpPr>
        <p:spPr>
          <a:xfrm>
            <a:off x="1371600" y="5495925"/>
            <a:ext cx="7772400" cy="1362075"/>
          </a:xfrm>
        </p:spPr>
        <p:txBody>
          <a:bodyPr>
            <a:normAutofit/>
          </a:bodyPr>
          <a:lstStyle/>
          <a:p>
            <a:pPr algn="ctr"/>
            <a:r>
              <a:rPr lang="en-GB" sz="4800" dirty="0" err="1" smtClean="0">
                <a:solidFill>
                  <a:srgbClr val="7030A0"/>
                </a:solidFill>
              </a:rPr>
              <a:t>AeROSOLS</a:t>
            </a:r>
            <a:r>
              <a:rPr lang="en-GB" sz="4800" dirty="0" smtClean="0">
                <a:solidFill>
                  <a:srgbClr val="7030A0"/>
                </a:solidFill>
              </a:rPr>
              <a:t>?</a:t>
            </a:r>
            <a:endParaRPr lang="en-GB" sz="4800" dirty="0">
              <a:solidFill>
                <a:srgbClr val="7030A0"/>
              </a:solidFill>
            </a:endParaRPr>
          </a:p>
        </p:txBody>
      </p:sp>
      <p:sp>
        <p:nvSpPr>
          <p:cNvPr id="5" name="Text Placeholder 4"/>
          <p:cNvSpPr>
            <a:spLocks noGrp="1"/>
          </p:cNvSpPr>
          <p:nvPr>
            <p:ph type="body" idx="1"/>
          </p:nvPr>
        </p:nvSpPr>
        <p:spPr/>
        <p:txBody>
          <a:bodyPr/>
          <a:lstStyle/>
          <a:p>
            <a:endParaRPr lang="en-GB" dirty="0"/>
          </a:p>
        </p:txBody>
      </p:sp>
      <p:pic>
        <p:nvPicPr>
          <p:cNvPr id="2050" name="Picture 2" descr="C:\Documents and Settings\allan.bennett\Local Settings\Temporary Internet Files\Content.IE5\1K8BTT0P\MM900354465[1].gif"/>
          <p:cNvPicPr>
            <a:picLocks noChangeAspect="1" noChangeArrowheads="1" noCrop="1"/>
          </p:cNvPicPr>
          <p:nvPr/>
        </p:nvPicPr>
        <p:blipFill>
          <a:blip r:embed="rId4" cstate="print"/>
          <a:srcRect/>
          <a:stretch>
            <a:fillRect/>
          </a:stretch>
        </p:blipFill>
        <p:spPr bwMode="auto">
          <a:xfrm>
            <a:off x="6516216" y="145078"/>
            <a:ext cx="2627784" cy="2239589"/>
          </a:xfrm>
          <a:prstGeom prst="rect">
            <a:avLst/>
          </a:prstGeom>
          <a:noFill/>
        </p:spPr>
      </p:pic>
      <p:pic>
        <p:nvPicPr>
          <p:cNvPr id="2051" name="Picture 3" descr="C:\Documents and Settings\allan.bennett\Local Settings\Temporary Internet Files\Content.IE5\CXM30HYJ\MM900336586[1].gif"/>
          <p:cNvPicPr>
            <a:picLocks noChangeAspect="1" noChangeArrowheads="1" noCrop="1"/>
          </p:cNvPicPr>
          <p:nvPr/>
        </p:nvPicPr>
        <p:blipFill>
          <a:blip r:embed="rId5" cstate="print"/>
          <a:srcRect/>
          <a:stretch>
            <a:fillRect/>
          </a:stretch>
        </p:blipFill>
        <p:spPr bwMode="auto">
          <a:xfrm>
            <a:off x="7668344" y="3356992"/>
            <a:ext cx="786780" cy="1033241"/>
          </a:xfrm>
          <a:prstGeom prst="rect">
            <a:avLst/>
          </a:prstGeom>
          <a:noFill/>
        </p:spPr>
      </p:pic>
      <p:pic>
        <p:nvPicPr>
          <p:cNvPr id="2053" name="Picture 5" descr="C:\Documents and Settings\allan.bennett\Local Settings\Temporary Internet Files\Content.IE5\1K8BTT0P\MM900285283[1].gif"/>
          <p:cNvPicPr>
            <a:picLocks noChangeAspect="1" noChangeArrowheads="1" noCrop="1"/>
          </p:cNvPicPr>
          <p:nvPr/>
        </p:nvPicPr>
        <p:blipFill>
          <a:blip r:embed="rId6" cstate="print"/>
          <a:srcRect/>
          <a:stretch>
            <a:fillRect/>
          </a:stretch>
        </p:blipFill>
        <p:spPr bwMode="auto">
          <a:xfrm>
            <a:off x="7491413" y="4752975"/>
            <a:ext cx="1247775" cy="83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Prevention of Aerosol </a:t>
            </a:r>
            <a:r>
              <a:rPr lang="en-GB" b="1" dirty="0" smtClean="0">
                <a:solidFill>
                  <a:srgbClr val="7030A0"/>
                </a:solidFill>
              </a:rPr>
              <a:t> Exposure</a:t>
            </a:r>
            <a:endParaRPr lang="en-GB" b="1" dirty="0">
              <a:solidFill>
                <a:srgbClr val="7030A0"/>
              </a:solidFill>
            </a:endParaRPr>
          </a:p>
        </p:txBody>
      </p:sp>
      <p:sp>
        <p:nvSpPr>
          <p:cNvPr id="3" name="Text Placeholder 2"/>
          <p:cNvSpPr>
            <a:spLocks noGrp="1"/>
          </p:cNvSpPr>
          <p:nvPr>
            <p:ph type="body" sz="half" idx="1"/>
          </p:nvPr>
        </p:nvSpPr>
        <p:spPr>
          <a:xfrm>
            <a:off x="431800" y="1727200"/>
            <a:ext cx="5076304" cy="4114800"/>
          </a:xfrm>
        </p:spPr>
        <p:txBody>
          <a:bodyPr>
            <a:normAutofit lnSpcReduction="10000"/>
          </a:bodyPr>
          <a:lstStyle/>
          <a:p>
            <a:r>
              <a:rPr lang="en-GB" dirty="0" smtClean="0"/>
              <a:t>HEPA filters</a:t>
            </a:r>
          </a:p>
          <a:p>
            <a:r>
              <a:rPr lang="en-GB" dirty="0" smtClean="0"/>
              <a:t>Directional air flow</a:t>
            </a:r>
          </a:p>
          <a:p>
            <a:r>
              <a:rPr lang="en-GB" dirty="0" smtClean="0"/>
              <a:t>Air changes</a:t>
            </a:r>
          </a:p>
          <a:p>
            <a:r>
              <a:rPr lang="en-GB" dirty="0" smtClean="0"/>
              <a:t>Safety cabinets</a:t>
            </a:r>
          </a:p>
          <a:p>
            <a:r>
              <a:rPr lang="en-GB" dirty="0" smtClean="0"/>
              <a:t>All very expensive</a:t>
            </a:r>
          </a:p>
          <a:p>
            <a:r>
              <a:rPr lang="en-GB" dirty="0" smtClean="0"/>
              <a:t>All appeared  as regulatory requirements in early 1980s</a:t>
            </a:r>
          </a:p>
          <a:p>
            <a:endParaRPr lang="en-GB" dirty="0"/>
          </a:p>
        </p:txBody>
      </p:sp>
      <p:pic>
        <p:nvPicPr>
          <p:cNvPr id="4" name="Picture 1" descr="\\porhpafil001\shares\Biosafety\images\cat 4\PICT0029.JPG"/>
          <p:cNvPicPr>
            <a:picLocks noGrp="1" noChangeAspect="1" noChangeArrowheads="1"/>
          </p:cNvPicPr>
          <p:nvPr>
            <p:ph sz="quarter" idx="2"/>
          </p:nvPr>
        </p:nvPicPr>
        <p:blipFill>
          <a:blip r:embed="rId2" cstate="print"/>
          <a:srcRect/>
          <a:stretch>
            <a:fillRect/>
          </a:stretch>
        </p:blipFill>
        <p:spPr bwMode="auto">
          <a:xfrm>
            <a:off x="5379244" y="1727200"/>
            <a:ext cx="2641600" cy="1981200"/>
          </a:xfrm>
          <a:prstGeom prst="rect">
            <a:avLst/>
          </a:prstGeom>
          <a:noFill/>
        </p:spPr>
      </p:pic>
      <p:pic>
        <p:nvPicPr>
          <p:cNvPr id="5" name="Picture 2"/>
          <p:cNvPicPr>
            <a:picLocks noGrp="1" noChangeAspect="1" noChangeArrowheads="1"/>
          </p:cNvPicPr>
          <p:nvPr>
            <p:ph sz="quarter" idx="3"/>
          </p:nvPr>
        </p:nvPicPr>
        <p:blipFill>
          <a:blip r:embed="rId3" cstate="print"/>
          <a:srcRect/>
          <a:stretch>
            <a:fillRect/>
          </a:stretch>
        </p:blipFill>
        <p:spPr bwMode="auto">
          <a:xfrm>
            <a:off x="5380215" y="3860800"/>
            <a:ext cx="2639658" cy="19812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GB" smtClean="0"/>
              <a:t>Anticipating Biosecurity Challenges of the Global Expansion of High Containment Biological Laboratories  Istanbul</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410" name="Group 66"/>
          <p:cNvGraphicFramePr>
            <a:graphicFrameLocks noGrp="1"/>
          </p:cNvGraphicFramePr>
          <p:nvPr>
            <p:ph idx="1"/>
          </p:nvPr>
        </p:nvGraphicFramePr>
        <p:xfrm>
          <a:off x="539552" y="1727200"/>
          <a:ext cx="8175852" cy="3873519"/>
        </p:xfrm>
        <a:graphic>
          <a:graphicData uri="http://schemas.openxmlformats.org/drawingml/2006/table">
            <a:tbl>
              <a:tblPr>
                <a:tableStyleId>{284E427A-3D55-4303-BF80-6455036E1DE7}</a:tableStyleId>
              </a:tblPr>
              <a:tblGrid>
                <a:gridCol w="3456384"/>
                <a:gridCol w="1994563"/>
                <a:gridCol w="2724905"/>
              </a:tblGrid>
              <a:tr h="619125">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Accident </a:t>
                      </a:r>
                    </a:p>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(10</a:t>
                      </a:r>
                      <a:r>
                        <a:rPr kumimoji="0" lang="en-GB" sz="2400" u="none" strike="noStrike" cap="none" normalizeH="0" baseline="30000" dirty="0" smtClean="0">
                          <a:ln>
                            <a:noFill/>
                          </a:ln>
                          <a:effectLst/>
                        </a:rPr>
                        <a:t>9</a:t>
                      </a:r>
                      <a:r>
                        <a:rPr kumimoji="0" lang="en-GB" sz="2400" u="none" strike="noStrike" cap="none" normalizeH="0" baseline="0" dirty="0" smtClean="0">
                          <a:ln>
                            <a:noFill/>
                          </a:ln>
                          <a:effectLst/>
                        </a:rPr>
                        <a:t> spore/ml suspension)</a:t>
                      </a:r>
                      <a:endParaRPr kumimoji="0" lang="en-GB" sz="2400" b="1" i="0" u="none" strike="noStrike" cap="none" normalizeH="0" baseline="0" dirty="0" smtClean="0">
                        <a:ln>
                          <a:noFill/>
                        </a:ln>
                        <a:solidFill>
                          <a:srgbClr val="FF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Aerosol Generated </a:t>
                      </a:r>
                    </a:p>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a:t>
                      </a:r>
                      <a:r>
                        <a:rPr kumimoji="0" lang="en-GB" sz="2400" u="none" strike="noStrike" cap="none" normalizeH="0" baseline="0" dirty="0" err="1" smtClean="0">
                          <a:ln>
                            <a:noFill/>
                          </a:ln>
                          <a:effectLst/>
                        </a:rPr>
                        <a:t>cfu</a:t>
                      </a:r>
                      <a:r>
                        <a:rPr kumimoji="0" lang="en-GB" sz="2400" u="none" strike="noStrike" cap="none" normalizeH="0" baseline="0" dirty="0" smtClean="0">
                          <a:ln>
                            <a:noFill/>
                          </a:ln>
                          <a:effectLst/>
                        </a:rPr>
                        <a:t>/m</a:t>
                      </a:r>
                      <a:r>
                        <a:rPr kumimoji="0" lang="en-GB" sz="2400" u="none" strike="noStrike" cap="none" normalizeH="0" baseline="30000" dirty="0" smtClean="0">
                          <a:ln>
                            <a:noFill/>
                          </a:ln>
                          <a:effectLst/>
                        </a:rPr>
                        <a:t>3</a:t>
                      </a:r>
                      <a:r>
                        <a:rPr kumimoji="0" lang="en-GB" sz="2400" u="none" strike="noStrike" cap="none" normalizeH="0" baseline="0" dirty="0" smtClean="0">
                          <a:ln>
                            <a:noFill/>
                          </a:ln>
                          <a:effectLst/>
                        </a:rPr>
                        <a:t>)</a:t>
                      </a:r>
                      <a:endParaRPr kumimoji="0" lang="en-GB" sz="2400" b="1" i="0" u="none" strike="noStrike" cap="none" normalizeH="0" baseline="30000" dirty="0" smtClean="0">
                        <a:ln>
                          <a:noFill/>
                        </a:ln>
                        <a:solidFill>
                          <a:srgbClr val="FF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CONTROL</a:t>
                      </a:r>
                      <a:endParaRPr kumimoji="0" lang="en-GB" sz="2400" b="1" i="0" u="none" strike="noStrike" cap="none" normalizeH="0" baseline="0" dirty="0" smtClean="0">
                        <a:ln>
                          <a:noFill/>
                        </a:ln>
                        <a:solidFill>
                          <a:srgbClr val="FF0000"/>
                        </a:solidFill>
                        <a:effectLst/>
                        <a:latin typeface="+mn-lt"/>
                      </a:endParaRPr>
                    </a:p>
                  </a:txBody>
                  <a:tcPr horzOverflow="overflow"/>
                </a:tc>
              </a:tr>
              <a:tr h="544513">
                <a:tc>
                  <a:txBody>
                    <a:bodyPr/>
                    <a:lstStyle/>
                    <a:p>
                      <a:pPr marL="0" marR="0" lvl="0" indent="0" algn="l"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Centrifuge Rotor Leak</a:t>
                      </a:r>
                      <a:r>
                        <a:rPr kumimoji="0" lang="en-GB" sz="2400" u="none" strike="noStrike" cap="none" normalizeH="0" baseline="30000" dirty="0" smtClean="0">
                          <a:ln>
                            <a:noFill/>
                          </a:ln>
                          <a:effectLst/>
                        </a:rPr>
                        <a:t>*</a:t>
                      </a:r>
                      <a:endParaRPr kumimoji="0" lang="en-GB" sz="2400" b="1" i="0" u="none" strike="noStrike" cap="none" normalizeH="0" baseline="30000" dirty="0" smtClean="0">
                        <a:ln>
                          <a:noFill/>
                        </a:ln>
                        <a:solidFill>
                          <a:srgbClr val="0070C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2.30 x 10</a:t>
                      </a:r>
                      <a:r>
                        <a:rPr kumimoji="0" lang="en-GB" sz="2400" u="none" strike="noStrike" cap="none" normalizeH="0" baseline="30000" dirty="0" smtClean="0">
                          <a:ln>
                            <a:noFill/>
                          </a:ln>
                          <a:effectLst/>
                        </a:rPr>
                        <a:t>4</a:t>
                      </a:r>
                      <a:endParaRPr kumimoji="0" lang="en-GB" sz="2400" b="1" i="0" u="none" strike="noStrike" cap="none" normalizeH="0" baseline="30000" dirty="0" smtClean="0">
                        <a:ln>
                          <a:noFill/>
                        </a:ln>
                        <a:solidFill>
                          <a:srgbClr val="0070C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SEALED ROTOR</a:t>
                      </a:r>
                      <a:endParaRPr kumimoji="0" lang="en-GB" sz="2400" b="1" i="0" u="none" strike="noStrike" cap="none" normalizeH="0" baseline="0" dirty="0" smtClean="0">
                        <a:ln>
                          <a:noFill/>
                        </a:ln>
                        <a:solidFill>
                          <a:srgbClr val="0070C0"/>
                        </a:solidFill>
                        <a:effectLst/>
                        <a:latin typeface="+mn-lt"/>
                      </a:endParaRPr>
                    </a:p>
                  </a:txBody>
                  <a:tcPr horzOverflow="overflow"/>
                </a:tc>
              </a:tr>
              <a:tr h="542925">
                <a:tc>
                  <a:txBody>
                    <a:bodyPr/>
                    <a:lstStyle/>
                    <a:p>
                      <a:pPr marL="0" marR="0" lvl="0" indent="0" algn="l"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 Flask Break in Shaking Incubator</a:t>
                      </a:r>
                      <a:r>
                        <a:rPr kumimoji="0" lang="en-GB" sz="2400" u="none" strike="noStrike" cap="none" normalizeH="0" baseline="30000" dirty="0" smtClean="0">
                          <a:ln>
                            <a:noFill/>
                          </a:ln>
                          <a:effectLst/>
                        </a:rPr>
                        <a:t>*</a:t>
                      </a:r>
                      <a:endParaRPr kumimoji="0" lang="en-GB" sz="2400" b="1" i="0" u="none" strike="noStrike" cap="none" normalizeH="0" baseline="30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1.15 x 10</a:t>
                      </a:r>
                      <a:r>
                        <a:rPr kumimoji="0" lang="en-GB" sz="2400" u="none" strike="noStrike" cap="none" normalizeH="0" baseline="30000" dirty="0" smtClean="0">
                          <a:ln>
                            <a:noFill/>
                          </a:ln>
                          <a:effectLst/>
                        </a:rPr>
                        <a:t>3</a:t>
                      </a:r>
                      <a:endParaRPr kumimoji="0" lang="en-GB" sz="2400" b="1" i="0" u="none" strike="noStrike" cap="none" normalizeH="0" baseline="30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USE PLASTICWARE</a:t>
                      </a:r>
                      <a:endParaRPr kumimoji="0" lang="en-GB" sz="2400" b="1" i="0" u="none" strike="noStrike" cap="none" normalizeH="0" baseline="0" dirty="0" smtClean="0">
                        <a:ln>
                          <a:noFill/>
                        </a:ln>
                        <a:solidFill>
                          <a:schemeClr val="tx1"/>
                        </a:solidFill>
                        <a:effectLst/>
                        <a:latin typeface="+mn-lt"/>
                      </a:endParaRPr>
                    </a:p>
                  </a:txBody>
                  <a:tcPr horzOverflow="overflow"/>
                </a:tc>
              </a:tr>
              <a:tr h="589933">
                <a:tc>
                  <a:txBody>
                    <a:bodyPr/>
                    <a:lstStyle/>
                    <a:p>
                      <a:pPr marL="0" marR="0" lvl="0" indent="0" algn="l"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Dropping Large 2l Bottle</a:t>
                      </a:r>
                      <a:r>
                        <a:rPr kumimoji="0" lang="en-GB" sz="2400" u="none" strike="noStrike" cap="none" normalizeH="0" baseline="30000" dirty="0" smtClean="0">
                          <a:ln>
                            <a:noFill/>
                          </a:ln>
                          <a:effectLst/>
                        </a:rPr>
                        <a:t>*</a:t>
                      </a:r>
                      <a:endParaRPr kumimoji="0" lang="en-GB" sz="2400" b="1" i="0" u="none" strike="noStrike" cap="none" normalizeH="0" baseline="30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1.37 x 10</a:t>
                      </a:r>
                      <a:r>
                        <a:rPr kumimoji="0" lang="en-GB" sz="2400" u="none" strike="noStrike" cap="none" normalizeH="0" baseline="30000" dirty="0" smtClean="0">
                          <a:ln>
                            <a:noFill/>
                          </a:ln>
                          <a:effectLst/>
                        </a:rPr>
                        <a:t>4</a:t>
                      </a:r>
                      <a:endParaRPr kumimoji="0" lang="en-GB" sz="2400" b="1" i="0" u="none" strike="noStrike" cap="none" normalizeH="0" baseline="30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USE PLASTICWARE</a:t>
                      </a:r>
                      <a:endParaRPr kumimoji="0" lang="en-GB" sz="2400" b="1" i="0" u="none" strike="noStrike" cap="none" normalizeH="0" baseline="0" dirty="0" smtClean="0">
                        <a:ln>
                          <a:noFill/>
                        </a:ln>
                        <a:solidFill>
                          <a:schemeClr val="tx1"/>
                        </a:solidFill>
                        <a:effectLst/>
                        <a:latin typeface="+mn-lt"/>
                      </a:endParaRPr>
                    </a:p>
                  </a:txBody>
                  <a:tcPr horzOverflow="overflow"/>
                </a:tc>
              </a:tr>
              <a:tr h="544513">
                <a:tc>
                  <a:txBody>
                    <a:bodyPr/>
                    <a:lstStyle/>
                    <a:p>
                      <a:pPr marL="0" marR="0" lvl="0" indent="0" algn="l"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15ml Spill from 1m</a:t>
                      </a:r>
                      <a:r>
                        <a:rPr kumimoji="0" lang="en-GB" sz="2400" u="none" strike="noStrike" cap="none" normalizeH="0" baseline="30000" dirty="0" smtClean="0">
                          <a:ln>
                            <a:noFill/>
                          </a:ln>
                          <a:effectLst/>
                        </a:rPr>
                        <a:t>*</a:t>
                      </a:r>
                      <a:endParaRPr kumimoji="0" lang="en-GB" sz="2400" b="1" i="0" u="none" strike="noStrike" cap="none" normalizeH="0" baseline="30000" dirty="0" smtClean="0">
                        <a:ln>
                          <a:noFill/>
                        </a:ln>
                        <a:solidFill>
                          <a:srgbClr val="0070C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2.07 x 10</a:t>
                      </a:r>
                      <a:r>
                        <a:rPr kumimoji="0" lang="en-GB" sz="2400" u="none" strike="noStrike" cap="none" normalizeH="0" baseline="30000" dirty="0" smtClean="0">
                          <a:ln>
                            <a:noFill/>
                          </a:ln>
                          <a:effectLst/>
                        </a:rPr>
                        <a:t>3</a:t>
                      </a:r>
                      <a:endParaRPr kumimoji="0" lang="en-GB" sz="2400" b="1" i="0" u="none" strike="noStrike" cap="none" normalizeH="0" baseline="30000" dirty="0" smtClean="0">
                        <a:ln>
                          <a:noFill/>
                        </a:ln>
                        <a:solidFill>
                          <a:srgbClr val="0070C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GB" sz="2400" u="none" strike="noStrike" cap="none" normalizeH="0" baseline="0" dirty="0" smtClean="0">
                          <a:ln>
                            <a:noFill/>
                          </a:ln>
                          <a:effectLst/>
                        </a:rPr>
                        <a:t>WORK IN CABINET</a:t>
                      </a:r>
                      <a:endParaRPr kumimoji="0" lang="en-GB" sz="2400" b="1" i="0" u="none" strike="noStrike" cap="none" normalizeH="0" baseline="0" dirty="0" smtClean="0">
                        <a:ln>
                          <a:noFill/>
                        </a:ln>
                        <a:solidFill>
                          <a:srgbClr val="0070C0"/>
                        </a:solidFill>
                        <a:effectLst/>
                        <a:latin typeface="+mn-lt"/>
                      </a:endParaRPr>
                    </a:p>
                  </a:txBody>
                  <a:tcPr horzOverflow="overflow"/>
                </a:tc>
              </a:tr>
            </a:tbl>
          </a:graphicData>
        </a:graphic>
      </p:graphicFrame>
      <p:sp>
        <p:nvSpPr>
          <p:cNvPr id="20482" name="Text Box 2"/>
          <p:cNvSpPr txBox="1">
            <a:spLocks noChangeArrowheads="1"/>
          </p:cNvSpPr>
          <p:nvPr/>
        </p:nvSpPr>
        <p:spPr bwMode="auto">
          <a:xfrm>
            <a:off x="0" y="304800"/>
            <a:ext cx="3657600" cy="396875"/>
          </a:xfrm>
          <a:prstGeom prst="rect">
            <a:avLst/>
          </a:prstGeom>
          <a:noFill/>
          <a:ln w="9525">
            <a:noFill/>
            <a:miter lim="800000"/>
            <a:headEnd/>
            <a:tailEnd/>
          </a:ln>
        </p:spPr>
        <p:txBody>
          <a:bodyPr>
            <a:spAutoFit/>
          </a:bodyPr>
          <a:lstStyle/>
          <a:p>
            <a:pPr>
              <a:spcBef>
                <a:spcPct val="50000"/>
              </a:spcBef>
            </a:pPr>
            <a:endParaRPr lang="en-US" sz="2000">
              <a:solidFill>
                <a:schemeClr val="tx2"/>
              </a:solidFill>
            </a:endParaRPr>
          </a:p>
        </p:txBody>
      </p:sp>
      <p:sp>
        <p:nvSpPr>
          <p:cNvPr id="20483" name="Text Box 3"/>
          <p:cNvSpPr txBox="1">
            <a:spLocks noChangeArrowheads="1"/>
          </p:cNvSpPr>
          <p:nvPr/>
        </p:nvSpPr>
        <p:spPr bwMode="auto">
          <a:xfrm>
            <a:off x="501650" y="115888"/>
            <a:ext cx="6784994" cy="1492716"/>
          </a:xfrm>
          <a:prstGeom prst="rect">
            <a:avLst/>
          </a:prstGeom>
          <a:noFill/>
          <a:ln w="9525">
            <a:noFill/>
            <a:miter lim="800000"/>
            <a:headEnd/>
            <a:tailEnd/>
          </a:ln>
        </p:spPr>
        <p:txBody>
          <a:bodyPr wrap="square">
            <a:spAutoFit/>
          </a:bodyPr>
          <a:lstStyle/>
          <a:p>
            <a:pPr>
              <a:spcBef>
                <a:spcPct val="50000"/>
              </a:spcBef>
            </a:pPr>
            <a:r>
              <a:rPr lang="en-GB" sz="3200" b="1" dirty="0" smtClean="0">
                <a:solidFill>
                  <a:srgbClr val="7030A0"/>
                </a:solidFill>
              </a:rPr>
              <a:t>Where do aerosols come from and how do we prevent them </a:t>
            </a:r>
          </a:p>
          <a:p>
            <a:pPr>
              <a:spcBef>
                <a:spcPct val="50000"/>
              </a:spcBef>
            </a:pPr>
            <a:r>
              <a:rPr lang="en-GB" b="1" dirty="0" smtClean="0">
                <a:solidFill>
                  <a:srgbClr val="7030A0"/>
                </a:solidFill>
              </a:rPr>
              <a:t>Bennett &amp; Parks (2006)</a:t>
            </a:r>
            <a:endParaRPr lang="en-GB" b="1" dirty="0">
              <a:solidFill>
                <a:srgbClr val="7030A0"/>
              </a:solidFill>
            </a:endParaRPr>
          </a:p>
        </p:txBody>
      </p:sp>
      <p:sp>
        <p:nvSpPr>
          <p:cNvPr id="20484" name="Text Box 4"/>
          <p:cNvSpPr txBox="1">
            <a:spLocks noChangeArrowheads="1"/>
          </p:cNvSpPr>
          <p:nvPr/>
        </p:nvSpPr>
        <p:spPr bwMode="auto">
          <a:xfrm>
            <a:off x="467544" y="5661248"/>
            <a:ext cx="8215370" cy="584775"/>
          </a:xfrm>
          <a:prstGeom prst="rect">
            <a:avLst/>
          </a:prstGeom>
          <a:noFill/>
          <a:ln w="9525">
            <a:noFill/>
            <a:miter lim="800000"/>
            <a:headEnd/>
            <a:tailEnd/>
          </a:ln>
        </p:spPr>
        <p:txBody>
          <a:bodyPr wrap="square">
            <a:spAutoFit/>
          </a:bodyPr>
          <a:lstStyle/>
          <a:p>
            <a:r>
              <a:rPr lang="en-GB" sz="1600" b="1" dirty="0" smtClean="0"/>
              <a:t>A direct relationship was found between titre and aerosol concentration. The lower the titre the less likely is that significant aerosol exposure will occur </a:t>
            </a:r>
            <a:endParaRPr lang="en-GB" sz="1600" b="1" dirty="0"/>
          </a:p>
        </p:txBody>
      </p:sp>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800" dirty="0" err="1" smtClean="0"/>
              <a:t>Needlesticks</a:t>
            </a:r>
            <a:endParaRPr lang="en-GB" sz="4800" dirty="0"/>
          </a:p>
        </p:txBody>
      </p:sp>
      <p:pic>
        <p:nvPicPr>
          <p:cNvPr id="5" name="Picture 6" descr="http://rpmedia.ask.com/ts?u=/wikipedia/commons/thumb/a/a5/Injection_Syringe_01.jpg/58px-Injection_Syringe_01.jpg"/>
          <p:cNvPicPr>
            <a:picLocks noChangeAspect="1" noChangeArrowheads="1"/>
          </p:cNvPicPr>
          <p:nvPr/>
        </p:nvPicPr>
        <p:blipFill>
          <a:blip r:embed="rId2" cstate="print"/>
          <a:srcRect/>
          <a:stretch>
            <a:fillRect/>
          </a:stretch>
        </p:blipFill>
        <p:spPr bwMode="auto">
          <a:xfrm>
            <a:off x="4572000" y="1952758"/>
            <a:ext cx="2972360" cy="4111467"/>
          </a:xfrm>
          <a:prstGeom prst="rect">
            <a:avLst/>
          </a:prstGeom>
          <a:noFill/>
        </p:spPr>
      </p:pic>
      <p:sp>
        <p:nvSpPr>
          <p:cNvPr id="6" name="Footer Placeholder 5"/>
          <p:cNvSpPr>
            <a:spLocks noGrp="1"/>
          </p:cNvSpPr>
          <p:nvPr>
            <p:ph type="ftr" sz="quarter" idx="11"/>
          </p:nvPr>
        </p:nvSpPr>
        <p:spPr/>
        <p:txBody>
          <a:bodyPr/>
          <a:lstStyle/>
          <a:p>
            <a:r>
              <a:rPr lang="en-GB" smtClean="0"/>
              <a:t>Anticipating Biosecurity Challenges of the Global Expansion of High Containment Biological Laboratories  Istanbul</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357166"/>
            <a:ext cx="7354910" cy="990600"/>
          </a:xfrm>
        </p:spPr>
        <p:txBody>
          <a:bodyPr>
            <a:normAutofit/>
          </a:bodyPr>
          <a:lstStyle/>
          <a:p>
            <a:r>
              <a:rPr lang="en-GB" b="1" dirty="0" smtClean="0">
                <a:solidFill>
                  <a:srgbClr val="7030A0"/>
                </a:solidFill>
              </a:rPr>
              <a:t>Prevention of </a:t>
            </a:r>
            <a:r>
              <a:rPr lang="en-GB" b="1" dirty="0" err="1" smtClean="0">
                <a:solidFill>
                  <a:srgbClr val="7030A0"/>
                </a:solidFill>
              </a:rPr>
              <a:t>Needlesticks</a:t>
            </a:r>
            <a:endParaRPr lang="en-GB" b="1" dirty="0">
              <a:solidFill>
                <a:srgbClr val="7030A0"/>
              </a:solidFill>
            </a:endParaRPr>
          </a:p>
        </p:txBody>
      </p:sp>
      <p:sp>
        <p:nvSpPr>
          <p:cNvPr id="5" name="Text Placeholder 4"/>
          <p:cNvSpPr>
            <a:spLocks noGrp="1"/>
          </p:cNvSpPr>
          <p:nvPr>
            <p:ph type="body" sz="half" idx="1"/>
          </p:nvPr>
        </p:nvSpPr>
        <p:spPr>
          <a:xfrm>
            <a:off x="431800" y="1727200"/>
            <a:ext cx="4783142" cy="4114800"/>
          </a:xfrm>
        </p:spPr>
        <p:txBody>
          <a:bodyPr>
            <a:normAutofit fontScale="92500" lnSpcReduction="20000"/>
          </a:bodyPr>
          <a:lstStyle/>
          <a:p>
            <a:r>
              <a:rPr lang="en-GB" dirty="0" smtClean="0"/>
              <a:t>How can we safely </a:t>
            </a:r>
            <a:r>
              <a:rPr lang="en-GB" dirty="0" err="1" smtClean="0"/>
              <a:t>intracranially</a:t>
            </a:r>
            <a:r>
              <a:rPr lang="en-GB" dirty="0" smtClean="0"/>
              <a:t> inoculate neonatal mice with BSL4 pathogen CCHF</a:t>
            </a:r>
          </a:p>
          <a:p>
            <a:r>
              <a:rPr lang="en-GB" dirty="0" smtClean="0"/>
              <a:t>Low titre, blood-borne pathogen, not environmentally stable, needle, small target</a:t>
            </a:r>
          </a:p>
          <a:p>
            <a:r>
              <a:rPr lang="en-GB" dirty="0" smtClean="0"/>
              <a:t>Major hazard </a:t>
            </a:r>
            <a:r>
              <a:rPr lang="en-GB" dirty="0" err="1" smtClean="0">
                <a:solidFill>
                  <a:srgbClr val="C00000"/>
                </a:solidFill>
              </a:rPr>
              <a:t>Needlestick</a:t>
            </a:r>
            <a:endParaRPr lang="en-GB" dirty="0" smtClean="0">
              <a:solidFill>
                <a:srgbClr val="C00000"/>
              </a:solidFill>
            </a:endParaRPr>
          </a:p>
          <a:p>
            <a:r>
              <a:rPr lang="en-GB" dirty="0" smtClean="0">
                <a:solidFill>
                  <a:srgbClr val="C00000"/>
                </a:solidFill>
              </a:rPr>
              <a:t>No aerosol hazard</a:t>
            </a:r>
            <a:endParaRPr lang="en-GB" dirty="0">
              <a:solidFill>
                <a:srgbClr val="C00000"/>
              </a:solidFill>
            </a:endParaRPr>
          </a:p>
        </p:txBody>
      </p:sp>
      <p:pic>
        <p:nvPicPr>
          <p:cNvPr id="56322" name="Picture 2" descr="http://human.freescience.org/images/wikimages/180px-Babymouse.jpg"/>
          <p:cNvPicPr>
            <a:picLocks noChangeAspect="1" noChangeArrowheads="1"/>
          </p:cNvPicPr>
          <p:nvPr/>
        </p:nvPicPr>
        <p:blipFill>
          <a:blip r:embed="rId2" cstate="print"/>
          <a:srcRect/>
          <a:stretch>
            <a:fillRect/>
          </a:stretch>
        </p:blipFill>
        <p:spPr bwMode="auto">
          <a:xfrm>
            <a:off x="5643570" y="1785926"/>
            <a:ext cx="2857520" cy="1905013"/>
          </a:xfrm>
          <a:prstGeom prst="rect">
            <a:avLst/>
          </a:prstGeom>
          <a:noFill/>
        </p:spPr>
      </p:pic>
      <p:pic>
        <p:nvPicPr>
          <p:cNvPr id="56326" name="Picture 6" descr="http://rpmedia.ask.com/ts?u=/wikipedia/commons/thumb/a/a5/Injection_Syringe_01.jpg/58px-Injection_Syringe_01.jpg"/>
          <p:cNvPicPr>
            <a:picLocks noChangeAspect="1" noChangeArrowheads="1"/>
          </p:cNvPicPr>
          <p:nvPr/>
        </p:nvPicPr>
        <p:blipFill>
          <a:blip r:embed="rId3" cstate="print"/>
          <a:srcRect/>
          <a:stretch>
            <a:fillRect/>
          </a:stretch>
        </p:blipFill>
        <p:spPr bwMode="auto">
          <a:xfrm>
            <a:off x="6000760" y="3929066"/>
            <a:ext cx="1543600" cy="2135159"/>
          </a:xfrm>
          <a:prstGeom prst="rect">
            <a:avLst/>
          </a:prstGeom>
          <a:noFill/>
        </p:spPr>
      </p:pic>
      <p:pic>
        <p:nvPicPr>
          <p:cNvPr id="56328" name="Picture 8" descr="http://www.bbc.co.uk/southtoday/content/images/2007/10/30/jelly_baby2_80_80x133.jpg"/>
          <p:cNvPicPr>
            <a:picLocks noChangeAspect="1" noChangeArrowheads="1"/>
          </p:cNvPicPr>
          <p:nvPr/>
        </p:nvPicPr>
        <p:blipFill>
          <a:blip r:embed="rId4" cstate="print"/>
          <a:srcRect/>
          <a:stretch>
            <a:fillRect/>
          </a:stretch>
        </p:blipFill>
        <p:spPr bwMode="auto">
          <a:xfrm>
            <a:off x="7929586" y="4286256"/>
            <a:ext cx="762000" cy="1266825"/>
          </a:xfrm>
          <a:prstGeom prst="rect">
            <a:avLst/>
          </a:prstGeom>
          <a:noFill/>
        </p:spPr>
      </p:pic>
      <p:sp>
        <p:nvSpPr>
          <p:cNvPr id="7" name="Footer Placeholder 6"/>
          <p:cNvSpPr>
            <a:spLocks noGrp="1"/>
          </p:cNvSpPr>
          <p:nvPr>
            <p:ph type="ftr" sz="quarter" idx="11"/>
          </p:nvPr>
        </p:nvSpPr>
        <p:spPr/>
        <p:txBody>
          <a:bodyPr/>
          <a:lstStyle/>
          <a:p>
            <a:pPr>
              <a:defRPr/>
            </a:pPr>
            <a:r>
              <a:rPr lang="en-GB" smtClean="0"/>
              <a:t>Anticipating Biosecurity Challenges of the Global Expansion of High Containment Biological Laboratories  Istanbul</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3026</TotalTime>
  <Words>1064</Words>
  <Application>Microsoft Office PowerPoint</Application>
  <PresentationFormat>On-screen Show (4:3)</PresentationFormat>
  <Paragraphs>136</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2" baseType="lpstr">
      <vt:lpstr>Office Theme</vt:lpstr>
      <vt:lpstr>PHOTO-PAINT Image</vt:lpstr>
      <vt:lpstr>SPW 10.0 Graph</vt:lpstr>
      <vt:lpstr>Chart</vt:lpstr>
      <vt:lpstr>Evidence based biosafety - Ensuring precautions are adequate and appropriate</vt:lpstr>
      <vt:lpstr>Biosafety</vt:lpstr>
      <vt:lpstr>Routes Of Laboratory Infection</vt:lpstr>
      <vt:lpstr>Causes of Laboratory Acquired Infections 1995-2010 Davies review to be published</vt:lpstr>
      <vt:lpstr>AeROSOLS?</vt:lpstr>
      <vt:lpstr>Prevention of Aerosol  Exposure</vt:lpstr>
      <vt:lpstr>Slide 7</vt:lpstr>
      <vt:lpstr>Needlesticks</vt:lpstr>
      <vt:lpstr>Prevention of Needlesticks</vt:lpstr>
      <vt:lpstr>The Solution</vt:lpstr>
      <vt:lpstr>Gloves, dexterity and needlesticks Sawyer, Bennett et al 2008</vt:lpstr>
      <vt:lpstr>GLOVES AND LABORATORY ACQUIRED INFECTIONS</vt:lpstr>
      <vt:lpstr>  </vt:lpstr>
      <vt:lpstr>GLANDERS IN A MILITARY RESEARCH MICROBIOLOGIST  N Engl J Med, Vol. 345, No. 4 July 26, 2001</vt:lpstr>
      <vt:lpstr>First U.S. scientist to die of plague in 50 years worked in labs with 'harmless' bacteria</vt:lpstr>
      <vt:lpstr>Laboratory Discipline &amp; Biosafety Compliance – Someone is watching you (BSL2)</vt:lpstr>
      <vt:lpstr>Outbreak of Salmonella Typhimurium Infections Associated with Exposure to Clinical &amp; Teaching Microbiology Laboratories CDC April 28th 2011</vt:lpstr>
      <vt:lpstr>CONCLUSIONS</vt:lpstr>
    </vt:vector>
  </TitlesOfParts>
  <Company>HPA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Aerosols to All That</dc:title>
  <dc:creator>allan.bennett</dc:creator>
  <cp:lastModifiedBy>allan.bennett</cp:lastModifiedBy>
  <cp:revision>239</cp:revision>
  <dcterms:created xsi:type="dcterms:W3CDTF">2010-11-23T16:54:18Z</dcterms:created>
  <dcterms:modified xsi:type="dcterms:W3CDTF">2011-07-12T06:40:57Z</dcterms:modified>
</cp:coreProperties>
</file>