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52" r:id="rId2"/>
    <p:sldId id="364" r:id="rId3"/>
    <p:sldId id="315" r:id="rId4"/>
    <p:sldId id="316" r:id="rId5"/>
    <p:sldId id="270" r:id="rId6"/>
    <p:sldId id="320" r:id="rId7"/>
    <p:sldId id="273" r:id="rId8"/>
    <p:sldId id="321" r:id="rId9"/>
    <p:sldId id="304" r:id="rId10"/>
    <p:sldId id="305" r:id="rId11"/>
    <p:sldId id="306" r:id="rId12"/>
    <p:sldId id="307" r:id="rId13"/>
    <p:sldId id="323" r:id="rId14"/>
    <p:sldId id="308" r:id="rId15"/>
    <p:sldId id="309" r:id="rId16"/>
    <p:sldId id="310" r:id="rId17"/>
    <p:sldId id="324" r:id="rId18"/>
    <p:sldId id="355" r:id="rId19"/>
    <p:sldId id="356" r:id="rId20"/>
    <p:sldId id="358" r:id="rId21"/>
    <p:sldId id="357" r:id="rId22"/>
    <p:sldId id="336" r:id="rId23"/>
    <p:sldId id="34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0A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7" d="100"/>
          <a:sy n="67" d="100"/>
        </p:scale>
        <p:origin x="-56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3EF2B3-02A4-4DF9-AA49-100ED70804CA}" type="datetimeFigureOut">
              <a:rPr lang="en-US" smtClean="0"/>
              <a:t>7/12/2011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DAFCBC-5269-4D12-B20D-84FE912F30C8}" type="slidenum">
              <a:rPr lang="en-US" smtClean="0"/>
              <a:t>‹#›</a:t>
            </a:fld>
            <a:endParaRPr lang="en-US"/>
          </a:p>
        </p:txBody>
      </p:sp>
    </p:spTree>
    <p:extLst>
      <p:ext uri="{BB962C8B-B14F-4D97-AF65-F5344CB8AC3E}">
        <p14:creationId xmlns:p14="http://schemas.microsoft.com/office/powerpoint/2010/main" val="593095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74" eaLnBrk="0" hangingPunct="0">
              <a:defRPr sz="2400">
                <a:solidFill>
                  <a:schemeClr val="tx1"/>
                </a:solidFill>
                <a:latin typeface="Arial" charset="0"/>
              </a:defRPr>
            </a:lvl1pPr>
            <a:lvl2pPr marL="728165" indent="-280064" defTabSz="914874" eaLnBrk="0" hangingPunct="0">
              <a:defRPr sz="2400">
                <a:solidFill>
                  <a:schemeClr val="tx1"/>
                </a:solidFill>
                <a:latin typeface="Arial" charset="0"/>
              </a:defRPr>
            </a:lvl2pPr>
            <a:lvl3pPr marL="1120254" indent="-224051" defTabSz="914874" eaLnBrk="0" hangingPunct="0">
              <a:defRPr sz="2400">
                <a:solidFill>
                  <a:schemeClr val="tx1"/>
                </a:solidFill>
                <a:latin typeface="Arial" charset="0"/>
              </a:defRPr>
            </a:lvl3pPr>
            <a:lvl4pPr marL="1568356" indent="-224051" defTabSz="914874" eaLnBrk="0" hangingPunct="0">
              <a:defRPr sz="2400">
                <a:solidFill>
                  <a:schemeClr val="tx1"/>
                </a:solidFill>
                <a:latin typeface="Arial" charset="0"/>
              </a:defRPr>
            </a:lvl4pPr>
            <a:lvl5pPr marL="2016458" indent="-224051" defTabSz="914874" eaLnBrk="0" hangingPunct="0">
              <a:defRPr sz="2400">
                <a:solidFill>
                  <a:schemeClr val="tx1"/>
                </a:solidFill>
                <a:latin typeface="Arial" charset="0"/>
              </a:defRPr>
            </a:lvl5pPr>
            <a:lvl6pPr marL="2464559" indent="-224051" defTabSz="914874" eaLnBrk="0" fontAlgn="base" hangingPunct="0">
              <a:spcBef>
                <a:spcPct val="0"/>
              </a:spcBef>
              <a:spcAft>
                <a:spcPct val="0"/>
              </a:spcAft>
              <a:defRPr sz="2400">
                <a:solidFill>
                  <a:schemeClr val="tx1"/>
                </a:solidFill>
                <a:latin typeface="Arial" charset="0"/>
              </a:defRPr>
            </a:lvl6pPr>
            <a:lvl7pPr marL="2912661" indent="-224051" defTabSz="914874" eaLnBrk="0" fontAlgn="base" hangingPunct="0">
              <a:spcBef>
                <a:spcPct val="0"/>
              </a:spcBef>
              <a:spcAft>
                <a:spcPct val="0"/>
              </a:spcAft>
              <a:defRPr sz="2400">
                <a:solidFill>
                  <a:schemeClr val="tx1"/>
                </a:solidFill>
                <a:latin typeface="Arial" charset="0"/>
              </a:defRPr>
            </a:lvl7pPr>
            <a:lvl8pPr marL="3360763" indent="-224051" defTabSz="914874" eaLnBrk="0" fontAlgn="base" hangingPunct="0">
              <a:spcBef>
                <a:spcPct val="0"/>
              </a:spcBef>
              <a:spcAft>
                <a:spcPct val="0"/>
              </a:spcAft>
              <a:defRPr sz="2400">
                <a:solidFill>
                  <a:schemeClr val="tx1"/>
                </a:solidFill>
                <a:latin typeface="Arial" charset="0"/>
              </a:defRPr>
            </a:lvl8pPr>
            <a:lvl9pPr marL="3808865" indent="-224051" defTabSz="914874" eaLnBrk="0" fontAlgn="base" hangingPunct="0">
              <a:spcBef>
                <a:spcPct val="0"/>
              </a:spcBef>
              <a:spcAft>
                <a:spcPct val="0"/>
              </a:spcAft>
              <a:defRPr sz="2400">
                <a:solidFill>
                  <a:schemeClr val="tx1"/>
                </a:solidFill>
                <a:latin typeface="Arial" charset="0"/>
              </a:defRPr>
            </a:lvl9pPr>
          </a:lstStyle>
          <a:p>
            <a:pPr eaLnBrk="1" hangingPunct="1"/>
            <a:fld id="{A83B6613-6892-45BC-8016-F4DC9878139A}" type="slidenum">
              <a:rPr lang="en-US" sz="1200"/>
              <a:pPr eaLnBrk="1" hangingPunct="1"/>
              <a:t>4</a:t>
            </a:fld>
            <a:endParaRPr lang="en-US" sz="120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xfrm>
            <a:off x="913470" y="4344259"/>
            <a:ext cx="5031061" cy="41149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74" eaLnBrk="0" hangingPunct="0">
              <a:defRPr sz="2400">
                <a:solidFill>
                  <a:schemeClr val="tx1"/>
                </a:solidFill>
                <a:latin typeface="Arial" charset="0"/>
              </a:defRPr>
            </a:lvl1pPr>
            <a:lvl2pPr marL="728165" indent="-280064" defTabSz="914874" eaLnBrk="0" hangingPunct="0">
              <a:defRPr sz="2400">
                <a:solidFill>
                  <a:schemeClr val="tx1"/>
                </a:solidFill>
                <a:latin typeface="Arial" charset="0"/>
              </a:defRPr>
            </a:lvl2pPr>
            <a:lvl3pPr marL="1120254" indent="-224051" defTabSz="914874" eaLnBrk="0" hangingPunct="0">
              <a:defRPr sz="2400">
                <a:solidFill>
                  <a:schemeClr val="tx1"/>
                </a:solidFill>
                <a:latin typeface="Arial" charset="0"/>
              </a:defRPr>
            </a:lvl3pPr>
            <a:lvl4pPr marL="1568356" indent="-224051" defTabSz="914874" eaLnBrk="0" hangingPunct="0">
              <a:defRPr sz="2400">
                <a:solidFill>
                  <a:schemeClr val="tx1"/>
                </a:solidFill>
                <a:latin typeface="Arial" charset="0"/>
              </a:defRPr>
            </a:lvl4pPr>
            <a:lvl5pPr marL="2016458" indent="-224051" defTabSz="914874" eaLnBrk="0" hangingPunct="0">
              <a:defRPr sz="2400">
                <a:solidFill>
                  <a:schemeClr val="tx1"/>
                </a:solidFill>
                <a:latin typeface="Arial" charset="0"/>
              </a:defRPr>
            </a:lvl5pPr>
            <a:lvl6pPr marL="2464559" indent="-224051" defTabSz="914874" eaLnBrk="0" fontAlgn="base" hangingPunct="0">
              <a:spcBef>
                <a:spcPct val="0"/>
              </a:spcBef>
              <a:spcAft>
                <a:spcPct val="0"/>
              </a:spcAft>
              <a:defRPr sz="2400">
                <a:solidFill>
                  <a:schemeClr val="tx1"/>
                </a:solidFill>
                <a:latin typeface="Arial" charset="0"/>
              </a:defRPr>
            </a:lvl6pPr>
            <a:lvl7pPr marL="2912661" indent="-224051" defTabSz="914874" eaLnBrk="0" fontAlgn="base" hangingPunct="0">
              <a:spcBef>
                <a:spcPct val="0"/>
              </a:spcBef>
              <a:spcAft>
                <a:spcPct val="0"/>
              </a:spcAft>
              <a:defRPr sz="2400">
                <a:solidFill>
                  <a:schemeClr val="tx1"/>
                </a:solidFill>
                <a:latin typeface="Arial" charset="0"/>
              </a:defRPr>
            </a:lvl7pPr>
            <a:lvl8pPr marL="3360763" indent="-224051" defTabSz="914874" eaLnBrk="0" fontAlgn="base" hangingPunct="0">
              <a:spcBef>
                <a:spcPct val="0"/>
              </a:spcBef>
              <a:spcAft>
                <a:spcPct val="0"/>
              </a:spcAft>
              <a:defRPr sz="2400">
                <a:solidFill>
                  <a:schemeClr val="tx1"/>
                </a:solidFill>
                <a:latin typeface="Arial" charset="0"/>
              </a:defRPr>
            </a:lvl8pPr>
            <a:lvl9pPr marL="3808865" indent="-224051" defTabSz="914874" eaLnBrk="0" fontAlgn="base" hangingPunct="0">
              <a:spcBef>
                <a:spcPct val="0"/>
              </a:spcBef>
              <a:spcAft>
                <a:spcPct val="0"/>
              </a:spcAft>
              <a:defRPr sz="2400">
                <a:solidFill>
                  <a:schemeClr val="tx1"/>
                </a:solidFill>
                <a:latin typeface="Arial" charset="0"/>
              </a:defRPr>
            </a:lvl9pPr>
          </a:lstStyle>
          <a:p>
            <a:pPr eaLnBrk="1" hangingPunct="1"/>
            <a:fld id="{25B57B21-E1D9-4CFE-9CC5-CB58E2B519BF}" type="slidenum">
              <a:rPr lang="en-US" sz="1200"/>
              <a:pPr eaLnBrk="1" hangingPunct="1"/>
              <a:t>5</a:t>
            </a:fld>
            <a:endParaRPr lang="en-US" sz="1200"/>
          </a:p>
        </p:txBody>
      </p:sp>
      <p:sp>
        <p:nvSpPr>
          <p:cNvPr id="108547" name="Rectangle 2"/>
          <p:cNvSpPr>
            <a:spLocks noGrp="1" noRot="1" noChangeAspect="1" noChangeArrowheads="1" noTextEdit="1"/>
          </p:cNvSpPr>
          <p:nvPr>
            <p:ph type="sldImg"/>
          </p:nvPr>
        </p:nvSpPr>
        <p:spPr>
          <a:xfrm>
            <a:off x="1143000" y="684213"/>
            <a:ext cx="4572000" cy="3430587"/>
          </a:xfrm>
          <a:ln/>
        </p:spPr>
      </p:sp>
      <p:sp>
        <p:nvSpPr>
          <p:cNvPr id="108548" name="Rectangle 3"/>
          <p:cNvSpPr>
            <a:spLocks noGrp="1" noChangeArrowheads="1"/>
          </p:cNvSpPr>
          <p:nvPr>
            <p:ph type="body" idx="1"/>
          </p:nvPr>
        </p:nvSpPr>
        <p:spPr>
          <a:xfrm>
            <a:off x="687041" y="4344259"/>
            <a:ext cx="5483919" cy="41149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74" eaLnBrk="0" hangingPunct="0">
              <a:defRPr sz="2400">
                <a:solidFill>
                  <a:schemeClr val="tx1"/>
                </a:solidFill>
                <a:latin typeface="Arial" charset="0"/>
              </a:defRPr>
            </a:lvl1pPr>
            <a:lvl2pPr marL="728165" indent="-280064" defTabSz="914874" eaLnBrk="0" hangingPunct="0">
              <a:defRPr sz="2400">
                <a:solidFill>
                  <a:schemeClr val="tx1"/>
                </a:solidFill>
                <a:latin typeface="Arial" charset="0"/>
              </a:defRPr>
            </a:lvl2pPr>
            <a:lvl3pPr marL="1120254" indent="-224051" defTabSz="914874" eaLnBrk="0" hangingPunct="0">
              <a:defRPr sz="2400">
                <a:solidFill>
                  <a:schemeClr val="tx1"/>
                </a:solidFill>
                <a:latin typeface="Arial" charset="0"/>
              </a:defRPr>
            </a:lvl3pPr>
            <a:lvl4pPr marL="1568356" indent="-224051" defTabSz="914874" eaLnBrk="0" hangingPunct="0">
              <a:defRPr sz="2400">
                <a:solidFill>
                  <a:schemeClr val="tx1"/>
                </a:solidFill>
                <a:latin typeface="Arial" charset="0"/>
              </a:defRPr>
            </a:lvl4pPr>
            <a:lvl5pPr marL="2016458" indent="-224051" defTabSz="914874" eaLnBrk="0" hangingPunct="0">
              <a:defRPr sz="2400">
                <a:solidFill>
                  <a:schemeClr val="tx1"/>
                </a:solidFill>
                <a:latin typeface="Arial" charset="0"/>
              </a:defRPr>
            </a:lvl5pPr>
            <a:lvl6pPr marL="2464559" indent="-224051" defTabSz="914874" eaLnBrk="0" fontAlgn="base" hangingPunct="0">
              <a:spcBef>
                <a:spcPct val="0"/>
              </a:spcBef>
              <a:spcAft>
                <a:spcPct val="0"/>
              </a:spcAft>
              <a:defRPr sz="2400">
                <a:solidFill>
                  <a:schemeClr val="tx1"/>
                </a:solidFill>
                <a:latin typeface="Arial" charset="0"/>
              </a:defRPr>
            </a:lvl6pPr>
            <a:lvl7pPr marL="2912661" indent="-224051" defTabSz="914874" eaLnBrk="0" fontAlgn="base" hangingPunct="0">
              <a:spcBef>
                <a:spcPct val="0"/>
              </a:spcBef>
              <a:spcAft>
                <a:spcPct val="0"/>
              </a:spcAft>
              <a:defRPr sz="2400">
                <a:solidFill>
                  <a:schemeClr val="tx1"/>
                </a:solidFill>
                <a:latin typeface="Arial" charset="0"/>
              </a:defRPr>
            </a:lvl7pPr>
            <a:lvl8pPr marL="3360763" indent="-224051" defTabSz="914874" eaLnBrk="0" fontAlgn="base" hangingPunct="0">
              <a:spcBef>
                <a:spcPct val="0"/>
              </a:spcBef>
              <a:spcAft>
                <a:spcPct val="0"/>
              </a:spcAft>
              <a:defRPr sz="2400">
                <a:solidFill>
                  <a:schemeClr val="tx1"/>
                </a:solidFill>
                <a:latin typeface="Arial" charset="0"/>
              </a:defRPr>
            </a:lvl8pPr>
            <a:lvl9pPr marL="3808865" indent="-224051" defTabSz="914874" eaLnBrk="0" fontAlgn="base" hangingPunct="0">
              <a:spcBef>
                <a:spcPct val="0"/>
              </a:spcBef>
              <a:spcAft>
                <a:spcPct val="0"/>
              </a:spcAft>
              <a:defRPr sz="2400">
                <a:solidFill>
                  <a:schemeClr val="tx1"/>
                </a:solidFill>
                <a:latin typeface="Arial" charset="0"/>
              </a:defRPr>
            </a:lvl9pPr>
          </a:lstStyle>
          <a:p>
            <a:pPr eaLnBrk="1" hangingPunct="1"/>
            <a:fld id="{008E2AB8-B284-43D9-92D2-1C1C317CDA3D}" type="slidenum">
              <a:rPr lang="en-US" sz="1200"/>
              <a:pPr eaLnBrk="1" hangingPunct="1"/>
              <a:t>8</a:t>
            </a:fld>
            <a:endParaRPr lang="en-US" sz="120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Levy:</a:t>
            </a:r>
          </a:p>
          <a:p>
            <a:pPr eaLnBrk="1" hangingPunct="1"/>
            <a:endParaRPr lang="en-US" smtClean="0"/>
          </a:p>
          <a:p>
            <a:pPr eaLnBrk="1" hangingPunct="1"/>
            <a:r>
              <a:rPr lang="en-US" smtClean="0"/>
              <a:t>To date, we have submitted 4 reports to the US government.</a:t>
            </a:r>
          </a:p>
          <a:p>
            <a:pPr eaLnBrk="1" hangingPunct="1"/>
            <a:endParaRPr lang="en-US" smtClean="0"/>
          </a:p>
          <a:p>
            <a:pPr eaLnBrk="1" hangingPunct="1"/>
            <a:r>
              <a:rPr lang="en-US" smtClean="0"/>
              <a:t>Our first report involved biosecurity concerns surrounding the synthesis of select agents.</a:t>
            </a:r>
          </a:p>
          <a:p>
            <a:pPr eaLnBrk="1" hangingPunct="1"/>
            <a:endParaRPr lang="en-US" smtClean="0"/>
          </a:p>
          <a:p>
            <a:pPr eaLnBrk="1" hangingPunct="1"/>
            <a:r>
              <a:rPr lang="en-US" smtClean="0"/>
              <a:t>In our second report we proposed an oversight framework for dual use research in the United States.</a:t>
            </a:r>
          </a:p>
          <a:p>
            <a:pPr eaLnBrk="1" hangingPunct="1"/>
            <a:endParaRPr lang="en-US" smtClean="0"/>
          </a:p>
          <a:p>
            <a:pPr eaLnBrk="1" hangingPunct="1"/>
            <a:r>
              <a:rPr lang="en-US" smtClean="0"/>
              <a:t>We have also proposed a strategic plan for outreach and education on dual use research and our most recent report addresses the issue of personnel reliability among select agent researchers.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137D33-76CF-4460-B0AA-21877D6A7C93}" type="datetimeFigureOut">
              <a:rPr lang="en-US" smtClean="0"/>
              <a:t>7/12/2011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ED28B-A497-4318-8B8E-6F0B170661F3}" type="slidenum">
              <a:rPr lang="en-US" smtClean="0"/>
              <a:t>‹#›</a:t>
            </a:fld>
            <a:endParaRPr lang="en-US"/>
          </a:p>
        </p:txBody>
      </p:sp>
    </p:spTree>
    <p:extLst>
      <p:ext uri="{BB962C8B-B14F-4D97-AF65-F5344CB8AC3E}">
        <p14:creationId xmlns:p14="http://schemas.microsoft.com/office/powerpoint/2010/main" val="2834061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37D33-76CF-4460-B0AA-21877D6A7C93}" type="datetimeFigureOut">
              <a:rPr lang="en-US" smtClean="0"/>
              <a:t>7/12/2011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ED28B-A497-4318-8B8E-6F0B170661F3}" type="slidenum">
              <a:rPr lang="en-US" smtClean="0"/>
              <a:t>‹#›</a:t>
            </a:fld>
            <a:endParaRPr lang="en-US"/>
          </a:p>
        </p:txBody>
      </p:sp>
    </p:spTree>
    <p:extLst>
      <p:ext uri="{BB962C8B-B14F-4D97-AF65-F5344CB8AC3E}">
        <p14:creationId xmlns:p14="http://schemas.microsoft.com/office/powerpoint/2010/main" val="2903754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37D33-76CF-4460-B0AA-21877D6A7C93}" type="datetimeFigureOut">
              <a:rPr lang="en-US" smtClean="0"/>
              <a:t>7/12/2011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ED28B-A497-4318-8B8E-6F0B170661F3}" type="slidenum">
              <a:rPr lang="en-US" smtClean="0"/>
              <a:t>‹#›</a:t>
            </a:fld>
            <a:endParaRPr lang="en-US"/>
          </a:p>
        </p:txBody>
      </p:sp>
    </p:spTree>
    <p:extLst>
      <p:ext uri="{BB962C8B-B14F-4D97-AF65-F5344CB8AC3E}">
        <p14:creationId xmlns:p14="http://schemas.microsoft.com/office/powerpoint/2010/main" val="3049286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6375" y="344488"/>
            <a:ext cx="8716963" cy="895350"/>
          </a:xfrm>
        </p:spPr>
        <p:txBody>
          <a:bodyPr/>
          <a:lstStyle/>
          <a:p>
            <a:r>
              <a:rPr lang="en-US"/>
              <a:t>Click to edit Master title style</a:t>
            </a:r>
          </a:p>
        </p:txBody>
      </p:sp>
      <p:sp>
        <p:nvSpPr>
          <p:cNvPr id="3" name="Content Placeholder 2"/>
          <p:cNvSpPr>
            <a:spLocks noGrp="1"/>
          </p:cNvSpPr>
          <p:nvPr>
            <p:ph sz="half" idx="1"/>
          </p:nvPr>
        </p:nvSpPr>
        <p:spPr>
          <a:xfrm>
            <a:off x="823913" y="1584325"/>
            <a:ext cx="3976687" cy="4887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953000" y="1584325"/>
            <a:ext cx="3978275" cy="236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953000" y="4103688"/>
            <a:ext cx="3978275" cy="2368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212725" y="6607175"/>
            <a:ext cx="1905000" cy="250825"/>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233738" y="6607175"/>
            <a:ext cx="2894012" cy="250825"/>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7008813" y="6607175"/>
            <a:ext cx="1905000" cy="250825"/>
          </a:xfrm>
        </p:spPr>
        <p:txBody>
          <a:bodyPr/>
          <a:lstStyle>
            <a:lvl1pPr>
              <a:defRPr/>
            </a:lvl1pPr>
          </a:lstStyle>
          <a:p>
            <a:pPr>
              <a:defRPr/>
            </a:pPr>
            <a:fld id="{56A44ED8-BFE6-4D5B-BB93-8EBEABAD5D91}" type="slidenum">
              <a:rPr lang="en-US"/>
              <a:pPr>
                <a:defRPr/>
              </a:pPr>
              <a:t>‹#›</a:t>
            </a:fld>
            <a:endParaRPr lang="en-US"/>
          </a:p>
        </p:txBody>
      </p:sp>
    </p:spTree>
    <p:extLst>
      <p:ext uri="{BB962C8B-B14F-4D97-AF65-F5344CB8AC3E}">
        <p14:creationId xmlns:p14="http://schemas.microsoft.com/office/powerpoint/2010/main" val="3374515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37D33-76CF-4460-B0AA-21877D6A7C93}" type="datetimeFigureOut">
              <a:rPr lang="en-US" smtClean="0"/>
              <a:t>7/12/2011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ED28B-A497-4318-8B8E-6F0B170661F3}" type="slidenum">
              <a:rPr lang="en-US" smtClean="0"/>
              <a:t>‹#›</a:t>
            </a:fld>
            <a:endParaRPr lang="en-US"/>
          </a:p>
        </p:txBody>
      </p:sp>
    </p:spTree>
    <p:extLst>
      <p:ext uri="{BB962C8B-B14F-4D97-AF65-F5344CB8AC3E}">
        <p14:creationId xmlns:p14="http://schemas.microsoft.com/office/powerpoint/2010/main" val="18447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137D33-76CF-4460-B0AA-21877D6A7C93}" type="datetimeFigureOut">
              <a:rPr lang="en-US" smtClean="0"/>
              <a:t>7/12/2011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ED28B-A497-4318-8B8E-6F0B170661F3}" type="slidenum">
              <a:rPr lang="en-US" smtClean="0"/>
              <a:t>‹#›</a:t>
            </a:fld>
            <a:endParaRPr lang="en-US"/>
          </a:p>
        </p:txBody>
      </p:sp>
    </p:spTree>
    <p:extLst>
      <p:ext uri="{BB962C8B-B14F-4D97-AF65-F5344CB8AC3E}">
        <p14:creationId xmlns:p14="http://schemas.microsoft.com/office/powerpoint/2010/main" val="892113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137D33-76CF-4460-B0AA-21877D6A7C93}" type="datetimeFigureOut">
              <a:rPr lang="en-US" smtClean="0"/>
              <a:t>7/12/2011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ED28B-A497-4318-8B8E-6F0B170661F3}" type="slidenum">
              <a:rPr lang="en-US" smtClean="0"/>
              <a:t>‹#›</a:t>
            </a:fld>
            <a:endParaRPr lang="en-US"/>
          </a:p>
        </p:txBody>
      </p:sp>
    </p:spTree>
    <p:extLst>
      <p:ext uri="{BB962C8B-B14F-4D97-AF65-F5344CB8AC3E}">
        <p14:creationId xmlns:p14="http://schemas.microsoft.com/office/powerpoint/2010/main" val="1169495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137D33-76CF-4460-B0AA-21877D6A7C93}" type="datetimeFigureOut">
              <a:rPr lang="en-US" smtClean="0"/>
              <a:t>7/12/2011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4ED28B-A497-4318-8B8E-6F0B170661F3}" type="slidenum">
              <a:rPr lang="en-US" smtClean="0"/>
              <a:t>‹#›</a:t>
            </a:fld>
            <a:endParaRPr lang="en-US"/>
          </a:p>
        </p:txBody>
      </p:sp>
    </p:spTree>
    <p:extLst>
      <p:ext uri="{BB962C8B-B14F-4D97-AF65-F5344CB8AC3E}">
        <p14:creationId xmlns:p14="http://schemas.microsoft.com/office/powerpoint/2010/main" val="2243995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137D33-76CF-4460-B0AA-21877D6A7C93}" type="datetimeFigureOut">
              <a:rPr lang="en-US" smtClean="0"/>
              <a:t>7/12/2011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4ED28B-A497-4318-8B8E-6F0B170661F3}" type="slidenum">
              <a:rPr lang="en-US" smtClean="0"/>
              <a:t>‹#›</a:t>
            </a:fld>
            <a:endParaRPr lang="en-US"/>
          </a:p>
        </p:txBody>
      </p:sp>
    </p:spTree>
    <p:extLst>
      <p:ext uri="{BB962C8B-B14F-4D97-AF65-F5344CB8AC3E}">
        <p14:creationId xmlns:p14="http://schemas.microsoft.com/office/powerpoint/2010/main" val="41013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137D33-76CF-4460-B0AA-21877D6A7C93}" type="datetimeFigureOut">
              <a:rPr lang="en-US" smtClean="0"/>
              <a:t>7/12/2011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4ED28B-A497-4318-8B8E-6F0B170661F3}" type="slidenum">
              <a:rPr lang="en-US" smtClean="0"/>
              <a:t>‹#›</a:t>
            </a:fld>
            <a:endParaRPr lang="en-US"/>
          </a:p>
        </p:txBody>
      </p:sp>
    </p:spTree>
    <p:extLst>
      <p:ext uri="{BB962C8B-B14F-4D97-AF65-F5344CB8AC3E}">
        <p14:creationId xmlns:p14="http://schemas.microsoft.com/office/powerpoint/2010/main" val="1738502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137D33-76CF-4460-B0AA-21877D6A7C93}" type="datetimeFigureOut">
              <a:rPr lang="en-US" smtClean="0"/>
              <a:t>7/12/2011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ED28B-A497-4318-8B8E-6F0B170661F3}" type="slidenum">
              <a:rPr lang="en-US" smtClean="0"/>
              <a:t>‹#›</a:t>
            </a:fld>
            <a:endParaRPr lang="en-US"/>
          </a:p>
        </p:txBody>
      </p:sp>
    </p:spTree>
    <p:extLst>
      <p:ext uri="{BB962C8B-B14F-4D97-AF65-F5344CB8AC3E}">
        <p14:creationId xmlns:p14="http://schemas.microsoft.com/office/powerpoint/2010/main" val="1382574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137D33-76CF-4460-B0AA-21877D6A7C93}" type="datetimeFigureOut">
              <a:rPr lang="en-US" smtClean="0"/>
              <a:t>7/12/2011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ED28B-A497-4318-8B8E-6F0B170661F3}" type="slidenum">
              <a:rPr lang="en-US" smtClean="0"/>
              <a:t>‹#›</a:t>
            </a:fld>
            <a:endParaRPr lang="en-US"/>
          </a:p>
        </p:txBody>
      </p:sp>
    </p:spTree>
    <p:extLst>
      <p:ext uri="{BB962C8B-B14F-4D97-AF65-F5344CB8AC3E}">
        <p14:creationId xmlns:p14="http://schemas.microsoft.com/office/powerpoint/2010/main" val="3304056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137D33-76CF-4460-B0AA-21877D6A7C93}" type="datetimeFigureOut">
              <a:rPr lang="en-US" smtClean="0"/>
              <a:t>7/12/2011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ED28B-A497-4318-8B8E-6F0B170661F3}" type="slidenum">
              <a:rPr lang="en-US" smtClean="0"/>
              <a:t>‹#›</a:t>
            </a:fld>
            <a:endParaRPr lang="en-US"/>
          </a:p>
        </p:txBody>
      </p:sp>
    </p:spTree>
    <p:extLst>
      <p:ext uri="{BB962C8B-B14F-4D97-AF65-F5344CB8AC3E}">
        <p14:creationId xmlns:p14="http://schemas.microsoft.com/office/powerpoint/2010/main" val="233922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9.jpeg"/><Relationship Id="rId5" Type="http://schemas.openxmlformats.org/officeDocument/2006/relationships/image" Target="../media/image4.jpeg"/><Relationship Id="rId10" Type="http://schemas.openxmlformats.org/officeDocument/2006/relationships/image" Target="../media/image8.jpeg"/><Relationship Id="rId4" Type="http://schemas.openxmlformats.org/officeDocument/2006/relationships/image" Target="../media/image3.jpeg"/><Relationship Id="rId9" Type="http://schemas.openxmlformats.org/officeDocument/2006/relationships/hyperlink" Target="http://www.cdc.gov/ncidod/eid/vol10no12/about_cover.ht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wmf"/><Relationship Id="rId1" Type="http://schemas.openxmlformats.org/officeDocument/2006/relationships/slideLayout" Target="../slideLayouts/slideLayout2.xml"/><Relationship Id="rId4" Type="http://schemas.openxmlformats.org/officeDocument/2006/relationships/image" Target="../media/image33.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jpeg"/><Relationship Id="rId10" Type="http://schemas.openxmlformats.org/officeDocument/2006/relationships/image" Target="../media/image18.wmf"/><Relationship Id="rId4" Type="http://schemas.openxmlformats.org/officeDocument/2006/relationships/image" Target="../media/image12.jpeg"/><Relationship Id="rId9" Type="http://schemas.openxmlformats.org/officeDocument/2006/relationships/image" Target="../media/image17.jpeg"/></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2.png"/><Relationship Id="rId5" Type="http://schemas.openxmlformats.org/officeDocument/2006/relationships/oleObject" Target="../embeddings/oleObject1.bin"/><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slides/_rels/slide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66700" y="301336"/>
            <a:ext cx="8610600" cy="1143000"/>
          </a:xfrm>
          <a:ln w="19050">
            <a:solidFill>
              <a:schemeClr val="tx1"/>
            </a:solidFill>
            <a:miter lim="800000"/>
            <a:headEnd/>
            <a:tailEnd/>
          </a:ln>
        </p:spPr>
        <p:txBody>
          <a:bodyPr>
            <a:normAutofit fontScale="90000"/>
          </a:bodyPr>
          <a:lstStyle/>
          <a:p>
            <a:pPr eaLnBrk="1" hangingPunct="1"/>
            <a:r>
              <a:rPr lang="en-US" sz="4000" b="1" dirty="0" smtClean="0"/>
              <a:t>‘Enlightened </a:t>
            </a:r>
            <a:r>
              <a:rPr lang="en-US" sz="4000" b="1" dirty="0"/>
              <a:t>L</a:t>
            </a:r>
            <a:r>
              <a:rPr lang="en-US" sz="4000" b="1" dirty="0" smtClean="0"/>
              <a:t>eadership’</a:t>
            </a:r>
            <a:r>
              <a:rPr lang="en-US" sz="3600" b="1" dirty="0"/>
              <a:t/>
            </a:r>
            <a:br>
              <a:rPr lang="en-US" sz="3600" b="1" dirty="0"/>
            </a:br>
            <a:r>
              <a:rPr lang="en-US" sz="3600" i="1" dirty="0" smtClean="0"/>
              <a:t>more powerful than guns, gates and guards</a:t>
            </a:r>
            <a:endParaRPr lang="en-US" sz="3200" i="1" dirty="0" smtClean="0"/>
          </a:p>
        </p:txBody>
      </p:sp>
      <p:grpSp>
        <p:nvGrpSpPr>
          <p:cNvPr id="5123" name="Group 8"/>
          <p:cNvGrpSpPr>
            <a:grpSpLocks/>
          </p:cNvGrpSpPr>
          <p:nvPr/>
        </p:nvGrpSpPr>
        <p:grpSpPr bwMode="auto">
          <a:xfrm>
            <a:off x="315911" y="2020815"/>
            <a:ext cx="8458200" cy="1828800"/>
            <a:chOff x="240" y="2016"/>
            <a:chExt cx="5328" cy="1152"/>
          </a:xfrm>
        </p:grpSpPr>
        <p:pic>
          <p:nvPicPr>
            <p:cNvPr id="5129" name="Picture 9" descr="chemsu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2" y="2016"/>
              <a:ext cx="1056" cy="1129"/>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5130" name="Rectangle 10"/>
            <p:cNvSpPr>
              <a:spLocks noChangeArrowheads="1"/>
            </p:cNvSpPr>
            <p:nvPr/>
          </p:nvSpPr>
          <p:spPr bwMode="auto">
            <a:xfrm>
              <a:off x="3408" y="2016"/>
              <a:ext cx="1104" cy="1152"/>
            </a:xfrm>
            <a:prstGeom prst="rect">
              <a:avLst/>
            </a:prstGeom>
            <a:solidFill>
              <a:schemeClr val="bg2"/>
            </a:solidFill>
            <a:ln w="9525">
              <a:solidFill>
                <a:schemeClr val="tx1"/>
              </a:solidFill>
              <a:miter lim="800000"/>
              <a:headEnd/>
              <a:tailEnd/>
            </a:ln>
          </p:spPr>
          <p:txBody>
            <a:bodyPr wrap="none" anchor="ctr"/>
            <a:lstStyle/>
            <a:p>
              <a:endParaRPr lang="en-US"/>
            </a:p>
          </p:txBody>
        </p:sp>
        <p:pic>
          <p:nvPicPr>
            <p:cNvPr id="5131" name="Picture 11" descr="Copy of mdf7329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35901">
              <a:off x="3552" y="2352"/>
              <a:ext cx="864" cy="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2" name="Rectangle 12"/>
            <p:cNvSpPr>
              <a:spLocks noChangeArrowheads="1"/>
            </p:cNvSpPr>
            <p:nvPr/>
          </p:nvSpPr>
          <p:spPr bwMode="auto">
            <a:xfrm>
              <a:off x="2352" y="2016"/>
              <a:ext cx="1056" cy="1152"/>
            </a:xfrm>
            <a:prstGeom prst="rect">
              <a:avLst/>
            </a:prstGeom>
            <a:solidFill>
              <a:schemeClr val="accent1"/>
            </a:solidFill>
            <a:ln w="9525">
              <a:solidFill>
                <a:schemeClr val="tx1"/>
              </a:solidFill>
              <a:miter lim="800000"/>
              <a:headEnd/>
              <a:tailEnd/>
            </a:ln>
          </p:spPr>
          <p:txBody>
            <a:bodyPr wrap="none" anchor="ctr"/>
            <a:lstStyle/>
            <a:p>
              <a:endParaRPr lang="en-US"/>
            </a:p>
          </p:txBody>
        </p:sp>
        <p:pic>
          <p:nvPicPr>
            <p:cNvPr id="5133" name="Picture 13" descr="1_15_04 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81667">
              <a:off x="2544" y="2112"/>
              <a:ext cx="686" cy="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14" descr="auto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8" y="2016"/>
              <a:ext cx="1104" cy="11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35" name="Picture 15" descr="heart disease"/>
            <p:cNvPicPr>
              <a:picLocks noChangeAspect="1" noChangeArrowheads="1"/>
            </p:cNvPicPr>
            <p:nvPr/>
          </p:nvPicPr>
          <p:blipFill>
            <a:blip r:embed="rId6">
              <a:extLst>
                <a:ext uri="{28A0092B-C50C-407E-A947-70E740481C1C}">
                  <a14:useLocalDpi xmlns:a14="http://schemas.microsoft.com/office/drawing/2010/main" val="0"/>
                </a:ext>
              </a:extLst>
            </a:blip>
            <a:srcRect l="26086" t="7454" r="21739"/>
            <a:stretch>
              <a:fillRect/>
            </a:stretch>
          </p:blipFill>
          <p:spPr bwMode="auto">
            <a:xfrm>
              <a:off x="240" y="2016"/>
              <a:ext cx="1008" cy="11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36" name="Rectangle 16"/>
            <p:cNvSpPr>
              <a:spLocks noChangeArrowheads="1"/>
            </p:cNvSpPr>
            <p:nvPr/>
          </p:nvSpPr>
          <p:spPr bwMode="auto">
            <a:xfrm>
              <a:off x="240" y="2016"/>
              <a:ext cx="5328" cy="1152"/>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5124" name="Text Box 17"/>
          <p:cNvSpPr txBox="1">
            <a:spLocks noChangeArrowheads="1"/>
          </p:cNvSpPr>
          <p:nvPr/>
        </p:nvSpPr>
        <p:spPr bwMode="auto">
          <a:xfrm>
            <a:off x="3505069" y="6337647"/>
            <a:ext cx="21807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sz="1200" dirty="0"/>
              <a:t>David R. Franz D.V.M., Ph.D</a:t>
            </a:r>
            <a:r>
              <a:rPr lang="en-US" sz="1200" dirty="0" smtClean="0"/>
              <a:t>.</a:t>
            </a:r>
            <a:endParaRPr lang="en-US" sz="1200" dirty="0"/>
          </a:p>
        </p:txBody>
      </p:sp>
      <p:pic>
        <p:nvPicPr>
          <p:cNvPr id="512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2228" y="2020815"/>
            <a:ext cx="1685925" cy="1828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490278">
            <a:off x="636950" y="3828982"/>
            <a:ext cx="1652588" cy="25463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5" descr="Cover Artwork">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0412883">
            <a:off x="6675574" y="3805426"/>
            <a:ext cx="1875342" cy="2498841"/>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 name="Picture 10" descr="C:\Users\dfranz\Desktop\bridgelab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02729" y="3538685"/>
            <a:ext cx="3430588" cy="257319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4673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56D61E9D-5FD1-4135-B7D7-D851C134FD1C}" type="slidenum">
              <a:rPr lang="en-US" sz="1400" smtClean="0"/>
              <a:pPr eaLnBrk="1" hangingPunct="1"/>
              <a:t>10</a:t>
            </a:fld>
            <a:endParaRPr lang="en-US" sz="1400" smtClean="0"/>
          </a:p>
        </p:txBody>
      </p:sp>
      <p:sp>
        <p:nvSpPr>
          <p:cNvPr id="50179" name="Title 1"/>
          <p:cNvSpPr>
            <a:spLocks noGrp="1"/>
          </p:cNvSpPr>
          <p:nvPr>
            <p:ph type="ctrTitle" idx="4294967295"/>
          </p:nvPr>
        </p:nvSpPr>
        <p:spPr>
          <a:xfrm>
            <a:off x="685800" y="2130425"/>
            <a:ext cx="7772400" cy="1470025"/>
          </a:xfrm>
        </p:spPr>
        <p:txBody>
          <a:bodyPr/>
          <a:lstStyle/>
          <a:p>
            <a:pPr eaLnBrk="1" hangingPunct="1"/>
            <a:endParaRPr lang="en-US" smtClean="0"/>
          </a:p>
        </p:txBody>
      </p:sp>
      <p:sp>
        <p:nvSpPr>
          <p:cNvPr id="50180" name="Subtitle 2"/>
          <p:cNvSpPr>
            <a:spLocks noGrp="1"/>
          </p:cNvSpPr>
          <p:nvPr>
            <p:ph type="subTitle" idx="4294967295"/>
          </p:nvPr>
        </p:nvSpPr>
        <p:spPr>
          <a:xfrm>
            <a:off x="1371600" y="3886200"/>
            <a:ext cx="6400800" cy="1752600"/>
          </a:xfrm>
        </p:spPr>
        <p:txBody>
          <a:bodyPr/>
          <a:lstStyle/>
          <a:p>
            <a:pPr marL="0" indent="0" algn="ctr" eaLnBrk="1" hangingPunct="1">
              <a:buFontTx/>
              <a:buNone/>
            </a:pPr>
            <a:endParaRPr lang="en-US" smtClean="0">
              <a:solidFill>
                <a:srgbClr val="898989"/>
              </a:solidFill>
            </a:endParaRPr>
          </a:p>
        </p:txBody>
      </p:sp>
      <p:pic>
        <p:nvPicPr>
          <p:cNvPr id="50181" name="Picture 2"/>
          <p:cNvPicPr>
            <a:picLocks noChangeAspect="1" noChangeArrowheads="1"/>
          </p:cNvPicPr>
          <p:nvPr/>
        </p:nvPicPr>
        <p:blipFill>
          <a:blip r:embed="rId2">
            <a:extLst>
              <a:ext uri="{28A0092B-C50C-407E-A947-70E740481C1C}">
                <a14:useLocalDpi xmlns:a14="http://schemas.microsoft.com/office/drawing/2010/main" val="0"/>
              </a:ext>
            </a:extLst>
          </a:blip>
          <a:srcRect l="3050" t="6268" r="-995" b="5379"/>
          <a:stretch>
            <a:fillRect/>
          </a:stretch>
        </p:blipFill>
        <p:spPr bwMode="auto">
          <a:xfrm rot="5340000">
            <a:off x="823912" y="-1285875"/>
            <a:ext cx="7340601" cy="929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182" name="Group 8"/>
          <p:cNvGrpSpPr>
            <a:grpSpLocks/>
          </p:cNvGrpSpPr>
          <p:nvPr/>
        </p:nvGrpSpPr>
        <p:grpSpPr bwMode="auto">
          <a:xfrm rot="1344979">
            <a:off x="252413" y="3059113"/>
            <a:ext cx="8534400" cy="835025"/>
            <a:chOff x="-191529" y="2090787"/>
            <a:chExt cx="8534400" cy="835277"/>
          </a:xfrm>
        </p:grpSpPr>
        <p:sp>
          <p:nvSpPr>
            <p:cNvPr id="50183" name="Text Box 5"/>
            <p:cNvSpPr txBox="1">
              <a:spLocks noChangeArrowheads="1"/>
            </p:cNvSpPr>
            <p:nvPr/>
          </p:nvSpPr>
          <p:spPr bwMode="auto">
            <a:xfrm>
              <a:off x="-191529" y="2095067"/>
              <a:ext cx="8534400" cy="830997"/>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i="1" u="sng"/>
                <a:t>Assuming the FBI is correct</a:t>
              </a:r>
              <a:r>
                <a:rPr lang="en-US" b="1" i="1"/>
                <a:t>….</a:t>
              </a:r>
            </a:p>
            <a:p>
              <a:pPr eaLnBrk="1" hangingPunct="1"/>
              <a:r>
                <a:rPr lang="en-US" b="1"/>
                <a:t>	The insider threat is more serious than I believed…</a:t>
              </a:r>
            </a:p>
          </p:txBody>
        </p:sp>
        <p:sp>
          <p:nvSpPr>
            <p:cNvPr id="50184" name="Text Box 7"/>
            <p:cNvSpPr txBox="1">
              <a:spLocks noChangeArrowheads="1"/>
            </p:cNvSpPr>
            <p:nvPr/>
          </p:nvSpPr>
          <p:spPr bwMode="auto">
            <a:xfrm>
              <a:off x="4561623" y="2090787"/>
              <a:ext cx="1282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i="1">
                  <a:solidFill>
                    <a:srgbClr val="00CC00"/>
                  </a:solidFill>
                </a:rPr>
                <a:t>difficult</a:t>
              </a:r>
            </a:p>
          </p:txBody>
        </p:sp>
        <p:sp>
          <p:nvSpPr>
            <p:cNvPr id="50185" name="Line 8"/>
            <p:cNvSpPr>
              <a:spLocks noChangeShapeType="1"/>
            </p:cNvSpPr>
            <p:nvPr/>
          </p:nvSpPr>
          <p:spPr bwMode="auto">
            <a:xfrm flipV="1">
              <a:off x="4514569" y="2605223"/>
              <a:ext cx="1066800" cy="228600"/>
            </a:xfrm>
            <a:prstGeom prst="line">
              <a:avLst/>
            </a:prstGeom>
            <a:noFill/>
            <a:ln w="38100">
              <a:solidFill>
                <a:srgbClr val="00CC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123868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2736B9B0-1679-4261-8593-E7706C66B04C}" type="slidenum">
              <a:rPr lang="en-US" sz="1400" smtClean="0"/>
              <a:pPr eaLnBrk="1" hangingPunct="1"/>
              <a:t>11</a:t>
            </a:fld>
            <a:endParaRPr lang="en-US" sz="1400" smtClean="0"/>
          </a:p>
        </p:txBody>
      </p:sp>
      <p:grpSp>
        <p:nvGrpSpPr>
          <p:cNvPr id="51203" name="Group 2"/>
          <p:cNvGrpSpPr>
            <a:grpSpLocks/>
          </p:cNvGrpSpPr>
          <p:nvPr/>
        </p:nvGrpSpPr>
        <p:grpSpPr bwMode="auto">
          <a:xfrm>
            <a:off x="2667000" y="5486400"/>
            <a:ext cx="4495800" cy="1295400"/>
            <a:chOff x="1728" y="3120"/>
            <a:chExt cx="2648" cy="726"/>
          </a:xfrm>
        </p:grpSpPr>
        <p:pic>
          <p:nvPicPr>
            <p:cNvPr id="512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 y="3120"/>
              <a:ext cx="2648"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2" name="Rectangle 4"/>
            <p:cNvSpPr>
              <a:spLocks noChangeArrowheads="1"/>
            </p:cNvSpPr>
            <p:nvPr/>
          </p:nvSpPr>
          <p:spPr bwMode="auto">
            <a:xfrm>
              <a:off x="1728" y="3120"/>
              <a:ext cx="264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51204" name="Text Box 5"/>
          <p:cNvSpPr txBox="1">
            <a:spLocks noChangeArrowheads="1"/>
          </p:cNvSpPr>
          <p:nvPr/>
        </p:nvSpPr>
        <p:spPr bwMode="auto">
          <a:xfrm>
            <a:off x="2057400" y="228600"/>
            <a:ext cx="5526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sz="3200" b="1"/>
              <a:t>The Dingell – Stupak Letter </a:t>
            </a:r>
          </a:p>
        </p:txBody>
      </p:sp>
      <p:grpSp>
        <p:nvGrpSpPr>
          <p:cNvPr id="51205" name="Group 6"/>
          <p:cNvGrpSpPr>
            <a:grpSpLocks/>
          </p:cNvGrpSpPr>
          <p:nvPr/>
        </p:nvGrpSpPr>
        <p:grpSpPr bwMode="auto">
          <a:xfrm>
            <a:off x="2667000" y="1066800"/>
            <a:ext cx="4495800" cy="4267200"/>
            <a:chOff x="1328" y="912"/>
            <a:chExt cx="2656" cy="2688"/>
          </a:xfrm>
        </p:grpSpPr>
        <p:pic>
          <p:nvPicPr>
            <p:cNvPr id="5120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8" y="918"/>
              <a:ext cx="2647" cy="2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0" name="Rectangle 8"/>
            <p:cNvSpPr>
              <a:spLocks noChangeArrowheads="1"/>
            </p:cNvSpPr>
            <p:nvPr/>
          </p:nvSpPr>
          <p:spPr bwMode="auto">
            <a:xfrm>
              <a:off x="1344" y="912"/>
              <a:ext cx="2640" cy="26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51206" name="Line 9"/>
          <p:cNvSpPr>
            <a:spLocks noChangeShapeType="1"/>
          </p:cNvSpPr>
          <p:nvPr/>
        </p:nvSpPr>
        <p:spPr bwMode="auto">
          <a:xfrm>
            <a:off x="2667000" y="5410200"/>
            <a:ext cx="44958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Oval 10"/>
          <p:cNvSpPr/>
          <p:nvPr/>
        </p:nvSpPr>
        <p:spPr>
          <a:xfrm>
            <a:off x="4495800" y="2362200"/>
            <a:ext cx="762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8382000" y="6248400"/>
            <a:ext cx="304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656401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7F0F68E-1997-46C1-BC0A-280F5BBD4D1E}" type="slidenum">
              <a:rPr lang="en-US" sz="1400" smtClean="0"/>
              <a:pPr eaLnBrk="1" hangingPunct="1"/>
              <a:t>12</a:t>
            </a:fld>
            <a:endParaRPr lang="en-US" sz="1400" smtClean="0"/>
          </a:p>
        </p:txBody>
      </p:sp>
      <p:grpSp>
        <p:nvGrpSpPr>
          <p:cNvPr id="52227" name="Group 2"/>
          <p:cNvGrpSpPr>
            <a:grpSpLocks/>
          </p:cNvGrpSpPr>
          <p:nvPr/>
        </p:nvGrpSpPr>
        <p:grpSpPr bwMode="auto">
          <a:xfrm>
            <a:off x="2667000" y="5486400"/>
            <a:ext cx="4495800" cy="1295400"/>
            <a:chOff x="1728" y="3120"/>
            <a:chExt cx="2648" cy="726"/>
          </a:xfrm>
        </p:grpSpPr>
        <p:pic>
          <p:nvPicPr>
            <p:cNvPr id="5223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 y="3120"/>
              <a:ext cx="2648"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7" name="Rectangle 4"/>
            <p:cNvSpPr>
              <a:spLocks noChangeArrowheads="1"/>
            </p:cNvSpPr>
            <p:nvPr/>
          </p:nvSpPr>
          <p:spPr bwMode="auto">
            <a:xfrm>
              <a:off x="1728" y="3120"/>
              <a:ext cx="2640" cy="7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52228" name="Text Box 5"/>
          <p:cNvSpPr txBox="1">
            <a:spLocks noChangeArrowheads="1"/>
          </p:cNvSpPr>
          <p:nvPr/>
        </p:nvSpPr>
        <p:spPr bwMode="auto">
          <a:xfrm>
            <a:off x="2057400" y="228600"/>
            <a:ext cx="55260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sz="3200" b="1"/>
              <a:t>The Dingell – Stupak Letter </a:t>
            </a:r>
          </a:p>
        </p:txBody>
      </p:sp>
      <p:grpSp>
        <p:nvGrpSpPr>
          <p:cNvPr id="52229" name="Group 6"/>
          <p:cNvGrpSpPr>
            <a:grpSpLocks/>
          </p:cNvGrpSpPr>
          <p:nvPr/>
        </p:nvGrpSpPr>
        <p:grpSpPr bwMode="auto">
          <a:xfrm>
            <a:off x="2667000" y="1066800"/>
            <a:ext cx="4495800" cy="4267200"/>
            <a:chOff x="1328" y="912"/>
            <a:chExt cx="2656" cy="2688"/>
          </a:xfrm>
        </p:grpSpPr>
        <p:pic>
          <p:nvPicPr>
            <p:cNvPr id="5223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8" y="918"/>
              <a:ext cx="2647" cy="2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5" name="Rectangle 8"/>
            <p:cNvSpPr>
              <a:spLocks noChangeArrowheads="1"/>
            </p:cNvSpPr>
            <p:nvPr/>
          </p:nvSpPr>
          <p:spPr bwMode="auto">
            <a:xfrm>
              <a:off x="1344" y="912"/>
              <a:ext cx="2640" cy="26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52230" name="Line 9"/>
          <p:cNvSpPr>
            <a:spLocks noChangeShapeType="1"/>
          </p:cNvSpPr>
          <p:nvPr/>
        </p:nvSpPr>
        <p:spPr bwMode="auto">
          <a:xfrm>
            <a:off x="2667000" y="5410200"/>
            <a:ext cx="44958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pic>
        <p:nvPicPr>
          <p:cNvPr id="5223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657600"/>
            <a:ext cx="6975475" cy="10985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2232" name="Line 11"/>
          <p:cNvSpPr>
            <a:spLocks noChangeShapeType="1"/>
          </p:cNvSpPr>
          <p:nvPr/>
        </p:nvSpPr>
        <p:spPr bwMode="auto">
          <a:xfrm>
            <a:off x="2209800" y="3886200"/>
            <a:ext cx="18288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Rectangle 12"/>
          <p:cNvSpPr/>
          <p:nvPr/>
        </p:nvSpPr>
        <p:spPr>
          <a:xfrm>
            <a:off x="8382000" y="6248400"/>
            <a:ext cx="304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1230945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b="1" smtClean="0"/>
              <a:t>Biological ‘Surety’ 2008</a:t>
            </a:r>
          </a:p>
        </p:txBody>
      </p:sp>
      <p:sp>
        <p:nvSpPr>
          <p:cNvPr id="53251" name="Content Placeholder 2"/>
          <p:cNvSpPr>
            <a:spLocks noGrp="1"/>
          </p:cNvSpPr>
          <p:nvPr>
            <p:ph idx="1"/>
          </p:nvPr>
        </p:nvSpPr>
        <p:spPr>
          <a:xfrm>
            <a:off x="990600" y="1905000"/>
            <a:ext cx="7696200" cy="2514600"/>
          </a:xfrm>
        </p:spPr>
        <p:txBody>
          <a:bodyPr>
            <a:normAutofit fontScale="92500" lnSpcReduction="10000"/>
          </a:bodyPr>
          <a:lstStyle/>
          <a:p>
            <a:r>
              <a:rPr lang="en-US" smtClean="0"/>
              <a:t>Biological ‘Surety’</a:t>
            </a:r>
          </a:p>
          <a:p>
            <a:pPr lvl="1"/>
            <a:r>
              <a:rPr lang="en-US" sz="3200" smtClean="0"/>
              <a:t>Biological Safety</a:t>
            </a:r>
          </a:p>
          <a:p>
            <a:pPr lvl="1"/>
            <a:r>
              <a:rPr lang="en-US" sz="3200" smtClean="0"/>
              <a:t>Physical Security</a:t>
            </a:r>
          </a:p>
          <a:p>
            <a:pPr lvl="1"/>
            <a:r>
              <a:rPr lang="en-US" sz="3200" smtClean="0"/>
              <a:t>Agent Accountability</a:t>
            </a:r>
          </a:p>
          <a:p>
            <a:pPr lvl="1"/>
            <a:r>
              <a:rPr lang="en-US" sz="3200" smtClean="0"/>
              <a:t>Personnel Reliability*</a:t>
            </a:r>
          </a:p>
        </p:txBody>
      </p:sp>
      <p:sp>
        <p:nvSpPr>
          <p:cNvPr id="53252" name="TextBox 3"/>
          <p:cNvSpPr txBox="1">
            <a:spLocks noChangeArrowheads="1"/>
          </p:cNvSpPr>
          <p:nvPr/>
        </p:nvSpPr>
        <p:spPr bwMode="auto">
          <a:xfrm>
            <a:off x="609600" y="5486400"/>
            <a:ext cx="8175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a:t>* Requires that persons with access to select agents </a:t>
            </a:r>
            <a:r>
              <a:rPr lang="en-US" sz="2000" b="1"/>
              <a:t>are “mentally</a:t>
            </a:r>
          </a:p>
          <a:p>
            <a:pPr eaLnBrk="1" hangingPunct="1"/>
            <a:r>
              <a:rPr lang="en-US" sz="2000" b="1"/>
              <a:t>alert, mentally and emotionally stable, trustworthy, and physically</a:t>
            </a:r>
          </a:p>
          <a:p>
            <a:pPr eaLnBrk="1" hangingPunct="1"/>
            <a:r>
              <a:rPr lang="en-US" sz="2000" b="1"/>
              <a:t>competent”. 						</a:t>
            </a:r>
            <a:r>
              <a:rPr lang="en-US" sz="1600"/>
              <a:t>AR 50-1</a:t>
            </a:r>
          </a:p>
        </p:txBody>
      </p:sp>
      <p:cxnSp>
        <p:nvCxnSpPr>
          <p:cNvPr id="53253" name="Curved Connector 5"/>
          <p:cNvCxnSpPr>
            <a:cxnSpLocks noChangeShapeType="1"/>
          </p:cNvCxnSpPr>
          <p:nvPr/>
        </p:nvCxnSpPr>
        <p:spPr bwMode="auto">
          <a:xfrm rot="5400000">
            <a:off x="4876800" y="4648200"/>
            <a:ext cx="838200" cy="685800"/>
          </a:xfrm>
          <a:prstGeom prst="curvedConnector3">
            <a:avLst>
              <a:gd name="adj1" fmla="val 50000"/>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8691363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0"/>
            <a:ext cx="8229600" cy="1143000"/>
          </a:xfrm>
        </p:spPr>
        <p:txBody>
          <a:bodyPr/>
          <a:lstStyle/>
          <a:p>
            <a:pPr eaLnBrk="1" hangingPunct="1"/>
            <a:r>
              <a:rPr lang="en-US" b="1" smtClean="0"/>
              <a:t>Personnel Reliability: AR 50-1</a:t>
            </a:r>
            <a:br>
              <a:rPr lang="en-US" b="1" smtClean="0"/>
            </a:br>
            <a:r>
              <a:rPr lang="en-US" sz="1600" b="1" smtClean="0"/>
              <a:t>28 July 08…..AR 50-X since 2004</a:t>
            </a:r>
          </a:p>
        </p:txBody>
      </p:sp>
      <p:sp>
        <p:nvSpPr>
          <p:cNvPr id="54275" name="Text Box 3"/>
          <p:cNvSpPr txBox="1">
            <a:spLocks noChangeArrowheads="1"/>
          </p:cNvSpPr>
          <p:nvPr/>
        </p:nvSpPr>
        <p:spPr bwMode="auto">
          <a:xfrm>
            <a:off x="212725" y="1225550"/>
            <a:ext cx="8931275"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defRPr>
            </a:lvl1pPr>
            <a:lvl2pPr marL="800100" indent="-34290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2–8. Other disqualifying factors</a:t>
            </a:r>
            <a:r>
              <a:rPr lang="en-US" sz="2000"/>
              <a:t/>
            </a:r>
            <a:br>
              <a:rPr lang="en-US" sz="2000"/>
            </a:br>
            <a:r>
              <a:rPr lang="en-US" sz="2000"/>
              <a:t>Any of the following traits,, </a:t>
            </a:r>
            <a:r>
              <a:rPr lang="en-US" sz="2000" b="1"/>
              <a:t>based on the certifying official’s informed judgment</a:t>
            </a:r>
            <a:r>
              <a:rPr lang="en-US" sz="2000"/>
              <a:t>.</a:t>
            </a:r>
          </a:p>
          <a:p>
            <a:pPr eaLnBrk="1" hangingPunct="1"/>
            <a:endParaRPr lang="en-US" sz="2000"/>
          </a:p>
          <a:p>
            <a:pPr lvl="1" eaLnBrk="1" hangingPunct="1"/>
            <a:r>
              <a:rPr lang="en-US" sz="2000"/>
              <a:t>d. </a:t>
            </a:r>
            <a:r>
              <a:rPr lang="en-US" sz="2000" b="1"/>
              <a:t>Inappropriate attitude, conduct, or behavior...</a:t>
            </a:r>
            <a:r>
              <a:rPr lang="en-US" sz="2000"/>
              <a:t> </a:t>
            </a:r>
          </a:p>
          <a:p>
            <a:pPr eaLnBrk="1" hangingPunct="1"/>
            <a:r>
              <a:rPr lang="en-US" sz="2000"/>
              <a:t>     (1) </a:t>
            </a:r>
            <a:r>
              <a:rPr lang="en-US" sz="2000" b="1"/>
              <a:t>Negligence or delinquency</a:t>
            </a:r>
            <a:r>
              <a:rPr lang="en-US" sz="2000"/>
              <a:t> in performance of duty.</a:t>
            </a:r>
            <a:br>
              <a:rPr lang="en-US" sz="2000"/>
            </a:br>
            <a:r>
              <a:rPr lang="en-US" sz="2000"/>
              <a:t>(2) … </a:t>
            </a:r>
            <a:r>
              <a:rPr lang="en-US" sz="2000" b="1"/>
              <a:t>a contemptuous attitude toward the law, regulations, or other duly constituted authority…</a:t>
            </a:r>
            <a:r>
              <a:rPr lang="en-US" sz="2000"/>
              <a:t>.</a:t>
            </a:r>
            <a:br>
              <a:rPr lang="en-US" sz="2000"/>
            </a:br>
            <a:r>
              <a:rPr lang="en-US" sz="2000"/>
              <a:t>(3) Poor attitude or lack of motivation… </a:t>
            </a:r>
            <a:r>
              <a:rPr lang="en-US" sz="2000" b="1"/>
              <a:t>arrogance, inflexibility, suspiciousness, hostility, flippancy toward BPRP responsibilities, and extreme moods or mood swings.</a:t>
            </a:r>
            <a:r>
              <a:rPr lang="en-US" sz="2000"/>
              <a:t/>
            </a:r>
            <a:br>
              <a:rPr lang="en-US" sz="2000"/>
            </a:br>
            <a:r>
              <a:rPr lang="en-US" sz="2000"/>
              <a:t>(4) </a:t>
            </a:r>
            <a:r>
              <a:rPr lang="en-US" sz="2000" b="1"/>
              <a:t>Aggressive/threatening behavior</a:t>
            </a:r>
            <a:r>
              <a:rPr lang="en-US" sz="2000"/>
              <a:t> toward other individuals.</a:t>
            </a:r>
            <a:br>
              <a:rPr lang="en-US" sz="2000"/>
            </a:br>
            <a:r>
              <a:rPr lang="en-US" sz="2000"/>
              <a:t>(5) </a:t>
            </a:r>
            <a:r>
              <a:rPr lang="en-US" sz="2000" b="1"/>
              <a:t>Attempting to conceal</a:t>
            </a:r>
            <a:r>
              <a:rPr lang="en-US" sz="2000"/>
              <a:t> PDI [</a:t>
            </a:r>
            <a:r>
              <a:rPr lang="en-US" sz="2000" b="1" i="1"/>
              <a:t>potentially disqualifying information</a:t>
            </a:r>
            <a:r>
              <a:rPr lang="en-US" sz="2000"/>
              <a:t>] from certifying officials </a:t>
            </a:r>
          </a:p>
          <a:p>
            <a:pPr eaLnBrk="1" hangingPunct="1">
              <a:buFontTx/>
              <a:buAutoNum type="arabicParenBoth"/>
            </a:pPr>
            <a:endParaRPr lang="en-US" sz="1200"/>
          </a:p>
        </p:txBody>
      </p:sp>
      <p:sp>
        <p:nvSpPr>
          <p:cNvPr id="4" name="Oval 3"/>
          <p:cNvSpPr/>
          <p:nvPr/>
        </p:nvSpPr>
        <p:spPr>
          <a:xfrm>
            <a:off x="2971800" y="762000"/>
            <a:ext cx="1143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6585089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0"/>
            <a:ext cx="8229600" cy="1143000"/>
          </a:xfrm>
        </p:spPr>
        <p:txBody>
          <a:bodyPr/>
          <a:lstStyle/>
          <a:p>
            <a:pPr eaLnBrk="1" hangingPunct="1"/>
            <a:r>
              <a:rPr lang="en-US" b="1" smtClean="0"/>
              <a:t>Personnel Reliability: AR 50-1</a:t>
            </a:r>
            <a:br>
              <a:rPr lang="en-US" b="1" smtClean="0"/>
            </a:br>
            <a:r>
              <a:rPr lang="en-US" sz="1600" b="1" smtClean="0"/>
              <a:t>28 July 08…..AR 50-X since 2004</a:t>
            </a:r>
          </a:p>
        </p:txBody>
      </p:sp>
      <p:sp>
        <p:nvSpPr>
          <p:cNvPr id="55299" name="Text Box 3"/>
          <p:cNvSpPr txBox="1">
            <a:spLocks noChangeArrowheads="1"/>
          </p:cNvSpPr>
          <p:nvPr/>
        </p:nvSpPr>
        <p:spPr bwMode="auto">
          <a:xfrm>
            <a:off x="212725" y="1225550"/>
            <a:ext cx="893127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defRPr>
            </a:lvl1pPr>
            <a:lvl2pPr marL="800100" indent="-34290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2–8. Other disqualifying factors</a:t>
            </a:r>
            <a:r>
              <a:rPr lang="en-US" sz="2000"/>
              <a:t/>
            </a:r>
            <a:br>
              <a:rPr lang="en-US" sz="2000"/>
            </a:br>
            <a:r>
              <a:rPr lang="en-US" sz="2000"/>
              <a:t>Any of the following traits,, </a:t>
            </a:r>
            <a:r>
              <a:rPr lang="en-US" sz="2000" b="1"/>
              <a:t>based on the certifying official’s informed judgment</a:t>
            </a:r>
            <a:r>
              <a:rPr lang="en-US" sz="2000"/>
              <a:t>.</a:t>
            </a:r>
          </a:p>
          <a:p>
            <a:pPr eaLnBrk="1" hangingPunct="1"/>
            <a:endParaRPr lang="en-US" sz="2000"/>
          </a:p>
          <a:p>
            <a:pPr lvl="1" eaLnBrk="1" hangingPunct="1"/>
            <a:r>
              <a:rPr lang="en-US" sz="2000"/>
              <a:t>d. </a:t>
            </a:r>
            <a:r>
              <a:rPr lang="en-US" sz="2000" b="1"/>
              <a:t>Inappropriate attitude, conduct, or behavior...</a:t>
            </a:r>
            <a:r>
              <a:rPr lang="en-US" sz="2000"/>
              <a:t> </a:t>
            </a:r>
          </a:p>
          <a:p>
            <a:pPr eaLnBrk="1" hangingPunct="1"/>
            <a:r>
              <a:rPr lang="en-US" sz="2000"/>
              <a:t>     (1) </a:t>
            </a:r>
            <a:r>
              <a:rPr lang="en-US" sz="2000" b="1"/>
              <a:t>Negligence or delinquency</a:t>
            </a:r>
            <a:r>
              <a:rPr lang="en-US" sz="2000"/>
              <a:t> in performance of duty.</a:t>
            </a:r>
            <a:br>
              <a:rPr lang="en-US" sz="2000"/>
            </a:br>
            <a:r>
              <a:rPr lang="en-US" sz="2000"/>
              <a:t>(2) … </a:t>
            </a:r>
            <a:r>
              <a:rPr lang="en-US" sz="2000" b="1"/>
              <a:t>a contemptuous attitude toward the law, regulations, or other duly constituted authority…</a:t>
            </a:r>
            <a:r>
              <a:rPr lang="en-US" sz="2000"/>
              <a:t>.</a:t>
            </a:r>
            <a:br>
              <a:rPr lang="en-US" sz="2000"/>
            </a:br>
            <a:r>
              <a:rPr lang="en-US" sz="2000"/>
              <a:t>(3) Poor attitude or lack of motivation… </a:t>
            </a:r>
            <a:r>
              <a:rPr lang="en-US" sz="2000" b="1"/>
              <a:t>arrogance, inflexibility, suspiciousness, hostility, flippancy toward BPRP responsibilities, and extreme moods or mood swings.</a:t>
            </a:r>
            <a:r>
              <a:rPr lang="en-US" sz="2000"/>
              <a:t/>
            </a:r>
            <a:br>
              <a:rPr lang="en-US" sz="2000"/>
            </a:br>
            <a:r>
              <a:rPr lang="en-US" sz="2000"/>
              <a:t>(4) </a:t>
            </a:r>
            <a:r>
              <a:rPr lang="en-US" sz="2000" b="1"/>
              <a:t>Aggressive/threatening behavior</a:t>
            </a:r>
            <a:r>
              <a:rPr lang="en-US" sz="2000"/>
              <a:t> toward other individuals.</a:t>
            </a:r>
            <a:br>
              <a:rPr lang="en-US" sz="2000"/>
            </a:br>
            <a:r>
              <a:rPr lang="en-US" sz="2000"/>
              <a:t>(5) </a:t>
            </a:r>
            <a:r>
              <a:rPr lang="en-US" sz="2000" b="1"/>
              <a:t>Attempting to conceal</a:t>
            </a:r>
            <a:r>
              <a:rPr lang="en-US" sz="2000"/>
              <a:t> PDI [</a:t>
            </a:r>
            <a:r>
              <a:rPr lang="en-US" sz="2000" b="1" i="1"/>
              <a:t>potentially disqualifying information</a:t>
            </a:r>
            <a:r>
              <a:rPr lang="en-US" sz="2000"/>
              <a:t>] from certifying officials </a:t>
            </a:r>
          </a:p>
          <a:p>
            <a:pPr eaLnBrk="1" hangingPunct="1">
              <a:buFontTx/>
              <a:buAutoNum type="arabicParenBoth"/>
            </a:pPr>
            <a:endParaRPr lang="en-US" sz="1200"/>
          </a:p>
          <a:p>
            <a:pPr eaLnBrk="1" hangingPunct="1"/>
            <a:r>
              <a:rPr lang="en-US" sz="2000" i="1">
                <a:solidFill>
                  <a:srgbClr val="3333CC"/>
                </a:solidFill>
              </a:rPr>
              <a:t>     “This reminds me of many scientists I know. Really smart people are often just a tiny bit weird and quirky, in case you haven’t noticed…and often irritating…”  						</a:t>
            </a:r>
            <a:r>
              <a:rPr lang="en-US" sz="1600" i="1" u="sng">
                <a:solidFill>
                  <a:srgbClr val="3333CC"/>
                </a:solidFill>
              </a:rPr>
              <a:t>web blog editorial</a:t>
            </a:r>
          </a:p>
        </p:txBody>
      </p:sp>
      <p:sp>
        <p:nvSpPr>
          <p:cNvPr id="4" name="Oval 3"/>
          <p:cNvSpPr/>
          <p:nvPr/>
        </p:nvSpPr>
        <p:spPr>
          <a:xfrm>
            <a:off x="2971800" y="762000"/>
            <a:ext cx="1143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5616542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b="1" smtClean="0"/>
              <a:t>Fear the Slippery Slope</a:t>
            </a:r>
          </a:p>
        </p:txBody>
      </p:sp>
      <p:sp>
        <p:nvSpPr>
          <p:cNvPr id="6246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BF00FF01-04D6-49F8-99C2-1C5B2FEDBE4D}" type="slidenum">
              <a:rPr lang="en-US" sz="1400" smtClean="0"/>
              <a:pPr eaLnBrk="1" hangingPunct="1"/>
              <a:t>16</a:t>
            </a:fld>
            <a:endParaRPr lang="en-US" sz="1400" smtClean="0"/>
          </a:p>
        </p:txBody>
      </p:sp>
      <p:sp>
        <p:nvSpPr>
          <p:cNvPr id="62468" name="Oval 4"/>
          <p:cNvSpPr>
            <a:spLocks noChangeArrowheads="1"/>
          </p:cNvSpPr>
          <p:nvPr/>
        </p:nvSpPr>
        <p:spPr bwMode="auto">
          <a:xfrm rot="-3766695">
            <a:off x="821531" y="1659732"/>
            <a:ext cx="436563" cy="571500"/>
          </a:xfrm>
          <a:prstGeom prst="ellipse">
            <a:avLst/>
          </a:prstGeom>
          <a:solidFill>
            <a:srgbClr val="FF0000"/>
          </a:solidFill>
          <a:ln w="38100">
            <a:solidFill>
              <a:srgbClr val="CC0000"/>
            </a:solidFill>
            <a:round/>
            <a:headEnd/>
            <a:tailEnd/>
          </a:ln>
        </p:spPr>
        <p:txBody>
          <a:bodyPr wrap="none" anchor="ctr"/>
          <a:lstStyle/>
          <a:p>
            <a:pPr eaLnBrk="0" hangingPunct="0"/>
            <a:endParaRPr lang="en-US"/>
          </a:p>
        </p:txBody>
      </p:sp>
      <p:sp>
        <p:nvSpPr>
          <p:cNvPr id="62469" name="Oval 4"/>
          <p:cNvSpPr>
            <a:spLocks noChangeArrowheads="1"/>
          </p:cNvSpPr>
          <p:nvPr/>
        </p:nvSpPr>
        <p:spPr bwMode="auto">
          <a:xfrm rot="1610861">
            <a:off x="636588" y="2003425"/>
            <a:ext cx="3421062" cy="1195388"/>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62470" name="Oval 4"/>
          <p:cNvSpPr>
            <a:spLocks noChangeArrowheads="1"/>
          </p:cNvSpPr>
          <p:nvPr/>
        </p:nvSpPr>
        <p:spPr bwMode="auto">
          <a:xfrm rot="-9256752">
            <a:off x="2538413" y="3041650"/>
            <a:ext cx="3987800" cy="1317625"/>
          </a:xfrm>
          <a:prstGeom prst="ellipse">
            <a:avLst/>
          </a:prstGeom>
          <a:solidFill>
            <a:srgbClr val="F7FB5F"/>
          </a:solidFill>
          <a:ln w="38100">
            <a:solidFill>
              <a:srgbClr val="CC0000"/>
            </a:solidFill>
            <a:round/>
            <a:headEnd/>
            <a:tailEnd/>
          </a:ln>
        </p:spPr>
        <p:txBody>
          <a:bodyPr wrap="none" anchor="ctr"/>
          <a:lstStyle/>
          <a:p>
            <a:pPr eaLnBrk="0" hangingPunct="0"/>
            <a:endParaRPr lang="en-US"/>
          </a:p>
        </p:txBody>
      </p:sp>
      <p:sp>
        <p:nvSpPr>
          <p:cNvPr id="62471" name="Oval 4"/>
          <p:cNvSpPr>
            <a:spLocks noChangeArrowheads="1"/>
          </p:cNvSpPr>
          <p:nvPr/>
        </p:nvSpPr>
        <p:spPr bwMode="auto">
          <a:xfrm rot="1632046">
            <a:off x="5041900" y="3902075"/>
            <a:ext cx="2052638" cy="1303338"/>
          </a:xfrm>
          <a:prstGeom prst="ellipse">
            <a:avLst/>
          </a:prstGeom>
          <a:solidFill>
            <a:schemeClr val="bg1"/>
          </a:solidFill>
          <a:ln w="38100">
            <a:solidFill>
              <a:srgbClr val="CC0000"/>
            </a:solidFill>
            <a:round/>
            <a:headEnd/>
            <a:tailEnd/>
          </a:ln>
        </p:spPr>
        <p:txBody>
          <a:bodyPr wrap="none" anchor="ctr"/>
          <a:lstStyle/>
          <a:p>
            <a:pPr eaLnBrk="0" hangingPunct="0"/>
            <a:endParaRPr lang="en-US"/>
          </a:p>
        </p:txBody>
      </p:sp>
      <p:sp>
        <p:nvSpPr>
          <p:cNvPr id="62472" name="Oval 4"/>
          <p:cNvSpPr>
            <a:spLocks noChangeArrowheads="1"/>
          </p:cNvSpPr>
          <p:nvPr/>
        </p:nvSpPr>
        <p:spPr bwMode="auto">
          <a:xfrm rot="-9121409">
            <a:off x="6616700" y="5110163"/>
            <a:ext cx="2578100" cy="1138237"/>
          </a:xfrm>
          <a:prstGeom prst="ellipse">
            <a:avLst/>
          </a:prstGeom>
          <a:solidFill>
            <a:schemeClr val="bg1"/>
          </a:solidFill>
          <a:ln w="38100">
            <a:solidFill>
              <a:srgbClr val="CC0000"/>
            </a:solidFill>
            <a:round/>
            <a:headEnd/>
            <a:tailEnd/>
          </a:ln>
        </p:spPr>
        <p:txBody>
          <a:bodyPr wrap="none" anchor="ctr"/>
          <a:lstStyle/>
          <a:p>
            <a:pPr eaLnBrk="0" hangingPunct="0"/>
            <a:endParaRPr lang="en-US"/>
          </a:p>
        </p:txBody>
      </p:sp>
      <p:cxnSp>
        <p:nvCxnSpPr>
          <p:cNvPr id="12" name="Straight Arrow Connector 11"/>
          <p:cNvCxnSpPr/>
          <p:nvPr/>
        </p:nvCxnSpPr>
        <p:spPr>
          <a:xfrm>
            <a:off x="685800" y="2362200"/>
            <a:ext cx="7924800" cy="4343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2474" name="TextBox 15"/>
          <p:cNvSpPr txBox="1">
            <a:spLocks noChangeArrowheads="1"/>
          </p:cNvSpPr>
          <p:nvPr/>
        </p:nvSpPr>
        <p:spPr bwMode="auto">
          <a:xfrm>
            <a:off x="2895600" y="1295400"/>
            <a:ext cx="485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Biological ‘Select Agent’ Research</a:t>
            </a:r>
          </a:p>
        </p:txBody>
      </p:sp>
      <p:sp>
        <p:nvSpPr>
          <p:cNvPr id="62475" name="TextBox 16"/>
          <p:cNvSpPr txBox="1">
            <a:spLocks noChangeArrowheads="1"/>
          </p:cNvSpPr>
          <p:nvPr/>
        </p:nvSpPr>
        <p:spPr bwMode="auto">
          <a:xfrm>
            <a:off x="4038600" y="1828800"/>
            <a:ext cx="4105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Infectious Disease Research</a:t>
            </a:r>
          </a:p>
        </p:txBody>
      </p:sp>
      <p:sp>
        <p:nvSpPr>
          <p:cNvPr id="62476" name="TextBox 17"/>
          <p:cNvSpPr txBox="1">
            <a:spLocks noChangeArrowheads="1"/>
          </p:cNvSpPr>
          <p:nvPr/>
        </p:nvSpPr>
        <p:spPr bwMode="auto">
          <a:xfrm>
            <a:off x="5334000" y="2743200"/>
            <a:ext cx="2547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Synthetic Biology</a:t>
            </a:r>
          </a:p>
        </p:txBody>
      </p:sp>
      <p:sp>
        <p:nvSpPr>
          <p:cNvPr id="62477" name="TextBox 18"/>
          <p:cNvSpPr txBox="1">
            <a:spLocks noChangeArrowheads="1"/>
          </p:cNvSpPr>
          <p:nvPr/>
        </p:nvSpPr>
        <p:spPr bwMode="auto">
          <a:xfrm>
            <a:off x="1905000" y="4800600"/>
            <a:ext cx="241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Nanotechnology</a:t>
            </a:r>
          </a:p>
        </p:txBody>
      </p:sp>
      <p:sp>
        <p:nvSpPr>
          <p:cNvPr id="62478" name="TextBox 19"/>
          <p:cNvSpPr txBox="1">
            <a:spLocks noChangeArrowheads="1"/>
          </p:cNvSpPr>
          <p:nvPr/>
        </p:nvSpPr>
        <p:spPr bwMode="auto">
          <a:xfrm>
            <a:off x="457200" y="5791200"/>
            <a:ext cx="6430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Understanding of the Human Immune System</a:t>
            </a:r>
          </a:p>
        </p:txBody>
      </p:sp>
      <p:cxnSp>
        <p:nvCxnSpPr>
          <p:cNvPr id="22" name="Straight Arrow Connector 21"/>
          <p:cNvCxnSpPr/>
          <p:nvPr/>
        </p:nvCxnSpPr>
        <p:spPr>
          <a:xfrm rot="10800000" flipV="1">
            <a:off x="1219200" y="1600200"/>
            <a:ext cx="1600200" cy="304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rot="10800000" flipV="1">
            <a:off x="2362200" y="2133600"/>
            <a:ext cx="1524000" cy="533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rot="10800000" flipV="1">
            <a:off x="4343400" y="3124200"/>
            <a:ext cx="990600" cy="304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Straight Arrow Connector 25"/>
          <p:cNvCxnSpPr>
            <a:stCxn id="62477" idx="3"/>
          </p:cNvCxnSpPr>
          <p:nvPr/>
        </p:nvCxnSpPr>
        <p:spPr>
          <a:xfrm flipV="1">
            <a:off x="4318000" y="4724400"/>
            <a:ext cx="1625600" cy="3079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flipV="1">
            <a:off x="6934200" y="5943600"/>
            <a:ext cx="1066800" cy="76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2484" name="TextBox 35"/>
          <p:cNvSpPr txBox="1">
            <a:spLocks noChangeArrowheads="1"/>
          </p:cNvSpPr>
          <p:nvPr/>
        </p:nvSpPr>
        <p:spPr bwMode="auto">
          <a:xfrm>
            <a:off x="3657600" y="320040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a:t>
            </a:r>
          </a:p>
        </p:txBody>
      </p:sp>
      <p:sp>
        <p:nvSpPr>
          <p:cNvPr id="62485" name="TextBox 39"/>
          <p:cNvSpPr txBox="1">
            <a:spLocks noChangeArrowheads="1"/>
          </p:cNvSpPr>
          <p:nvPr/>
        </p:nvSpPr>
        <p:spPr bwMode="auto">
          <a:xfrm>
            <a:off x="6248400" y="434340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a:t>
            </a:r>
          </a:p>
        </p:txBody>
      </p:sp>
      <p:sp>
        <p:nvSpPr>
          <p:cNvPr id="62486" name="TextBox 40"/>
          <p:cNvSpPr txBox="1">
            <a:spLocks noChangeArrowheads="1"/>
          </p:cNvSpPr>
          <p:nvPr/>
        </p:nvSpPr>
        <p:spPr bwMode="auto">
          <a:xfrm>
            <a:off x="7543800" y="525780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a:t>
            </a:r>
          </a:p>
        </p:txBody>
      </p:sp>
      <p:sp>
        <p:nvSpPr>
          <p:cNvPr id="62487" name="TextBox 41"/>
          <p:cNvSpPr txBox="1">
            <a:spLocks noChangeArrowheads="1"/>
          </p:cNvSpPr>
          <p:nvPr/>
        </p:nvSpPr>
        <p:spPr bwMode="auto">
          <a:xfrm>
            <a:off x="1905000" y="243840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a:t>
            </a:r>
          </a:p>
        </p:txBody>
      </p:sp>
    </p:spTree>
    <p:extLst>
      <p:ext uri="{BB962C8B-B14F-4D97-AF65-F5344CB8AC3E}">
        <p14:creationId xmlns:p14="http://schemas.microsoft.com/office/powerpoint/2010/main" val="2749014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rtlCol="0">
            <a:normAutofit fontScale="90000"/>
          </a:bodyPr>
          <a:lstStyle/>
          <a:p>
            <a:pPr eaLnBrk="1" fontAlgn="auto" hangingPunct="1">
              <a:spcAft>
                <a:spcPts val="0"/>
              </a:spcAft>
              <a:defRPr/>
            </a:pPr>
            <a:r>
              <a:rPr lang="en-US" sz="4900" b="1" dirty="0" smtClean="0"/>
              <a:t>Over Regulation could impact…</a:t>
            </a:r>
            <a:endParaRPr lang="en-US" sz="2700" b="1" dirty="0" smtClean="0"/>
          </a:p>
        </p:txBody>
      </p:sp>
      <p:sp>
        <p:nvSpPr>
          <p:cNvPr id="61443" name="Content Placeholder 2"/>
          <p:cNvSpPr>
            <a:spLocks noGrp="1"/>
          </p:cNvSpPr>
          <p:nvPr>
            <p:ph idx="1"/>
          </p:nvPr>
        </p:nvSpPr>
        <p:spPr>
          <a:xfrm>
            <a:off x="1066800" y="1752600"/>
            <a:ext cx="7696200" cy="4525963"/>
          </a:xfrm>
        </p:spPr>
        <p:txBody>
          <a:bodyPr/>
          <a:lstStyle/>
          <a:p>
            <a:pPr lvl="1" eaLnBrk="1" hangingPunct="1"/>
            <a:r>
              <a:rPr lang="en-US" sz="3200" dirty="0" smtClean="0"/>
              <a:t>Our ability to provide</a:t>
            </a:r>
          </a:p>
          <a:p>
            <a:pPr lvl="2" eaLnBrk="1" hangingPunct="1"/>
            <a:r>
              <a:rPr lang="en-US" sz="2800" dirty="0" smtClean="0"/>
              <a:t>Healthcare</a:t>
            </a:r>
          </a:p>
          <a:p>
            <a:pPr lvl="2" eaLnBrk="1" hangingPunct="1"/>
            <a:r>
              <a:rPr lang="en-US" sz="2800" dirty="0" smtClean="0"/>
              <a:t>Food and agriculture</a:t>
            </a:r>
          </a:p>
          <a:p>
            <a:pPr lvl="2" eaLnBrk="1" hangingPunct="1"/>
            <a:r>
              <a:rPr lang="en-US" sz="2800" dirty="0" smtClean="0"/>
              <a:t>Energy</a:t>
            </a:r>
            <a:endParaRPr lang="en-US" sz="3200" dirty="0" smtClean="0"/>
          </a:p>
          <a:p>
            <a:pPr lvl="1" eaLnBrk="1" hangingPunct="1"/>
            <a:r>
              <a:rPr lang="en-US" sz="3200" dirty="0" smtClean="0"/>
              <a:t>Our nations’ economies </a:t>
            </a:r>
            <a:endParaRPr lang="en-US" sz="3200" dirty="0" smtClean="0"/>
          </a:p>
          <a:p>
            <a:pPr lvl="1" eaLnBrk="1" hangingPunct="1"/>
            <a:r>
              <a:rPr lang="en-US" sz="3200" dirty="0" smtClean="0"/>
              <a:t>Our ability to complete globally</a:t>
            </a:r>
          </a:p>
          <a:p>
            <a:pPr lvl="1" eaLnBrk="1" hangingPunct="1"/>
            <a:r>
              <a:rPr lang="en-US" sz="3200" dirty="0" smtClean="0"/>
              <a:t>The security of our nations</a:t>
            </a:r>
          </a:p>
          <a:p>
            <a:pPr eaLnBrk="1" hangingPunct="1"/>
            <a:endParaRPr lang="en-US" dirty="0" smtClean="0"/>
          </a:p>
        </p:txBody>
      </p:sp>
      <p:sp>
        <p:nvSpPr>
          <p:cNvPr id="61444" name="Rectangle 3"/>
          <p:cNvSpPr>
            <a:spLocks noChangeArrowheads="1"/>
          </p:cNvSpPr>
          <p:nvPr/>
        </p:nvSpPr>
        <p:spPr bwMode="auto">
          <a:xfrm>
            <a:off x="1371600" y="5791200"/>
            <a:ext cx="693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latin typeface="Calibri" pitchFamily="34" charset="0"/>
              </a:rPr>
              <a:t>It could take 5-10 years to know that we have over-regulated… 		…and 15-20 years to turn it around</a:t>
            </a:r>
          </a:p>
        </p:txBody>
      </p:sp>
    </p:spTree>
    <p:extLst>
      <p:ext uri="{BB962C8B-B14F-4D97-AF65-F5344CB8AC3E}">
        <p14:creationId xmlns:p14="http://schemas.microsoft.com/office/powerpoint/2010/main" val="36192448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Box 2"/>
          <p:cNvSpPr txBox="1">
            <a:spLocks noChangeArrowheads="1"/>
          </p:cNvSpPr>
          <p:nvPr/>
        </p:nvSpPr>
        <p:spPr bwMode="auto">
          <a:xfrm>
            <a:off x="381000" y="1295400"/>
            <a:ext cx="403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800" u="sng"/>
              <a:t>Enlightened Leadership</a:t>
            </a:r>
          </a:p>
        </p:txBody>
      </p:sp>
      <p:sp>
        <p:nvSpPr>
          <p:cNvPr id="66563" name="TextBox 2"/>
          <p:cNvSpPr txBox="1">
            <a:spLocks noChangeArrowheads="1"/>
          </p:cNvSpPr>
          <p:nvPr/>
        </p:nvSpPr>
        <p:spPr bwMode="auto">
          <a:xfrm>
            <a:off x="4800600" y="1295400"/>
            <a:ext cx="434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800" u="sng"/>
              <a:t>Regulatory Oversight</a:t>
            </a:r>
          </a:p>
        </p:txBody>
      </p:sp>
      <p:sp>
        <p:nvSpPr>
          <p:cNvPr id="66564" name="TextBox 5"/>
          <p:cNvSpPr txBox="1">
            <a:spLocks noChangeArrowheads="1"/>
          </p:cNvSpPr>
          <p:nvPr/>
        </p:nvSpPr>
        <p:spPr bwMode="auto">
          <a:xfrm>
            <a:off x="2209800" y="533400"/>
            <a:ext cx="4773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4000" b="1"/>
              <a:t>The ‘</a:t>
            </a:r>
            <a:r>
              <a:rPr lang="en-US" sz="4000" b="1" i="1"/>
              <a:t>insider threat</a:t>
            </a:r>
            <a:r>
              <a:rPr lang="en-US" sz="4000" b="1"/>
              <a:t>’</a:t>
            </a:r>
          </a:p>
        </p:txBody>
      </p:sp>
      <p:sp>
        <p:nvSpPr>
          <p:cNvPr id="66565" name="TextBox 6"/>
          <p:cNvSpPr txBox="1">
            <a:spLocks noChangeArrowheads="1"/>
          </p:cNvSpPr>
          <p:nvPr/>
        </p:nvSpPr>
        <p:spPr bwMode="auto">
          <a:xfrm>
            <a:off x="4876800" y="2133600"/>
            <a:ext cx="37480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i="1"/>
              <a:t>Lead with Security</a:t>
            </a:r>
          </a:p>
          <a:p>
            <a:pPr eaLnBrk="1" hangingPunct="1"/>
            <a:r>
              <a:rPr lang="en-US"/>
              <a:t>Guns, Gates and Guards</a:t>
            </a:r>
          </a:p>
          <a:p>
            <a:pPr eaLnBrk="1" hangingPunct="1"/>
            <a:r>
              <a:rPr lang="en-US"/>
              <a:t>Background Checks</a:t>
            </a:r>
          </a:p>
          <a:p>
            <a:pPr eaLnBrk="1" hangingPunct="1"/>
            <a:r>
              <a:rPr lang="en-US"/>
              <a:t>Psychological Evaluation</a:t>
            </a:r>
          </a:p>
          <a:p>
            <a:pPr eaLnBrk="1" hangingPunct="1"/>
            <a:r>
              <a:rPr lang="en-US"/>
              <a:t>Lists &amp; Pathogen Control</a:t>
            </a:r>
          </a:p>
          <a:p>
            <a:pPr eaLnBrk="1" hangingPunct="1"/>
            <a:r>
              <a:rPr lang="en-US" i="1"/>
              <a:t>A Culture of Mistrust?</a:t>
            </a:r>
          </a:p>
        </p:txBody>
      </p:sp>
      <p:sp>
        <p:nvSpPr>
          <p:cNvPr id="66566" name="TextBox 7"/>
          <p:cNvSpPr txBox="1">
            <a:spLocks noChangeArrowheads="1"/>
          </p:cNvSpPr>
          <p:nvPr/>
        </p:nvSpPr>
        <p:spPr bwMode="auto">
          <a:xfrm>
            <a:off x="609600" y="2133600"/>
            <a:ext cx="2922588"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i="1" dirty="0"/>
              <a:t>Lead with Science</a:t>
            </a:r>
          </a:p>
          <a:p>
            <a:pPr eaLnBrk="1" hangingPunct="1"/>
            <a:r>
              <a:rPr lang="en-US" dirty="0"/>
              <a:t>Quality Research</a:t>
            </a:r>
          </a:p>
          <a:p>
            <a:pPr eaLnBrk="1" hangingPunct="1"/>
            <a:r>
              <a:rPr lang="en-US" dirty="0"/>
              <a:t>Emphasis on Safety</a:t>
            </a:r>
          </a:p>
          <a:p>
            <a:pPr eaLnBrk="1" hangingPunct="1"/>
            <a:r>
              <a:rPr lang="en-US" dirty="0"/>
              <a:t>Vision</a:t>
            </a:r>
          </a:p>
          <a:p>
            <a:pPr eaLnBrk="1" hangingPunct="1"/>
            <a:r>
              <a:rPr lang="en-US" dirty="0"/>
              <a:t>Education</a:t>
            </a:r>
          </a:p>
          <a:p>
            <a:pPr eaLnBrk="1" hangingPunct="1"/>
            <a:r>
              <a:rPr lang="en-US" dirty="0"/>
              <a:t>Responsibility</a:t>
            </a:r>
          </a:p>
          <a:p>
            <a:pPr eaLnBrk="1" hangingPunct="1"/>
            <a:r>
              <a:rPr lang="en-US" dirty="0"/>
              <a:t>Accountability</a:t>
            </a:r>
          </a:p>
          <a:p>
            <a:pPr eaLnBrk="1" hangingPunct="1"/>
            <a:r>
              <a:rPr lang="en-US" dirty="0"/>
              <a:t>Honesty</a:t>
            </a:r>
          </a:p>
          <a:p>
            <a:pPr eaLnBrk="1" hangingPunct="1"/>
            <a:r>
              <a:rPr lang="en-US" dirty="0"/>
              <a:t>Transparency</a:t>
            </a:r>
          </a:p>
          <a:p>
            <a:pPr eaLnBrk="1" hangingPunct="1"/>
            <a:r>
              <a:rPr lang="en-US" dirty="0"/>
              <a:t>Ethics</a:t>
            </a:r>
          </a:p>
          <a:p>
            <a:pPr eaLnBrk="1" hangingPunct="1"/>
            <a:r>
              <a:rPr lang="en-US" i="1" dirty="0"/>
              <a:t>A Culture of </a:t>
            </a:r>
            <a:r>
              <a:rPr lang="en-US" i="1" dirty="0" smtClean="0"/>
              <a:t>Trust!!</a:t>
            </a:r>
            <a:endParaRPr lang="en-US" i="1" dirty="0"/>
          </a:p>
          <a:p>
            <a:pPr eaLnBrk="1" hangingPunct="1"/>
            <a:endParaRPr lang="en-US" dirty="0"/>
          </a:p>
          <a:p>
            <a:pPr eaLnBrk="1" hangingPunct="1"/>
            <a:endParaRPr lang="en-US" dirty="0"/>
          </a:p>
          <a:p>
            <a:pPr eaLnBrk="1" hangingPunct="1"/>
            <a:endParaRPr lang="en-US" dirty="0"/>
          </a:p>
        </p:txBody>
      </p:sp>
      <p:sp>
        <p:nvSpPr>
          <p:cNvPr id="66567" name="TextBox 8"/>
          <p:cNvSpPr txBox="1">
            <a:spLocks noChangeArrowheads="1"/>
          </p:cNvSpPr>
          <p:nvPr/>
        </p:nvSpPr>
        <p:spPr bwMode="auto">
          <a:xfrm>
            <a:off x="4143374" y="5105400"/>
            <a:ext cx="4481514" cy="12003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solidFill>
                  <a:srgbClr val="860A90"/>
                </a:solidFill>
              </a:rPr>
              <a:t>Some labs will need some of</a:t>
            </a:r>
          </a:p>
          <a:p>
            <a:pPr eaLnBrk="1" hangingPunct="1"/>
            <a:r>
              <a:rPr lang="en-US">
                <a:solidFill>
                  <a:srgbClr val="860A90"/>
                </a:solidFill>
              </a:rPr>
              <a:t>the right column, but every </a:t>
            </a:r>
          </a:p>
          <a:p>
            <a:pPr eaLnBrk="1" hangingPunct="1"/>
            <a:r>
              <a:rPr lang="en-US">
                <a:solidFill>
                  <a:srgbClr val="860A90"/>
                </a:solidFill>
              </a:rPr>
              <a:t>lab can benefit from the left…</a:t>
            </a:r>
          </a:p>
        </p:txBody>
      </p:sp>
    </p:spTree>
    <p:extLst>
      <p:ext uri="{BB962C8B-B14F-4D97-AF65-F5344CB8AC3E}">
        <p14:creationId xmlns:p14="http://schemas.microsoft.com/office/powerpoint/2010/main" val="37560810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Box 2"/>
          <p:cNvSpPr txBox="1">
            <a:spLocks noChangeArrowheads="1"/>
          </p:cNvSpPr>
          <p:nvPr/>
        </p:nvSpPr>
        <p:spPr bwMode="auto">
          <a:xfrm>
            <a:off x="381000" y="1295400"/>
            <a:ext cx="403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800" u="sng"/>
              <a:t>Enlightened Leadership</a:t>
            </a:r>
          </a:p>
        </p:txBody>
      </p:sp>
      <p:sp>
        <p:nvSpPr>
          <p:cNvPr id="67587" name="TextBox 2"/>
          <p:cNvSpPr txBox="1">
            <a:spLocks noChangeArrowheads="1"/>
          </p:cNvSpPr>
          <p:nvPr/>
        </p:nvSpPr>
        <p:spPr bwMode="auto">
          <a:xfrm>
            <a:off x="4800600" y="1295400"/>
            <a:ext cx="434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800" u="sng"/>
              <a:t>Regulatory Oversight</a:t>
            </a:r>
          </a:p>
        </p:txBody>
      </p:sp>
      <p:sp>
        <p:nvSpPr>
          <p:cNvPr id="67588" name="TextBox 5"/>
          <p:cNvSpPr txBox="1">
            <a:spLocks noChangeArrowheads="1"/>
          </p:cNvSpPr>
          <p:nvPr/>
        </p:nvSpPr>
        <p:spPr bwMode="auto">
          <a:xfrm>
            <a:off x="2209800" y="533400"/>
            <a:ext cx="4773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4000" b="1"/>
              <a:t>The ‘</a:t>
            </a:r>
            <a:r>
              <a:rPr lang="en-US" sz="4000" b="1" i="1"/>
              <a:t>insider threat</a:t>
            </a:r>
            <a:r>
              <a:rPr lang="en-US" sz="4000" b="1"/>
              <a:t>’</a:t>
            </a:r>
          </a:p>
        </p:txBody>
      </p:sp>
      <p:sp>
        <p:nvSpPr>
          <p:cNvPr id="67589" name="TextBox 6"/>
          <p:cNvSpPr txBox="1">
            <a:spLocks noChangeArrowheads="1"/>
          </p:cNvSpPr>
          <p:nvPr/>
        </p:nvSpPr>
        <p:spPr bwMode="auto">
          <a:xfrm>
            <a:off x="4876800" y="2133600"/>
            <a:ext cx="374808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i="1" dirty="0"/>
              <a:t>Lead with Security</a:t>
            </a:r>
          </a:p>
          <a:p>
            <a:pPr eaLnBrk="1" hangingPunct="1"/>
            <a:r>
              <a:rPr lang="en-US" dirty="0"/>
              <a:t>Guns, Gates and Guards</a:t>
            </a:r>
          </a:p>
          <a:p>
            <a:pPr eaLnBrk="1" hangingPunct="1"/>
            <a:r>
              <a:rPr lang="en-US" dirty="0"/>
              <a:t>Background Checks</a:t>
            </a:r>
          </a:p>
          <a:p>
            <a:pPr eaLnBrk="1" hangingPunct="1"/>
            <a:r>
              <a:rPr lang="en-US" dirty="0"/>
              <a:t>Psychological Evaluation</a:t>
            </a:r>
          </a:p>
          <a:p>
            <a:pPr eaLnBrk="1" hangingPunct="1"/>
            <a:r>
              <a:rPr lang="en-US" dirty="0"/>
              <a:t>Lists &amp; Pathogen </a:t>
            </a:r>
            <a:r>
              <a:rPr lang="en-US" dirty="0" smtClean="0"/>
              <a:t>Control</a:t>
            </a:r>
            <a:endParaRPr lang="en-US" dirty="0"/>
          </a:p>
        </p:txBody>
      </p:sp>
      <p:sp>
        <p:nvSpPr>
          <p:cNvPr id="67590" name="TextBox 7"/>
          <p:cNvSpPr txBox="1">
            <a:spLocks noChangeArrowheads="1"/>
          </p:cNvSpPr>
          <p:nvPr/>
        </p:nvSpPr>
        <p:spPr bwMode="auto">
          <a:xfrm>
            <a:off x="609600" y="2133600"/>
            <a:ext cx="560705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i="1" dirty="0"/>
              <a:t>Lead with Science</a:t>
            </a:r>
          </a:p>
          <a:p>
            <a:pPr eaLnBrk="1" hangingPunct="1"/>
            <a:r>
              <a:rPr lang="en-US" dirty="0"/>
              <a:t>Quality Research</a:t>
            </a:r>
          </a:p>
          <a:p>
            <a:pPr eaLnBrk="1" hangingPunct="1"/>
            <a:r>
              <a:rPr lang="en-US" dirty="0"/>
              <a:t>Emphasis on Safety</a:t>
            </a:r>
          </a:p>
          <a:p>
            <a:pPr eaLnBrk="1" hangingPunct="1"/>
            <a:r>
              <a:rPr lang="en-US" dirty="0"/>
              <a:t>Vision</a:t>
            </a:r>
          </a:p>
          <a:p>
            <a:pPr eaLnBrk="1" hangingPunct="1"/>
            <a:r>
              <a:rPr lang="en-US" dirty="0"/>
              <a:t>Education</a:t>
            </a:r>
          </a:p>
          <a:p>
            <a:pPr eaLnBrk="1" hangingPunct="1"/>
            <a:r>
              <a:rPr lang="en-US" dirty="0"/>
              <a:t>Responsibility</a:t>
            </a:r>
          </a:p>
          <a:p>
            <a:pPr eaLnBrk="1" hangingPunct="1"/>
            <a:r>
              <a:rPr lang="en-US" dirty="0"/>
              <a:t>Accountability</a:t>
            </a:r>
          </a:p>
          <a:p>
            <a:pPr eaLnBrk="1" hangingPunct="1"/>
            <a:r>
              <a:rPr lang="en-US" dirty="0"/>
              <a:t>Honesty</a:t>
            </a:r>
          </a:p>
          <a:p>
            <a:pPr eaLnBrk="1" hangingPunct="1"/>
            <a:r>
              <a:rPr lang="en-US" dirty="0"/>
              <a:t>Transparency</a:t>
            </a:r>
          </a:p>
          <a:p>
            <a:pPr eaLnBrk="1" hangingPunct="1"/>
            <a:r>
              <a:rPr lang="en-US" dirty="0"/>
              <a:t>Ethics</a:t>
            </a:r>
          </a:p>
          <a:p>
            <a:pPr eaLnBrk="1" hangingPunct="1"/>
            <a:r>
              <a:rPr lang="en-US" b="1" i="1" dirty="0"/>
              <a:t>A Culture of Trust and Accountability</a:t>
            </a:r>
          </a:p>
          <a:p>
            <a:pPr eaLnBrk="1" hangingPunct="1"/>
            <a:endParaRPr lang="en-US" dirty="0"/>
          </a:p>
          <a:p>
            <a:pPr eaLnBrk="1" hangingPunct="1"/>
            <a:endParaRPr lang="en-US" dirty="0"/>
          </a:p>
          <a:p>
            <a:pPr eaLnBrk="1" hangingPunct="1"/>
            <a:endParaRPr lang="en-US" dirty="0"/>
          </a:p>
        </p:txBody>
      </p:sp>
      <p:sp>
        <p:nvSpPr>
          <p:cNvPr id="67591" name="TextBox 10"/>
          <p:cNvSpPr txBox="1">
            <a:spLocks noChangeArrowheads="1"/>
          </p:cNvSpPr>
          <p:nvPr/>
        </p:nvSpPr>
        <p:spPr bwMode="auto">
          <a:xfrm>
            <a:off x="1553721" y="6334149"/>
            <a:ext cx="70711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1" i="1" dirty="0">
                <a:solidFill>
                  <a:srgbClr val="00B050"/>
                </a:solidFill>
              </a:rPr>
              <a:t>Which will make us </a:t>
            </a:r>
            <a:r>
              <a:rPr lang="en-US" sz="1800" b="1" i="1" dirty="0" smtClean="0">
                <a:solidFill>
                  <a:srgbClr val="00B050"/>
                </a:solidFill>
              </a:rPr>
              <a:t>more productive, safer…and more secure?</a:t>
            </a:r>
            <a:endParaRPr lang="en-US" sz="1800" b="1" i="1" dirty="0">
              <a:solidFill>
                <a:srgbClr val="00B050"/>
              </a:solidFill>
            </a:endParaRPr>
          </a:p>
        </p:txBody>
      </p:sp>
      <p:sp>
        <p:nvSpPr>
          <p:cNvPr id="9" name="Oval 8"/>
          <p:cNvSpPr/>
          <p:nvPr/>
        </p:nvSpPr>
        <p:spPr>
          <a:xfrm>
            <a:off x="228600" y="1219200"/>
            <a:ext cx="4191000" cy="762000"/>
          </a:xfrm>
          <a:prstGeom prst="ellipse">
            <a:avLst/>
          </a:prstGeom>
          <a:no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302654">
            <a:off x="6978371" y="4579004"/>
            <a:ext cx="1000226" cy="14826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9855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5" name="Rectangle 2"/>
          <p:cNvSpPr>
            <a:spLocks noGrp="1" noChangeArrowheads="1"/>
          </p:cNvSpPr>
          <p:nvPr>
            <p:ph type="ctrTitle"/>
          </p:nvPr>
        </p:nvSpPr>
        <p:spPr>
          <a:xfrm>
            <a:off x="76200" y="417513"/>
            <a:ext cx="8991600" cy="1470025"/>
          </a:xfrm>
        </p:spPr>
        <p:txBody>
          <a:bodyPr>
            <a:normAutofit fontScale="90000"/>
          </a:bodyPr>
          <a:lstStyle/>
          <a:p>
            <a:pPr algn="l" eaLnBrk="1" hangingPunct="1"/>
            <a:r>
              <a:rPr lang="en-US" sz="4000" dirty="0" smtClean="0"/>
              <a:t>     Preserving the ‘good’ of </a:t>
            </a:r>
            <a:br>
              <a:rPr lang="en-US" sz="4000" dirty="0" smtClean="0"/>
            </a:br>
            <a:r>
              <a:rPr lang="en-US" sz="4000" dirty="0" smtClean="0"/>
              <a:t>                       </a:t>
            </a:r>
            <a:r>
              <a:rPr lang="en-US" sz="4000" i="1" dirty="0" smtClean="0"/>
              <a:t>powerful science</a:t>
            </a:r>
            <a:r>
              <a:rPr lang="en-US" sz="4000" dirty="0" smtClean="0"/>
              <a:t>:</a:t>
            </a:r>
            <a:br>
              <a:rPr lang="en-US" sz="4000" dirty="0" smtClean="0"/>
            </a:br>
            <a:r>
              <a:rPr lang="en-US" sz="4000" dirty="0" smtClean="0"/>
              <a:t>                               </a:t>
            </a:r>
            <a:r>
              <a:rPr lang="en-US" sz="3200" dirty="0" smtClean="0"/>
              <a:t>…in a dangerous world </a:t>
            </a:r>
            <a:endParaRPr lang="en-US" sz="3200" b="1" dirty="0" smtClean="0"/>
          </a:p>
        </p:txBody>
      </p:sp>
      <p:sp>
        <p:nvSpPr>
          <p:cNvPr id="3077" name="TextBox 4"/>
          <p:cNvSpPr txBox="1">
            <a:spLocks noChangeArrowheads="1"/>
          </p:cNvSpPr>
          <p:nvPr/>
        </p:nvSpPr>
        <p:spPr bwMode="auto">
          <a:xfrm>
            <a:off x="6553200" y="4648200"/>
            <a:ext cx="13668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Accident</a:t>
            </a:r>
          </a:p>
          <a:p>
            <a:pPr eaLnBrk="1" hangingPunct="1"/>
            <a:r>
              <a:rPr lang="en-US"/>
              <a:t>Nature</a:t>
            </a:r>
          </a:p>
          <a:p>
            <a:pPr eaLnBrk="1" hangingPunct="1"/>
            <a:r>
              <a:rPr lang="en-US"/>
              <a:t>Intent</a:t>
            </a:r>
          </a:p>
        </p:txBody>
      </p:sp>
      <p:sp>
        <p:nvSpPr>
          <p:cNvPr id="3078" name="AutoShape 12" descr="data:image/jpg;base64,/9j/4AAQSkZJRgABAQAAAQABAAD/2wBDAAkGBwgHBgkIBwgKCgkLDRYPDQwMDRsUFRAWIB0iIiAdHx8kKDQsJCYxJx8fLT0tMTU3Ojo6Iys/RD84QzQ5Ojf/2wBDAQoKCg0MDRoPDxo3JR8lNzc3Nzc3Nzc3Nzc3Nzc3Nzc3Nzc3Nzc3Nzc3Nzc3Nzc3Nzc3Nzc3Nzc3Nzc3Nzc3Nzf/wAARCACsANgDASIAAhEBAxEB/8QAGwAAAgIDAQAAAAAAAAAAAAAABAUDBgACBwH/xAA8EAACAQIFAwIDBgQGAgIDAAABAgMEEQAFEiExE0FRBmEiMnEUQoGRobEVI1LwBzPB0eHxJGIWNHKCkv/EABoBAAIDAQEAAAAAAAAAAAAAAAQFAQIDAAb/xAAlEQACAgIDAAMAAwEBAQAAAAABAgADBBESITEFE0EiMmEUM3H/2gAMAwEAAhEDEQA/AB6eskhrVSSO2q1yRsMWGGqJW7gC3FhirZaElimiVpJooWLB3TSw+o874skK6Ka6xEyWAZyb3GCr61evsTzuVjKz6HRjBJlVQWUAngEYnV0U2kGkOPhW+9/phXMZRCA27NsPbG0SEaJAW6iHk8YRW45C9+TIA1jiY8SBjGCEA9/OA6um6hKWNiMGpUN8JJ/AHBRMT2HJYeO+EL2WUPvc3WhLhsSuim1Q6D2xXZ6WaOqlCXMfjzi8S0oRzY9sK6mktKfgO+HGDmh+mmKq9LHcU0iukaiI6WH3dO3+/wCOPaykaTpyEAPfcKThhT05iNt74ncWFggBP64dI9akMPRMmyR+SClh/lAOu9u+NxCVNk+U8gYmiJC/EBfHmuzgHa2L2ZYU7EUWWOWM1gVUYjSNQ5PjGk7MpLHcfvidlsGYfe5xCSGGnsMVa9bq+Wpmrgttp5R1DSAgrYcAX4wJmlPGynVvY9u2DViEdyvffEUw1gkjjBXxthrP+Tg+rtpOe+qoEqVWNblVYE3/ABwDSPSigtDUVMNQoKzWVmD+4I/fkYueb5KX/wDIZW0cFgpsPbAs+SUwSMxHYC50jxictFawkGezx8xVRVcdyvZJkk+e5W8VDPBFpkNw8lpHW5J032J2JJOxsd9jgKnrKNaQU9aV6NOCIiRZtVzZtP3mJ5F+LnB2e0UQjRqSM0qSoQgEh2O+7e/J284hjo4YsvNM9CEJQMr1MV2UgfPcb27gcWttgMrqMg3KEUk+U1NGlKqypWOeeFVubk8WFjtYG5FjzhNmJkSZYKpmZ6e7qewPb6f94cUBemy77W0ixyoRLPUFhfWDx77729saS5LUVVLWS1Uc9NUNIriWoB0OrC6b33Ju3v8AsI9kzfLswbpU8QkjCAFT1zqjFxx9dth5t74lgyI1EDrSmnml1BzIr/FtyCve9+STa2Eoy6poqowZoroAylt7jTYgEEdjxfFizWqo6ugiWlhOW1adNI44E+FuALMON977/XjEf5OMM+wGHoUExQsI+npdtizMC1yL2+HVv7YSA00Zm+yQvHV08rh2hmMlOy3O9iAVtt23v2xKTXS19FRSVbfaUT+bUqCTtdi3k2UX2wszxMxyyserNVBUo0weR49iWt99djfccjxvziQJMZHO6ipyFaBaYpTQks1vhMuq51E+wB28fXGYCaeWupFjmSCM6VbWo+Jw2/xeTbtta/vjMQZ0tmTUFRIUqaOVhTtfRqXSFv4F99hYnFjo1ZEtISWAsbb/AI4qeTeoZp4FeFnYg6A7bA9tx3xYsrqzJKzNu5+b3wd/6IYg+QVg3KEVEv8AKJIJ097cH6d8RRVxk0x07dQBru7LYD2AwcfjuqkWPP0xCadYnFk+G9rjC65mUaI9mC5KhdfsZIrSoHPz98DzVMsElweO1sT0LgErfYdsS1Kq5VgBhE1RWz+Q2JFYJ/kpmRTvUrv82N2lB2kUBhsMDU4YSkqLLgt1uoJtpG5wPYBU/FR1Da1axe5GYxe9wcaVEA2I5tglUDpqXYcY0aUKxBXgY0V2Y9HyB20ANoiAgEXDbHEZUuSewwwcJIhe1jgMoglMam5OCg4Ybb0RZfUUb+M25Sw3xEsRBucEomhbjHltRJA/DGePkvsqPILbV1sSOQWj1eMAzyOtPI8JIe3wsO2GhQlPiXbA7QKsZA4PbHoKLlCzOnSNtvYiHqWrijeGoj3ddInDcAdgvb6jG9O8j0zVJVSGFhYcdsSPQo83xrcA8ecHxQqkHTRQF8YJu+sKG31HWR8irKBqIKyjEgEiEaY/lFtgfpisZhWZpWZoKaOWaaWSb+UrNwx5t4Hfa2Lw9KQX7Hxjn/rHVSSxuuuOS+pWBsbjwcb5FCmrmpjP4zKFjcRLD/8AHcsiyyRuvIJVv1ahZFCMw3KkEk2G99hxueMCUVZT02Wa3zfqSQhmYtcBSTyV+YmygDxYe969lVVUVkDVNXI8kuyhVFup41AfMb2/TEmXrCjmnzVZ4qWUs8knTPzg7amAvYMBsDyuFYO468nhrhW10a3mldDpKzrdiL+Pp583wXUUbtLSrllaFvKUhVh8UZUE6bjkWB5/bA+laGqkmpOm4G0cxcAqvA1A72It74ly1nqMxp6hjC5p9byhZgSQw+FlG3w9u/OLCdDM0rpaDNqb7KvWmWZppEFwGuAoXz8owup6oV0k6Vr1EVOTdy6r1NVzcnjUb99u/c43mmkSqM+pTIQfujkm5P8AfGCYMxpaiAU89PedW+CZTY28HHCdqMszyuXL/R8FVCJqgSTGV5RB8IW53JvcW9x57YzFXzLP6oU75ZSTSNSalJSRgUv9OLXJuL74zFuO50sNJX5a8UGV5ZR1Jk6bSGRQNK27abXta9ze/GGeWzF0ZQ1n4v8A64qnpGCGVunLO1NKous6gllGwttyDe2LLSZXWoJFpwzzIBe+2oci3vgqsn9gGXWHWWujDLTKZCLhex/1xNFKJZXThRxhVQSzPGQ6kW2P18YIjkYObC1jvbGeRWSTEjrXxII7hcQk6w0kBbm98NIwWTcg4ASnDBZJXEYBBVri5ucMoJD1GiJDBTbWB83vhHms6L3C8dQUBHk8eMooIF/bHh+O1yduRgwppNzwdsRGMGUEELY7nCh7Qw2Yyxahz7nkULML6rDxjJ4hse/GCwApO+rEb6ebbjABySHhd+D9kBMbWK8DETKqHUVAbzg12122tbEdRGjRlip3wxpyQw/nFB+P+p9EzRApS5OApXZZDY/Q4IjXa2JfsoKhmtti6NXQ3Z6g12KFbYEgVntZze4xp8Q547YNSBSecRTpYkWG2C68leehFOdjkgMIGyAte2NhZVNsenY4jlLAjSNu+CDkNaQhgCVFmAMhb4pGYbkY5965onra5NJI2tp8Y6B1I1VpGkAVbggDcfXz2wvq8nSqAmb4C2+/OHNFqhRU8eYq/wDFbzc9TnBy2qioBTRws7Eb6W0n6g+cD5hUziqhpXl6lJFZlhnkIWVh3NiNzvvjpEmVFgRwCpCt4PAxRM09EZj9mkqaeRJ3MwjEA+dyTtoHew54tzjrKQn9Z6CjMS7rfcBneBpopbtHG4EklO8mvTb5QGsL+ePzwZldBVirqJ0VjCYVVCqj+YDY/CAeedufpxhK2SZvTz00c1DMyTL1I7brIq7mzA87bgG48YtcMUFJQfYWeenDr10Jl0sZLqQgbi9zvwdhjKFCLK2lq/sz1nSPSRtMu+8Z2tqHIBJAF8L6A1NVWfZKOPW8qkMALkLybeDiaaWOXMJTmGomUN1GL6S7H5SSQQBexv4+uBvsNflFTFV1HUp9DKyyI3zeykbE23t4vjgJYmWL+BVeXZFmRmrEmZHQrTRxBn1E/EwuLqABbb25GMxrHm02aSJAmYU5SRiRPNHoalG7blRfc7A74zEiVjHKP4bRlHjdDUPwwa9jbgW/fFikqDTqYuoZVYbsgsSf6Sebfl39sc0pagwzK6D4huNuMXOjr5MxtLIQGYDUvNz5vgzHHM6/RBMr+K7jpKmR1JHxNffB9GDIobTpY/rhKl45VVrBCwv3uPB9sMhUSx6mVl03+BQNrY1y6WFZ17EF1QcbhE8cglAjZlsQbdr4d0dwokYW1Lbi2FdNIlQVN7tbcYc08YWO7Ha/GPJfJWP9YVvZpiuy7B8hCsSlhzjQlQCTuRj2GzMQO+B6lWR/g3HfCIMWHCPsJUY8gZ5JOVa3btjdJtYI7jAsr6rbbjEoXUgKfN3xD44A7jwWrxm2q5vjws/Y7Y8VSDiZApsW7Y5AE0TF+UCWB1IgyFfg2ONjOYrCZ1UHYMxtvjeSPfZbYFzGIyQkMt974LptpewB/Iou+xH8kiy9O6zI669o4QupmPm/bGsksfXkhD9Qxmzkdj4vhPJXV9OhggW0bCyk7lPNj+eCBHHR5XJJYKTuxP7nzj0WQ9JrUKP/AJF+QvMBT7DmhBHwrqDdsBtICAF4a4W1je37YTpnUtROKOOykLqdke4J9u4wyoIWeR5ppi8jfCC1gBjBahRsP7+QazEFPR7MhkhE0yAMbje2D7ak0+MbLC0Z+NLX4J7jG2kYHexlt0YBfa+9GRGmB1HzhXKZKOsL6Y3jkUowYcgixse3OHg2FjgGrjR1Oq4I4I7Ya4WSXB5ScfIapwdypesqqRsuosry+R4g9SskrmyiMLa1rbcm9/r5xU89FatazyI6grqjEi76Sb3Hn8MX+to4pqedJkR0G6Ej73nC2unzOpyiako6P7RP0wurpqtgNjtwTY7Ed/fBt9XHRWeuxMgWr2e5QJaerroWeCB5o4WCMQe9thbm2HPqClqcxyanrBXU8klIgjqKUApIshPIS2/jxtiHK6ObLKOWtlSoj1s8Sk7KwFtVxzceffFh9ItX1mYSz0BUTU8SuFlQaHFxuSe4vsD+pxi3fUME5tTRyGtVGaSAq1nexBTGYs9eZ5M9qos1m0STSlql9iwYjm4/DbtjMRJgD2SUoxClNib3B+mHuQMxUlW72BvbEWZZN9temnhqDPSuLRtBZzGCSTGASLAG/NgBfjvEaTMMhqtFVEXpNdlmAsrg8fQ+2N8dgLBuZWptdS5wROtzMRyQL7fiMFUUv2mIx2sUNvwwty+sirHigJJV0LRyHsbXFvr49xiairPs9c1JUoUktv8AjvhmlisxBMT5OO4ToR/l6iF7r374eKTo2O2EFKl49SsCoN8NaapUnSN/fCD5rEd15KOxFdIPLuEqzo1wCL436rC4YXN/084Uepc3gyymjlkkRdTWs7EK/sWHy+x3sfOB4cy+1Qu9ISV2BDEa0BG1t7EHsRtjz9OE1iciI4xKbkXknkZ1DRkuFcaltfEdPM8ZBa+m+IcthSRNaSark/Ce2C3uBpVb9sdaij+IjzGuFlZ5eiTs4JvjwyBRzv4xoAwQX5t3xGUuSw3/ANMKzWdxioQrsxjBJ1R2xI4DrpIF8AI4jS4NsbLPpdfiO+MVpJbY/Jjk1KV5AQaooyZUBJ1FtgMQZ2jpRhNLBr/MLEH2xPVVDBrR8HuD2+uIpamaoieKRybWJLAXJ7Y9JioyVqznsRBdih35D8la9M0DNPPM0YDC4XtiwGExQCM33N2+uMy+IxzFyRp4AAwfUodJ23IvibbPtu2YDlEhtwOCWQjo6yUJBN97D2x5Vz9CRUNwGHzWuAffG0C6XJbxiOpQvJuCD2seRiptZrexuLWG7ASNyWOVpogw47HGSKphs3I598SRlCll2VOcak3JFuMa05AUkagNg+tiYHLEgUKoBu2qxHfA9TNDkWVzzMvUcA6E03LseAfYcn/nBsykAFFub7e2IKisRYZTUQtPTqLyIBdbAXP7fnhvRf8AaO4x+NvPITlcjpTSzpJWTzU9arvPpJEifFf47ixOoX25vgaiSrgLVglkgSZLot7B7H4SfIBF8WX1HkMVa7HLo5obPdIP8ximxY3W9uxsb7EWN9sVodapnIp0XRTgCzmwFuB+mLtpfJ6tTv2aZvW1L1ELVX+ZpvsCAAT3PnGYv+aSladYnR6qk0LIVhUXhNh8y3syjwN+9sZigIl+xKd6Jp3/AIrl8NBLVpX1twLRgRBBf+ojVuAbi/fk4dZvX1NbFNRVVlUsVkQgXDja34H+7YrlRSP1aORakUstNCsZZ2tZlPIt9fy84ByuqeOaeJHDxA3G5vbfce3H54sJzf5HiVEmUZZSF2YMA/xK4bUpYhSbbg7EBT+owwytjI4meV2CHZJBZk7E39r3wlmnM9JLSghQ7akfUR03ta+3nC+q/iUNH9okUgkdJ5OdQFrEjzvbV74kNo7Er0RqdTMopkIikuLfFb9/pjyhqZZH+IEL5U4ovp/Op/sYJcvoNmQcgW5Hn6Yb5bnuqb/Kt1GsVXgDz9f0wdj5Is2lvsXZXx6Ac6+pdM3pIc0ymelqlDllLJfsw4xytp6vLI5acgSwC/S1FlMbX2ZSLEb7kcG3446XQV8dQel474rnqLKRHJNJoDLza2MXwvrJ1+wbAyjS/wBLmbeis9qKerpqfOamN5agXRkYMzXJPx27788duQcdJRUJJQ3UnzfHCMsy94c9hqD8Ko4OO3JIREhgN1tcW8Y878lQA29Qy7JXHff4ZOSg7nY42RVCtpva1zjRJULKO/fBKANHt+eEdiNX0RGOPmV5CAoYBMpFiT8DcecBTyH7SIL2suq2qxb/ANcM5Fs2mRbkmy3wmzmhWQguWimU3A8+4wdgIr2AsOoRfkGurRhVbLRq4RJ0hkF7xcf9f649iGgix3B+UjFeqJSD0arRrQAJP3T/APLz+P4YZZbOKqZo0RjGm2om5kPk4dZlFf18gdai02D0dxzTlLtEdIJ89sTMQ22oHtgOKGfrgs1x/pghkYSWUbck4ShqhaGVorzW30YLUHoudgQ2178YS5pnbZbm5ppafqw9Ma9yGBIvsfP+2DfUJvl0qxfM2w98VWWSepgjpa5DMyraF9VnjPYX7r7HDjGpH/sRLYldbDn+x5lAlzDNNaO5p49MmpmG6kHSDba/cjFhWI3JbviPIMujo6KKNCfiAZ79zgyuKU6tI5OlRc4VXZJfIIWDZlJueLqq6jSxAHc4q+e55BQ0yzmrkEQm0T0cUN9cZHz6jexBw9zvXNQtUUh6qDdrfMB9PyxzmvqL6ri1+QcOaUI7ML+PwfqPJp0fIqr0/SZZPmLZ5TVIq7nqr8EkirzHoO99xxvcjFU9SGgDJPmMfSnkorR0dHZSsl7KHe3zKCL9tuBit5ZSs1NUTR0sAgEq/wDlvHq+zOL8WO1733BB029sb0XqTLqqOSmz2EzXkBFVbUwtxYtx3P4nzgkncceRrmS5nkmmGmDlZURRoXWWJ23IBW9/+MZgaWSaFCi1R6UgFmikYKwHH5eDv9ecZist1I46GSvpZEkC1NSPi62mxXeyq3gnjVY347WxJlFDlkNIJKijebNFkZYoDqBjYgg6gBbQLX/ftdfEuZZtWHL8p6qU84CzzqSq6b339geB32xcKq1K0aV8qB2GiCssbP5Vx3YD97++LHrozl8lTzXJ46an61JI21rxt97bfTb87YN9HUtJndNW01Wxskehl1EBtRsCNiQRY/3tjTM2anq2Rr69Oym9k339gL3+v4bZkNXUQ1UVLltOvWll/mOTYW5ufH154GO/JUezbMMqhyugaFIY0qoGF2F7su9yD3Xg+30vdCah6Sq6i2BJ/wD5bzi9erKjKaKmjirKtxUOx0XAOq5vc2+Vff8AsUOajFMzU8y2u7PDIb2db9+3vcY5C29iWbzUvmRzddIqpNiR8SDe3/dsPMwRZYlQsu44Y/thJ6ejGXZVHLUOGaQ6gqfeJ4HucG1Alnp2ZlMcsexBFtB53w8rt5pxYxFlYZNwZYtny9IpdTAEkXAHFsW3L5RJSRAG+1rYqENRVGT7HPHyb6jvb6HFipJFpwut7KRYE+cLM3F+zrUDzkZlCk9xqx6e/jfE8VWTIi/dPbycDdQdPUbFgt7ebYquY5vURVp6NjGLEE7rIvkEdvBH74QnGdiUYSPiKrzYVU+Sz59n75LWQTPCstKws7Wu6/Tt+GPIJYq2HrrVfbKeRiwLfD0z7H7pHg7HCfNahcwyqAs6yDSXZCwuouQC1uOOfpe18V7L56nLqzq0w6aNs0TC6uPBHfBGLSKqghnpC53pxLDmWWy9ATAa4ZPhL91Phh2O+HHpyhWlhUAb2wrbPYpMqkTL9UUzkJMskmoxqOFS/Y3NvG9+2LJkysaRJX03a5IHA+mBfk2ZaeIPRmViqOxDACoueRjSYDp6vOPZGsCxNgDiCaUyRkWsMefTHYEE+QI3o38SIBND9quHcjYgbce2374Q1+W2r1EU6SIhVgy8/Q4fzlootSgk+2Mjow0asFu1rtv8x7nHo6cwV1cW8g7WBByUdw2jkMkYuw1k7i3GBM0r6SSpNFUS9EldmIuL9r+P79sRmu+yGQlbkDbbFLzCpkqqyaSUm7sSfp/f98HEY+IBZ9v5D8VA42ZZC32CrpI6uoWlaZ9CSM9lP/7ccf6YVep8kyyvdujUpSVzSGNAwA6j3tZl7X84Ggr1NK9FXRCqo32aGTcd9we3f/jewU4XKXpqukzJatIpNNPDVKDJAhB1Kb7kWFhvtc+Dhr/kNVeMqsdPN6fztY8/hqFppLdTpEFZk59gy8bXvgLN6A1NZLXZdTqtHKeqiRgjpqSQBa5sTY7A9u2HlZXL6ghXKzK4WGQvGqG5udrBfHItfv272bL5K/0TOtJ6koQaZtUaV0SK5RioF7cEgDvYjfnfE+ey4ErfouiyiXN1p6urk0zRBUgEJOt2sCuoH4SDwbceMZg/1pllC6R5llEI1Vc5ZYKQXQIo+Z+SGJI2AA9rnGYqdGTNZKoekENTSPJPBO4ZAptde+s2sCL2Fv8Agvq/NMpzHIZq6rljky6RACpP8wv/AE27OL7EftyurKyD1HLUxzLDBvan0FQAxG6gHm4G44/TEGf5ZDL6ao4DDHG9Mt3MAOpexex57XHj8McRy9nCMaCtpM/9OSy0kkh6UYjlinluYwOC3m4F799+98VKaKWgzPVBMVMUhWQWuy+wU8gji/uDxhfkFXWenc+jlBUi4EqneOaI8j3uOO4I84tXqmkpfVkNdnPp+ncLQEJM5Sy1K8l1Hle/m99sWUaOjO6lR9R01V/EJHq5DK7DWkm9mQ7qR7Wttiw+mKGrz/JpKQQ9eWk0mIg6mRTfTt2/235vhTBNJLQyS1qPLHG4W8iXGrtY9jxccGw8Yv2WDL6ekpKaFWjNVeUPItmnltuhP3WtYgcEcd7wQVM72VmklzOizenj6UqvApUxuPhjW+7fT39vwFmoZ6nTLUZg6MZDcBT+At+n52xLWxRZjWBJ0H8peokq/Cydh+gG3t3GFlIWpkWk6hjkj1qqvZlZgd3VtiwB5Xkb822t9rfksirvuPHngVY3qQI99IZtviPF8R1a9eBSrWW99u2KHm+amrTq6pVMF0EbPcR+dP184unoiuoszhjp5JB1IlB6TH5/H7cYIpyGAPIxbm4gexTUNQ3L1kLk9VnULsb45zT55J6fzyppZ4FrKBJ2P2djbTf7yHt9ODb8cdiloYxMZ4VI3/mIB8x23GOXetKWjT1PPruDOqyA7W3H+4xk2rDuZ41NmPcwbvcYJUkolblk/WgbZZgbFT3DD7pHg8+4OCXkVmSKMBKmRS7QgfKP6v8A1vfjFVpqOtyqfr0MqESNaSJviSRR2Yd/ryO2LL6ToKiTNJq2tm6k067kbfQW7AAAAewxhapUedwrKyFWvlDaahL16dSLSrLvp7HF5p26MCoBsosBhSqFZuoCBp2wzhLzyBttW2rxhLllrANjoRa2Ur6UeyR3Mm2rnGw0Ws5sb2Btgk04C3K29ztiGTpIf5khdLW0IL7+b4DG7yFboTFl4NuRfZurq1Nt5HGCkgVVUENbjEcdQEiPRiCkdmu368YylqZJgzyhgL2F8ZXVuo2D1NP4sNxbm2Wq+rpAl7fKDvih5hKsUjBLmxsb/wB8/wB+2Ok1K26hJ+EkcHbFQzvIajMnnkpIwJQt2sw+IWJsb97DnncYffHWFq+JMPxSRvfkp8+ZLDE0juQP7/v+908NYtfUqs4YRyArc7W/52/bBNfllTT1M1PmUckUyWKwyC2pSPmvwee2A6bJJcwrlpaRgjMdMIkNtT9lB7EnYX84Zog/YZymuRg0OeLNDWIktO14mtZi3a3hhz+HfD+sq6ytESZhUNUyuT8ToCXYnfUbc7KNxta2CK7Jpq7qU+c5Z9hrINEKGGMCRm2VSQPmvsL8XucCy0OcZRWvS+oQY5YTaN5OXAFrg9x784hiSZbyZLCsdIKanp2qNDgM0b6jHJ2A3uBzY/XGYCzDMYIyJo2f7SBpvExBdSd1bsRuffGYgISJHKXL0fSel88o1yHNafoVvUZoKhJCrSMRbm/zDsDz+hOz3L4KeoeCULJLEvTkkUgrq2AIPYna6n6Y5pK09HmCtV0zM0TDSFcjXb5d+e2N/V3qbNM4qIZa7THDHYxQRiy6gLE+Dv8A3uccQdbnBdNvcl9SZLLSQyNDKOkN9I3tc7qO9rnvxwfewf4d5VE+TSHMKyqFLNUi6op6UZUAi/kk9uBbe/av5Dn8dapy7PHLRS6VWYnTYXG1xxttfDDMVr8ky+0DyNlySlGKKQsrbE6gebA2t+PfEE7HctC6/NEFW1DLTB6ORelGyRkllLNeQ33Nwo3HjG8lIn8ObLKlmMai0U4OogXurX728D6jvgiijWV3zSeYT1VVu0o+VF7InhQLADG1TWUtLFFDOgBeULGpOktfsLe/B/6xHf7JBlezH1TmtDRPltUpFeDpNWDuyWFmHkkWs3j3F8S+gKinrPtGT1lRFAzIZad5FuA43tf7p21A9rG+22M9XZa7xKZRoqIha2nTdO23Yi4/DfbDn/B3JculzJ6isqAmaQkPTU7oCNH3pF3+I/tz4xOpBOpXM/yuupKgVEwEsVQdImCADUOzgcHj8+2CcpSGlsI2cyudGvcXbna3i2Oseqcvp5KesmmijEAjN4JGC9QAEkjUdgCxNhbt5tjnnpnN6cwvQxUclVQLK3RMadR0Y77i1zfexIvb6Yt4JA7jOh9WzywnLq2dYak2WGpZbBrcBvr/AHviT1fktHW5ItbX1KxVMKf/AGV2B87eL7W59gTY1PN8pkIvmjw5XJYO0FS+qUAjb4Eu356fwwBW57RmiioJTWZnHE1wZmECk8C4W7G3a7cXxmNyd9aMky2tkheGOriZjyunv/vi5+mYK1qlpaiB6OJ1+E1J6Zvfsh+I/lhRTV1S9NTvTvFl8csKsPsqaC1xveTd/N/iwzoDFCoTYOBcW7+9++DFqLdwDIVOJ2O5bak0kSjXJLJtvpAQfmd/0x7lmYt1bwJHHGAe2pj+Jv8ApbEVPSRVlEqSygO4ureMKZKGsoakJLrOncOvBGBXoDIV/YroT0HqWObM1kL6G1lezGzYiExYiT5hhKs4NPIgCC762Zt2vt3v7AYLM32WkCGQFibgj+n/AFwHX8en9tS2RQGIAPcZSVbKwjjABI384Ip5bxJG7bjk4W0c0k6sSgIVdmJx7BN0ZC07WYi4U+bXA/TGX/FzYqegJgnNW4GH5tVR5dQTTzEGILc6jt/d8IqvNOnllqZTMpZjKyxFSL73sTZiRbhuPe2Kj/iHm+YxyxLUU7Q0U4vC3aQD/a/fzin5ZmVRTzlKczPBNZZIIz/mD6WI2+m3tgjGxlo3qPKaSonRc3pVzPJllljEyU7qIpTIyuoPz6FJud2jXuflHfFVyr+I5fWxS08irURTh1inUMjFTsWtext3/XtgvLvWOZ0GuSLSrRxlJaOSAdIgsSLKALLffa1rYUZvFnOXSRVlckgNUQ7SAGxYi5UngMLi47beNiiT+QlRr2WeuhT1FmVTmWY1dQtRVfLHBsYgt9Nlve2wO+/J5Ox0eavXwy5Jn2YwVyUn+SZ4jrmBF7sb6gwsACNxc3Jwj9O57mGTVbPNEpYA2+0LdWVuQCBde52vY9t8WOqmoczrYq3K8oFGYkVNUlmPUYEEKRyoFt/JPHGI0R3LfkqUPpGpTMlZdUkQ0vH021FixFl33HO58C4xmH+eZlX+nnpDPRu1DIraZpLp1QQb6WXht7/94zE8mkRnPQQgRUU5ilitYPGbvc7gFt7kDcE7ke4tg6v9OZJmuUrS1ERKBdMNRFsYSASCBfgm5PY358V3JvUOTT+nmEhVa5qgNJ1rgMu5HxDewsdhuTbub4dQzFcnjpVq5opJuoep1UVo2sxUWvdTshIFuRxin+S05xV+g81p55EEtOUEqxozvoLkiMjkeJF+lm5tvZ/TuSVkWWwirrYmaWVugQdYZQDYgckHSwsR/tgus9LB66mSHNqiKCV1WKNCHCWAPwnXe4YXJAAHm9hjelyI0CwV9Xmc9S9OslQ8QYXMxRjcMW5vYcXv2tviSBqRFmX5VXZVPNIhiGX7uydQ/wAsG9n44YqQB7b2wtzP0rm+ZyPVVUsCyMsYgplYkBXLixJsBYxtfkntfFwqKWnzuGjT+Jy0deqFz0JuppD9TYqdO5CAHvuOx3Xfw/8AgANfJm81f0wYxBIQpZbfKSX2YFmK7NYq3m2JHmp3cKpcjqFyaOmzaeOapjT5kb5UvZCSbXO/zbHgdjhRWema6Baepo62WOtj+NZZIxCsGnWb6w5JNoz90c4uNHJHXrSZhTNrg6Rk1ghWjcjYMu+9yAb32B83O2bZYMwpZrTARtGbqgBIOkhrHxfYW41D3xA66nSu+qH9Wep8tpstmOXwhHEdTLHUWFUw0G9rcDWlx5NxsNgPR9LmFRSyQzVsiprameihhCIFXSC7kFSeSOG35sSAd5fTgo4GEnqedJY3MvUWZQpsqafvc7ubg8LtvgAZVVPn0eUZVmzukrRzvNHIT0j3kKqx3A977j2xfW5Goy9RemM0rpaanj0O0R6UUjvZtN7BWPffYX/qsfOKfnHpesoqU10r04hEnTfRLcg8G23AO319t8d3zOhy+OmSOOtMlTGViErsLzE7k/DYA23va2wve2KN6j9Kx19AafKHkWqjYydF3YpUE3+IX4bx7W84gEHoyZRfTWYHqCmlhMtMg7sQVHgfib/icWBx/D2/iEMwmgb4Q0i3KX2sRwDuRfFfyrXSpUxzRsHgYl4ytnFr35/bDKOreiTrP0qqinjAkES3MbEX0sp2I7e/442FvA9SCgcdy/ems/y7N6eSJHU1ES7xMNJ0gfd9v7PYkubPY4g0dRC80YWxUHdT4/AH88c4/h8NPSw5plFQaarhTrTU0koDxjVa6E+DtY42m9T0y0ohjEjP8zg7XP8A3iwKudmDW4g5AiWito2eoWWkkMVM7DqLJ90EXsPfE9TdJIYaxAHdbQIObe/i1h74ofqX1XUVRpY44+kI1s41H428/wB8YZ5FmtR6irI4p2kSpWK8TK9y+nYk+5BA/A4obCTL/QuvO5eMojkOhwSIwDqv45xHn1ZSQKweUK5jLW1WA/p1E8e30wR/EaXLKFZK5T0C2l7JbSBYkkc99/zxQ88zeSTN3qctmOiJzoawZZO24IIIsALHt+OMW3yJglWIft5PE3rM1dVmF5Y5I441Bjikv8Kngi/Y+f24wiTqwFKmJgrqd1vYr7fli85/6pPqqjpqKSiip6unu7zqusE8aV/pB7jj6jHnp9vT0q1FJ6hpwaidQkM39BvwDyrE233xYEAdxlo7jfK8sqc3y9K+EC8MRkeoMq6VC3IuOCduPrxg7+LyZnlsGU5nRGZGDdGdNo53PDG5upuxJAJN+L8YQ0UT5Vl+cLl1dJLlMzBflsoIO2rsAd9xsRzbBPpamfMYp5neI0UhdQAN9W1iNt7gnb/XFCQBuWAJMjl9PdChNMjx6gW0uWupJAIAtYjm9uwPfbE7yHLKdIpiA0doipA3e1r8ixAPPvg5qdhVNDJOZNNkS636V2BbflzZVF23AW2+E3qClqno4syjVJsvAMIliZWsymxDW4Pe3NscDuRqNpfUEWb5Kcp9R0klSsaDoSU8hVWcGymQfdYC+4Nt+L4zAOVGBMsR4ZbKqtLKXbQV8kX8Dt7e98ZjtkSOJiyry6WhpJvUTdKJDUIEhliSNnAsVkRd7i/t+fONqFZKquqK6Rl6ckg6SQMQNRHY83Fj9LX5w0ny6LNfVVHTZnLNVxx0kax9ZtRQNIy7G3YDa/8AtbX1go9P+lFGXbPM66pH3cE3NwfI4HsccfZP7HmS1NpUhqzCZY2vE8YsQQPmHuAWFvFjvfCnOqoo8kaq0MRcuIi19z94+Ta2K1l1bV5jkNVVT1DiSmZWTRaxJDG5v3+Hn3N77WYeqpXp6SMq2ptCEs+5JIucRr8kyCnz9csNR1IOssgJGk6W1dt/HA84ZZQX9Y5BVwVcKQ18Uo1yW79mI/T88U0RCqWqeRmHRjV1AtYkuq7/AIE4t/oSIQ0FVURswd3ERsdgBv8AnvziSul5SQSTqI6HNc19L5zJAxYuP5c8Rb4ZF3H/AEf+iy9Z+s3rokyzLHqI6JVUyiT4WZgPlNuwPNuTviwZlQ005p66WFTPHIQrWxzXMIQcwqY2Zm0OwBPJtfnGn913Kt0ZccsmHq7JKiCXSKxAqysxsH50PfsRc38n64RZelR6fz2M1ImQoSpIsp32uL7EHwdj+uAckqZaTNqUQNpEY1AW2Y+/nFqYH1DUO+YMfggDKsdlAJLD68KNr47+vUkRjnGbZrmMzZjUU6GihVI1WOPo61v86MflfUCd/FiBgvKc1WphCOyyM2roVDAoJGF/hfnpuO48bjbCbOZP4VmWYZbSov2OZWfpNchGsd18fKMVmvqJKehqXiIBdVRwVBDAkgXHFxyDyPptjPUhhLBnefyZznryZNSI8lOBGZlXetIsNx7C9iNyLfTAVFDT5iWkoXkE8YLGkYAMpHIHckG5F9uMB0lS1BU0ZhRGCsBpdbg3sDfzz+2Cv8QIFyvNlrsvd4JnAdihsL35xInCBZ9mjB4qGmYVCU8nXDywgSI3JjNvug7nBGZ5KmYwwZhl8bxTTx9WSm0gbf1KBwPbjxhd6Yooq7MQJy91ZX1A7k6he/m98dIyI/xHPpKadQsUkbkiP4SAmqyjwDte3gY0J4dCSe/ZzrNvTk9FRGpeMmFNIcagWjYjn3UkEX87YCyKp+x5pBKGk0q2/T5I72/fHTqmhgqaSgWpUyrUwo7hzwTY7fn+gxy+vU5bmk0VLI69GdkRid7AkYshBBlZ0ijzqmq0MVVSg004DJUlxc27MNjf35HPnFRzamGX1bNQyIaSpRmiV2BsfFx7b+LH8ADm2a1cUTUqSAR6WVvhF2ue/v8AS3Jw6oaKGty6Wkl1CJKWSVNJ3VkAIIv+Rxkq/ssexE2WvTRLLDOGSaUDo1ABuXPIb2/bGJVjLqtZ2ltVxm4a3yHkW9+MD5f/ADpqMuT8EoUAeDfDWry6nnywVcgPW1Fbjbbbt7b/AJ4sygyB5G/pT1JK+b1c6ZNDLT1O0qKNEatpO9txc73HueMM8hzd4ZXpTCGjVGddFh0z425G+3fkb4rWRZpU0/paqjQqViqECah8oIJNvxGLdBMtfAZWp4IJPs6uzQJp1MrFeDcDbxbGJX0GWBhtLN9pqjGxs0quREXVUOlSb6m43sB3ufritRHMMpnq42DQ1EylKqI2MNSCOSp282YePxxe8lyylqPTVW8yFjqlU/ERcIoK78jck3Fjck4qFfLNUZ6csqZnmp6KqNImu2p023Ygbne21sSB1KmN/SNT6VzuYZbPA9PmBVOkKiy9SwJYoflc6ttJ7bfTMRescloJpqaboCN5JLN0/hGxYgjwbgcW4xmOkCf/2Q=="/>
          <p:cNvSpPr>
            <a:spLocks noChangeAspect="1" noChangeArrowheads="1"/>
          </p:cNvSpPr>
          <p:nvPr/>
        </p:nvSpPr>
        <p:spPr bwMode="auto">
          <a:xfrm>
            <a:off x="176213" y="-914400"/>
            <a:ext cx="239077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79" name="AutoShape 14" descr="data:image/jpg;base64,/9j/4AAQSkZJRgABAQAAAQABAAD/2wBDAAkGBwgHBgkIBwgKCgkLDRYPDQwMDRsUFRAWIB0iIiAdHx8kKDQsJCYxJx8fLT0tMTU3Ojo6Iys/RD84QzQ5Ojf/2wBDAQoKCg0MDRoPDxo3JR8lNzc3Nzc3Nzc3Nzc3Nzc3Nzc3Nzc3Nzc3Nzc3Nzc3Nzc3Nzc3Nzc3Nzc3Nzc3Nzc3Nzf/wAARCACsANgDASIAAhEBAxEB/8QAGwAAAgIDAQAAAAAAAAAAAAAABAUDBgACBwH/xAA8EAACAQIFAwIDBgQGAgIDAAABAgMEEQAFEiExE0FRBmEiMnEUQoGRobEVI1LwBzPB0eHxJGIWNHKCkv/EABoBAAIDAQEAAAAAAAAAAAAAAAQFAQIDAAb/xAAlEQACAgIDAAMAAwEBAQAAAAABAgADBBESITEFE0EiMmEUM3H/2gAMAwEAAhEDEQA/AB6eskhrVSSO2q1yRsMWGGqJW7gC3FhirZaElimiVpJooWLB3TSw+o874skK6Ka6xEyWAZyb3GCr61evsTzuVjKz6HRjBJlVQWUAngEYnV0U2kGkOPhW+9/phXMZRCA27NsPbG0SEaJAW6iHk8YRW45C9+TIA1jiY8SBjGCEA9/OA6um6hKWNiMGpUN8JJ/AHBRMT2HJYeO+EL2WUPvc3WhLhsSuim1Q6D2xXZ6WaOqlCXMfjzi8S0oRzY9sK6mktKfgO+HGDmh+mmKq9LHcU0iukaiI6WH3dO3+/wCOPaykaTpyEAPfcKThhT05iNt74ncWFggBP64dI9akMPRMmyR+SClh/lAOu9u+NxCVNk+U8gYmiJC/EBfHmuzgHa2L2ZYU7EUWWOWM1gVUYjSNQ5PjGk7MpLHcfvidlsGYfe5xCSGGnsMVa9bq+Wpmrgttp5R1DSAgrYcAX4wJmlPGynVvY9u2DViEdyvffEUw1gkjjBXxthrP+Tg+rtpOe+qoEqVWNblVYE3/ABwDSPSigtDUVMNQoKzWVmD+4I/fkYueb5KX/wDIZW0cFgpsPbAs+SUwSMxHYC50jxictFawkGezx8xVRVcdyvZJkk+e5W8VDPBFpkNw8lpHW5J032J2JJOxsd9jgKnrKNaQU9aV6NOCIiRZtVzZtP3mJ5F+LnB2e0UQjRqSM0qSoQgEh2O+7e/J284hjo4YsvNM9CEJQMr1MV2UgfPcb27gcWttgMrqMg3KEUk+U1NGlKqypWOeeFVubk8WFjtYG5FjzhNmJkSZYKpmZ6e7qewPb6f94cUBemy77W0ixyoRLPUFhfWDx77729saS5LUVVLWS1Uc9NUNIriWoB0OrC6b33Ju3v8AsI9kzfLswbpU8QkjCAFT1zqjFxx9dth5t74lgyI1EDrSmnml1BzIr/FtyCve9+STa2Eoy6poqowZoroAylt7jTYgEEdjxfFizWqo6ugiWlhOW1adNI44E+FuALMON977/XjEf5OMM+wGHoUExQsI+npdtizMC1yL2+HVv7YSA00Zm+yQvHV08rh2hmMlOy3O9iAVtt23v2xKTXS19FRSVbfaUT+bUqCTtdi3k2UX2wszxMxyyserNVBUo0weR49iWt99djfccjxvziQJMZHO6ipyFaBaYpTQks1vhMuq51E+wB28fXGYCaeWupFjmSCM6VbWo+Jw2/xeTbtta/vjMQZ0tmTUFRIUqaOVhTtfRqXSFv4F99hYnFjo1ZEtISWAsbb/AI4qeTeoZp4FeFnYg6A7bA9tx3xYsrqzJKzNu5+b3wd/6IYg+QVg3KEVEv8AKJIJ097cH6d8RRVxk0x07dQBru7LYD2AwcfjuqkWPP0xCadYnFk+G9rjC65mUaI9mC5KhdfsZIrSoHPz98DzVMsElweO1sT0LgErfYdsS1Kq5VgBhE1RWz+Q2JFYJ/kpmRTvUrv82N2lB2kUBhsMDU4YSkqLLgt1uoJtpG5wPYBU/FR1Da1axe5GYxe9wcaVEA2I5tglUDpqXYcY0aUKxBXgY0V2Y9HyB20ANoiAgEXDbHEZUuSewwwcJIhe1jgMoglMam5OCg4Ybb0RZfUUb+M25Sw3xEsRBucEomhbjHltRJA/DGePkvsqPILbV1sSOQWj1eMAzyOtPI8JIe3wsO2GhQlPiXbA7QKsZA4PbHoKLlCzOnSNtvYiHqWrijeGoj3ddInDcAdgvb6jG9O8j0zVJVSGFhYcdsSPQo83xrcA8ecHxQqkHTRQF8YJu+sKG31HWR8irKBqIKyjEgEiEaY/lFtgfpisZhWZpWZoKaOWaaWSb+UrNwx5t4Hfa2Lw9KQX7Hxjn/rHVSSxuuuOS+pWBsbjwcb5FCmrmpjP4zKFjcRLD/8AHcsiyyRuvIJVv1ahZFCMw3KkEk2G99hxueMCUVZT02Wa3zfqSQhmYtcBSTyV+YmygDxYe969lVVUVkDVNXI8kuyhVFup41AfMb2/TEmXrCjmnzVZ4qWUs8knTPzg7amAvYMBsDyuFYO468nhrhW10a3mldDpKzrdiL+Pp583wXUUbtLSrllaFvKUhVh8UZUE6bjkWB5/bA+laGqkmpOm4G0cxcAqvA1A72It74ly1nqMxp6hjC5p9byhZgSQw+FlG3w9u/OLCdDM0rpaDNqb7KvWmWZppEFwGuAoXz8owup6oV0k6Vr1EVOTdy6r1NVzcnjUb99u/c43mmkSqM+pTIQfujkm5P8AfGCYMxpaiAU89PedW+CZTY28HHCdqMszyuXL/R8FVCJqgSTGV5RB8IW53JvcW9x57YzFXzLP6oU75ZSTSNSalJSRgUv9OLXJuL74zFuO50sNJX5a8UGV5ZR1Jk6bSGRQNK27abXta9ze/GGeWzF0ZQ1n4v8A64qnpGCGVunLO1NKous6gllGwttyDe2LLSZXWoJFpwzzIBe+2oci3vgqsn9gGXWHWWujDLTKZCLhex/1xNFKJZXThRxhVQSzPGQ6kW2P18YIjkYObC1jvbGeRWSTEjrXxII7hcQk6w0kBbm98NIwWTcg4ASnDBZJXEYBBVri5ucMoJD1GiJDBTbWB83vhHms6L3C8dQUBHk8eMooIF/bHh+O1yduRgwppNzwdsRGMGUEELY7nCh7Qw2Yyxahz7nkULML6rDxjJ4hse/GCwApO+rEb6ebbjABySHhd+D9kBMbWK8DETKqHUVAbzg12122tbEdRGjRlip3wxpyQw/nFB+P+p9EzRApS5OApXZZDY/Q4IjXa2JfsoKhmtti6NXQ3Z6g12KFbYEgVntZze4xp8Q547YNSBSecRTpYkWG2C68leehFOdjkgMIGyAte2NhZVNsenY4jlLAjSNu+CDkNaQhgCVFmAMhb4pGYbkY5965onra5NJI2tp8Y6B1I1VpGkAVbggDcfXz2wvq8nSqAmb4C2+/OHNFqhRU8eYq/wDFbzc9TnBy2qioBTRws7Eb6W0n6g+cD5hUziqhpXl6lJFZlhnkIWVh3NiNzvvjpEmVFgRwCpCt4PAxRM09EZj9mkqaeRJ3MwjEA+dyTtoHew54tzjrKQn9Z6CjMS7rfcBneBpopbtHG4EklO8mvTb5QGsL+ePzwZldBVirqJ0VjCYVVCqj+YDY/CAeedufpxhK2SZvTz00c1DMyTL1I7brIq7mzA87bgG48YtcMUFJQfYWeenDr10Jl0sZLqQgbi9zvwdhjKFCLK2lq/sz1nSPSRtMu+8Z2tqHIBJAF8L6A1NVWfZKOPW8qkMALkLybeDiaaWOXMJTmGomUN1GL6S7H5SSQQBexv4+uBvsNflFTFV1HUp9DKyyI3zeykbE23t4vjgJYmWL+BVeXZFmRmrEmZHQrTRxBn1E/EwuLqABbb25GMxrHm02aSJAmYU5SRiRPNHoalG7blRfc7A74zEiVjHKP4bRlHjdDUPwwa9jbgW/fFikqDTqYuoZVYbsgsSf6Sebfl39sc0pagwzK6D4huNuMXOjr5MxtLIQGYDUvNz5vgzHHM6/RBMr+K7jpKmR1JHxNffB9GDIobTpY/rhKl45VVrBCwv3uPB9sMhUSx6mVl03+BQNrY1y6WFZ17EF1QcbhE8cglAjZlsQbdr4d0dwokYW1Lbi2FdNIlQVN7tbcYc08YWO7Ha/GPJfJWP9YVvZpiuy7B8hCsSlhzjQlQCTuRj2GzMQO+B6lWR/g3HfCIMWHCPsJUY8gZ5JOVa3btjdJtYI7jAsr6rbbjEoXUgKfN3xD44A7jwWrxm2q5vjws/Y7Y8VSDiZApsW7Y5AE0TF+UCWB1IgyFfg2ONjOYrCZ1UHYMxtvjeSPfZbYFzGIyQkMt974LptpewB/Iou+xH8kiy9O6zI669o4QupmPm/bGsksfXkhD9Qxmzkdj4vhPJXV9OhggW0bCyk7lPNj+eCBHHR5XJJYKTuxP7nzj0WQ9JrUKP/AJF+QvMBT7DmhBHwrqDdsBtICAF4a4W1je37YTpnUtROKOOykLqdke4J9u4wyoIWeR5ppi8jfCC1gBjBahRsP7+QazEFPR7MhkhE0yAMbje2D7ak0+MbLC0Z+NLX4J7jG2kYHexlt0YBfa+9GRGmB1HzhXKZKOsL6Y3jkUowYcgixse3OHg2FjgGrjR1Oq4I4I7Ya4WSXB5ScfIapwdypesqqRsuosry+R4g9SskrmyiMLa1rbcm9/r5xU89FatazyI6grqjEi76Sb3Hn8MX+to4pqedJkR0G6Ej73nC2unzOpyiako6P7RP0wurpqtgNjtwTY7Ed/fBt9XHRWeuxMgWr2e5QJaerroWeCB5o4WCMQe9thbm2HPqClqcxyanrBXU8klIgjqKUApIshPIS2/jxtiHK6ObLKOWtlSoj1s8Sk7KwFtVxzceffFh9ItX1mYSz0BUTU8SuFlQaHFxuSe4vsD+pxi3fUME5tTRyGtVGaSAq1nexBTGYs9eZ5M9qos1m0STSlql9iwYjm4/DbtjMRJgD2SUoxClNib3B+mHuQMxUlW72BvbEWZZN9temnhqDPSuLRtBZzGCSTGASLAG/NgBfjvEaTMMhqtFVEXpNdlmAsrg8fQ+2N8dgLBuZWptdS5wROtzMRyQL7fiMFUUv2mIx2sUNvwwty+sirHigJJV0LRyHsbXFvr49xiairPs9c1JUoUktv8AjvhmlisxBMT5OO4ToR/l6iF7r374eKTo2O2EFKl49SsCoN8NaapUnSN/fCD5rEd15KOxFdIPLuEqzo1wCL436rC4YXN/084Uepc3gyymjlkkRdTWs7EK/sWHy+x3sfOB4cy+1Qu9ISV2BDEa0BG1t7EHsRtjz9OE1iciI4xKbkXknkZ1DRkuFcaltfEdPM8ZBa+m+IcthSRNaSark/Ce2C3uBpVb9sdaij+IjzGuFlZ5eiTs4JvjwyBRzv4xoAwQX5t3xGUuSw3/ANMKzWdxioQrsxjBJ1R2xI4DrpIF8AI4jS4NsbLPpdfiO+MVpJbY/Jjk1KV5AQaooyZUBJ1FtgMQZ2jpRhNLBr/MLEH2xPVVDBrR8HuD2+uIpamaoieKRybWJLAXJ7Y9JioyVqznsRBdih35D8la9M0DNPPM0YDC4XtiwGExQCM33N2+uMy+IxzFyRp4AAwfUodJ23IvibbPtu2YDlEhtwOCWQjo6yUJBN97D2x5Vz9CRUNwGHzWuAffG0C6XJbxiOpQvJuCD2seRiptZrexuLWG7ASNyWOVpogw47HGSKphs3I598SRlCll2VOcak3JFuMa05AUkagNg+tiYHLEgUKoBu2qxHfA9TNDkWVzzMvUcA6E03LseAfYcn/nBsykAFFub7e2IKisRYZTUQtPTqLyIBdbAXP7fnhvRf8AaO4x+NvPITlcjpTSzpJWTzU9arvPpJEifFf47ixOoX25vgaiSrgLVglkgSZLot7B7H4SfIBF8WX1HkMVa7HLo5obPdIP8ximxY3W9uxsb7EWN9sVodapnIp0XRTgCzmwFuB+mLtpfJ6tTv2aZvW1L1ELVX+ZpvsCAAT3PnGYv+aSladYnR6qk0LIVhUXhNh8y3syjwN+9sZigIl+xKd6Jp3/AIrl8NBLVpX1twLRgRBBf+ojVuAbi/fk4dZvX1NbFNRVVlUsVkQgXDja34H+7YrlRSP1aORakUstNCsZZ2tZlPIt9fy84ByuqeOaeJHDxA3G5vbfce3H54sJzf5HiVEmUZZSF2YMA/xK4bUpYhSbbg7EBT+owwytjI4meV2CHZJBZk7E39r3wlmnM9JLSghQ7akfUR03ta+3nC+q/iUNH9okUgkdJ5OdQFrEjzvbV74kNo7Er0RqdTMopkIikuLfFb9/pjyhqZZH+IEL5U4ovp/Op/sYJcvoNmQcgW5Hn6Yb5bnuqb/Kt1GsVXgDz9f0wdj5Is2lvsXZXx6Ac6+pdM3pIc0ymelqlDllLJfsw4xytp6vLI5acgSwC/S1FlMbX2ZSLEb7kcG3446XQV8dQel474rnqLKRHJNJoDLza2MXwvrJ1+wbAyjS/wBLmbeis9qKerpqfOamN5agXRkYMzXJPx27788duQcdJRUJJQ3UnzfHCMsy94c9hqD8Ko4OO3JIREhgN1tcW8Y878lQA29Qy7JXHff4ZOSg7nY42RVCtpva1zjRJULKO/fBKANHt+eEdiNX0RGOPmV5CAoYBMpFiT8DcecBTyH7SIL2suq2qxb/ANcM5Fs2mRbkmy3wmzmhWQguWimU3A8+4wdgIr2AsOoRfkGurRhVbLRq4RJ0hkF7xcf9f649iGgix3B+UjFeqJSD0arRrQAJP3T/APLz+P4YZZbOKqZo0RjGm2om5kPk4dZlFf18gdai02D0dxzTlLtEdIJ89sTMQ22oHtgOKGfrgs1x/pghkYSWUbck4ShqhaGVorzW30YLUHoudgQ2178YS5pnbZbm5ppafqw9Ma9yGBIvsfP+2DfUJvl0qxfM2w98VWWSepgjpa5DMyraF9VnjPYX7r7HDjGpH/sRLYldbDn+x5lAlzDNNaO5p49MmpmG6kHSDba/cjFhWI3JbviPIMujo6KKNCfiAZ79zgyuKU6tI5OlRc4VXZJfIIWDZlJueLqq6jSxAHc4q+e55BQ0yzmrkEQm0T0cUN9cZHz6jexBw9zvXNQtUUh6qDdrfMB9PyxzmvqL6ri1+QcOaUI7ML+PwfqPJp0fIqr0/SZZPmLZ5TVIq7nqr8EkirzHoO99xxvcjFU9SGgDJPmMfSnkorR0dHZSsl7KHe3zKCL9tuBit5ZSs1NUTR0sAgEq/wDlvHq+zOL8WO1733BB029sb0XqTLqqOSmz2EzXkBFVbUwtxYtx3P4nzgkncceRrmS5nkmmGmDlZURRoXWWJ23IBW9/+MZgaWSaFCi1R6UgFmikYKwHH5eDv9ecZist1I46GSvpZEkC1NSPi62mxXeyq3gnjVY347WxJlFDlkNIJKijebNFkZYoDqBjYgg6gBbQLX/ftdfEuZZtWHL8p6qU84CzzqSq6b339geB32xcKq1K0aV8qB2GiCssbP5Vx3YD97++LHrozl8lTzXJ46an61JI21rxt97bfTb87YN9HUtJndNW01Wxskehl1EBtRsCNiQRY/3tjTM2anq2Rr69Oym9k339gL3+v4bZkNXUQ1UVLltOvWll/mOTYW5ufH154GO/JUezbMMqhyugaFIY0qoGF2F7su9yD3Xg+30vdCah6Sq6i2BJ/wD5bzi9erKjKaKmjirKtxUOx0XAOq5vc2+Vff8AsUOajFMzU8y2u7PDIb2db9+3vcY5C29iWbzUvmRzddIqpNiR8SDe3/dsPMwRZYlQsu44Y/thJ6ejGXZVHLUOGaQ6gqfeJ4HucG1Alnp2ZlMcsexBFtB53w8rt5pxYxFlYZNwZYtny9IpdTAEkXAHFsW3L5RJSRAG+1rYqENRVGT7HPHyb6jvb6HFipJFpwut7KRYE+cLM3F+zrUDzkZlCk9xqx6e/jfE8VWTIi/dPbycDdQdPUbFgt7ebYquY5vURVp6NjGLEE7rIvkEdvBH74QnGdiUYSPiKrzYVU+Sz59n75LWQTPCstKws7Wu6/Tt+GPIJYq2HrrVfbKeRiwLfD0z7H7pHg7HCfNahcwyqAs6yDSXZCwuouQC1uOOfpe18V7L56nLqzq0w6aNs0TC6uPBHfBGLSKqghnpC53pxLDmWWy9ATAa4ZPhL91Phh2O+HHpyhWlhUAb2wrbPYpMqkTL9UUzkJMskmoxqOFS/Y3NvG9+2LJkysaRJX03a5IHA+mBfk2ZaeIPRmViqOxDACoueRjSYDp6vOPZGsCxNgDiCaUyRkWsMefTHYEE+QI3o38SIBND9quHcjYgbce2374Q1+W2r1EU6SIhVgy8/Q4fzlootSgk+2Mjow0asFu1rtv8x7nHo6cwV1cW8g7WBByUdw2jkMkYuw1k7i3GBM0r6SSpNFUS9EldmIuL9r+P79sRmu+yGQlbkDbbFLzCpkqqyaSUm7sSfp/f98HEY+IBZ9v5D8VA42ZZC32CrpI6uoWlaZ9CSM9lP/7ccf6YVep8kyyvdujUpSVzSGNAwA6j3tZl7X84Ggr1NK9FXRCqo32aGTcd9we3f/jewU4XKXpqukzJatIpNNPDVKDJAhB1Kb7kWFhvtc+Dhr/kNVeMqsdPN6fztY8/hqFppLdTpEFZk59gy8bXvgLN6A1NZLXZdTqtHKeqiRgjpqSQBa5sTY7A9u2HlZXL6ghXKzK4WGQvGqG5udrBfHItfv272bL5K/0TOtJ6koQaZtUaV0SK5RioF7cEgDvYjfnfE+ey4ErfouiyiXN1p6urk0zRBUgEJOt2sCuoH4SDwbceMZg/1pllC6R5llEI1Vc5ZYKQXQIo+Z+SGJI2AA9rnGYqdGTNZKoekENTSPJPBO4ZAptde+s2sCL2Fv8Agvq/NMpzHIZq6rljky6RACpP8wv/AE27OL7EftyurKyD1HLUxzLDBvan0FQAxG6gHm4G44/TEGf5ZDL6ao4DDHG9Mt3MAOpexex57XHj8McRy9nCMaCtpM/9OSy0kkh6UYjlinluYwOC3m4F799+98VKaKWgzPVBMVMUhWQWuy+wU8gji/uDxhfkFXWenc+jlBUi4EqneOaI8j3uOO4I84tXqmkpfVkNdnPp+ncLQEJM5Sy1K8l1Hle/m99sWUaOjO6lR9R01V/EJHq5DK7DWkm9mQ7qR7Wttiw+mKGrz/JpKQQ9eWk0mIg6mRTfTt2/235vhTBNJLQyS1qPLHG4W8iXGrtY9jxccGw8Yv2WDL6ekpKaFWjNVeUPItmnltuhP3WtYgcEcd7wQVM72VmklzOizenj6UqvApUxuPhjW+7fT39vwFmoZ6nTLUZg6MZDcBT+At+n52xLWxRZjWBJ0H8peokq/Cydh+gG3t3GFlIWpkWk6hjkj1qqvZlZgd3VtiwB5Xkb822t9rfksirvuPHngVY3qQI99IZtviPF8R1a9eBSrWW99u2KHm+amrTq6pVMF0EbPcR+dP184unoiuoszhjp5JB1IlB6TH5/H7cYIpyGAPIxbm4gexTUNQ3L1kLk9VnULsb45zT55J6fzyppZ4FrKBJ2P2djbTf7yHt9ODb8cdiloYxMZ4VI3/mIB8x23GOXetKWjT1PPruDOqyA7W3H+4xk2rDuZ41NmPcwbvcYJUkolblk/WgbZZgbFT3DD7pHg8+4OCXkVmSKMBKmRS7QgfKP6v8A1vfjFVpqOtyqfr0MqESNaSJviSRR2Yd/ryO2LL6ToKiTNJq2tm6k067kbfQW7AAAAewxhapUedwrKyFWvlDaahL16dSLSrLvp7HF5p26MCoBsosBhSqFZuoCBp2wzhLzyBttW2rxhLllrANjoRa2Ur6UeyR3Mm2rnGw0Ws5sb2Btgk04C3K29ztiGTpIf5khdLW0IL7+b4DG7yFboTFl4NuRfZurq1Nt5HGCkgVVUENbjEcdQEiPRiCkdmu368YylqZJgzyhgL2F8ZXVuo2D1NP4sNxbm2Wq+rpAl7fKDvih5hKsUjBLmxsb/wB8/wB+2Ok1K26hJ+EkcHbFQzvIajMnnkpIwJQt2sw+IWJsb97DnncYffHWFq+JMPxSRvfkp8+ZLDE0juQP7/v+908NYtfUqs4YRyArc7W/52/bBNfllTT1M1PmUckUyWKwyC2pSPmvwee2A6bJJcwrlpaRgjMdMIkNtT9lB7EnYX84Zog/YZymuRg0OeLNDWIktO14mtZi3a3hhz+HfD+sq6ytESZhUNUyuT8ToCXYnfUbc7KNxta2CK7Jpq7qU+c5Z9hrINEKGGMCRm2VSQPmvsL8XucCy0OcZRWvS+oQY5YTaN5OXAFrg9x784hiSZbyZLCsdIKanp2qNDgM0b6jHJ2A3uBzY/XGYCzDMYIyJo2f7SBpvExBdSd1bsRuffGYgISJHKXL0fSel88o1yHNafoVvUZoKhJCrSMRbm/zDsDz+hOz3L4KeoeCULJLEvTkkUgrq2AIPYna6n6Y5pK09HmCtV0zM0TDSFcjXb5d+e2N/V3qbNM4qIZa7THDHYxQRiy6gLE+Dv8A3uccQdbnBdNvcl9SZLLSQyNDKOkN9I3tc7qO9rnvxwfewf4d5VE+TSHMKyqFLNUi6op6UZUAi/kk9uBbe/av5Dn8dapy7PHLRS6VWYnTYXG1xxttfDDMVr8ky+0DyNlySlGKKQsrbE6gebA2t+PfEE7HctC6/NEFW1DLTB6ORelGyRkllLNeQ33Nwo3HjG8lIn8ObLKlmMai0U4OogXurX728D6jvgiijWV3zSeYT1VVu0o+VF7InhQLADG1TWUtLFFDOgBeULGpOktfsLe/B/6xHf7JBlezH1TmtDRPltUpFeDpNWDuyWFmHkkWs3j3F8S+gKinrPtGT1lRFAzIZad5FuA43tf7p21A9rG+22M9XZa7xKZRoqIha2nTdO23Yi4/DfbDn/B3JculzJ6isqAmaQkPTU7oCNH3pF3+I/tz4xOpBOpXM/yuupKgVEwEsVQdImCADUOzgcHj8+2CcpSGlsI2cyudGvcXbna3i2Oseqcvp5KesmmijEAjN4JGC9QAEkjUdgCxNhbt5tjnnpnN6cwvQxUclVQLK3RMadR0Y77i1zfexIvb6Yt4JA7jOh9WzywnLq2dYak2WGpZbBrcBvr/AHviT1fktHW5ItbX1KxVMKf/AGV2B87eL7W59gTY1PN8pkIvmjw5XJYO0FS+qUAjb4Eu356fwwBW57RmiioJTWZnHE1wZmECk8C4W7G3a7cXxmNyd9aMky2tkheGOriZjyunv/vi5+mYK1qlpaiB6OJ1+E1J6Zvfsh+I/lhRTV1S9NTvTvFl8csKsPsqaC1xveTd/N/iwzoDFCoTYOBcW7+9++DFqLdwDIVOJ2O5bak0kSjXJLJtvpAQfmd/0x7lmYt1bwJHHGAe2pj+Jv8ApbEVPSRVlEqSygO4ureMKZKGsoakJLrOncOvBGBXoDIV/YroT0HqWObM1kL6G1lezGzYiExYiT5hhKs4NPIgCC762Zt2vt3v7AYLM32WkCGQFibgj+n/AFwHX8en9tS2RQGIAPcZSVbKwjjABI384Ip5bxJG7bjk4W0c0k6sSgIVdmJx7BN0ZC07WYi4U+bXA/TGX/FzYqegJgnNW4GH5tVR5dQTTzEGILc6jt/d8IqvNOnllqZTMpZjKyxFSL73sTZiRbhuPe2Kj/iHm+YxyxLUU7Q0U4vC3aQD/a/fzin5ZmVRTzlKczPBNZZIIz/mD6WI2+m3tgjGxlo3qPKaSonRc3pVzPJllljEyU7qIpTIyuoPz6FJud2jXuflHfFVyr+I5fWxS08irURTh1inUMjFTsWtext3/XtgvLvWOZ0GuSLSrRxlJaOSAdIgsSLKALLffa1rYUZvFnOXSRVlckgNUQ7SAGxYi5UngMLi47beNiiT+QlRr2WeuhT1FmVTmWY1dQtRVfLHBsYgt9Nlve2wO+/J5Ox0eavXwy5Jn2YwVyUn+SZ4jrmBF7sb6gwsACNxc3Jwj9O57mGTVbPNEpYA2+0LdWVuQCBde52vY9t8WOqmoczrYq3K8oFGYkVNUlmPUYEEKRyoFt/JPHGI0R3LfkqUPpGpTMlZdUkQ0vH021FixFl33HO58C4xmH+eZlX+nnpDPRu1DIraZpLp1QQb6WXht7/94zE8mkRnPQQgRUU5ilitYPGbvc7gFt7kDcE7ke4tg6v9OZJmuUrS1ERKBdMNRFsYSASCBfgm5PY358V3JvUOTT+nmEhVa5qgNJ1rgMu5HxDewsdhuTbub4dQzFcnjpVq5opJuoep1UVo2sxUWvdTshIFuRxin+S05xV+g81p55EEtOUEqxozvoLkiMjkeJF+lm5tvZ/TuSVkWWwirrYmaWVugQdYZQDYgckHSwsR/tgus9LB66mSHNqiKCV1WKNCHCWAPwnXe4YXJAAHm9hjelyI0CwV9Xmc9S9OslQ8QYXMxRjcMW5vYcXv2tviSBqRFmX5VXZVPNIhiGX7uydQ/wAsG9n44YqQB7b2wtzP0rm+ZyPVVUsCyMsYgplYkBXLixJsBYxtfkntfFwqKWnzuGjT+Jy0deqFz0JuppD9TYqdO5CAHvuOx3Xfw/8AgANfJm81f0wYxBIQpZbfKSX2YFmK7NYq3m2JHmp3cKpcjqFyaOmzaeOapjT5kb5UvZCSbXO/zbHgdjhRWema6Baepo62WOtj+NZZIxCsGnWb6w5JNoz90c4uNHJHXrSZhTNrg6Rk1ghWjcjYMu+9yAb32B83O2bZYMwpZrTARtGbqgBIOkhrHxfYW41D3xA66nSu+qH9Wep8tpstmOXwhHEdTLHUWFUw0G9rcDWlx5NxsNgPR9LmFRSyQzVsiprameihhCIFXSC7kFSeSOG35sSAd5fTgo4GEnqedJY3MvUWZQpsqafvc7ubg8LtvgAZVVPn0eUZVmzukrRzvNHIT0j3kKqx3A977j2xfW5Goy9RemM0rpaanj0O0R6UUjvZtN7BWPffYX/qsfOKfnHpesoqU10r04hEnTfRLcg8G23AO319t8d3zOhy+OmSOOtMlTGViErsLzE7k/DYA23va2wve2KN6j9Kx19AafKHkWqjYydF3YpUE3+IX4bx7W84gEHoyZRfTWYHqCmlhMtMg7sQVHgfib/icWBx/D2/iEMwmgb4Q0i3KX2sRwDuRfFfyrXSpUxzRsHgYl4ytnFr35/bDKOreiTrP0qqinjAkES3MbEX0sp2I7e/442FvA9SCgcdy/ems/y7N6eSJHU1ES7xMNJ0gfd9v7PYkubPY4g0dRC80YWxUHdT4/AH88c4/h8NPSw5plFQaarhTrTU0koDxjVa6E+DtY42m9T0y0ohjEjP8zg7XP8A3iwKudmDW4g5AiWito2eoWWkkMVM7DqLJ90EXsPfE9TdJIYaxAHdbQIObe/i1h74ofqX1XUVRpY44+kI1s41H428/wB8YZ5FmtR6irI4p2kSpWK8TK9y+nYk+5BA/A4obCTL/QuvO5eMojkOhwSIwDqv45xHn1ZSQKweUK5jLW1WA/p1E8e30wR/EaXLKFZK5T0C2l7JbSBYkkc99/zxQ88zeSTN3qctmOiJzoawZZO24IIIsALHt+OMW3yJglWIft5PE3rM1dVmF5Y5I441Bjikv8Kngi/Y+f24wiTqwFKmJgrqd1vYr7fli85/6pPqqjpqKSiip6unu7zqusE8aV/pB7jj6jHnp9vT0q1FJ6hpwaidQkM39BvwDyrE233xYEAdxlo7jfK8sqc3y9K+EC8MRkeoMq6VC3IuOCduPrxg7+LyZnlsGU5nRGZGDdGdNo53PDG5upuxJAJN+L8YQ0UT5Vl+cLl1dJLlMzBflsoIO2rsAd9xsRzbBPpamfMYp5neI0UhdQAN9W1iNt7gnb/XFCQBuWAJMjl9PdChNMjx6gW0uWupJAIAtYjm9uwPfbE7yHLKdIpiA0doipA3e1r8ixAPPvg5qdhVNDJOZNNkS636V2BbflzZVF23AW2+E3qClqno4syjVJsvAMIliZWsymxDW4Pe3NscDuRqNpfUEWb5Kcp9R0klSsaDoSU8hVWcGymQfdYC+4Nt+L4zAOVGBMsR4ZbKqtLKXbQV8kX8Dt7e98ZjtkSOJiyry6WhpJvUTdKJDUIEhliSNnAsVkRd7i/t+fONqFZKquqK6Rl6ckg6SQMQNRHY83Fj9LX5w0ny6LNfVVHTZnLNVxx0kax9ZtRQNIy7G3YDa/8AtbX1go9P+lFGXbPM66pH3cE3NwfI4HsccfZP7HmS1NpUhqzCZY2vE8YsQQPmHuAWFvFjvfCnOqoo8kaq0MRcuIi19z94+Ta2K1l1bV5jkNVVT1DiSmZWTRaxJDG5v3+Hn3N77WYeqpXp6SMq2ptCEs+5JIucRr8kyCnz9csNR1IOssgJGk6W1dt/HA84ZZQX9Y5BVwVcKQ18Uo1yW79mI/T88U0RCqWqeRmHRjV1AtYkuq7/AIE4t/oSIQ0FVURswd3ERsdgBv8AnvziSul5SQSTqI6HNc19L5zJAxYuP5c8Rb4ZF3H/AEf+iy9Z+s3rokyzLHqI6JVUyiT4WZgPlNuwPNuTviwZlQ005p66WFTPHIQrWxzXMIQcwqY2Zm0OwBPJtfnGn913Kt0ZccsmHq7JKiCXSKxAqysxsH50PfsRc38n64RZelR6fz2M1ImQoSpIsp32uL7EHwdj+uAckqZaTNqUQNpEY1AW2Y+/nFqYH1DUO+YMfggDKsdlAJLD68KNr47+vUkRjnGbZrmMzZjUU6GihVI1WOPo61v86MflfUCd/FiBgvKc1WphCOyyM2roVDAoJGF/hfnpuO48bjbCbOZP4VmWYZbSov2OZWfpNchGsd18fKMVmvqJKehqXiIBdVRwVBDAkgXHFxyDyPptjPUhhLBnefyZznryZNSI8lOBGZlXetIsNx7C9iNyLfTAVFDT5iWkoXkE8YLGkYAMpHIHckG5F9uMB0lS1BU0ZhRGCsBpdbg3sDfzz+2Cv8QIFyvNlrsvd4JnAdihsL35xInCBZ9mjB4qGmYVCU8nXDywgSI3JjNvug7nBGZ5KmYwwZhl8bxTTx9WSm0gbf1KBwPbjxhd6Yooq7MQJy91ZX1A7k6he/m98dIyI/xHPpKadQsUkbkiP4SAmqyjwDte3gY0J4dCSe/ZzrNvTk9FRGpeMmFNIcagWjYjn3UkEX87YCyKp+x5pBKGk0q2/T5I72/fHTqmhgqaSgWpUyrUwo7hzwTY7fn+gxy+vU5bmk0VLI69GdkRid7AkYshBBlZ0ijzqmq0MVVSg004DJUlxc27MNjf35HPnFRzamGX1bNQyIaSpRmiV2BsfFx7b+LH8ADm2a1cUTUqSAR6WVvhF2ue/v8AS3Jw6oaKGty6Wkl1CJKWSVNJ3VkAIIv+Rxkq/ssexE2WvTRLLDOGSaUDo1ABuXPIb2/bGJVjLqtZ2ltVxm4a3yHkW9+MD5f/ADpqMuT8EoUAeDfDWry6nnywVcgPW1Fbjbbbt7b/AJ4sygyB5G/pT1JK+b1c6ZNDLT1O0qKNEatpO9txc73HueMM8hzd4ZXpTCGjVGddFh0z425G+3fkb4rWRZpU0/paqjQqViqECah8oIJNvxGLdBMtfAZWp4IJPs6uzQJp1MrFeDcDbxbGJX0GWBhtLN9pqjGxs0quREXVUOlSb6m43sB3ufritRHMMpnq42DQ1EylKqI2MNSCOSp282YePxxe8lyylqPTVW8yFjqlU/ERcIoK78jck3Fjck4qFfLNUZ6csqZnmp6KqNImu2p023Ygbne21sSB1KmN/SNT6VzuYZbPA9PmBVOkKiy9SwJYoflc6ttJ7bfTMRescloJpqaboCN5JLN0/hGxYgjwbgcW4xmOkCf/2Q=="/>
          <p:cNvSpPr>
            <a:spLocks noChangeAspect="1" noChangeArrowheads="1"/>
          </p:cNvSpPr>
          <p:nvPr/>
        </p:nvSpPr>
        <p:spPr bwMode="auto">
          <a:xfrm>
            <a:off x="328613" y="-762000"/>
            <a:ext cx="239077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080" name="Picture 16" descr="http://t0.gstatic.com/images?q=tbn:ANd9GcQHPz4ZOJmin5GhN7sQB1uZmbtJjJh3G6la2fqB6T9INww5ZTuak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048" y="1927981"/>
            <a:ext cx="1874545" cy="150101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81" name="Picture 18" descr="http://t3.gstatic.com/images?q=tbn:ANd9GcRJ2HmrgZ1gxKscxIXEpnDqqtdzA_dAio3kBnnWJtfALetDH71D3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8" y="2077695"/>
            <a:ext cx="3754437" cy="2108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82" name="Picture 22" descr="http://t2.gstatic.com/images?q=tbn:ANd9GcT8wOEEKgaUs9Nws2IQf8hyYTdp8SJgo7ko6FVKWrOMObZIPz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5700" y="3838575"/>
            <a:ext cx="3463925" cy="22764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83" name="Picture 20" descr="http://t3.gstatic.com/images?q=tbn:ANd9GcQOMecoQ90VQqbDSrne2nX211SZqOoJc43hc1eQA40CEe2maKu_L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0828" y="5248275"/>
            <a:ext cx="1129586" cy="1266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084" name="Picture 10" descr="http://t0.gstatic.com/images?q=tbn:ANd9GcRfh-DaEu4VgxHD0NxWzMjjJJs3CZftmjI1rLf70p1nogNs9mu1X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438" y="1279483"/>
            <a:ext cx="1198562" cy="898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85" name="Picture 24" descr="http://t1.gstatic.com/images?q=tbn:ANd9GcRBEDw6-B9EgKX5QDejpR4gozFerRe_OPRgGL_aORt0dYDp4FykJw"/>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38800" y="2457457"/>
            <a:ext cx="887413" cy="109899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86" name="Picture 26" descr="http://t0.gstatic.com/images?q=tbn:ANd9GcS1KTJHF1-rwJ5iWTvOqR_DL6wXEBmPRxsG8sOSKrJ5OWOAO8b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8613" y="5110046"/>
            <a:ext cx="1755775" cy="11636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088" name="Picture 16" descr="http://t3.gstatic.com/images?q=tbn:ANd9GcTG5KNQwg4fjk3UXwFCJvshfajeOuo6Gco0WQS8StF4G7AShMtw"/>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55713" y="4480803"/>
            <a:ext cx="1311275" cy="8715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3"/>
          <p:cNvPicPr>
            <a:picLocks noGrp="1" noChangeAspect="1" noChangeArrowheads="1"/>
          </p:cNvPicPr>
          <p:nvPr>
            <p:ph type="body" idx="1"/>
          </p:nvPr>
        </p:nvPicPr>
        <p:blipFill>
          <a:blip r:embed="rId10" cstate="print">
            <a:extLst>
              <a:ext uri="{28A0092B-C50C-407E-A947-70E740481C1C}">
                <a14:useLocalDpi xmlns:a14="http://schemas.microsoft.com/office/drawing/2010/main" val="0"/>
              </a:ext>
            </a:extLst>
          </a:blip>
          <a:srcRect/>
          <a:stretch>
            <a:fillRect/>
          </a:stretch>
        </p:blipFill>
        <p:spPr>
          <a:xfrm>
            <a:off x="7076457" y="417452"/>
            <a:ext cx="1495388" cy="726138"/>
          </a:xfrm>
          <a:noFill/>
          <a:ln w="19050">
            <a:solidFill>
              <a:schemeClr val="tx1"/>
            </a:solidFill>
            <a:miter lim="800000"/>
            <a:headEnd/>
            <a:tailEnd/>
          </a:ln>
        </p:spPr>
      </p:pic>
      <p:sp>
        <p:nvSpPr>
          <p:cNvPr id="19" name="Oval 7"/>
          <p:cNvSpPr>
            <a:spLocks noChangeArrowheads="1"/>
          </p:cNvSpPr>
          <p:nvPr/>
        </p:nvSpPr>
        <p:spPr bwMode="auto">
          <a:xfrm>
            <a:off x="8281899" y="1015815"/>
            <a:ext cx="182643" cy="59836"/>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20"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04521" y="290494"/>
            <a:ext cx="1775242" cy="862031"/>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 name="Text Box 5"/>
          <p:cNvSpPr txBox="1">
            <a:spLocks noChangeArrowheads="1"/>
          </p:cNvSpPr>
          <p:nvPr/>
        </p:nvSpPr>
        <p:spPr bwMode="auto">
          <a:xfrm>
            <a:off x="7373286" y="1152525"/>
            <a:ext cx="108395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1050" dirty="0">
                <a:latin typeface="Arial" charset="0"/>
              </a:rPr>
              <a:t>Martin </a:t>
            </a:r>
            <a:r>
              <a:rPr lang="en-US" sz="1050" dirty="0" err="1">
                <a:latin typeface="Arial" charset="0"/>
              </a:rPr>
              <a:t>Shubik</a:t>
            </a:r>
            <a:r>
              <a:rPr lang="en-US" sz="1050" dirty="0">
                <a:latin typeface="Arial" charset="0"/>
              </a:rPr>
              <a:t>, </a:t>
            </a:r>
          </a:p>
        </p:txBody>
      </p:sp>
      <p:sp>
        <p:nvSpPr>
          <p:cNvPr id="22" name="Oval 7"/>
          <p:cNvSpPr>
            <a:spLocks noChangeArrowheads="1"/>
          </p:cNvSpPr>
          <p:nvPr/>
        </p:nvSpPr>
        <p:spPr bwMode="auto">
          <a:xfrm>
            <a:off x="8274594" y="1015815"/>
            <a:ext cx="182643" cy="59836"/>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5122"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84388" y="5199942"/>
            <a:ext cx="1774825" cy="131515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04984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77312">
            <a:off x="6583121" y="2434863"/>
            <a:ext cx="1875216" cy="2765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1600200"/>
            <a:ext cx="3385670" cy="3046988"/>
          </a:xfrm>
          <a:prstGeom prst="rect">
            <a:avLst/>
          </a:prstGeom>
          <a:noFill/>
        </p:spPr>
        <p:txBody>
          <a:bodyPr wrap="none" rtlCol="0">
            <a:spAutoFit/>
          </a:bodyPr>
          <a:lstStyle/>
          <a:p>
            <a:r>
              <a:rPr lang="en-US" sz="2400" b="1" dirty="0" smtClean="0"/>
              <a:t>High Trust Organization</a:t>
            </a:r>
          </a:p>
          <a:p>
            <a:pPr marL="285750" indent="-285750">
              <a:buFont typeface="Arial" pitchFamily="34" charset="0"/>
              <a:buChar char="•"/>
            </a:pPr>
            <a:r>
              <a:rPr lang="en-US" sz="2400" dirty="0" smtClean="0"/>
              <a:t>Increased Value</a:t>
            </a:r>
          </a:p>
          <a:p>
            <a:pPr marL="285750" indent="-285750">
              <a:buFont typeface="Arial" pitchFamily="34" charset="0"/>
              <a:buChar char="•"/>
            </a:pPr>
            <a:r>
              <a:rPr lang="en-US" sz="2400" dirty="0" smtClean="0"/>
              <a:t>Accelerated Growth</a:t>
            </a:r>
          </a:p>
          <a:p>
            <a:pPr marL="285750" indent="-285750">
              <a:buFont typeface="Arial" pitchFamily="34" charset="0"/>
              <a:buChar char="•"/>
            </a:pPr>
            <a:r>
              <a:rPr lang="en-US" sz="2400" dirty="0" smtClean="0"/>
              <a:t>Enhanced Innovation</a:t>
            </a:r>
          </a:p>
          <a:p>
            <a:pPr marL="285750" indent="-285750">
              <a:buFont typeface="Arial" pitchFamily="34" charset="0"/>
              <a:buChar char="•"/>
            </a:pPr>
            <a:r>
              <a:rPr lang="en-US" sz="2400" dirty="0" smtClean="0"/>
              <a:t>Improved collaboration</a:t>
            </a:r>
          </a:p>
          <a:p>
            <a:pPr marL="285750" indent="-285750">
              <a:buFont typeface="Arial" pitchFamily="34" charset="0"/>
              <a:buChar char="•"/>
            </a:pPr>
            <a:r>
              <a:rPr lang="en-US" sz="2400" dirty="0" smtClean="0"/>
              <a:t>Stronger Partnering</a:t>
            </a:r>
          </a:p>
          <a:p>
            <a:pPr marL="285750" indent="-285750">
              <a:buFont typeface="Arial" pitchFamily="34" charset="0"/>
              <a:buChar char="•"/>
            </a:pPr>
            <a:r>
              <a:rPr lang="en-US" sz="2400" dirty="0" smtClean="0"/>
              <a:t>Better Execution</a:t>
            </a:r>
          </a:p>
          <a:p>
            <a:pPr marL="285750" indent="-285750">
              <a:buFont typeface="Arial" pitchFamily="34" charset="0"/>
              <a:buChar char="•"/>
            </a:pPr>
            <a:r>
              <a:rPr lang="en-US" sz="2400" dirty="0" smtClean="0"/>
              <a:t>Heightened Loyalty</a:t>
            </a:r>
            <a:endParaRPr lang="en-US" sz="2400" dirty="0"/>
          </a:p>
        </p:txBody>
      </p:sp>
      <p:sp>
        <p:nvSpPr>
          <p:cNvPr id="6" name="TextBox 5"/>
          <p:cNvSpPr txBox="1"/>
          <p:nvPr/>
        </p:nvSpPr>
        <p:spPr>
          <a:xfrm>
            <a:off x="4156364" y="1620982"/>
            <a:ext cx="3111557" cy="3046988"/>
          </a:xfrm>
          <a:prstGeom prst="rect">
            <a:avLst/>
          </a:prstGeom>
          <a:noFill/>
        </p:spPr>
        <p:txBody>
          <a:bodyPr wrap="none" rtlCol="0">
            <a:spAutoFit/>
          </a:bodyPr>
          <a:lstStyle/>
          <a:p>
            <a:r>
              <a:rPr lang="en-US" sz="2400" b="1" dirty="0" smtClean="0"/>
              <a:t>Low Trust Organization</a:t>
            </a:r>
          </a:p>
          <a:p>
            <a:pPr marL="285750" indent="-285750">
              <a:buFont typeface="Arial" pitchFamily="34" charset="0"/>
              <a:buChar char="•"/>
            </a:pPr>
            <a:r>
              <a:rPr lang="en-US" sz="2400" dirty="0" smtClean="0"/>
              <a:t>Redundancy</a:t>
            </a:r>
          </a:p>
          <a:p>
            <a:pPr marL="285750" indent="-285750">
              <a:buFont typeface="Arial" pitchFamily="34" charset="0"/>
              <a:buChar char="•"/>
            </a:pPr>
            <a:r>
              <a:rPr lang="en-US" sz="2400" dirty="0" smtClean="0"/>
              <a:t>Bureaucracy</a:t>
            </a:r>
          </a:p>
          <a:p>
            <a:pPr marL="285750" indent="-285750">
              <a:buFont typeface="Arial" pitchFamily="34" charset="0"/>
              <a:buChar char="•"/>
            </a:pPr>
            <a:r>
              <a:rPr lang="en-US" sz="2400" dirty="0" smtClean="0"/>
              <a:t>Politics</a:t>
            </a:r>
          </a:p>
          <a:p>
            <a:pPr marL="285750" indent="-285750">
              <a:buFont typeface="Arial" pitchFamily="34" charset="0"/>
              <a:buChar char="•"/>
            </a:pPr>
            <a:r>
              <a:rPr lang="en-US" sz="2400" dirty="0" smtClean="0"/>
              <a:t>Disengagement</a:t>
            </a:r>
          </a:p>
          <a:p>
            <a:pPr marL="285750" indent="-285750">
              <a:buFont typeface="Arial" pitchFamily="34" charset="0"/>
              <a:buChar char="•"/>
            </a:pPr>
            <a:r>
              <a:rPr lang="en-US" sz="2400" dirty="0" smtClean="0"/>
              <a:t>Turnover</a:t>
            </a:r>
          </a:p>
          <a:p>
            <a:pPr marL="285750" indent="-285750">
              <a:buFont typeface="Arial" pitchFamily="34" charset="0"/>
              <a:buChar char="•"/>
            </a:pPr>
            <a:r>
              <a:rPr lang="en-US" sz="2400" dirty="0" smtClean="0"/>
              <a:t>Churn</a:t>
            </a:r>
          </a:p>
          <a:p>
            <a:pPr marL="285750" indent="-285750">
              <a:buFont typeface="Arial" pitchFamily="34" charset="0"/>
              <a:buChar char="•"/>
            </a:pPr>
            <a:r>
              <a:rPr lang="en-US" sz="2400" dirty="0" smtClean="0"/>
              <a:t>Fraud</a:t>
            </a:r>
            <a:endParaRPr lang="en-US" sz="2400" dirty="0"/>
          </a:p>
        </p:txBody>
      </p:sp>
      <p:sp>
        <p:nvSpPr>
          <p:cNvPr id="5" name="TextBox 4"/>
          <p:cNvSpPr txBox="1"/>
          <p:nvPr/>
        </p:nvSpPr>
        <p:spPr>
          <a:xfrm>
            <a:off x="2400300" y="381000"/>
            <a:ext cx="4343400" cy="769441"/>
          </a:xfrm>
          <a:prstGeom prst="rect">
            <a:avLst/>
          </a:prstGeom>
          <a:noFill/>
        </p:spPr>
        <p:txBody>
          <a:bodyPr wrap="square" rtlCol="0">
            <a:spAutoFit/>
          </a:bodyPr>
          <a:lstStyle/>
          <a:p>
            <a:r>
              <a:rPr lang="en-US" sz="4400" dirty="0" smtClean="0"/>
              <a:t>The </a:t>
            </a:r>
            <a:r>
              <a:rPr lang="en-US" sz="4400" i="1" dirty="0" smtClean="0"/>
              <a:t>Value</a:t>
            </a:r>
            <a:r>
              <a:rPr lang="en-US" sz="4400" dirty="0" smtClean="0"/>
              <a:t> of Trust</a:t>
            </a:r>
            <a:endParaRPr lang="en-US" sz="4400" dirty="0"/>
          </a:p>
        </p:txBody>
      </p:sp>
      <p:sp>
        <p:nvSpPr>
          <p:cNvPr id="7" name="TextBox 6"/>
          <p:cNvSpPr txBox="1"/>
          <p:nvPr/>
        </p:nvSpPr>
        <p:spPr>
          <a:xfrm>
            <a:off x="858477" y="5334000"/>
            <a:ext cx="7258397" cy="923330"/>
          </a:xfrm>
          <a:prstGeom prst="rect">
            <a:avLst/>
          </a:prstGeom>
          <a:noFill/>
        </p:spPr>
        <p:txBody>
          <a:bodyPr wrap="none" rtlCol="0">
            <a:spAutoFit/>
          </a:bodyPr>
          <a:lstStyle/>
          <a:p>
            <a:r>
              <a:rPr lang="en-US" b="1" dirty="0" smtClean="0">
                <a:solidFill>
                  <a:srgbClr val="00B050"/>
                </a:solidFill>
              </a:rPr>
              <a:t>1-Leadership can make this much difference!</a:t>
            </a:r>
          </a:p>
          <a:p>
            <a:r>
              <a:rPr lang="en-US" dirty="0" smtClean="0"/>
              <a:t>2-Are we doing all we can to encourage this kind of leadership?</a:t>
            </a:r>
          </a:p>
          <a:p>
            <a:r>
              <a:rPr lang="en-US" dirty="0" smtClean="0"/>
              <a:t>3-Are we doing all we can to develop and maintain high-trust organizations?</a:t>
            </a:r>
            <a:endParaRPr lang="en-US" dirty="0"/>
          </a:p>
        </p:txBody>
      </p:sp>
    </p:spTree>
    <p:extLst>
      <p:ext uri="{BB962C8B-B14F-4D97-AF65-F5344CB8AC3E}">
        <p14:creationId xmlns:p14="http://schemas.microsoft.com/office/powerpoint/2010/main" val="24908472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609600" y="0"/>
            <a:ext cx="8305800" cy="1143000"/>
          </a:xfrm>
        </p:spPr>
        <p:txBody>
          <a:bodyPr/>
          <a:lstStyle/>
          <a:p>
            <a:pPr eaLnBrk="1" hangingPunct="1"/>
            <a:r>
              <a:rPr lang="en-US" b="1" dirty="0" smtClean="0"/>
              <a:t>We can work together globally…</a:t>
            </a:r>
            <a:endParaRPr lang="en-US" b="1" dirty="0" smtClean="0"/>
          </a:p>
        </p:txBody>
      </p:sp>
      <p:sp>
        <p:nvSpPr>
          <p:cNvPr id="37891" name="Content Placeholder 2"/>
          <p:cNvSpPr>
            <a:spLocks noGrp="1"/>
          </p:cNvSpPr>
          <p:nvPr>
            <p:ph idx="1"/>
          </p:nvPr>
        </p:nvSpPr>
        <p:spPr>
          <a:xfrm>
            <a:off x="381000" y="1676400"/>
            <a:ext cx="8534400" cy="4876800"/>
          </a:xfrm>
        </p:spPr>
        <p:txBody>
          <a:bodyPr rtlCol="0">
            <a:normAutofit fontScale="77500" lnSpcReduction="20000"/>
          </a:bodyPr>
          <a:lstStyle/>
          <a:p>
            <a:pPr eaLnBrk="1" fontAlgn="auto" hangingPunct="1">
              <a:spcAft>
                <a:spcPts val="0"/>
              </a:spcAft>
              <a:buFont typeface="Arial" pitchFamily="34" charset="0"/>
              <a:buChar char="•"/>
              <a:defRPr/>
            </a:pPr>
            <a:r>
              <a:rPr lang="en-US" dirty="0" smtClean="0"/>
              <a:t>Life sciences community takes back momentum:</a:t>
            </a:r>
          </a:p>
          <a:p>
            <a:pPr lvl="1" eaLnBrk="1" fontAlgn="auto" hangingPunct="1">
              <a:spcAft>
                <a:spcPts val="0"/>
              </a:spcAft>
              <a:buFont typeface="Arial" pitchFamily="34" charset="0"/>
              <a:buChar char="–"/>
              <a:defRPr/>
            </a:pPr>
            <a:r>
              <a:rPr lang="en-US" dirty="0" smtClean="0"/>
              <a:t>Transparency in science</a:t>
            </a:r>
          </a:p>
          <a:p>
            <a:pPr lvl="1" eaLnBrk="1" fontAlgn="auto" hangingPunct="1">
              <a:spcAft>
                <a:spcPts val="0"/>
              </a:spcAft>
              <a:buFont typeface="Arial" pitchFamily="34" charset="0"/>
              <a:buChar char="–"/>
              <a:defRPr/>
            </a:pPr>
            <a:r>
              <a:rPr lang="en-US" dirty="0" smtClean="0"/>
              <a:t>Communicate, Educate, Recruit…</a:t>
            </a:r>
            <a:r>
              <a:rPr lang="en-US" i="1" dirty="0" smtClean="0"/>
              <a:t>Lead!</a:t>
            </a:r>
          </a:p>
          <a:p>
            <a:pPr lvl="1" eaLnBrk="1" fontAlgn="auto" hangingPunct="1">
              <a:spcAft>
                <a:spcPts val="0"/>
              </a:spcAft>
              <a:buFont typeface="Arial" pitchFamily="34" charset="0"/>
              <a:buChar char="–"/>
              <a:defRPr/>
            </a:pPr>
            <a:r>
              <a:rPr lang="en-US" dirty="0" smtClean="0"/>
              <a:t>Demonstrate a Culture of Responsibility</a:t>
            </a:r>
          </a:p>
          <a:p>
            <a:pPr lvl="1" eaLnBrk="1" fontAlgn="auto" hangingPunct="1">
              <a:spcAft>
                <a:spcPts val="0"/>
              </a:spcAft>
              <a:buFont typeface="Arial" pitchFamily="34" charset="0"/>
              <a:buChar char="–"/>
              <a:defRPr/>
            </a:pPr>
            <a:r>
              <a:rPr lang="en-US" dirty="0" smtClean="0"/>
              <a:t>Build Public Trust</a:t>
            </a:r>
          </a:p>
          <a:p>
            <a:pPr lvl="1"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Work with “the Regulators” and concerned citizens to:</a:t>
            </a:r>
          </a:p>
          <a:p>
            <a:pPr lvl="1" eaLnBrk="1" fontAlgn="auto" hangingPunct="1">
              <a:spcAft>
                <a:spcPts val="0"/>
              </a:spcAft>
              <a:defRPr/>
            </a:pPr>
            <a:r>
              <a:rPr lang="en-US" dirty="0" smtClean="0"/>
              <a:t>Carefully consider </a:t>
            </a:r>
            <a:r>
              <a:rPr lang="en-US" u="sng" dirty="0" smtClean="0"/>
              <a:t>real risk</a:t>
            </a:r>
          </a:p>
          <a:p>
            <a:pPr lvl="1" eaLnBrk="1" fontAlgn="auto" hangingPunct="1">
              <a:spcAft>
                <a:spcPts val="0"/>
              </a:spcAft>
              <a:defRPr/>
            </a:pPr>
            <a:r>
              <a:rPr lang="en-US" dirty="0" smtClean="0"/>
              <a:t>Carefully consider </a:t>
            </a:r>
            <a:r>
              <a:rPr lang="en-US" u="sng" dirty="0" smtClean="0"/>
              <a:t>real value</a:t>
            </a:r>
            <a:r>
              <a:rPr lang="en-US" dirty="0" smtClean="0"/>
              <a:t> of all proposed solutions</a:t>
            </a:r>
          </a:p>
          <a:p>
            <a:pPr lvl="1" eaLnBrk="1" fontAlgn="auto" hangingPunct="1">
              <a:spcAft>
                <a:spcPts val="0"/>
              </a:spcAft>
              <a:defRPr/>
            </a:pPr>
            <a:r>
              <a:rPr lang="en-US" dirty="0" smtClean="0"/>
              <a:t>Consider the </a:t>
            </a:r>
            <a:r>
              <a:rPr lang="en-US" u="sng" dirty="0" smtClean="0"/>
              <a:t>entire cost </a:t>
            </a:r>
            <a:r>
              <a:rPr lang="en-US" dirty="0" smtClean="0"/>
              <a:t>of all solutions</a:t>
            </a:r>
          </a:p>
          <a:p>
            <a:pPr lvl="2" eaLnBrk="1" fontAlgn="auto" hangingPunct="1">
              <a:spcAft>
                <a:spcPts val="0"/>
              </a:spcAft>
              <a:buFont typeface="Arial" pitchFamily="34" charset="0"/>
              <a:buChar char="–"/>
              <a:defRPr/>
            </a:pPr>
            <a:r>
              <a:rPr lang="en-US" u="sng" dirty="0" smtClean="0"/>
              <a:t>Real costs:</a:t>
            </a:r>
            <a:r>
              <a:rPr lang="en-US" dirty="0" smtClean="0"/>
              <a:t> Equipment, scientist time, Decreased ‘tooth-to-tail’ ratio</a:t>
            </a:r>
          </a:p>
          <a:p>
            <a:pPr lvl="2" eaLnBrk="1" fontAlgn="auto" hangingPunct="1">
              <a:spcAft>
                <a:spcPts val="0"/>
              </a:spcAft>
              <a:buFont typeface="Arial" pitchFamily="34" charset="0"/>
              <a:buChar char="–"/>
              <a:defRPr/>
            </a:pPr>
            <a:r>
              <a:rPr lang="en-US" u="sng" dirty="0" smtClean="0"/>
              <a:t>Intangible costs:</a:t>
            </a:r>
            <a:r>
              <a:rPr lang="en-US" dirty="0" smtClean="0"/>
              <a:t> Scientists move to other fields, Research offshore</a:t>
            </a:r>
          </a:p>
          <a:p>
            <a:pPr lvl="2"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Seek solutions that limit frustration to scientists</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a:p>
            <a:pPr lvl="1" eaLnBrk="1" fontAlgn="auto" hangingPunct="1">
              <a:spcAft>
                <a:spcPts val="0"/>
              </a:spcAft>
              <a:buFont typeface="Arial" pitchFamily="34" charset="0"/>
              <a:buChar char="–"/>
              <a:defRPr/>
            </a:pPr>
            <a:endParaRPr lang="en-US" dirty="0" smtClean="0"/>
          </a:p>
        </p:txBody>
      </p:sp>
      <p:pic>
        <p:nvPicPr>
          <p:cNvPr id="4" name="Picture 2" descr="http://www.mdnautical.com/who/whih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97885">
            <a:off x="7533980" y="1463171"/>
            <a:ext cx="1063465" cy="15226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63166">
            <a:off x="6092736" y="2206941"/>
            <a:ext cx="863808" cy="130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39071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219200"/>
            <a:ext cx="7162800" cy="5365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52400"/>
            <a:ext cx="8229600" cy="1143000"/>
          </a:xfrm>
        </p:spPr>
        <p:txBody>
          <a:bodyPr>
            <a:normAutofit fontScale="90000"/>
          </a:bodyPr>
          <a:lstStyle/>
          <a:p>
            <a:r>
              <a:rPr lang="en-US" u="sng" dirty="0" smtClean="0"/>
              <a:t>ZERO INSIDER RISK IS POSSIBLE</a:t>
            </a:r>
            <a:r>
              <a:rPr lang="en-US" dirty="0" smtClean="0"/>
              <a:t/>
            </a:r>
            <a:br>
              <a:rPr lang="en-US" dirty="0" smtClean="0"/>
            </a:br>
            <a:r>
              <a:rPr lang="en-US" sz="3100" dirty="0" smtClean="0"/>
              <a:t>in individual laboratories like this one…</a:t>
            </a:r>
            <a:endParaRPr lang="en-US" sz="3100" dirty="0"/>
          </a:p>
        </p:txBody>
      </p:sp>
    </p:spTree>
    <p:extLst>
      <p:ext uri="{BB962C8B-B14F-4D97-AF65-F5344CB8AC3E}">
        <p14:creationId xmlns:p14="http://schemas.microsoft.com/office/powerpoint/2010/main" val="31255069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38" y="0"/>
            <a:ext cx="9110662" cy="681831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t>dfra</a:t>
            </a:r>
            <a:endParaRPr lang="en-US" dirty="0"/>
          </a:p>
        </p:txBody>
      </p:sp>
      <p:sp>
        <p:nvSpPr>
          <p:cNvPr id="2" name="Title 1"/>
          <p:cNvSpPr>
            <a:spLocks noGrp="1"/>
          </p:cNvSpPr>
          <p:nvPr>
            <p:ph type="title"/>
          </p:nvPr>
        </p:nvSpPr>
        <p:spPr>
          <a:xfrm>
            <a:off x="685800" y="0"/>
            <a:ext cx="8229600" cy="1143000"/>
          </a:xfrm>
        </p:spPr>
        <p:txBody>
          <a:bodyPr rtlCol="0">
            <a:normAutofit/>
          </a:bodyPr>
          <a:lstStyle/>
          <a:p>
            <a:pPr eaLnBrk="1" fontAlgn="auto" hangingPunct="1">
              <a:spcAft>
                <a:spcPts val="0"/>
              </a:spcAft>
              <a:defRPr/>
            </a:pPr>
            <a:r>
              <a:rPr lang="en-US" sz="4800" dirty="0" smtClean="0"/>
              <a:t>But</a:t>
            </a:r>
            <a:r>
              <a:rPr lang="en-US" sz="4800" dirty="0"/>
              <a:t> </a:t>
            </a:r>
            <a:r>
              <a:rPr lang="en-US" sz="4800" dirty="0" smtClean="0"/>
              <a:t>we can’t afford Zero Risk</a:t>
            </a:r>
            <a:endParaRPr lang="en-US" sz="4800" dirty="0"/>
          </a:p>
        </p:txBody>
      </p:sp>
      <p:pic>
        <p:nvPicPr>
          <p:cNvPr id="22533" name="Picture 10" descr="C:\Users\dfranz\Desktop\bridgela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978577"/>
            <a:ext cx="5449888" cy="4087813"/>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124200" y="5486400"/>
            <a:ext cx="5562600" cy="1015663"/>
          </a:xfrm>
          <a:prstGeom prst="rect">
            <a:avLst/>
          </a:prstGeom>
          <a:solidFill>
            <a:schemeClr val="bg1"/>
          </a:solidFill>
          <a:ln>
            <a:solidFill>
              <a:schemeClr val="tx1">
                <a:lumMod val="75000"/>
                <a:lumOff val="25000"/>
              </a:schemeClr>
            </a:solidFill>
          </a:ln>
        </p:spPr>
        <p:txBody>
          <a:bodyPr>
            <a:spAutoFit/>
          </a:bodyPr>
          <a:lstStyle/>
          <a:p>
            <a:pPr>
              <a:defRPr/>
            </a:pPr>
            <a:r>
              <a:rPr lang="en-US" sz="2000" i="1" dirty="0"/>
              <a:t>R</a:t>
            </a:r>
            <a:r>
              <a:rPr lang="en-US" sz="2000" i="1" dirty="0" smtClean="0"/>
              <a:t>eally good leadership </a:t>
            </a:r>
            <a:r>
              <a:rPr lang="en-US" sz="2000" i="1" u="sng" dirty="0" smtClean="0"/>
              <a:t>from ALL of us</a:t>
            </a:r>
            <a:r>
              <a:rPr lang="en-US" sz="2000" i="1" dirty="0" smtClean="0"/>
              <a:t>, at all levels</a:t>
            </a:r>
          </a:p>
          <a:p>
            <a:pPr>
              <a:defRPr/>
            </a:pPr>
            <a:r>
              <a:rPr lang="en-US" sz="2000" i="1" dirty="0" smtClean="0"/>
              <a:t>            WILL make a difference….</a:t>
            </a:r>
          </a:p>
          <a:p>
            <a:pPr>
              <a:defRPr/>
            </a:pPr>
            <a:r>
              <a:rPr lang="en-US" sz="2000" i="1" dirty="0"/>
              <a:t>	</a:t>
            </a:r>
            <a:r>
              <a:rPr lang="en-US" sz="2000" i="1" dirty="0" smtClean="0"/>
              <a:t>     in our labs…in our nations…and globally.</a:t>
            </a:r>
            <a:endParaRPr lang="en-US" sz="2000" i="1" dirty="0"/>
          </a:p>
        </p:txBody>
      </p:sp>
      <p:pic>
        <p:nvPicPr>
          <p:cNvPr id="9" name="Picture 4" descr="http://3.bp.blogspot.com/_d_rbOBApS8o/SqP5y5LKJzI/AAAAAAAAAbU/jkpq7yewfE8/s400/scientists_in_laborato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2514600" cy="171621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349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26200" y="4414325"/>
            <a:ext cx="5638800" cy="381000"/>
          </a:xfrm>
          <a:prstGeom prst="rect">
            <a:avLst/>
          </a:prstGeom>
          <a:solidFill>
            <a:srgbClr val="F7FB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083" name="Title 1"/>
          <p:cNvSpPr>
            <a:spLocks noGrp="1"/>
          </p:cNvSpPr>
          <p:nvPr>
            <p:ph type="title"/>
          </p:nvPr>
        </p:nvSpPr>
        <p:spPr/>
        <p:txBody>
          <a:bodyPr/>
          <a:lstStyle/>
          <a:p>
            <a:pPr eaLnBrk="1" hangingPunct="1"/>
            <a:r>
              <a:rPr lang="en-US" b="1" dirty="0" smtClean="0"/>
              <a:t>Historically….it </a:t>
            </a:r>
            <a:r>
              <a:rPr lang="en-US" b="1" dirty="0" smtClean="0"/>
              <a:t>was Lab </a:t>
            </a:r>
            <a:r>
              <a:rPr lang="en-US" b="1" u="sng" dirty="0" smtClean="0"/>
              <a:t>Biosafety</a:t>
            </a:r>
          </a:p>
        </p:txBody>
      </p:sp>
      <p:sp>
        <p:nvSpPr>
          <p:cNvPr id="46084" name="Content Placeholder 2"/>
          <p:cNvSpPr>
            <a:spLocks noGrp="1"/>
          </p:cNvSpPr>
          <p:nvPr>
            <p:ph idx="1"/>
          </p:nvPr>
        </p:nvSpPr>
        <p:spPr>
          <a:xfrm>
            <a:off x="457200" y="1676400"/>
            <a:ext cx="8229600" cy="4525963"/>
          </a:xfrm>
        </p:spPr>
        <p:txBody>
          <a:bodyPr/>
          <a:lstStyle/>
          <a:p>
            <a:pPr eaLnBrk="1" hangingPunct="1"/>
            <a:r>
              <a:rPr lang="en-US" dirty="0" smtClean="0"/>
              <a:t>Lessons learned from USG offensive program</a:t>
            </a:r>
          </a:p>
          <a:p>
            <a:pPr lvl="1" eaLnBrk="1" hangingPunct="1"/>
            <a:r>
              <a:rPr lang="en-US" dirty="0" smtClean="0"/>
              <a:t>Dr. Arnold G. </a:t>
            </a:r>
            <a:r>
              <a:rPr lang="en-US" dirty="0" err="1" smtClean="0"/>
              <a:t>Wedum</a:t>
            </a:r>
            <a:r>
              <a:rPr lang="en-US" dirty="0" smtClean="0"/>
              <a:t> (Camp Detrick)</a:t>
            </a:r>
          </a:p>
          <a:p>
            <a:pPr eaLnBrk="1" hangingPunct="1"/>
            <a:r>
              <a:rPr lang="en-US" dirty="0" smtClean="0"/>
              <a:t>Biosafety in Microbiological and Biomedical Laboratories (BMBL)</a:t>
            </a:r>
          </a:p>
          <a:p>
            <a:pPr lvl="1" eaLnBrk="1" hangingPunct="1">
              <a:buFontTx/>
              <a:buNone/>
            </a:pPr>
            <a:endParaRPr lang="en-US" dirty="0" smtClean="0"/>
          </a:p>
          <a:p>
            <a:pPr lvl="1" eaLnBrk="1" hangingPunct="1"/>
            <a:r>
              <a:rPr lang="en-US" u="sng" dirty="0" smtClean="0"/>
              <a:t>Facilities, Equipment &amp; Procedures</a:t>
            </a:r>
          </a:p>
        </p:txBody>
      </p:sp>
      <p:pic>
        <p:nvPicPr>
          <p:cNvPr id="4608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56763">
            <a:off x="7088188" y="4141788"/>
            <a:ext cx="1466850"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TextBox 5"/>
          <p:cNvSpPr txBox="1">
            <a:spLocks noChangeArrowheads="1"/>
          </p:cNvSpPr>
          <p:nvPr/>
        </p:nvSpPr>
        <p:spPr bwMode="auto">
          <a:xfrm>
            <a:off x="3429000" y="1066800"/>
            <a:ext cx="1781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atin typeface="Calibri" pitchFamily="34" charset="0"/>
              </a:rPr>
              <a:t>1940s - 2001</a:t>
            </a:r>
          </a:p>
        </p:txBody>
      </p:sp>
      <p:sp>
        <p:nvSpPr>
          <p:cNvPr id="46087" name="TextBox 6"/>
          <p:cNvSpPr txBox="1">
            <a:spLocks noChangeArrowheads="1"/>
          </p:cNvSpPr>
          <p:nvPr/>
        </p:nvSpPr>
        <p:spPr bwMode="auto">
          <a:xfrm>
            <a:off x="304800" y="5410200"/>
            <a:ext cx="3124200"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100" i="1">
                <a:latin typeface="Calibri" pitchFamily="34" charset="0"/>
              </a:rPr>
              <a:t>“To further reduce the potential for laboratory-</a:t>
            </a:r>
          </a:p>
          <a:p>
            <a:pPr eaLnBrk="1" hangingPunct="1"/>
            <a:r>
              <a:rPr lang="en-US" sz="1100" i="1">
                <a:latin typeface="Calibri" pitchFamily="34" charset="0"/>
              </a:rPr>
              <a:t>associated infections, the guidelines presented here</a:t>
            </a:r>
          </a:p>
          <a:p>
            <a:pPr eaLnBrk="1" hangingPunct="1"/>
            <a:r>
              <a:rPr lang="en-US" sz="1100" i="1">
                <a:latin typeface="Calibri" pitchFamily="34" charset="0"/>
              </a:rPr>
              <a:t>should be considered </a:t>
            </a:r>
            <a:r>
              <a:rPr lang="en-US" sz="1100" i="1" u="sng">
                <a:latin typeface="Calibri" pitchFamily="34" charset="0"/>
              </a:rPr>
              <a:t>minimal guidance </a:t>
            </a:r>
            <a:r>
              <a:rPr lang="en-US" sz="1100" i="1">
                <a:latin typeface="Calibri" pitchFamily="34" charset="0"/>
              </a:rPr>
              <a:t>for </a:t>
            </a:r>
          </a:p>
          <a:p>
            <a:pPr eaLnBrk="1" hangingPunct="1"/>
            <a:r>
              <a:rPr lang="en-US" sz="1100" i="1">
                <a:latin typeface="Calibri" pitchFamily="34" charset="0"/>
              </a:rPr>
              <a:t>containment.  They must be customized for each </a:t>
            </a:r>
          </a:p>
          <a:p>
            <a:pPr eaLnBrk="1" hangingPunct="1"/>
            <a:r>
              <a:rPr lang="en-US" sz="1100" i="1">
                <a:latin typeface="Calibri" pitchFamily="34" charset="0"/>
              </a:rPr>
              <a:t>individual laboratory and can be used in conjunction</a:t>
            </a:r>
          </a:p>
          <a:p>
            <a:pPr eaLnBrk="1" hangingPunct="1"/>
            <a:r>
              <a:rPr lang="en-US" sz="1100" i="1">
                <a:latin typeface="Calibri" pitchFamily="34" charset="0"/>
              </a:rPr>
              <a:t>with other available scientific information.” </a:t>
            </a:r>
          </a:p>
          <a:p>
            <a:pPr eaLnBrk="1" hangingPunct="1"/>
            <a:endParaRPr lang="en-US" sz="1100" i="1">
              <a:latin typeface="Calibri" pitchFamily="34" charset="0"/>
            </a:endParaRPr>
          </a:p>
        </p:txBody>
      </p:sp>
      <p:sp>
        <p:nvSpPr>
          <p:cNvPr id="46088" name="TextBox 1"/>
          <p:cNvSpPr txBox="1">
            <a:spLocks noChangeArrowheads="1"/>
          </p:cNvSpPr>
          <p:nvPr/>
        </p:nvSpPr>
        <p:spPr bwMode="auto">
          <a:xfrm>
            <a:off x="8108950" y="5943600"/>
            <a:ext cx="974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sz="1400"/>
              <a:t>1</a:t>
            </a:r>
            <a:r>
              <a:rPr lang="en-US" sz="1400" baseline="30000"/>
              <a:t>st</a:t>
            </a:r>
            <a:r>
              <a:rPr lang="en-US" sz="1400"/>
              <a:t> Edition</a:t>
            </a:r>
          </a:p>
          <a:p>
            <a:pPr algn="ctr" eaLnBrk="1" hangingPunct="1"/>
            <a:r>
              <a:rPr lang="en-US" sz="1400"/>
              <a:t>1984</a:t>
            </a:r>
          </a:p>
        </p:txBody>
      </p:sp>
      <p:pic>
        <p:nvPicPr>
          <p:cNvPr id="5122" name="Picture 2" descr="Biosafety in Microbiological and Medical Laborato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5800940"/>
            <a:ext cx="461963" cy="692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340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962400" y="6248400"/>
            <a:ext cx="2209800" cy="228600"/>
          </a:xfrm>
          <a:prstGeom prst="rect">
            <a:avLst/>
          </a:prstGeom>
          <a:solidFill>
            <a:srgbClr val="F7FB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7107" name="Picture 2" descr="pic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00146">
            <a:off x="1600200" y="2195513"/>
            <a:ext cx="1836738" cy="28019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47108" name="Object 2"/>
          <p:cNvGraphicFramePr>
            <a:graphicFrameLocks noChangeAspect="1"/>
          </p:cNvGraphicFramePr>
          <p:nvPr/>
        </p:nvGraphicFramePr>
        <p:xfrm>
          <a:off x="4953000" y="1905000"/>
          <a:ext cx="3632200" cy="2746375"/>
        </p:xfrm>
        <a:graphic>
          <a:graphicData uri="http://schemas.openxmlformats.org/presentationml/2006/ole">
            <mc:AlternateContent xmlns:mc="http://schemas.openxmlformats.org/markup-compatibility/2006">
              <mc:Choice xmlns:v="urn:schemas-microsoft-com:vml" Requires="v">
                <p:oleObj spid="_x0000_s4146" name="Photo Editor Photo" r:id="rId5" imgW="4038095" imgH="2715004" progId="">
                  <p:embed/>
                </p:oleObj>
              </mc:Choice>
              <mc:Fallback>
                <p:oleObj name="Photo Editor Photo" r:id="rId5" imgW="4038095" imgH="2715004"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1905000"/>
                        <a:ext cx="3632200" cy="274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109" name="Text Box 5"/>
          <p:cNvSpPr txBox="1">
            <a:spLocks noChangeArrowheads="1"/>
          </p:cNvSpPr>
          <p:nvPr/>
        </p:nvSpPr>
        <p:spPr bwMode="auto">
          <a:xfrm>
            <a:off x="5410200" y="4724400"/>
            <a:ext cx="24844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b="1">
                <a:latin typeface="Calibri" pitchFamily="34" charset="0"/>
              </a:rPr>
              <a:t>   Larry Wayne Harris</a:t>
            </a:r>
          </a:p>
          <a:p>
            <a:endParaRPr lang="en-US">
              <a:latin typeface="Calibri" pitchFamily="34" charset="0"/>
            </a:endParaRPr>
          </a:p>
          <a:p>
            <a:endParaRPr lang="en-US">
              <a:latin typeface="Calibri" pitchFamily="34" charset="0"/>
            </a:endParaRPr>
          </a:p>
        </p:txBody>
      </p:sp>
      <p:sp>
        <p:nvSpPr>
          <p:cNvPr id="47110" name="TextBox 5"/>
          <p:cNvSpPr txBox="1">
            <a:spLocks noChangeArrowheads="1"/>
          </p:cNvSpPr>
          <p:nvPr/>
        </p:nvSpPr>
        <p:spPr bwMode="auto">
          <a:xfrm>
            <a:off x="1143000" y="304800"/>
            <a:ext cx="63484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4400" b="1">
                <a:latin typeface="Calibri" pitchFamily="34" charset="0"/>
              </a:rPr>
              <a:t>Then in 1996….</a:t>
            </a:r>
            <a:r>
              <a:rPr lang="en-US" sz="4400" b="1" u="sng">
                <a:latin typeface="Calibri" pitchFamily="34" charset="0"/>
              </a:rPr>
              <a:t>Biosecurity</a:t>
            </a:r>
          </a:p>
        </p:txBody>
      </p:sp>
      <p:sp>
        <p:nvSpPr>
          <p:cNvPr id="7" name="TextBox 6"/>
          <p:cNvSpPr txBox="1"/>
          <p:nvPr/>
        </p:nvSpPr>
        <p:spPr>
          <a:xfrm>
            <a:off x="6324600" y="6096000"/>
            <a:ext cx="2465388" cy="400050"/>
          </a:xfrm>
          <a:prstGeom prst="rect">
            <a:avLst/>
          </a:prstGeom>
          <a:noFill/>
          <a:ln w="12700">
            <a:solidFill>
              <a:schemeClr val="tx1">
                <a:lumMod val="75000"/>
                <a:lumOff val="25000"/>
              </a:schemeClr>
            </a:solidFill>
          </a:ln>
        </p:spPr>
        <p:txBody>
          <a:bodyPr wrap="none">
            <a:spAutoFit/>
          </a:bodyPr>
          <a:lstStyle/>
          <a:p>
            <a:pPr fontAlgn="auto">
              <a:spcBef>
                <a:spcPts val="0"/>
              </a:spcBef>
              <a:spcAft>
                <a:spcPts val="0"/>
              </a:spcAft>
              <a:defRPr/>
            </a:pPr>
            <a:r>
              <a:rPr lang="en-US" sz="2000" dirty="0"/>
              <a:t>A ‘bio-</a:t>
            </a:r>
            <a:r>
              <a:rPr lang="en-US" sz="2000" dirty="0" err="1"/>
              <a:t>unabomber</a:t>
            </a:r>
            <a:r>
              <a:rPr lang="en-US" sz="2000" dirty="0"/>
              <a:t>’ ?</a:t>
            </a:r>
          </a:p>
        </p:txBody>
      </p:sp>
      <p:sp>
        <p:nvSpPr>
          <p:cNvPr id="47112" name="TextBox 7"/>
          <p:cNvSpPr txBox="1">
            <a:spLocks noChangeArrowheads="1"/>
          </p:cNvSpPr>
          <p:nvPr/>
        </p:nvSpPr>
        <p:spPr bwMode="auto">
          <a:xfrm>
            <a:off x="1676400" y="914400"/>
            <a:ext cx="528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atin typeface="Calibri" pitchFamily="34" charset="0"/>
              </a:rPr>
              <a:t>“The Select Agent Rule”</a:t>
            </a:r>
          </a:p>
          <a:p>
            <a:pPr algn="ctr" eaLnBrk="1" hangingPunct="1"/>
            <a:r>
              <a:rPr lang="en-US">
                <a:latin typeface="Calibri" pitchFamily="34" charset="0"/>
              </a:rPr>
              <a:t>Anti-Terrorism and Effective Death Penalty Act of 1996</a:t>
            </a:r>
          </a:p>
        </p:txBody>
      </p:sp>
      <p:sp>
        <p:nvSpPr>
          <p:cNvPr id="47113" name="TextBox 8"/>
          <p:cNvSpPr txBox="1">
            <a:spLocks noChangeArrowheads="1"/>
          </p:cNvSpPr>
          <p:nvPr/>
        </p:nvSpPr>
        <p:spPr bwMode="auto">
          <a:xfrm>
            <a:off x="228600" y="5410200"/>
            <a:ext cx="59959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buFont typeface="Arial" charset="0"/>
              <a:buChar char="•"/>
            </a:pPr>
            <a:r>
              <a:rPr lang="en-US">
                <a:latin typeface="Calibri" pitchFamily="34" charset="0"/>
              </a:rPr>
              <a:t> Selected agents to be controlled</a:t>
            </a:r>
          </a:p>
          <a:p>
            <a:pPr eaLnBrk="1" hangingPunct="1">
              <a:buFont typeface="Arial" charset="0"/>
              <a:buChar char="•"/>
            </a:pPr>
            <a:endParaRPr lang="en-US">
              <a:latin typeface="Calibri" pitchFamily="34" charset="0"/>
            </a:endParaRPr>
          </a:p>
          <a:p>
            <a:pPr eaLnBrk="1" hangingPunct="1">
              <a:buFont typeface="Arial" charset="0"/>
              <a:buChar char="•"/>
            </a:pPr>
            <a:r>
              <a:rPr lang="en-US">
                <a:latin typeface="Calibri" pitchFamily="34" charset="0"/>
              </a:rPr>
              <a:t> Registration of laboratories </a:t>
            </a:r>
            <a:r>
              <a:rPr lang="en-US" u="sng">
                <a:latin typeface="Calibri" pitchFamily="34" charset="0"/>
              </a:rPr>
              <a:t>for agent transfer</a:t>
            </a:r>
          </a:p>
        </p:txBody>
      </p:sp>
    </p:spTree>
    <p:extLst>
      <p:ext uri="{BB962C8B-B14F-4D97-AF65-F5344CB8AC3E}">
        <p14:creationId xmlns:p14="http://schemas.microsoft.com/office/powerpoint/2010/main" val="2422157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B7AA1B62-E741-43C3-ACA5-70F4B23BB1C9}" type="slidenum">
              <a:rPr lang="en-US" sz="1400" smtClean="0"/>
              <a:pPr eaLnBrk="1" hangingPunct="1"/>
              <a:t>5</a:t>
            </a:fld>
            <a:endParaRPr lang="en-US" sz="1400" smtClean="0"/>
          </a:p>
        </p:txBody>
      </p:sp>
      <p:sp>
        <p:nvSpPr>
          <p:cNvPr id="13315" name="Rectangle 2"/>
          <p:cNvSpPr>
            <a:spLocks noGrp="1" noChangeArrowheads="1"/>
          </p:cNvSpPr>
          <p:nvPr>
            <p:ph type="title"/>
          </p:nvPr>
        </p:nvSpPr>
        <p:spPr>
          <a:xfrm>
            <a:off x="152400" y="650875"/>
            <a:ext cx="7278688" cy="895350"/>
          </a:xfrm>
        </p:spPr>
        <p:txBody>
          <a:bodyPr/>
          <a:lstStyle/>
          <a:p>
            <a:pPr eaLnBrk="1" hangingPunct="1"/>
            <a:r>
              <a:rPr lang="en-US" b="1" smtClean="0"/>
              <a:t>“No technical solution…”</a:t>
            </a:r>
          </a:p>
        </p:txBody>
      </p:sp>
      <p:sp>
        <p:nvSpPr>
          <p:cNvPr id="78851" name="Text Box 3"/>
          <p:cNvSpPr txBox="1">
            <a:spLocks noGrp="1" noChangeArrowheads="1"/>
          </p:cNvSpPr>
          <p:nvPr>
            <p:ph type="body" idx="1"/>
          </p:nvPr>
        </p:nvSpPr>
        <p:spPr>
          <a:xfrm>
            <a:off x="1066800" y="1447800"/>
            <a:ext cx="7667625" cy="3810000"/>
          </a:xfrm>
        </p:spPr>
        <p:txBody>
          <a:bodyPr lIns="91436" tIns="45718" rIns="91436" bIns="45718">
            <a:normAutofit fontScale="92500" lnSpcReduction="10000"/>
          </a:bodyPr>
          <a:lstStyle/>
          <a:p>
            <a:pPr algn="ctr" eaLnBrk="1" hangingPunct="1">
              <a:buFontTx/>
              <a:buNone/>
              <a:defRPr/>
            </a:pPr>
            <a:endParaRPr lang="en-US" sz="2800" i="1" dirty="0" smtClean="0">
              <a:effectLst>
                <a:outerShdw blurRad="38100" dist="38100" dir="2700000" algn="tl">
                  <a:srgbClr val="C0C0C0"/>
                </a:outerShdw>
              </a:effectLst>
            </a:endParaRPr>
          </a:p>
          <a:p>
            <a:pPr algn="ctr" eaLnBrk="1" hangingPunct="1">
              <a:buFontTx/>
              <a:buNone/>
              <a:defRPr/>
            </a:pPr>
            <a:r>
              <a:rPr lang="en-US" sz="2800" dirty="0" smtClean="0">
                <a:effectLst>
                  <a:outerShdw blurRad="38100" dist="38100" dir="2700000" algn="tl">
                    <a:srgbClr val="C0C0C0"/>
                  </a:outerShdw>
                </a:effectLst>
              </a:rPr>
              <a:t>“There is </a:t>
            </a:r>
            <a:r>
              <a:rPr lang="en-US" sz="2800" u="sng" dirty="0" smtClean="0">
                <a:effectLst>
                  <a:outerShdw blurRad="38100" dist="38100" dir="2700000" algn="tl">
                    <a:srgbClr val="C0C0C0"/>
                  </a:outerShdw>
                </a:effectLst>
              </a:rPr>
              <a:t>no technical solution </a:t>
            </a:r>
            <a:r>
              <a:rPr lang="en-US" sz="2800" dirty="0" smtClean="0">
                <a:effectLst>
                  <a:outerShdw blurRad="38100" dist="38100" dir="2700000" algn="tl">
                    <a:srgbClr val="C0C0C0"/>
                  </a:outerShdw>
                </a:effectLst>
              </a:rPr>
              <a:t>to the problem of biological weapons. It needs an ethical, human, and moral solution if it’s going to happen at all.  Don’t ask me what the odds are for an ethical solution, but there is no other solution.”</a:t>
            </a:r>
          </a:p>
          <a:p>
            <a:pPr algn="ctr" eaLnBrk="1" hangingPunct="1">
              <a:buFontTx/>
              <a:buNone/>
              <a:defRPr/>
            </a:pPr>
            <a:r>
              <a:rPr lang="en-US" sz="1400" i="1" dirty="0" smtClean="0">
                <a:effectLst>
                  <a:outerShdw blurRad="38100" dist="38100" dir="2700000" algn="tl">
                    <a:srgbClr val="C0C0C0"/>
                  </a:outerShdw>
                </a:effectLst>
              </a:rPr>
              <a:t>	</a:t>
            </a:r>
          </a:p>
          <a:p>
            <a:pPr algn="ctr" eaLnBrk="1" hangingPunct="1">
              <a:buFontTx/>
              <a:buNone/>
              <a:defRPr/>
            </a:pPr>
            <a:r>
              <a:rPr lang="en-US" sz="2100" i="1" dirty="0" smtClean="0">
                <a:effectLst>
                  <a:outerShdw blurRad="38100" dist="38100" dir="2700000" algn="tl">
                    <a:srgbClr val="C0C0C0"/>
                  </a:outerShdw>
                </a:effectLst>
              </a:rPr>
              <a:t>&lt;Then Dr. Lederberg paused and said,&gt;</a:t>
            </a:r>
            <a:r>
              <a:rPr lang="en-US" sz="2800" i="1" dirty="0" smtClean="0">
                <a:effectLst>
                  <a:outerShdw blurRad="38100" dist="38100" dir="2700000" algn="tl">
                    <a:srgbClr val="C0C0C0"/>
                  </a:outerShdw>
                </a:effectLst>
              </a:rPr>
              <a:t>  </a:t>
            </a:r>
          </a:p>
          <a:p>
            <a:pPr algn="ctr" eaLnBrk="1" hangingPunct="1">
              <a:buFontTx/>
              <a:buNone/>
              <a:defRPr/>
            </a:pPr>
            <a:endParaRPr lang="en-US" sz="1600" i="1" dirty="0" smtClean="0">
              <a:effectLst>
                <a:outerShdw blurRad="38100" dist="38100" dir="2700000" algn="tl">
                  <a:srgbClr val="C0C0C0"/>
                </a:outerShdw>
              </a:effectLst>
            </a:endParaRPr>
          </a:p>
          <a:p>
            <a:pPr algn="ctr" eaLnBrk="1" hangingPunct="1">
              <a:buFontTx/>
              <a:buNone/>
              <a:defRPr/>
            </a:pPr>
            <a:r>
              <a:rPr lang="en-US" sz="2800" dirty="0" smtClean="0">
                <a:effectLst>
                  <a:outerShdw blurRad="38100" dist="38100" dir="2700000" algn="tl">
                    <a:srgbClr val="C0C0C0"/>
                  </a:outerShdw>
                </a:effectLst>
              </a:rPr>
              <a:t>“But would an ethical solution appeal to a sociopath?”</a:t>
            </a:r>
          </a:p>
        </p:txBody>
      </p:sp>
      <p:sp>
        <p:nvSpPr>
          <p:cNvPr id="78852" name="Text Box 4"/>
          <p:cNvSpPr txBox="1">
            <a:spLocks noChangeArrowheads="1"/>
          </p:cNvSpPr>
          <p:nvPr/>
        </p:nvSpPr>
        <p:spPr bwMode="auto">
          <a:xfrm>
            <a:off x="6629400" y="6248400"/>
            <a:ext cx="2159000" cy="336550"/>
          </a:xfrm>
          <a:prstGeom prst="rect">
            <a:avLst/>
          </a:prstGeom>
          <a:noFill/>
          <a:ln w="12700">
            <a:noFill/>
            <a:miter lim="800000"/>
            <a:headEnd/>
            <a:tailEnd/>
          </a:ln>
          <a:effectLst/>
        </p:spPr>
        <p:txBody>
          <a:bodyPr wrap="none">
            <a:spAutoFit/>
          </a:bodyPr>
          <a:lstStyle/>
          <a:p>
            <a:pPr eaLnBrk="0" hangingPunct="0">
              <a:defRPr/>
            </a:pPr>
            <a:r>
              <a:rPr lang="en-US" sz="1600" i="1">
                <a:effectLst>
                  <a:outerShdw blurRad="38100" dist="38100" dir="2700000" algn="tl">
                    <a:srgbClr val="C0C0C0"/>
                  </a:outerShdw>
                </a:effectLst>
              </a:rPr>
              <a:t>The New Yorker 1998</a:t>
            </a:r>
          </a:p>
        </p:txBody>
      </p:sp>
      <p:pic>
        <p:nvPicPr>
          <p:cNvPr id="13318" name="Picture 5" descr="lederbe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030787"/>
            <a:ext cx="1036638"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2649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43000" y="3352800"/>
            <a:ext cx="4267200" cy="228600"/>
          </a:xfrm>
          <a:prstGeom prst="rect">
            <a:avLst/>
          </a:prstGeom>
          <a:solidFill>
            <a:srgbClr val="F7FB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28600" y="533400"/>
            <a:ext cx="8716963" cy="895350"/>
          </a:xfrm>
        </p:spPr>
        <p:txBody>
          <a:bodyPr rtlCol="0">
            <a:normAutofit fontScale="90000"/>
          </a:bodyPr>
          <a:lstStyle/>
          <a:p>
            <a:pPr eaLnBrk="1" fontAlgn="auto" hangingPunct="1">
              <a:spcAft>
                <a:spcPts val="0"/>
              </a:spcAft>
              <a:defRPr/>
            </a:pPr>
            <a:r>
              <a:rPr lang="en-US" b="1" dirty="0" smtClean="0"/>
              <a:t>The USA Patriot Act: 2001</a:t>
            </a:r>
            <a:br>
              <a:rPr lang="en-US" b="1" dirty="0" smtClean="0"/>
            </a:br>
            <a:r>
              <a:rPr lang="en-US" sz="2000" b="1" dirty="0" smtClean="0"/>
              <a:t>&amp; The Public Health Security and Bioterrorism Preparedness and Response Act of 2002 </a:t>
            </a:r>
            <a:endParaRPr lang="en-US" sz="2000" b="1" dirty="0"/>
          </a:p>
        </p:txBody>
      </p:sp>
      <p:sp>
        <p:nvSpPr>
          <p:cNvPr id="7" name="TextBox 6"/>
          <p:cNvSpPr txBox="1"/>
          <p:nvPr/>
        </p:nvSpPr>
        <p:spPr>
          <a:xfrm>
            <a:off x="1143000" y="5715000"/>
            <a:ext cx="7285038" cy="646113"/>
          </a:xfrm>
          <a:prstGeom prst="rect">
            <a:avLst/>
          </a:prstGeom>
          <a:noFill/>
          <a:ln>
            <a:solidFill>
              <a:schemeClr val="tx1">
                <a:lumMod val="85000"/>
                <a:lumOff val="15000"/>
              </a:schemeClr>
            </a:solidFill>
          </a:ln>
        </p:spPr>
        <p:txBody>
          <a:bodyPr wrap="none">
            <a:spAutoFit/>
          </a:bodyPr>
          <a:lstStyle/>
          <a:p>
            <a:pPr fontAlgn="auto">
              <a:spcBef>
                <a:spcPts val="0"/>
              </a:spcBef>
              <a:spcAft>
                <a:spcPts val="0"/>
              </a:spcAft>
              <a:defRPr/>
            </a:pPr>
            <a:r>
              <a:rPr lang="en-US" sz="1800" dirty="0">
                <a:latin typeface="+mn-lt"/>
              </a:rPr>
              <a:t>April 2008---9,918 individuals approved  to work with Select Agents</a:t>
            </a:r>
          </a:p>
          <a:p>
            <a:pPr fontAlgn="auto">
              <a:spcBef>
                <a:spcPts val="0"/>
              </a:spcBef>
              <a:spcAft>
                <a:spcPts val="0"/>
              </a:spcAft>
              <a:defRPr/>
            </a:pPr>
            <a:r>
              <a:rPr lang="en-US" sz="1800" dirty="0">
                <a:latin typeface="+mn-lt"/>
              </a:rPr>
              <a:t>May 2008---324 entities registered with CDC (</a:t>
            </a:r>
            <a:r>
              <a:rPr lang="en-US" sz="1800" dirty="0" err="1">
                <a:latin typeface="+mn-lt"/>
              </a:rPr>
              <a:t>gov</a:t>
            </a:r>
            <a:r>
              <a:rPr lang="en-US" sz="1800" dirty="0">
                <a:latin typeface="+mn-lt"/>
              </a:rPr>
              <a:t>, </a:t>
            </a:r>
            <a:r>
              <a:rPr lang="en-US" sz="1800" dirty="0" err="1">
                <a:latin typeface="+mn-lt"/>
              </a:rPr>
              <a:t>corp</a:t>
            </a:r>
            <a:r>
              <a:rPr lang="en-US" sz="1800" dirty="0">
                <a:latin typeface="+mn-lt"/>
              </a:rPr>
              <a:t>, </a:t>
            </a:r>
            <a:r>
              <a:rPr lang="en-US" sz="1800" dirty="0" err="1">
                <a:latin typeface="+mn-lt"/>
              </a:rPr>
              <a:t>acad</a:t>
            </a:r>
            <a:r>
              <a:rPr lang="en-US" sz="1800" dirty="0">
                <a:latin typeface="+mn-lt"/>
              </a:rPr>
              <a:t>, NGOs)</a:t>
            </a:r>
          </a:p>
        </p:txBody>
      </p:sp>
      <p:sp>
        <p:nvSpPr>
          <p:cNvPr id="48133" name="TextBox 7"/>
          <p:cNvSpPr txBox="1">
            <a:spLocks noChangeArrowheads="1"/>
          </p:cNvSpPr>
          <p:nvPr/>
        </p:nvSpPr>
        <p:spPr bwMode="auto">
          <a:xfrm>
            <a:off x="1066800" y="1905000"/>
            <a:ext cx="664368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a:latin typeface="Calibri" pitchFamily="34" charset="0"/>
              </a:rPr>
              <a:t>Title II: Enhancing controls on dangerous biological agents and Toxins</a:t>
            </a:r>
          </a:p>
          <a:p>
            <a:pPr eaLnBrk="1" hangingPunct="1"/>
            <a:endParaRPr lang="en-US" sz="1800">
              <a:latin typeface="Calibri" pitchFamily="34" charset="0"/>
            </a:endParaRPr>
          </a:p>
          <a:p>
            <a:pPr eaLnBrk="1" hangingPunct="1"/>
            <a:r>
              <a:rPr lang="en-US" sz="1800">
                <a:latin typeface="Calibri" pitchFamily="34" charset="0"/>
              </a:rPr>
              <a:t>Regulatory control of certain biological agents and toxins (BSAT)</a:t>
            </a:r>
          </a:p>
          <a:p>
            <a:pPr eaLnBrk="1" hangingPunct="1"/>
            <a:r>
              <a:rPr lang="en-US" sz="1800">
                <a:latin typeface="Calibri" pitchFamily="34" charset="0"/>
              </a:rPr>
              <a:t>Regulation of transfers of BSAT</a:t>
            </a:r>
          </a:p>
          <a:p>
            <a:pPr eaLnBrk="1" hangingPunct="1"/>
            <a:r>
              <a:rPr lang="en-US" sz="1800">
                <a:latin typeface="Calibri" pitchFamily="34" charset="0"/>
              </a:rPr>
              <a:t>Possession and use of BSAT</a:t>
            </a:r>
          </a:p>
          <a:p>
            <a:pPr eaLnBrk="1" hangingPunct="1"/>
            <a:r>
              <a:rPr lang="en-US" sz="1800" u="sng">
                <a:latin typeface="Calibri" pitchFamily="34" charset="0"/>
              </a:rPr>
              <a:t>Registration (of persons) </a:t>
            </a:r>
            <a:r>
              <a:rPr lang="en-US" sz="1800">
                <a:latin typeface="Calibri" pitchFamily="34" charset="0"/>
              </a:rPr>
              <a:t>who work with BSAT</a:t>
            </a:r>
          </a:p>
          <a:p>
            <a:pPr eaLnBrk="1" hangingPunct="1"/>
            <a:r>
              <a:rPr lang="en-US" sz="1800">
                <a:latin typeface="Calibri" pitchFamily="34" charset="0"/>
              </a:rPr>
              <a:t>Safeguard and security requirements for registered persons</a:t>
            </a:r>
          </a:p>
          <a:p>
            <a:pPr eaLnBrk="1" hangingPunct="1"/>
            <a:r>
              <a:rPr lang="en-US" sz="1800">
                <a:latin typeface="Calibri" pitchFamily="34" charset="0"/>
              </a:rPr>
              <a:t>Inspections</a:t>
            </a:r>
          </a:p>
          <a:p>
            <a:pPr eaLnBrk="1" hangingPunct="1"/>
            <a:r>
              <a:rPr lang="en-US" sz="1800">
                <a:latin typeface="Calibri" pitchFamily="34" charset="0"/>
              </a:rPr>
              <a:t>Disclosure of information…re databases</a:t>
            </a:r>
          </a:p>
          <a:p>
            <a:pPr eaLnBrk="1" hangingPunct="1"/>
            <a:r>
              <a:rPr lang="en-US" sz="1800">
                <a:latin typeface="Calibri" pitchFamily="34" charset="0"/>
              </a:rPr>
              <a:t>Civil money penalty</a:t>
            </a:r>
          </a:p>
          <a:p>
            <a:pPr eaLnBrk="1" hangingPunct="1"/>
            <a:r>
              <a:rPr lang="en-US" sz="1800">
                <a:latin typeface="Calibri" pitchFamily="34" charset="0"/>
              </a:rPr>
              <a:t>Notification in event of release of BSAT</a:t>
            </a:r>
          </a:p>
          <a:p>
            <a:pPr eaLnBrk="1" hangingPunct="1"/>
            <a:r>
              <a:rPr lang="en-US" sz="1800">
                <a:latin typeface="Calibri" pitchFamily="34" charset="0"/>
              </a:rPr>
              <a:t>Reporting requirements</a:t>
            </a:r>
          </a:p>
        </p:txBody>
      </p:sp>
      <p:sp>
        <p:nvSpPr>
          <p:cNvPr id="48134" name="TextBox 8"/>
          <p:cNvSpPr txBox="1">
            <a:spLocks noChangeArrowheads="1"/>
          </p:cNvSpPr>
          <p:nvPr/>
        </p:nvSpPr>
        <p:spPr bwMode="auto">
          <a:xfrm>
            <a:off x="6645275" y="2895600"/>
            <a:ext cx="2238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600">
                <a:latin typeface="Calibri" pitchFamily="34" charset="0"/>
              </a:rPr>
              <a:t>Not required in 1996 Act</a:t>
            </a:r>
          </a:p>
        </p:txBody>
      </p:sp>
      <p:cxnSp>
        <p:nvCxnSpPr>
          <p:cNvPr id="11" name="Straight Arrow Connector 10"/>
          <p:cNvCxnSpPr/>
          <p:nvPr/>
        </p:nvCxnSpPr>
        <p:spPr>
          <a:xfrm rot="10800000" flipV="1">
            <a:off x="5410200" y="3124200"/>
            <a:ext cx="1066800" cy="304800"/>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432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4800" y="2133600"/>
            <a:ext cx="7239000" cy="1143000"/>
          </a:xfrm>
        </p:spPr>
        <p:txBody>
          <a:bodyPr>
            <a:normAutofit fontScale="90000"/>
          </a:bodyPr>
          <a:lstStyle/>
          <a:p>
            <a:r>
              <a:rPr lang="en-US" dirty="0" smtClean="0"/>
              <a:t>In the face of an unknown</a:t>
            </a:r>
            <a:br>
              <a:rPr lang="en-US" dirty="0" smtClean="0"/>
            </a:br>
            <a:r>
              <a:rPr lang="en-US" dirty="0" smtClean="0"/>
              <a:t>threat, </a:t>
            </a:r>
            <a:br>
              <a:rPr lang="en-US" dirty="0" smtClean="0"/>
            </a:br>
            <a:r>
              <a:rPr lang="en-US" dirty="0" smtClean="0"/>
              <a:t>the science community</a:t>
            </a:r>
            <a:br>
              <a:rPr lang="en-US" dirty="0" smtClean="0"/>
            </a:br>
            <a:r>
              <a:rPr lang="en-US" dirty="0" smtClean="0"/>
              <a:t>tried to help…</a:t>
            </a:r>
            <a:br>
              <a:rPr lang="en-US" dirty="0" smtClean="0"/>
            </a:br>
            <a:r>
              <a:rPr lang="en-US" u="sng" dirty="0" smtClean="0"/>
              <a:t>…and to protect itself.</a:t>
            </a:r>
          </a:p>
        </p:txBody>
      </p:sp>
      <p:sp>
        <p:nvSpPr>
          <p:cNvPr id="1638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AD98DD56-3DA7-4EC7-8459-0C71F07351FC}" type="slidenum">
              <a:rPr lang="en-US" sz="1400" smtClean="0"/>
              <a:pPr eaLnBrk="1" hangingPunct="1"/>
              <a:t>7</a:t>
            </a:fld>
            <a:endParaRPr lang="en-US" sz="1400" smtClean="0"/>
          </a:p>
        </p:txBody>
      </p:sp>
      <p:pic>
        <p:nvPicPr>
          <p:cNvPr id="16388" name="Picture 3" descr="1_15_04 _1"/>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rot="1363044">
            <a:off x="6791645" y="4221823"/>
            <a:ext cx="1516314" cy="2075212"/>
          </a:xfrm>
          <a:noFill/>
          <a:ln>
            <a:solidFill>
              <a:schemeClr val="tx1"/>
            </a:solidFill>
            <a:miter lim="800000"/>
            <a:headEnd/>
            <a:tailEnd/>
          </a:ln>
        </p:spPr>
      </p:pic>
      <p:sp>
        <p:nvSpPr>
          <p:cNvPr id="2" name="TextBox 1"/>
          <p:cNvSpPr txBox="1"/>
          <p:nvPr/>
        </p:nvSpPr>
        <p:spPr>
          <a:xfrm>
            <a:off x="990600" y="5943600"/>
            <a:ext cx="3625480" cy="369332"/>
          </a:xfrm>
          <a:prstGeom prst="rect">
            <a:avLst/>
          </a:prstGeom>
          <a:noFill/>
        </p:spPr>
        <p:txBody>
          <a:bodyPr wrap="none" rtlCol="0">
            <a:spAutoFit/>
          </a:bodyPr>
          <a:lstStyle/>
          <a:p>
            <a:r>
              <a:rPr lang="en-US" i="1" dirty="0" smtClean="0"/>
              <a:t>The birth of the “dual-use” dilemma</a:t>
            </a:r>
            <a:endParaRPr lang="en-US" i="1" dirty="0"/>
          </a:p>
        </p:txBody>
      </p:sp>
      <p:sp>
        <p:nvSpPr>
          <p:cNvPr id="3" name="TextBox 2"/>
          <p:cNvSpPr txBox="1"/>
          <p:nvPr/>
        </p:nvSpPr>
        <p:spPr>
          <a:xfrm>
            <a:off x="6483927" y="6319859"/>
            <a:ext cx="652743" cy="369332"/>
          </a:xfrm>
          <a:prstGeom prst="rect">
            <a:avLst/>
          </a:prstGeom>
          <a:noFill/>
        </p:spPr>
        <p:txBody>
          <a:bodyPr wrap="none" rtlCol="0">
            <a:spAutoFit/>
          </a:bodyPr>
          <a:lstStyle/>
          <a:p>
            <a:r>
              <a:rPr lang="en-US" dirty="0" smtClean="0"/>
              <a:t>2003</a:t>
            </a:r>
            <a:endParaRPr lang="en-US" dirty="0"/>
          </a:p>
        </p:txBody>
      </p:sp>
    </p:spTree>
    <p:extLst>
      <p:ext uri="{BB962C8B-B14F-4D97-AF65-F5344CB8AC3E}">
        <p14:creationId xmlns:p14="http://schemas.microsoft.com/office/powerpoint/2010/main" val="3139617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93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71600"/>
            <a:ext cx="2684463"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371600"/>
            <a:ext cx="2813050"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3" name="Text Box 4"/>
          <p:cNvSpPr txBox="1">
            <a:spLocks noChangeArrowheads="1"/>
          </p:cNvSpPr>
          <p:nvPr/>
        </p:nvSpPr>
        <p:spPr bwMode="auto">
          <a:xfrm>
            <a:off x="2498725" y="381000"/>
            <a:ext cx="4049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4000" b="1"/>
              <a:t>NSABB Reports</a:t>
            </a:r>
          </a:p>
        </p:txBody>
      </p:sp>
      <p:pic>
        <p:nvPicPr>
          <p:cNvPr id="9933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048000"/>
            <a:ext cx="2819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8200" y="3043238"/>
            <a:ext cx="2693988"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9233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9BD7623D-A2ED-43E9-8B35-F4CC05C2AE41}" type="slidenum">
              <a:rPr lang="en-US" sz="1400" smtClean="0"/>
              <a:pPr eaLnBrk="1" hangingPunct="1"/>
              <a:t>9</a:t>
            </a:fld>
            <a:endParaRPr lang="en-US" sz="1400" smtClean="0"/>
          </a:p>
        </p:txBody>
      </p:sp>
      <p:sp>
        <p:nvSpPr>
          <p:cNvPr id="49155" name="Title 1"/>
          <p:cNvSpPr>
            <a:spLocks noGrp="1"/>
          </p:cNvSpPr>
          <p:nvPr>
            <p:ph type="ctrTitle" idx="4294967295"/>
          </p:nvPr>
        </p:nvSpPr>
        <p:spPr>
          <a:xfrm>
            <a:off x="685800" y="2130425"/>
            <a:ext cx="7772400" cy="1470025"/>
          </a:xfrm>
        </p:spPr>
        <p:txBody>
          <a:bodyPr/>
          <a:lstStyle/>
          <a:p>
            <a:pPr eaLnBrk="1" hangingPunct="1"/>
            <a:endParaRPr lang="en-US" smtClean="0"/>
          </a:p>
        </p:txBody>
      </p:sp>
      <p:sp>
        <p:nvSpPr>
          <p:cNvPr id="49156" name="Subtitle 2"/>
          <p:cNvSpPr>
            <a:spLocks noGrp="1"/>
          </p:cNvSpPr>
          <p:nvPr>
            <p:ph type="subTitle" idx="4294967295"/>
          </p:nvPr>
        </p:nvSpPr>
        <p:spPr>
          <a:xfrm>
            <a:off x="1371600" y="3886200"/>
            <a:ext cx="6400800" cy="1752600"/>
          </a:xfrm>
        </p:spPr>
        <p:txBody>
          <a:bodyPr/>
          <a:lstStyle/>
          <a:p>
            <a:pPr marL="0" indent="0" algn="ctr" eaLnBrk="1" hangingPunct="1">
              <a:buFontTx/>
              <a:buNone/>
            </a:pPr>
            <a:endParaRPr lang="en-US" smtClean="0">
              <a:solidFill>
                <a:srgbClr val="898989"/>
              </a:solidFill>
            </a:endParaRPr>
          </a:p>
        </p:txBody>
      </p:sp>
      <p:pic>
        <p:nvPicPr>
          <p:cNvPr id="49157" name="Picture 2"/>
          <p:cNvPicPr>
            <a:picLocks noChangeAspect="1" noChangeArrowheads="1"/>
          </p:cNvPicPr>
          <p:nvPr/>
        </p:nvPicPr>
        <p:blipFill>
          <a:blip r:embed="rId2">
            <a:extLst>
              <a:ext uri="{28A0092B-C50C-407E-A947-70E740481C1C}">
                <a14:useLocalDpi xmlns:a14="http://schemas.microsoft.com/office/drawing/2010/main" val="0"/>
              </a:ext>
            </a:extLst>
          </a:blip>
          <a:srcRect l="3050" t="6268" r="-995" b="5379"/>
          <a:stretch>
            <a:fillRect/>
          </a:stretch>
        </p:blipFill>
        <p:spPr bwMode="auto">
          <a:xfrm rot="5340000">
            <a:off x="823912" y="-1285875"/>
            <a:ext cx="7340601" cy="929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685800" y="838200"/>
            <a:ext cx="762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409852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TotalTime>
  <Words>874</Words>
  <Application>Microsoft Office PowerPoint</Application>
  <PresentationFormat>On-screen Show (4:3)</PresentationFormat>
  <Paragraphs>209</Paragraphs>
  <Slides>23</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Photo Editor Photo</vt:lpstr>
      <vt:lpstr>‘Enlightened Leadership’ more powerful than guns, gates and guards</vt:lpstr>
      <vt:lpstr>     Preserving the ‘good’ of                         powerful science:                                …in a dangerous world </vt:lpstr>
      <vt:lpstr>Historically….it was Lab Biosafety</vt:lpstr>
      <vt:lpstr>PowerPoint Presentation</vt:lpstr>
      <vt:lpstr>“No technical solution…”</vt:lpstr>
      <vt:lpstr>The USA Patriot Act: 2001 &amp; The Public Health Security and Bioterrorism Preparedness and Response Act of 2002 </vt:lpstr>
      <vt:lpstr>In the face of an unknown threat,  the science community tried to help… …and to protect itself.</vt:lpstr>
      <vt:lpstr>PowerPoint Presentation</vt:lpstr>
      <vt:lpstr>PowerPoint Presentation</vt:lpstr>
      <vt:lpstr>PowerPoint Presentation</vt:lpstr>
      <vt:lpstr>PowerPoint Presentation</vt:lpstr>
      <vt:lpstr>PowerPoint Presentation</vt:lpstr>
      <vt:lpstr>Biological ‘Surety’ 2008</vt:lpstr>
      <vt:lpstr>Personnel Reliability: AR 50-1 28 July 08…..AR 50-X since 2004</vt:lpstr>
      <vt:lpstr>Personnel Reliability: AR 50-1 28 July 08…..AR 50-X since 2004</vt:lpstr>
      <vt:lpstr>Fear the Slippery Slope</vt:lpstr>
      <vt:lpstr>Over Regulation could impact…</vt:lpstr>
      <vt:lpstr>PowerPoint Presentation</vt:lpstr>
      <vt:lpstr>PowerPoint Presentation</vt:lpstr>
      <vt:lpstr>PowerPoint Presentation</vt:lpstr>
      <vt:lpstr>We can work together globally…</vt:lpstr>
      <vt:lpstr>ZERO INSIDER RISK IS POSSIBLE in individual laboratories like this one…</vt:lpstr>
      <vt:lpstr>But we can’t afford Zero Risk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Franz, Dave</dc:creator>
  <cp:lastModifiedBy>Franz, Dave</cp:lastModifiedBy>
  <cp:revision>75</cp:revision>
  <dcterms:created xsi:type="dcterms:W3CDTF">2011-01-18T19:11:51Z</dcterms:created>
  <dcterms:modified xsi:type="dcterms:W3CDTF">2011-07-12T06:25:20Z</dcterms:modified>
</cp:coreProperties>
</file>