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1" r:id="rId3"/>
    <p:sldId id="327" r:id="rId4"/>
    <p:sldId id="319" r:id="rId5"/>
    <p:sldId id="328" r:id="rId6"/>
    <p:sldId id="322" r:id="rId7"/>
    <p:sldId id="329" r:id="rId8"/>
    <p:sldId id="324" r:id="rId9"/>
    <p:sldId id="323" r:id="rId10"/>
    <p:sldId id="325" r:id="rId11"/>
    <p:sldId id="326" r:id="rId12"/>
    <p:sldId id="320" r:id="rId1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D4D4D"/>
    <a:srgbClr val="FF0000"/>
    <a:srgbClr val="FF0066"/>
    <a:srgbClr val="FFFF00"/>
    <a:srgbClr val="DDDDDD"/>
    <a:srgbClr val="CCEC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5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13ABB576-DB7E-4F73-9B3B-EB7F217E30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382E043-FA73-45A7-A851-7ACDBB93AA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E3885-0277-4483-918F-459119719D71}" type="slidenum">
              <a:rPr lang="en-AU" smtClean="0">
                <a:latin typeface="Tahoma" pitchFamily="34" charset="0"/>
              </a:rPr>
              <a:pPr/>
              <a:t>1</a:t>
            </a:fld>
            <a:endParaRPr lang="en-AU" smtClean="0">
              <a:latin typeface="Tahoma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253FE-B48A-4629-9FA7-3EE216388371}" type="slidenum">
              <a:rPr lang="en-US" smtClean="0">
                <a:latin typeface="Tahoma" pitchFamily="34" charset="0"/>
              </a:rPr>
              <a:pPr/>
              <a:t>3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253FE-B48A-4629-9FA7-3EE216388371}" type="slidenum">
              <a:rPr lang="en-US" smtClean="0">
                <a:latin typeface="Tahoma" pitchFamily="34" charset="0"/>
              </a:rPr>
              <a:pPr/>
              <a:t>4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253FE-B48A-4629-9FA7-3EE216388371}" type="slidenum">
              <a:rPr lang="en-US" smtClean="0">
                <a:latin typeface="Tahoma" pitchFamily="34" charset="0"/>
              </a:rPr>
              <a:pPr/>
              <a:t>5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5" name="Group 4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18" name="AutoShape 5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 sz="1800"/>
              </a:p>
            </p:txBody>
          </p:sp>
        </p:grp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pic>
          <p:nvPicPr>
            <p:cNvPr id="7" name="Picture 8" descr="20070618_csiro702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title_slide_nolineslr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0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grpSp>
          <p:nvGrpSpPr>
            <p:cNvPr id="10" name="Group 11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11" name="Line 12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 sz="1800"/>
              </a:p>
            </p:txBody>
          </p:sp>
        </p:grpSp>
      </p:grpSp>
      <p:sp>
        <p:nvSpPr>
          <p:cNvPr id="152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3952875" cy="1008063"/>
          </a:xfr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pic>
        <p:nvPicPr>
          <p:cNvPr id="21" name="Picture 14" descr="AAHL _0409 Lar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"/>
            <a:ext cx="7740352" cy="38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2550"/>
            <a:ext cx="67691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196975"/>
            <a:ext cx="330835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4463" y="1196975"/>
            <a:ext cx="330835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24463" y="3594100"/>
            <a:ext cx="330835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_slide_nolines_070618"/>
          <p:cNvPicPr>
            <a:picLocks noChangeAspect="1" noChangeArrowheads="1"/>
          </p:cNvPicPr>
          <p:nvPr/>
        </p:nvPicPr>
        <p:blipFill>
          <a:blip r:embed="rId2" cstate="print"/>
          <a:srcRect t="11275" r="476"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3350" y="-19050"/>
            <a:ext cx="411163" cy="6889750"/>
            <a:chOff x="409" y="-1"/>
            <a:chExt cx="259" cy="4331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rot="286749" flipH="1">
              <a:off x="651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286749" flipH="1">
              <a:off x="569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286749" flipH="1">
              <a:off x="609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286749" flipH="1">
              <a:off x="529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286749" flipH="1">
              <a:off x="447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286749" flipH="1">
              <a:off x="487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286749" flipH="1">
              <a:off x="409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</p:grpSp>
      <p:pic>
        <p:nvPicPr>
          <p:cNvPr id="14" name="Picture 11" descr="20070618_csiro7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6332538"/>
            <a:ext cx="323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343775" cy="49228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bulFifth</a:t>
            </a:r>
            <a:r>
              <a:rPr lang="en-US" dirty="0" smtClean="0"/>
              <a:t> level</a:t>
            </a:r>
            <a:endParaRPr lang="en-AU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CSIRO</a:t>
            </a:r>
            <a:r>
              <a:rPr lang="en-AU" dirty="0" smtClean="0">
                <a:solidFill>
                  <a:srgbClr val="00B0F0"/>
                </a:solidFill>
              </a:rPr>
              <a:t>.</a:t>
            </a:r>
            <a:r>
              <a:rPr lang="en-AU" b="0" dirty="0" smtClean="0">
                <a:solidFill>
                  <a:srgbClr val="00B0F0"/>
                </a:solidFill>
              </a:rPr>
              <a:t>  Greg Smith  Istanbul July 2011</a:t>
            </a:r>
            <a:endParaRPr lang="en-AU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CSIRO.</a:t>
            </a:r>
            <a:r>
              <a:rPr lang="en-AU" b="0" dirty="0">
                <a:solidFill>
                  <a:schemeClr val="tx1"/>
                </a:solidFill>
              </a:rPr>
              <a:t>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_slide_nolines_070618"/>
          <p:cNvPicPr>
            <a:picLocks noChangeAspect="1" noChangeArrowheads="1"/>
          </p:cNvPicPr>
          <p:nvPr/>
        </p:nvPicPr>
        <p:blipFill>
          <a:blip r:embed="rId14" cstate="print"/>
          <a:srcRect t="11275" r="476"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33350" y="-19050"/>
            <a:ext cx="411163" cy="6889750"/>
            <a:chOff x="409" y="-1"/>
            <a:chExt cx="259" cy="4331"/>
          </a:xfrm>
        </p:grpSpPr>
        <p:sp>
          <p:nvSpPr>
            <p:cNvPr id="151556" name="Line 4"/>
            <p:cNvSpPr>
              <a:spLocks noChangeShapeType="1"/>
            </p:cNvSpPr>
            <p:nvPr/>
          </p:nvSpPr>
          <p:spPr bwMode="auto">
            <a:xfrm rot="286749" flipH="1">
              <a:off x="651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 rot="286749" flipH="1">
              <a:off x="569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58" name="Line 6"/>
            <p:cNvSpPr>
              <a:spLocks noChangeShapeType="1"/>
            </p:cNvSpPr>
            <p:nvPr/>
          </p:nvSpPr>
          <p:spPr bwMode="auto">
            <a:xfrm rot="286749" flipH="1">
              <a:off x="609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59" name="Line 7"/>
            <p:cNvSpPr>
              <a:spLocks noChangeShapeType="1"/>
            </p:cNvSpPr>
            <p:nvPr/>
          </p:nvSpPr>
          <p:spPr bwMode="auto">
            <a:xfrm rot="286749" flipH="1">
              <a:off x="529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60" name="Line 8"/>
            <p:cNvSpPr>
              <a:spLocks noChangeShapeType="1"/>
            </p:cNvSpPr>
            <p:nvPr/>
          </p:nvSpPr>
          <p:spPr bwMode="auto">
            <a:xfrm rot="286749" flipH="1">
              <a:off x="447" y="0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61" name="Line 9"/>
            <p:cNvSpPr>
              <a:spLocks noChangeShapeType="1"/>
            </p:cNvSpPr>
            <p:nvPr/>
          </p:nvSpPr>
          <p:spPr bwMode="auto">
            <a:xfrm rot="286749" flipH="1">
              <a:off x="487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  <p:sp>
          <p:nvSpPr>
            <p:cNvPr id="151562" name="Line 10"/>
            <p:cNvSpPr>
              <a:spLocks noChangeShapeType="1"/>
            </p:cNvSpPr>
            <p:nvPr/>
          </p:nvSpPr>
          <p:spPr bwMode="auto">
            <a:xfrm rot="286749" flipH="1">
              <a:off x="409" y="-1"/>
              <a:ext cx="17" cy="433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1800"/>
            </a:p>
          </p:txBody>
        </p:sp>
      </p:grpSp>
      <p:pic>
        <p:nvPicPr>
          <p:cNvPr id="1028" name="Picture 11" descr="20070618_csiro70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78838" y="6332538"/>
            <a:ext cx="323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51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AU"/>
              <a:t>CSIRO.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8937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6176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cen.eu/bos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9632" y="3933056"/>
            <a:ext cx="7343775" cy="1008063"/>
          </a:xfrm>
          <a:effectLst>
            <a:outerShdw dist="38100" dir="4440000" algn="tl" rotWithShape="0">
              <a:schemeClr val="tx1">
                <a:lumMod val="95000"/>
                <a:lumOff val="5000"/>
              </a:scheme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AU" sz="3200" b="1" dirty="0" smtClean="0"/>
              <a:t>Requirements for and Challenges associated with BSL4 laboratories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51723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>
                <a:solidFill>
                  <a:srgbClr val="00B0F0"/>
                </a:solidFill>
              </a:rPr>
              <a:t>Dr Greg Smith</a:t>
            </a:r>
          </a:p>
          <a:p>
            <a:r>
              <a:rPr lang="en-AU" sz="1800" b="1" dirty="0" smtClean="0">
                <a:solidFill>
                  <a:srgbClr val="00B0F0"/>
                </a:solidFill>
              </a:rPr>
              <a:t>Microbiological Security Manager</a:t>
            </a:r>
          </a:p>
          <a:p>
            <a:r>
              <a:rPr lang="en-AU" sz="1800" b="1" dirty="0" smtClean="0">
                <a:solidFill>
                  <a:srgbClr val="00B0F0"/>
                </a:solidFill>
              </a:rPr>
              <a:t>Australian Animal Health Laboratory</a:t>
            </a:r>
          </a:p>
          <a:p>
            <a:r>
              <a:rPr lang="en-AU" sz="1800" b="1" dirty="0" smtClean="0">
                <a:solidFill>
                  <a:srgbClr val="00B0F0"/>
                </a:solidFill>
              </a:rPr>
              <a:t>Geelong, Victoria  </a:t>
            </a:r>
            <a:endParaRPr lang="en-A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AU" b="1" dirty="0" smtClean="0"/>
              <a:t>Community Relations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343775" cy="4922837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Dedicated Media Officer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Active engagement of public including schools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Tours for key State and Federal politicians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Facilitate media coverage (60 minutes, Catalyst etc.)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Helps to have a long record &gt;25 yrs of safe operation within the community</a:t>
            </a:r>
          </a:p>
          <a:p>
            <a:endParaRPr lang="en-AU" b="1" dirty="0" smtClean="0">
              <a:solidFill>
                <a:schemeClr val="tx1"/>
              </a:solidFill>
            </a:endParaRPr>
          </a:p>
          <a:p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CSIRO.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www.replayclassifieds.com.au/assets/cs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4166315" cy="281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://outreach.atnf.csiro.au/events/opendays/2007/images/LO9V3087pl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815785" cy="238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planbooktravel.com.au/businesses/act/canberra/attractions/csiro-discovery-centre/boy%20with%20magnifying%20glass%20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373216"/>
            <a:ext cx="1889643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788024" y="1340768"/>
          <a:ext cx="4355976" cy="4241345"/>
        </p:xfrm>
        <a:graphic>
          <a:graphicData uri="http://schemas.openxmlformats.org/presentationml/2006/ole">
            <p:oleObj spid="_x0000_s27650" name="Acrobat Document" r:id="rId3" imgW="2895387" imgH="2819008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AU" b="1" dirty="0" smtClean="0"/>
              <a:t>Maximising the investment;</a:t>
            </a:r>
            <a:br>
              <a:rPr lang="en-AU" b="1" dirty="0" smtClean="0"/>
            </a:br>
            <a:r>
              <a:rPr lang="en-AU" b="1" dirty="0" smtClean="0"/>
              <a:t> reducing the risk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4176464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$10M to convert existing facility to specialised BSL3 and BSL4 lab space 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Available to scientists across Australia and globally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Government, academic or commercial clients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Existing &amp; proven systems and experienced staff</a:t>
            </a:r>
          </a:p>
          <a:p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r>
              <a:rPr lang="en-AU" dirty="0" smtClean="0"/>
              <a:t>.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endParaRPr lang="en-A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3600" b="1" dirty="0" smtClean="0"/>
              <a:t>Thanks for your attention!</a:t>
            </a:r>
            <a:endParaRPr lang="en-AU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examiner.com/images/blog/EXID10805/images/ist2_2777114-kiss-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3619500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are needed?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3972743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Australia – population of 22.5 million</a:t>
            </a:r>
          </a:p>
          <a:p>
            <a:r>
              <a:rPr lang="en-AU" sz="2400" b="1" dirty="0" smtClean="0">
                <a:solidFill>
                  <a:schemeClr val="tx1"/>
                </a:solidFill>
              </a:rPr>
              <a:t>4x BSL4 Laboratories</a:t>
            </a:r>
          </a:p>
          <a:p>
            <a:r>
              <a:rPr lang="en-AU" sz="2400" b="1" dirty="0" smtClean="0">
                <a:solidFill>
                  <a:schemeClr val="tx1"/>
                </a:solidFill>
              </a:rPr>
              <a:t>1 x National Animal High Containment Lab (AAHL)</a:t>
            </a:r>
          </a:p>
          <a:p>
            <a:r>
              <a:rPr lang="en-AU" sz="2400" b="1" dirty="0" smtClean="0">
                <a:solidFill>
                  <a:schemeClr val="tx1"/>
                </a:solidFill>
              </a:rPr>
              <a:t>3x State Public Health PC4 labs (Brisbane, Sydney and Melbourne)</a:t>
            </a:r>
          </a:p>
          <a:p>
            <a:r>
              <a:rPr lang="en-AU" sz="2400" b="1" dirty="0" smtClean="0">
                <a:solidFill>
                  <a:schemeClr val="tx1"/>
                </a:solidFill>
              </a:rPr>
              <a:t>Expansion of AAHL new PC4 lab 320 m</a:t>
            </a:r>
            <a:r>
              <a:rPr lang="en-AU" sz="2400" b="1" baseline="30000" dirty="0" smtClean="0">
                <a:solidFill>
                  <a:schemeClr val="tx1"/>
                </a:solidFill>
              </a:rPr>
              <a:t>2</a:t>
            </a:r>
            <a:endParaRPr lang="en-AU" sz="2400" b="1" baseline="30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 .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stgeography.wikispaces.com/file/view/map_of_australia.gif/60938978/map_of_australia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1268759"/>
            <a:ext cx="4023807" cy="359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ft Arrow 5"/>
          <p:cNvSpPr/>
          <p:nvPr/>
        </p:nvSpPr>
        <p:spPr bwMode="auto">
          <a:xfrm rot="18511743">
            <a:off x="8384875" y="2595568"/>
            <a:ext cx="576064" cy="26860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 rot="18748564">
            <a:off x="8267237" y="3431276"/>
            <a:ext cx="576064" cy="26860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781906">
            <a:off x="7841064" y="4274139"/>
            <a:ext cx="576064" cy="26860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8373827">
            <a:off x="7110587" y="4303816"/>
            <a:ext cx="576064" cy="268608"/>
          </a:xfrm>
          <a:prstGeom prst="leftArrow">
            <a:avLst/>
          </a:prstGeom>
          <a:solidFill>
            <a:srgbClr val="002060"/>
          </a:solidFill>
          <a:ln w="95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41168"/>
            <a:ext cx="266825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2220499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 Arrow 12"/>
          <p:cNvSpPr/>
          <p:nvPr/>
        </p:nvSpPr>
        <p:spPr bwMode="auto">
          <a:xfrm rot="8373827">
            <a:off x="3654204" y="6176024"/>
            <a:ext cx="576064" cy="268608"/>
          </a:xfrm>
          <a:prstGeom prst="leftArrow">
            <a:avLst/>
          </a:prstGeom>
          <a:solidFill>
            <a:srgbClr val="002060"/>
          </a:solidFill>
          <a:ln w="95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endParaRPr lang="en-A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88832" cy="603969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Animal Health Lab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9" descr="Aerial shot AAHL01_up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1124744"/>
            <a:ext cx="5545310" cy="368571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Content Placeholder 5"/>
          <p:cNvSpPr>
            <a:spLocks noGrp="1"/>
          </p:cNvSpPr>
          <p:nvPr>
            <p:ph sz="quarter" idx="2"/>
          </p:nvPr>
        </p:nvSpPr>
        <p:spPr>
          <a:xfrm>
            <a:off x="683568" y="1196753"/>
            <a:ext cx="8136904" cy="5472608"/>
          </a:xfrm>
        </p:spPr>
        <p:txBody>
          <a:bodyPr/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Opened in  1985</a:t>
            </a:r>
          </a:p>
          <a:p>
            <a:pPr marL="0" indent="0"/>
            <a:r>
              <a:rPr lang="en-US" sz="2400" b="1" u="sng" dirty="0" smtClean="0">
                <a:solidFill>
                  <a:schemeClr val="tx1"/>
                </a:solidFill>
              </a:rPr>
              <a:t> 26 years old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 $200M to build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Replace $650-700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 35 hectares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 Building 2 Ha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6 Floors</a:t>
            </a:r>
          </a:p>
          <a:p>
            <a:pPr marL="0" indent="0"/>
            <a:r>
              <a:rPr lang="en-US" sz="2400" b="1" dirty="0" smtClean="0">
                <a:solidFill>
                  <a:schemeClr val="tx1"/>
                </a:solidFill>
              </a:rPr>
              <a:t> 65,000 m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2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15,000m</a:t>
            </a:r>
            <a:r>
              <a:rPr lang="en-AU" sz="2400" b="1" baseline="30000" dirty="0" smtClean="0">
                <a:solidFill>
                  <a:schemeClr val="tx1"/>
                </a:solidFill>
              </a:rPr>
              <a:t>2 ‘</a:t>
            </a:r>
            <a:r>
              <a:rPr lang="en-AU" sz="2400" b="1" i="1" dirty="0" smtClean="0">
                <a:solidFill>
                  <a:schemeClr val="tx1"/>
                </a:solidFill>
              </a:rPr>
              <a:t>lab</a:t>
            </a:r>
            <a:r>
              <a:rPr lang="en-AU" sz="2400" b="1" dirty="0" smtClean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Lab</a:t>
            </a: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chemeClr val="tx1"/>
                </a:solidFill>
              </a:rPr>
              <a:t>BSL2 = 2600 m2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chemeClr val="tx1"/>
                </a:solidFill>
              </a:rPr>
              <a:t>BSL3 = 2900 m2</a:t>
            </a:r>
            <a:endParaRPr lang="en-US" sz="2400" baseline="30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rgbClr val="C00000"/>
                </a:solidFill>
              </a:rPr>
              <a:t>BSL4 =   100 m2 (400m</a:t>
            </a:r>
            <a:r>
              <a:rPr lang="en-AU" sz="2400" baseline="30000" dirty="0" smtClean="0">
                <a:solidFill>
                  <a:srgbClr val="C00000"/>
                </a:solidFill>
              </a:rPr>
              <a:t>2</a:t>
            </a:r>
            <a:r>
              <a:rPr lang="en-AU" sz="2400" dirty="0" smtClean="0">
                <a:solidFill>
                  <a:srgbClr val="C00000"/>
                </a:solidFill>
              </a:rPr>
              <a:t>)</a:t>
            </a:r>
            <a:endParaRPr lang="en-AU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AU" sz="2000" baseline="30000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AU" sz="1400" b="1" dirty="0" smtClean="0">
              <a:solidFill>
                <a:schemeClr val="tx1"/>
              </a:solidFill>
            </a:endParaRPr>
          </a:p>
          <a:p>
            <a:pPr marL="0" indent="0"/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5157192"/>
            <a:ext cx="259718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AU" sz="2400" b="1" dirty="0" smtClean="0"/>
              <a:t>  Animal Facility</a:t>
            </a:r>
            <a:r>
              <a:rPr lang="en-AU" sz="9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AU" sz="900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AU" sz="2400" dirty="0" smtClean="0"/>
              <a:t>   BSL3  = 955 m</a:t>
            </a:r>
            <a:r>
              <a:rPr lang="en-AU" sz="2400" baseline="30000" dirty="0" smtClean="0"/>
              <a:t>2</a:t>
            </a:r>
            <a:endParaRPr lang="en-AU" sz="2400" dirty="0" smtClean="0"/>
          </a:p>
          <a:p>
            <a:pPr>
              <a:lnSpc>
                <a:spcPct val="80000"/>
              </a:lnSpc>
            </a:pPr>
            <a:r>
              <a:rPr lang="en-AU" sz="2400" dirty="0" smtClean="0"/>
              <a:t>   </a:t>
            </a:r>
            <a:r>
              <a:rPr lang="en-AU" sz="2400" dirty="0" smtClean="0">
                <a:solidFill>
                  <a:srgbClr val="C00000"/>
                </a:solidFill>
              </a:rPr>
              <a:t>BSL4 = 127m</a:t>
            </a:r>
            <a:r>
              <a:rPr lang="en-AU" sz="2400" baseline="30000" dirty="0" smtClean="0">
                <a:solidFill>
                  <a:srgbClr val="C00000"/>
                </a:solidFill>
              </a:rPr>
              <a:t>2</a:t>
            </a:r>
            <a:endParaRPr lang="en-US" sz="2400" baseline="30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endParaRPr lang="en-A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88832" cy="603969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and Maintenance costs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Content Placeholder 5"/>
          <p:cNvSpPr>
            <a:spLocks noGrp="1"/>
          </p:cNvSpPr>
          <p:nvPr>
            <p:ph sz="quarter" idx="2"/>
          </p:nvPr>
        </p:nvSpPr>
        <p:spPr>
          <a:xfrm>
            <a:off x="683568" y="1700808"/>
            <a:ext cx="8280920" cy="4105275"/>
          </a:xfrm>
        </p:spPr>
        <p:txBody>
          <a:bodyPr/>
          <a:lstStyle/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60 F/T Engineering staff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10 Microbiological Security Staff </a:t>
            </a:r>
            <a:r>
              <a:rPr lang="en-AU" sz="2400" b="1" dirty="0" smtClean="0">
                <a:solidFill>
                  <a:srgbClr val="FF0000"/>
                </a:solidFill>
              </a:rPr>
              <a:t>($1M annually</a:t>
            </a:r>
            <a:r>
              <a:rPr lang="en-AU" sz="2400" b="1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AU" sz="2400" b="1" dirty="0" smtClean="0">
                <a:solidFill>
                  <a:srgbClr val="FF0000"/>
                </a:solidFill>
              </a:rPr>
              <a:t> $6.8M </a:t>
            </a:r>
            <a:r>
              <a:rPr lang="en-AU" sz="2400" b="1" dirty="0" smtClean="0">
                <a:solidFill>
                  <a:schemeClr val="tx1"/>
                </a:solidFill>
              </a:rPr>
              <a:t>annual maintenance &amp; running cost</a:t>
            </a:r>
          </a:p>
          <a:p>
            <a:pPr marL="0" indent="0"/>
            <a:r>
              <a:rPr lang="en-AU" sz="2400" b="1" dirty="0" smtClean="0">
                <a:solidFill>
                  <a:srgbClr val="C00000"/>
                </a:solidFill>
              </a:rPr>
              <a:t> </a:t>
            </a:r>
            <a:r>
              <a:rPr lang="en-AU" sz="2400" b="1" dirty="0" smtClean="0">
                <a:solidFill>
                  <a:srgbClr val="FF0000"/>
                </a:solidFill>
              </a:rPr>
              <a:t>$15M</a:t>
            </a:r>
            <a:r>
              <a:rPr lang="en-AU" sz="2400" b="1" dirty="0" smtClean="0">
                <a:solidFill>
                  <a:schemeClr val="tx1"/>
                </a:solidFill>
              </a:rPr>
              <a:t>/yr depreciation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</a:t>
            </a:r>
            <a:r>
              <a:rPr lang="en-AU" sz="2400" b="1" dirty="0" smtClean="0">
                <a:solidFill>
                  <a:srgbClr val="FF0000"/>
                </a:solidFill>
              </a:rPr>
              <a:t>$25M</a:t>
            </a:r>
            <a:r>
              <a:rPr lang="en-AU" sz="2400" b="1" dirty="0" smtClean="0">
                <a:solidFill>
                  <a:srgbClr val="C00000"/>
                </a:solidFill>
              </a:rPr>
              <a:t> </a:t>
            </a:r>
            <a:r>
              <a:rPr lang="en-AU" sz="2400" b="1" dirty="0" smtClean="0">
                <a:solidFill>
                  <a:schemeClr val="tx1"/>
                </a:solidFill>
              </a:rPr>
              <a:t>engineering upgrade just completed focused on control and monitoring </a:t>
            </a:r>
            <a:endParaRPr lang="en-AU" sz="24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7330"/>
            <a:ext cx="4188718" cy="267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9513" y="4509120"/>
            <a:ext cx="4896544" cy="1974726"/>
            <a:chOff x="2643188" y="4257675"/>
            <a:chExt cx="6091237" cy="2190750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16200000">
              <a:off x="7223919" y="4829969"/>
              <a:ext cx="1458912" cy="1562100"/>
            </a:xfrm>
            <a:prstGeom prst="cube">
              <a:avLst>
                <a:gd name="adj" fmla="val 661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rot="16200000">
              <a:off x="6912769" y="5142706"/>
              <a:ext cx="676275" cy="989013"/>
            </a:xfrm>
            <a:prstGeom prst="cube">
              <a:avLst>
                <a:gd name="adj" fmla="val 26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 rot="16200000">
              <a:off x="5349875" y="4413250"/>
              <a:ext cx="831850" cy="3124200"/>
            </a:xfrm>
            <a:prstGeom prst="cube">
              <a:avLst>
                <a:gd name="adj" fmla="val 8196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16200000">
              <a:off x="5064125" y="3919538"/>
              <a:ext cx="1404938" cy="3643312"/>
            </a:xfrm>
            <a:prstGeom prst="cube">
              <a:avLst>
                <a:gd name="adj" fmla="val 819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16200000">
              <a:off x="5064125" y="3659188"/>
              <a:ext cx="1404938" cy="3643312"/>
            </a:xfrm>
            <a:prstGeom prst="cube">
              <a:avLst>
                <a:gd name="adj" fmla="val 819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16200000">
              <a:off x="5063331" y="3398045"/>
              <a:ext cx="1406525" cy="3643312"/>
            </a:xfrm>
            <a:prstGeom prst="cube">
              <a:avLst>
                <a:gd name="adj" fmla="val 819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 rot="16200000">
              <a:off x="5064125" y="3138488"/>
              <a:ext cx="1404938" cy="3643312"/>
            </a:xfrm>
            <a:prstGeom prst="cube">
              <a:avLst>
                <a:gd name="adj" fmla="val 819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endParaRPr kumimoji="1" lang="en-US" sz="800" b="1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 rot="16200000">
              <a:off x="3345656" y="4750595"/>
              <a:ext cx="676275" cy="938212"/>
            </a:xfrm>
            <a:prstGeom prst="cube">
              <a:avLst>
                <a:gd name="adj" fmla="val 26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16200000">
              <a:off x="2851150" y="4673601"/>
              <a:ext cx="1146175" cy="1562100"/>
            </a:xfrm>
            <a:prstGeom prst="cube">
              <a:avLst>
                <a:gd name="adj" fmla="val 661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 rot="16200000">
              <a:off x="3398044" y="5428456"/>
              <a:ext cx="260350" cy="312738"/>
            </a:xfrm>
            <a:prstGeom prst="cube">
              <a:avLst>
                <a:gd name="adj" fmla="val 26653"/>
              </a:avLst>
            </a:prstGeom>
            <a:solidFill>
              <a:srgbClr val="FF0000">
                <a:alpha val="3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800"/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 rot="16200000">
              <a:off x="5037138" y="4675188"/>
              <a:ext cx="207962" cy="519112"/>
            </a:xfrm>
            <a:prstGeom prst="cube">
              <a:avLst>
                <a:gd name="adj" fmla="val 26653"/>
              </a:avLst>
            </a:prstGeom>
            <a:solidFill>
              <a:srgbClr val="008000">
                <a:alpha val="3686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 rot="16200000">
              <a:off x="7823201" y="5376862"/>
              <a:ext cx="260350" cy="415925"/>
            </a:xfrm>
            <a:prstGeom prst="cube">
              <a:avLst>
                <a:gd name="adj" fmla="val 26653"/>
              </a:avLst>
            </a:prstGeom>
            <a:solidFill>
              <a:srgbClr val="FF0000">
                <a:alpha val="3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059113" y="5245100"/>
              <a:ext cx="647700" cy="2143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US" sz="800" b="1"/>
                <a:t>ESB CMS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776788" y="6234113"/>
              <a:ext cx="312737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1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505450" y="6183313"/>
              <a:ext cx="312738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2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5505450" y="5922963"/>
              <a:ext cx="312738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3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505450" y="5662613"/>
              <a:ext cx="312738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4</a:t>
              </a: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5505450" y="5454650"/>
              <a:ext cx="312738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5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2851150" y="4881563"/>
              <a:ext cx="1144588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Machine Hall</a:t>
              </a: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7670800" y="5095875"/>
              <a:ext cx="528638" cy="36036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US" sz="800" b="1"/>
                <a:t>Admin </a:t>
              </a:r>
            </a:p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US" sz="800" b="1"/>
                <a:t>CMS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402263" y="5038725"/>
              <a:ext cx="1144587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/>
                <a:t>L5 Plant Room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516438" y="5507038"/>
              <a:ext cx="312737" cy="214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3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048125" y="4549775"/>
              <a:ext cx="312738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5</a:t>
              </a: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 rot="16200000">
              <a:off x="6077745" y="4571206"/>
              <a:ext cx="207962" cy="517525"/>
            </a:xfrm>
            <a:prstGeom prst="cube">
              <a:avLst>
                <a:gd name="adj" fmla="val 26653"/>
              </a:avLst>
            </a:prstGeom>
            <a:solidFill>
              <a:srgbClr val="3366FF">
                <a:alpha val="3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6911975" y="5454650"/>
              <a:ext cx="312738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5</a:t>
              </a: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 flipV="1">
              <a:off x="7432675" y="5662613"/>
              <a:ext cx="155575" cy="1571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4562475" y="4606925"/>
              <a:ext cx="993775" cy="2143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AU" sz="800" b="1"/>
                <a:t>Server Rm North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5621338" y="4491038"/>
              <a:ext cx="1011237" cy="2143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AU" sz="800" b="1"/>
                <a:t>Server Rm South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endParaRPr lang="en-A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88832" cy="603969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and Maintenance costs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Content Placeholder 5"/>
          <p:cNvSpPr>
            <a:spLocks noGrp="1"/>
          </p:cNvSpPr>
          <p:nvPr>
            <p:ph sz="quarter" idx="2"/>
          </p:nvPr>
        </p:nvSpPr>
        <p:spPr>
          <a:xfrm>
            <a:off x="683568" y="1412776"/>
            <a:ext cx="8280920" cy="4105275"/>
          </a:xfrm>
        </p:spPr>
        <p:txBody>
          <a:bodyPr/>
          <a:lstStyle/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Changing standards will require additional &amp; significant  investment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30 autoclaves to be refurbished or replaced ($5M-$15M)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Laboratory has operated continuously since opening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Science mission requires continuous operation during refurbishment </a:t>
            </a:r>
          </a:p>
          <a:p>
            <a:pPr marL="0" indent="0"/>
            <a:r>
              <a:rPr lang="en-AU" sz="2400" b="1" dirty="0" smtClean="0">
                <a:solidFill>
                  <a:schemeClr val="tx1"/>
                </a:solidFill>
              </a:rPr>
              <a:t> Construction costs while operating $$$$ </a:t>
            </a:r>
          </a:p>
          <a:p>
            <a:pPr marL="0" indent="0">
              <a:buNone/>
            </a:pPr>
            <a:endParaRPr lang="en-AU" sz="2400" b="1" dirty="0" smtClean="0">
              <a:solidFill>
                <a:srgbClr val="002060"/>
              </a:solidFill>
            </a:endParaRPr>
          </a:p>
        </p:txBody>
      </p:sp>
      <p:pic>
        <p:nvPicPr>
          <p:cNvPr id="56322" name="Picture 2" descr="H:\My Documents\My Pictures\differen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05064"/>
            <a:ext cx="2013892" cy="268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3" name="Picture 3" descr="C:\Documents and Settings\smi980\Photos\AAHL NCRIS\20Aug07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2801344" cy="21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C:\Documents and Settings\smi980\Photos\AAHL NCRIS\DERL Room Decons 10Nov06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09120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AU" b="1" dirty="0" smtClean="0"/>
              <a:t>Biosecurity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85888"/>
            <a:ext cx="4044751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Perimeter fence, box within box, infrared cameras 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Dual access controls &amp; </a:t>
            </a:r>
            <a:r>
              <a:rPr lang="en-AU" sz="2400" b="1" dirty="0" err="1" smtClean="0">
                <a:solidFill>
                  <a:schemeClr val="tx1"/>
                </a:solidFill>
              </a:rPr>
              <a:t>Cyberlocks</a:t>
            </a:r>
            <a:endParaRPr lang="en-AU" sz="2400" b="1" dirty="0" smtClean="0">
              <a:solidFill>
                <a:schemeClr val="tx1"/>
              </a:solidFill>
            </a:endParaRP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Critical Infrastructure protection branch</a:t>
            </a:r>
            <a:endParaRPr lang="en-AU" sz="900" b="1" dirty="0" smtClean="0">
              <a:solidFill>
                <a:schemeClr val="tx1"/>
              </a:solidFill>
            </a:endParaRP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All AAHL staff with security access are ASIO cleared</a:t>
            </a:r>
          </a:p>
          <a:p>
            <a:endParaRPr lang="en-AU" sz="2400" b="1" dirty="0" smtClean="0">
              <a:solidFill>
                <a:schemeClr val="tx1"/>
              </a:solidFill>
            </a:endParaRPr>
          </a:p>
          <a:p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6" name="Picture 69" descr="DSCN0942_U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3089648" cy="20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erial shot AAHL01_u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703549" cy="24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21288"/>
            <a:ext cx="2292102" cy="6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5798557"/>
            <a:ext cx="4519042" cy="10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19672" y="6021288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002060"/>
                </a:solidFill>
              </a:rPr>
              <a:t>CWA 15793</a:t>
            </a:r>
            <a:endParaRPr lang="en-AU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AU" b="1" dirty="0" smtClean="0"/>
              <a:t>Environmental issues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85888"/>
            <a:ext cx="5916959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Originally built to provided diagnostic capacity and vaccine production facilities for FMDV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FMDV has never been introduced to the lab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Local council regulati</a:t>
            </a:r>
            <a:r>
              <a:rPr lang="en-A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AU" sz="2400" b="1" dirty="0" smtClean="0">
                <a:solidFill>
                  <a:schemeClr val="tx1"/>
                </a:solidFill>
              </a:rPr>
              <a:t>ns prevent residents keeping cloven hoofed animals within 5 kilometres.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Staff not permitted to live on farm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7 day exclusion for all staff and visitors</a:t>
            </a:r>
          </a:p>
          <a:p>
            <a:endParaRPr lang="en-AU" sz="2400" b="1" dirty="0" smtClean="0">
              <a:solidFill>
                <a:schemeClr val="tx1"/>
              </a:solidFill>
            </a:endParaRPr>
          </a:p>
          <a:p>
            <a:endParaRPr lang="en-AU" sz="2400" b="1" dirty="0" smtClean="0">
              <a:solidFill>
                <a:schemeClr val="tx1"/>
              </a:solidFill>
            </a:endParaRPr>
          </a:p>
          <a:p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www.cosmosmagazine.com/files/imagecache/news/files/20061114_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989" y="1844824"/>
            <a:ext cx="240583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AU" b="1" dirty="0" smtClean="0"/>
              <a:t>Training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4404791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Structured competency based training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Must first complete all BSL3 training and be signed off as competent to work at BSL3/4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Dedicated training lab</a:t>
            </a:r>
          </a:p>
          <a:p>
            <a:endParaRPr lang="en-AU" sz="10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All routine and emergency procedures in training lab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Supervisors sign off BSL4 competency </a:t>
            </a:r>
          </a:p>
          <a:p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r>
              <a:rPr lang="en-AU" dirty="0" smtClean="0"/>
              <a:t>.</a:t>
            </a:r>
            <a:r>
              <a:rPr lang="en-AU" b="0" dirty="0" smtClean="0">
                <a:solidFill>
                  <a:schemeClr val="tx1"/>
                </a:solidFill>
              </a:rPr>
              <a:t> 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23555" name="Picture 3" descr="H:\My Documents\My Pictures\Picture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84" y="3861048"/>
            <a:ext cx="3720396" cy="279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59"/>
            <a:ext cx="3384376" cy="226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8040687" cy="900112"/>
          </a:xfrm>
          <a:effectLst>
            <a:outerShdw blurRad="50800" dist="50800" dir="2700000" algn="tl" rotWithShape="0">
              <a:schemeClr val="tx1"/>
            </a:outerShdw>
          </a:effectLst>
        </p:spPr>
        <p:txBody>
          <a:bodyPr/>
          <a:lstStyle/>
          <a:p>
            <a:r>
              <a:rPr lang="en-AU" b="1" dirty="0" smtClean="0"/>
              <a:t>Strategies to manage infected individuals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484784"/>
            <a:ext cx="4536503" cy="492283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</a:rPr>
              <a:t>Medical Advisory Committee</a:t>
            </a:r>
          </a:p>
          <a:p>
            <a:pPr lvl="1"/>
            <a:r>
              <a:rPr lang="en-AU" sz="2400" b="1" dirty="0" smtClean="0">
                <a:solidFill>
                  <a:schemeClr val="tx1"/>
                </a:solidFill>
              </a:rPr>
              <a:t>State Chief Health Officer</a:t>
            </a:r>
          </a:p>
          <a:p>
            <a:pPr lvl="1"/>
            <a:r>
              <a:rPr lang="en-AU" sz="2400" b="1" dirty="0" smtClean="0">
                <a:solidFill>
                  <a:schemeClr val="tx1"/>
                </a:solidFill>
              </a:rPr>
              <a:t>State Chief Veterinary Officer </a:t>
            </a:r>
          </a:p>
          <a:p>
            <a:pPr lvl="1"/>
            <a:r>
              <a:rPr lang="en-AU" sz="2400" b="1" dirty="0" smtClean="0">
                <a:solidFill>
                  <a:schemeClr val="tx1"/>
                </a:solidFill>
              </a:rPr>
              <a:t>Local General Practitioner</a:t>
            </a:r>
          </a:p>
          <a:p>
            <a:pPr lvl="1"/>
            <a:r>
              <a:rPr lang="en-AU" sz="2400" b="1" dirty="0" smtClean="0">
                <a:solidFill>
                  <a:schemeClr val="tx1"/>
                </a:solidFill>
              </a:rPr>
              <a:t>Infectious Disease Physician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All incidents referred to MAC</a:t>
            </a:r>
          </a:p>
          <a:p>
            <a:endParaRPr lang="en-AU" sz="900" b="1" dirty="0" smtClean="0">
              <a:solidFill>
                <a:schemeClr val="tx1"/>
              </a:solidFill>
            </a:endParaRPr>
          </a:p>
          <a:p>
            <a:r>
              <a:rPr lang="en-AU" sz="2400" b="1" dirty="0" smtClean="0">
                <a:solidFill>
                  <a:schemeClr val="tx1"/>
                </a:solidFill>
              </a:rPr>
              <a:t>Home quarantine  or admission to ID ward</a:t>
            </a:r>
          </a:p>
          <a:p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CSIRO. </a:t>
            </a:r>
            <a:r>
              <a:rPr lang="en-AU" b="0" dirty="0" smtClean="0">
                <a:solidFill>
                  <a:srgbClr val="00B0F0"/>
                </a:solidFill>
              </a:rPr>
              <a:t>Greg Smith  Istanbul July 2011</a:t>
            </a: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25760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necsiro_powerpoint_070705">
  <a:themeElements>
    <a:clrScheme name="1_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1_onecsiro_powerpoint_0707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</TotalTime>
  <Words>538</Words>
  <Application>Microsoft Office PowerPoint</Application>
  <PresentationFormat>On-screen Show (4:3)</PresentationFormat>
  <Paragraphs>125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1_onecsiro_powerpoint_070705</vt:lpstr>
      <vt:lpstr>Acrobat Document</vt:lpstr>
      <vt:lpstr>Requirements for and Challenges associated with BSL4 laboratories</vt:lpstr>
      <vt:lpstr>How many are needed?</vt:lpstr>
      <vt:lpstr>Australian Animal Health Lab</vt:lpstr>
      <vt:lpstr>Construction and Maintenance costs</vt:lpstr>
      <vt:lpstr>Construction and Maintenance costs</vt:lpstr>
      <vt:lpstr>Biosecurity</vt:lpstr>
      <vt:lpstr>Environmental issues</vt:lpstr>
      <vt:lpstr>Training</vt:lpstr>
      <vt:lpstr>Strategies to manage infected individuals</vt:lpstr>
      <vt:lpstr>Community Relations</vt:lpstr>
      <vt:lpstr>Maximising the investment;  reducing the risk</vt:lpstr>
      <vt:lpstr>Slide 12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3(Z) &amp; 4 Incident Awareness Refresher</dc:title>
  <dc:creator>Peter Le  Blanc Smith</dc:creator>
  <cp:lastModifiedBy>Smith, Greg (LI, Geelong AAHL)</cp:lastModifiedBy>
  <cp:revision>186</cp:revision>
  <dcterms:created xsi:type="dcterms:W3CDTF">2003-10-29T04:29:56Z</dcterms:created>
  <dcterms:modified xsi:type="dcterms:W3CDTF">2011-07-12T05:40:10Z</dcterms:modified>
</cp:coreProperties>
</file>