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6" r:id="rId1"/>
  </p:sldMasterIdLst>
  <p:notesMasterIdLst>
    <p:notesMasterId r:id="rId15"/>
  </p:notesMasterIdLst>
  <p:handoutMasterIdLst>
    <p:handoutMasterId r:id="rId16"/>
  </p:handoutMasterIdLst>
  <p:sldIdLst>
    <p:sldId id="256" r:id="rId2"/>
    <p:sldId id="261" r:id="rId3"/>
    <p:sldId id="271" r:id="rId4"/>
    <p:sldId id="269" r:id="rId5"/>
    <p:sldId id="258" r:id="rId6"/>
    <p:sldId id="265" r:id="rId7"/>
    <p:sldId id="270" r:id="rId8"/>
    <p:sldId id="262" r:id="rId9"/>
    <p:sldId id="263" r:id="rId10"/>
    <p:sldId id="264" r:id="rId11"/>
    <p:sldId id="266" r:id="rId12"/>
    <p:sldId id="267"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567" autoAdjust="0"/>
  </p:normalViewPr>
  <p:slideViewPr>
    <p:cSldViewPr snapToGrid="0" snapToObjects="1">
      <p:cViewPr varScale="1">
        <p:scale>
          <a:sx n="61" d="100"/>
          <a:sy n="61" d="100"/>
        </p:scale>
        <p:origin x="-1326" y="-78"/>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710B46E-BC75-1140-BD5A-F531F5C42199}" type="datetimeFigureOut">
              <a:rPr lang="en-US" smtClean="0"/>
              <a:pPr/>
              <a:t>11/26/2011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21A4D9-4D64-984F-9160-7C8A94DD6288}"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E74C85-1FCF-BE40-9223-4D4EBB59934E}" type="datetimeFigureOut">
              <a:rPr lang="en-US" smtClean="0"/>
              <a:pPr/>
              <a:t>11/26/2011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28DCC5-79B1-E344-9549-BA68470D9EA8}"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Greetings everyone. We’ve assembled an amazing group of speakers and participants for this very focused meeting.  We have much</a:t>
            </a:r>
            <a:r>
              <a:rPr lang="en-US" baseline="0" dirty="0" smtClean="0"/>
              <a:t> to accomplish in two days, so will dig right in.</a:t>
            </a:r>
            <a:endParaRPr lang="en-US" dirty="0"/>
          </a:p>
        </p:txBody>
      </p:sp>
      <p:sp>
        <p:nvSpPr>
          <p:cNvPr id="4" name="Slide Number Placeholder 3"/>
          <p:cNvSpPr>
            <a:spLocks noGrp="1"/>
          </p:cNvSpPr>
          <p:nvPr>
            <p:ph type="sldNum" sz="quarter" idx="10"/>
          </p:nvPr>
        </p:nvSpPr>
        <p:spPr/>
        <p:txBody>
          <a:bodyPr/>
          <a:lstStyle/>
          <a:p>
            <a:fld id="{1628DCC5-79B1-E344-9549-BA68470D9EA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mn-lt"/>
                <a:ea typeface="+mn-ea"/>
                <a:cs typeface="+mn-cs"/>
              </a:rPr>
              <a:t>The ability to discover the existence of data is a critical requirement for a data-sharing infrastructure.  We can define discovery as being the ability to determine the existence of a set of data objects with specified attributes or characteristics.  The attributes of interest include aspects such as the producer of the data, the date of production, the method or production, a description of its contents, its representation.  Discovery may also include aspects such as levels of quality, certification, or validation by third parties.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Discoverability depends both on the description and representation of data and on tools and services to search for data objects. Data rarely are self-describing . Description  and representation usually take the form of metadata, some of which may be automated if data are generated by instruments such as sensor networks or telescopes. Much metadata creation requires human intervention, making it an expensive process that is often avoided by researchers (Edwards, </a:t>
            </a:r>
            <a:r>
              <a:rPr lang="en-US" sz="1200" kern="1200" dirty="0" err="1" smtClean="0">
                <a:solidFill>
                  <a:schemeClr val="tx1"/>
                </a:solidFill>
                <a:latin typeface="+mn-lt"/>
                <a:ea typeface="+mn-ea"/>
                <a:cs typeface="+mn-cs"/>
              </a:rPr>
              <a:t>Mayernik</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Batcheller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Bowker</a:t>
            </a:r>
            <a:r>
              <a:rPr lang="en-US" sz="1200" kern="1200" dirty="0" smtClean="0">
                <a:solidFill>
                  <a:schemeClr val="tx1"/>
                </a:solidFill>
                <a:latin typeface="+mn-lt"/>
                <a:ea typeface="+mn-ea"/>
                <a:cs typeface="+mn-cs"/>
              </a:rPr>
              <a:t> &amp; Borgman, 2011, forthcoming; </a:t>
            </a:r>
            <a:r>
              <a:rPr lang="en-US" sz="1200" kern="1200" dirty="0" err="1" smtClean="0">
                <a:solidFill>
                  <a:schemeClr val="tx1"/>
                </a:solidFill>
                <a:latin typeface="+mn-lt"/>
                <a:ea typeface="+mn-ea"/>
                <a:cs typeface="+mn-cs"/>
              </a:rPr>
              <a:t>Mayernik</a:t>
            </a:r>
            <a:r>
              <a:rPr lang="en-US" sz="1200" kern="1200" dirty="0" smtClean="0">
                <a:solidFill>
                  <a:schemeClr val="tx1"/>
                </a:solidFill>
                <a:latin typeface="+mn-lt"/>
                <a:ea typeface="+mn-ea"/>
                <a:cs typeface="+mn-cs"/>
              </a:rPr>
              <a:t>, 2011; </a:t>
            </a:r>
            <a:r>
              <a:rPr lang="en-US" sz="1200" kern="1200" dirty="0" err="1" smtClean="0">
                <a:solidFill>
                  <a:schemeClr val="tx1"/>
                </a:solidFill>
                <a:latin typeface="+mn-lt"/>
                <a:ea typeface="+mn-ea"/>
                <a:cs typeface="+mn-cs"/>
              </a:rPr>
              <a:t>Mayernik</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Batcheller</a:t>
            </a:r>
            <a:r>
              <a:rPr lang="en-US" sz="1200" kern="1200" dirty="0" smtClean="0">
                <a:solidFill>
                  <a:schemeClr val="tx1"/>
                </a:solidFill>
                <a:latin typeface="+mn-lt"/>
                <a:ea typeface="+mn-ea"/>
                <a:cs typeface="+mn-cs"/>
              </a:rPr>
              <a:t> &amp; Borgman, 2011). The lack of standards and practices for citing data, akin to citing publications, is a barrier to discoverability  [cite  BRDI </a:t>
            </a:r>
            <a:r>
              <a:rPr lang="en-US" sz="1200" kern="1200" dirty="0" err="1" smtClean="0">
                <a:solidFill>
                  <a:schemeClr val="tx1"/>
                </a:solidFill>
                <a:latin typeface="+mn-lt"/>
                <a:ea typeface="+mn-ea"/>
                <a:cs typeface="+mn-cs"/>
              </a:rPr>
              <a:t>mtg</a:t>
            </a:r>
            <a:r>
              <a:rPr lang="en-US" sz="1200" kern="1200" dirty="0" smtClean="0">
                <a:solidFill>
                  <a:schemeClr val="tx1"/>
                </a:solidFill>
                <a:latin typeface="+mn-lt"/>
                <a:ea typeface="+mn-ea"/>
                <a:cs typeface="+mn-cs"/>
              </a:rPr>
              <a:t> Aug 2011].</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 variety of approaches to discovery are possible.  Web search engines that walk the visible internet are one possibility assuming that data descriptions are reachable via standard web protocols.  With the introduction of semantic web technologies and associated crawlers and search engines, location of data-sets of interest based on semantic content becomes possible.  Alternatively, more discipline-specific and structured catalogs can be created.</a:t>
            </a:r>
          </a:p>
          <a:p>
            <a:r>
              <a:rPr lang="en-US" sz="1200" kern="1200" dirty="0" smtClean="0">
                <a:solidFill>
                  <a:schemeClr val="tx1"/>
                </a:solidFill>
                <a:latin typeface="+mn-lt"/>
                <a:ea typeface="+mn-ea"/>
                <a:cs typeface="+mn-cs"/>
              </a:rPr>
              <a:t> Arguably quite a bit of data is self describing: e.g., FITS, </a:t>
            </a:r>
            <a:r>
              <a:rPr lang="en-US" sz="1200" kern="1200" dirty="0" err="1" smtClean="0">
                <a:solidFill>
                  <a:schemeClr val="tx1"/>
                </a:solidFill>
                <a:latin typeface="+mn-lt"/>
                <a:ea typeface="+mn-ea"/>
                <a:cs typeface="+mn-cs"/>
              </a:rPr>
              <a:t>NetCDF</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Tho</a:t>
            </a:r>
            <a:r>
              <a:rPr lang="en-US" sz="1200" kern="1200" dirty="0" smtClean="0">
                <a:solidFill>
                  <a:schemeClr val="tx1"/>
                </a:solidFill>
                <a:latin typeface="+mn-lt"/>
                <a:ea typeface="+mn-ea"/>
                <a:cs typeface="+mn-cs"/>
              </a:rPr>
              <a:t> even those are incomplete. The more succinct ex we can include the better.</a:t>
            </a:r>
          </a:p>
          <a:p>
            <a:r>
              <a:rPr lang="en-US" sz="1200" kern="1200" dirty="0" smtClean="0">
                <a:solidFill>
                  <a:schemeClr val="tx1"/>
                </a:solidFill>
                <a:latin typeface="+mn-lt"/>
                <a:ea typeface="+mn-ea"/>
                <a:cs typeface="+mn-cs"/>
              </a:rPr>
              <a:t> Seems to me to be a distinct issue, related to naming not discoverability?</a:t>
            </a:r>
          </a:p>
          <a:p>
            <a:r>
              <a:rPr lang="en-US" sz="1200" kern="1200" dirty="0" smtClean="0">
                <a:solidFill>
                  <a:schemeClr val="tx1"/>
                </a:solidFill>
                <a:latin typeface="+mn-lt"/>
                <a:ea typeface="+mn-ea"/>
                <a:cs typeface="+mn-cs"/>
              </a:rPr>
              <a:t> A bit of both. Let’s discuss.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628DCC5-79B1-E344-9549-BA68470D9EA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mn-lt"/>
                <a:ea typeface="+mn-ea"/>
                <a:cs typeface="+mn-cs"/>
              </a:rPr>
              <a:t> Usability – really reusability</a:t>
            </a:r>
            <a:r>
              <a:rPr lang="en-US" sz="1200" kern="1200" baseline="0" dirty="0" smtClean="0">
                <a:solidFill>
                  <a:schemeClr val="tx1"/>
                </a:solidFill>
                <a:latin typeface="+mn-lt"/>
                <a:ea typeface="+mn-ea"/>
                <a:cs typeface="+mn-cs"/>
              </a:rPr>
              <a:t> – how valuable is an object if you can’t open it? Need software? Locked up in PDF?</a:t>
            </a:r>
          </a:p>
          <a:p>
            <a:r>
              <a:rPr lang="en-US" sz="1200" kern="1200" baseline="0" dirty="0" smtClean="0">
                <a:solidFill>
                  <a:schemeClr val="tx1"/>
                </a:solidFill>
                <a:latin typeface="+mn-lt"/>
                <a:ea typeface="+mn-ea"/>
                <a:cs typeface="+mn-cs"/>
              </a:rPr>
              <a:t>Related to </a:t>
            </a:r>
            <a:r>
              <a:rPr lang="en-US" sz="1200" kern="1200" baseline="0" dirty="0" err="1" smtClean="0">
                <a:solidFill>
                  <a:schemeClr val="tx1"/>
                </a:solidFill>
                <a:latin typeface="+mn-lt"/>
                <a:ea typeface="+mn-ea"/>
                <a:cs typeface="+mn-cs"/>
              </a:rPr>
              <a:t>discoverabilty</a:t>
            </a:r>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IP</a:t>
            </a:r>
          </a:p>
          <a:p>
            <a:r>
              <a:rPr lang="en-US" sz="1200" kern="1200" baseline="0" dirty="0" smtClean="0">
                <a:solidFill>
                  <a:schemeClr val="tx1"/>
                </a:solidFill>
                <a:latin typeface="+mn-lt"/>
                <a:ea typeface="+mn-ea"/>
                <a:cs typeface="+mn-cs"/>
              </a:rPr>
              <a:t>If we could release everything under CC0 licenses, the world would be a simpler place. That won’t happen</a:t>
            </a:r>
          </a:p>
          <a:p>
            <a:r>
              <a:rPr lang="en-US" sz="1200" kern="1200" baseline="0" dirty="0" smtClean="0">
                <a:solidFill>
                  <a:schemeClr val="tx1"/>
                </a:solidFill>
                <a:latin typeface="+mn-lt"/>
                <a:ea typeface="+mn-ea"/>
                <a:cs typeface="+mn-cs"/>
              </a:rPr>
              <a:t>Need to know what rights are attached, what you can do with it.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Open data – in sense of no rights attached, in sense of reusable (structured </a:t>
            </a:r>
            <a:r>
              <a:rPr lang="en-US" sz="1200" kern="1200" baseline="0" dirty="0" err="1" smtClean="0">
                <a:solidFill>
                  <a:schemeClr val="tx1"/>
                </a:solidFill>
                <a:latin typeface="+mn-lt"/>
                <a:ea typeface="+mn-ea"/>
                <a:cs typeface="+mn-cs"/>
              </a:rPr>
              <a:t>vs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pdf</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Open bib – citations per se are facts, and generally not copyrightable.</a:t>
            </a:r>
          </a:p>
          <a:p>
            <a:r>
              <a:rPr lang="en-US" sz="1200" kern="1200" baseline="0" dirty="0" smtClean="0">
                <a:solidFill>
                  <a:schemeClr val="tx1"/>
                </a:solidFill>
                <a:latin typeface="+mn-lt"/>
                <a:ea typeface="+mn-ea"/>
                <a:cs typeface="+mn-cs"/>
              </a:rPr>
              <a:t>Movement toward open bib – let the descriptions, the </a:t>
            </a:r>
            <a:r>
              <a:rPr lang="en-US" sz="1200" kern="1200" baseline="0" dirty="0" err="1" smtClean="0">
                <a:solidFill>
                  <a:schemeClr val="tx1"/>
                </a:solidFill>
                <a:latin typeface="+mn-lt"/>
                <a:ea typeface="+mn-ea"/>
                <a:cs typeface="+mn-cs"/>
              </a:rPr>
              <a:t>metadta</a:t>
            </a:r>
            <a:r>
              <a:rPr lang="en-US" sz="1200" kern="1200" baseline="0" dirty="0" smtClean="0">
                <a:solidFill>
                  <a:schemeClr val="tx1"/>
                </a:solidFill>
                <a:latin typeface="+mn-lt"/>
                <a:ea typeface="+mn-ea"/>
                <a:cs typeface="+mn-cs"/>
              </a:rPr>
              <a:t> go free, then others can map the world of content and ideas. Separate from the </a:t>
            </a:r>
            <a:r>
              <a:rPr lang="en-US" sz="1200" kern="1200" baseline="0" dirty="0" err="1" smtClean="0">
                <a:solidFill>
                  <a:schemeClr val="tx1"/>
                </a:solidFill>
                <a:latin typeface="+mn-lt"/>
                <a:ea typeface="+mn-ea"/>
                <a:cs typeface="+mn-cs"/>
              </a:rPr>
              <a:t>payrwalls</a:t>
            </a:r>
            <a:r>
              <a:rPr lang="en-US" sz="1200" kern="1200" baseline="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1628DCC5-79B1-E344-9549-BA68470D9EA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very wordy – you have them in your agenda; won’t parse them further here!  Highlighted key phrases in blue.</a:t>
            </a:r>
          </a:p>
          <a:p>
            <a:endParaRPr lang="en-US" dirty="0" smtClean="0"/>
          </a:p>
          <a:p>
            <a:r>
              <a:rPr lang="en-US" dirty="0" smtClean="0"/>
              <a:t>Origins:</a:t>
            </a:r>
            <a:r>
              <a:rPr lang="en-US" baseline="0" dirty="0" smtClean="0"/>
              <a:t>  months of discussion within BRDI, CODATA, Task Group, and Steering committee to arrive at these.</a:t>
            </a:r>
          </a:p>
          <a:p>
            <a:endParaRPr lang="en-US" baseline="0" dirty="0" smtClean="0"/>
          </a:p>
          <a:p>
            <a:r>
              <a:rPr lang="en-US" baseline="0" dirty="0" smtClean="0"/>
              <a:t>The steering </a:t>
            </a:r>
            <a:r>
              <a:rPr lang="en-US" baseline="0" dirty="0" err="1" smtClean="0"/>
              <a:t>cmte</a:t>
            </a:r>
            <a:r>
              <a:rPr lang="en-US" baseline="0" dirty="0" smtClean="0"/>
              <a:t>, in consultation with the task group, assembled the distinguished group of speakers from around the world </a:t>
            </a:r>
          </a:p>
          <a:p>
            <a:endParaRPr lang="en-US" baseline="0" dirty="0" smtClean="0"/>
          </a:p>
          <a:p>
            <a:r>
              <a:rPr lang="en-US" baseline="0" dirty="0" smtClean="0"/>
              <a:t>Data management, use, reuse, and incentives to share and reuse are hot topics. We cannot address all of them in two days – we have tried to keep our attention narrowly focused on these questions – we are not ignoring the other ones; just taking this rare opportunity to identify answers to key questions that will help the community move forward on standards, practices, and policy.</a:t>
            </a:r>
            <a:endParaRPr lang="en-US" dirty="0"/>
          </a:p>
        </p:txBody>
      </p:sp>
      <p:sp>
        <p:nvSpPr>
          <p:cNvPr id="4" name="Slide Number Placeholder 3"/>
          <p:cNvSpPr>
            <a:spLocks noGrp="1"/>
          </p:cNvSpPr>
          <p:nvPr>
            <p:ph type="sldNum" sz="quarter" idx="10"/>
          </p:nvPr>
        </p:nvSpPr>
        <p:spPr/>
        <p:txBody>
          <a:bodyPr/>
          <a:lstStyle/>
          <a:p>
            <a:fld id="{1628DCC5-79B1-E344-9549-BA68470D9EA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Where do we go</a:t>
            </a:r>
            <a:r>
              <a:rPr lang="en-US" baseline="0" dirty="0" smtClean="0"/>
              <a:t> from here? What do we expect the outcomes of the symposium to be?</a:t>
            </a:r>
            <a:endParaRPr lang="en-US" dirty="0"/>
          </a:p>
        </p:txBody>
      </p:sp>
      <p:sp>
        <p:nvSpPr>
          <p:cNvPr id="4" name="Slide Number Placeholder 3"/>
          <p:cNvSpPr>
            <a:spLocks noGrp="1"/>
          </p:cNvSpPr>
          <p:nvPr>
            <p:ph type="sldNum" sz="quarter" idx="10"/>
          </p:nvPr>
        </p:nvSpPr>
        <p:spPr/>
        <p:txBody>
          <a:bodyPr/>
          <a:lstStyle/>
          <a:p>
            <a:fld id="{1628DCC5-79B1-E344-9549-BA68470D9EA8}"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mn-lt"/>
                <a:ea typeface="ＭＳ Ｐゴシック" charset="-128"/>
                <a:cs typeface="ＭＳ Ｐゴシック" charset="-128"/>
              </a:rPr>
              <a:t>We are all familiar with</a:t>
            </a:r>
            <a:r>
              <a:rPr lang="en-US" baseline="0" dirty="0" smtClean="0">
                <a:latin typeface="+mn-lt"/>
                <a:ea typeface="ＭＳ Ｐゴシック" charset="-128"/>
                <a:cs typeface="ＭＳ Ｐゴシック" charset="-128"/>
              </a:rPr>
              <a:t> the metaphor of the </a:t>
            </a:r>
            <a:r>
              <a:rPr lang="en-US" dirty="0" smtClean="0">
                <a:latin typeface="+mn-lt"/>
                <a:ea typeface="ＭＳ Ｐゴシック" charset="-128"/>
                <a:cs typeface="ＭＳ Ｐゴシック" charset="-128"/>
              </a:rPr>
              <a:t>data deluge … we</a:t>
            </a:r>
            <a:r>
              <a:rPr lang="en-US" baseline="0" dirty="0" smtClean="0">
                <a:latin typeface="+mn-lt"/>
                <a:ea typeface="ＭＳ Ｐゴシック" charset="-128"/>
                <a:cs typeface="ＭＳ Ｐゴシック" charset="-128"/>
              </a:rPr>
              <a:t> are all being drowned in data</a:t>
            </a:r>
          </a:p>
          <a:p>
            <a:endParaRPr lang="en-US" baseline="0" dirty="0" smtClean="0">
              <a:latin typeface="+mn-lt"/>
              <a:ea typeface="ＭＳ Ｐゴシック" charset="-128"/>
              <a:cs typeface="ＭＳ Ｐゴシック" charset="-128"/>
            </a:endParaRPr>
          </a:p>
          <a:p>
            <a:r>
              <a:rPr lang="en-US" baseline="0" dirty="0" smtClean="0">
                <a:latin typeface="+mn-lt"/>
                <a:ea typeface="ＭＳ Ｐゴシック" charset="-128"/>
                <a:cs typeface="ＭＳ Ｐゴシック" charset="-128"/>
              </a:rPr>
              <a:t>And we all may be drowning, period….</a:t>
            </a:r>
          </a:p>
          <a:p>
            <a:endParaRPr lang="en-US" baseline="0" dirty="0" smtClean="0">
              <a:latin typeface="+mn-lt"/>
              <a:ea typeface="ＭＳ Ｐゴシック" charset="-128"/>
              <a:cs typeface="ＭＳ Ｐゴシック" charset="-128"/>
            </a:endParaRPr>
          </a:p>
          <a:p>
            <a:r>
              <a:rPr lang="en-US" baseline="0" dirty="0" smtClean="0">
                <a:latin typeface="+mn-lt"/>
                <a:ea typeface="ＭＳ Ｐゴシック" charset="-128"/>
                <a:cs typeface="ＭＳ Ｐゴシック" charset="-128"/>
              </a:rPr>
              <a:t>Concerns with data capture the prior trends in significant ways</a:t>
            </a:r>
          </a:p>
          <a:p>
            <a:endParaRPr lang="en-US" baseline="0" dirty="0" smtClean="0">
              <a:latin typeface="+mn-lt"/>
              <a:ea typeface="ＭＳ Ｐゴシック" charset="-128"/>
              <a:cs typeface="ＭＳ Ｐゴシック" charset="-128"/>
            </a:endParaRPr>
          </a:p>
          <a:p>
            <a:r>
              <a:rPr lang="en-US" baseline="0" dirty="0" smtClean="0">
                <a:latin typeface="+mn-lt"/>
                <a:ea typeface="ＭＳ Ｐゴシック" charset="-128"/>
                <a:cs typeface="ＭＳ Ｐゴシック" charset="-128"/>
              </a:rPr>
              <a:t>And yet, much of that data is runoff – it is not </a:t>
            </a:r>
            <a:r>
              <a:rPr lang="en-US" baseline="0" dirty="0" err="1" smtClean="0">
                <a:latin typeface="+mn-lt"/>
                <a:ea typeface="ＭＳ Ｐゴシック" charset="-128"/>
                <a:cs typeface="ＭＳ Ｐゴシック" charset="-128"/>
              </a:rPr>
              <a:t>curated</a:t>
            </a:r>
            <a:r>
              <a:rPr lang="en-US" baseline="0" dirty="0" smtClean="0">
                <a:latin typeface="+mn-lt"/>
                <a:ea typeface="ＭＳ Ｐゴシック" charset="-128"/>
                <a:cs typeface="ＭＳ Ｐゴシック" charset="-128"/>
              </a:rPr>
              <a:t>, and maybe should not be kept</a:t>
            </a:r>
          </a:p>
          <a:p>
            <a:endParaRPr lang="en-US" baseline="0" dirty="0" smtClean="0">
              <a:latin typeface="+mn-lt"/>
              <a:ea typeface="ＭＳ Ｐゴシック" charset="-128"/>
              <a:cs typeface="ＭＳ Ｐゴシック" charset="-128"/>
            </a:endParaRPr>
          </a:p>
          <a:p>
            <a:r>
              <a:rPr lang="en-US" baseline="0" dirty="0" smtClean="0">
                <a:latin typeface="+mn-lt"/>
                <a:ea typeface="ＭＳ Ｐゴシック" charset="-128"/>
                <a:cs typeface="ＭＳ Ｐゴシック" charset="-128"/>
              </a:rPr>
              <a:t>We need to identify what is the “right stuff” to keep</a:t>
            </a:r>
          </a:p>
          <a:p>
            <a:endParaRPr lang="en-US" baseline="0" dirty="0" smtClean="0">
              <a:latin typeface="+mn-lt"/>
              <a:ea typeface="ＭＳ Ｐゴシック" charset="-128"/>
              <a:cs typeface="ＭＳ Ｐゴシック" charset="-128"/>
            </a:endParaRPr>
          </a:p>
          <a:p>
            <a:r>
              <a:rPr lang="en-US" baseline="0" dirty="0" smtClean="0">
                <a:latin typeface="+mn-lt"/>
                <a:ea typeface="ＭＳ Ｐゴシック" charset="-128"/>
                <a:cs typeface="ＭＳ Ｐゴシック" charset="-128"/>
              </a:rPr>
              <a:t>The right way to keep it</a:t>
            </a:r>
          </a:p>
          <a:p>
            <a:endParaRPr lang="en-US" baseline="0" dirty="0" smtClean="0">
              <a:latin typeface="+mn-lt"/>
              <a:ea typeface="ＭＳ Ｐゴシック" charset="-128"/>
              <a:cs typeface="ＭＳ Ｐゴシック" charset="-128"/>
            </a:endParaRPr>
          </a:p>
          <a:p>
            <a:r>
              <a:rPr lang="en-US" baseline="0" dirty="0" smtClean="0">
                <a:latin typeface="+mn-lt"/>
                <a:ea typeface="ＭＳ Ｐゴシック" charset="-128"/>
                <a:cs typeface="ＭＳ Ｐゴシック" charset="-128"/>
              </a:rPr>
              <a:t>And the right tools and services to make it useful</a:t>
            </a:r>
          </a:p>
          <a:p>
            <a:r>
              <a:rPr lang="en-US" baseline="0" dirty="0" smtClean="0">
                <a:latin typeface="+mn-lt"/>
                <a:ea typeface="ＭＳ Ｐゴシック" charset="-128"/>
                <a:cs typeface="ＭＳ Ｐゴシック" charset="-128"/>
              </a:rPr>
              <a:t>**</a:t>
            </a:r>
          </a:p>
          <a:p>
            <a:r>
              <a:rPr lang="en-US" baseline="0" dirty="0" smtClean="0">
                <a:latin typeface="+mn-lt"/>
                <a:ea typeface="ＭＳ Ｐゴシック" charset="-128"/>
                <a:cs typeface="ＭＳ Ｐゴシック" charset="-128"/>
              </a:rPr>
              <a:t>Data have become a critical focus for scholarly communication – but we cannot address ALL, or even very many, of those issues here. </a:t>
            </a:r>
          </a:p>
          <a:p>
            <a:endParaRPr lang="en-US" dirty="0">
              <a:latin typeface="+mn-lt"/>
            </a:endParaRPr>
          </a:p>
        </p:txBody>
      </p:sp>
      <p:sp>
        <p:nvSpPr>
          <p:cNvPr id="4" name="Slide Number Placeholder 3"/>
          <p:cNvSpPr>
            <a:spLocks noGrp="1"/>
          </p:cNvSpPr>
          <p:nvPr>
            <p:ph type="sldNum" sz="quarter" idx="10"/>
          </p:nvPr>
        </p:nvSpPr>
        <p:spPr/>
        <p:txBody>
          <a:bodyPr/>
          <a:lstStyle/>
          <a:p>
            <a:pPr>
              <a:defRPr/>
            </a:pPr>
            <a:fld id="{9AA66807-55F6-6446-AB1B-3B0C8572B5CF}"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is</a:t>
            </a:r>
            <a:r>
              <a:rPr lang="en-US" baseline="0" dirty="0" smtClean="0"/>
              <a:t> the question of what ARE data?!  We’ll set that messy question aside also – acknowledging that data are many things to many people.</a:t>
            </a:r>
          </a:p>
          <a:p>
            <a:endParaRPr lang="en-US" baseline="0" dirty="0" smtClean="0"/>
          </a:p>
          <a:p>
            <a:r>
              <a:rPr lang="en-US" baseline="0" dirty="0" smtClean="0"/>
              <a:t>Further, what are data and what data may be shared, reused, or citable, is a separable question.</a:t>
            </a:r>
            <a:endParaRPr lang="en-US" dirty="0"/>
          </a:p>
        </p:txBody>
      </p:sp>
      <p:sp>
        <p:nvSpPr>
          <p:cNvPr id="4" name="Slide Number Placeholder 3"/>
          <p:cNvSpPr>
            <a:spLocks noGrp="1"/>
          </p:cNvSpPr>
          <p:nvPr>
            <p:ph type="sldNum" sz="quarter" idx="10"/>
          </p:nvPr>
        </p:nvSpPr>
        <p:spPr/>
        <p:txBody>
          <a:bodyPr/>
          <a:lstStyle/>
          <a:p>
            <a:fld id="{1628DCC5-79B1-E344-9549-BA68470D9EA8}"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smtClean="0">
                <a:solidFill>
                  <a:schemeClr val="tx1"/>
                </a:solidFill>
                <a:latin typeface="+mn-lt"/>
                <a:ea typeface="+mn-ea"/>
                <a:cs typeface="+mn-cs"/>
              </a:rPr>
              <a:t>CI is the</a:t>
            </a:r>
            <a:r>
              <a:rPr lang="en-US" sz="1200" kern="1200" baseline="0" dirty="0" smtClean="0">
                <a:solidFill>
                  <a:schemeClr val="tx1"/>
                </a:solidFill>
                <a:latin typeface="+mn-lt"/>
                <a:ea typeface="+mn-ea"/>
                <a:cs typeface="+mn-cs"/>
              </a:rPr>
              <a:t> form of infra that this community knows best…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Let’s look more specifically what is meant by infrastructure</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Building infrastructure</a:t>
            </a:r>
            <a:r>
              <a:rPr lang="en-US" sz="1200" kern="1200" baseline="0" dirty="0" smtClean="0">
                <a:solidFill>
                  <a:schemeClr val="tx1"/>
                </a:solidFill>
                <a:latin typeface="+mn-lt"/>
                <a:ea typeface="+mn-ea"/>
                <a:cs typeface="+mn-cs"/>
              </a:rPr>
              <a:t> is an ongoing effort – and my challenges to this community, are how to build what we need going forward.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not a new idea, but one that is invisible by</a:t>
            </a:r>
            <a:r>
              <a:rPr lang="en-US" sz="1200" kern="1200" baseline="0" dirty="0" smtClean="0">
                <a:solidFill>
                  <a:schemeClr val="tx1"/>
                </a:solidFill>
                <a:latin typeface="+mn-lt"/>
                <a:ea typeface="+mn-ea"/>
                <a:cs typeface="+mn-cs"/>
              </a:rPr>
              <a:t> its nature. We’ve had plenty of breakdowns </a:t>
            </a:r>
            <a:r>
              <a:rPr lang="en-US" sz="1200" kern="1200" baseline="0" dirty="0" err="1" smtClean="0">
                <a:solidFill>
                  <a:schemeClr val="tx1"/>
                </a:solidFill>
                <a:latin typeface="+mn-lt"/>
                <a:ea typeface="+mn-ea"/>
                <a:cs typeface="+mn-cs"/>
              </a:rPr>
              <a:t>lately,which</a:t>
            </a:r>
            <a:r>
              <a:rPr lang="en-US" sz="1200" kern="1200" baseline="0" dirty="0" smtClean="0">
                <a:solidFill>
                  <a:schemeClr val="tx1"/>
                </a:solidFill>
                <a:latin typeface="+mn-lt"/>
                <a:ea typeface="+mn-ea"/>
                <a:cs typeface="+mn-cs"/>
              </a:rPr>
              <a:t> makes us even more aware of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8 dimensions of infra from the seminal paper by Star &amp; </a:t>
            </a:r>
            <a:r>
              <a:rPr lang="en-US" sz="1200" kern="1200" baseline="0" dirty="0" err="1" smtClean="0">
                <a:solidFill>
                  <a:schemeClr val="tx1"/>
                </a:solidFill>
                <a:latin typeface="+mn-lt"/>
                <a:ea typeface="+mn-ea"/>
                <a:cs typeface="+mn-cs"/>
              </a:rPr>
              <a:t>Ruhleder</a:t>
            </a:r>
            <a:r>
              <a:rPr lang="en-US" sz="1200" kern="1200" baseline="0" dirty="0" smtClean="0">
                <a:solidFill>
                  <a:schemeClr val="tx1"/>
                </a:solidFill>
                <a:latin typeface="+mn-lt"/>
                <a:ea typeface="+mn-ea"/>
                <a:cs typeface="+mn-cs"/>
              </a:rPr>
              <a:t> are nicely captured along two dimensions by Florence Millerand –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At the technical end of the spectrum, infra is the embodiment of </a:t>
            </a:r>
            <a:r>
              <a:rPr lang="en-US" sz="1200" kern="1200" baseline="0" dirty="0" err="1" smtClean="0">
                <a:solidFill>
                  <a:schemeClr val="tx1"/>
                </a:solidFill>
                <a:latin typeface="+mn-lt"/>
                <a:ea typeface="+mn-ea"/>
                <a:cs typeface="+mn-cs"/>
              </a:rPr>
              <a:t>stds</a:t>
            </a:r>
            <a:r>
              <a:rPr lang="en-US" sz="1200" kern="1200" baseline="0" dirty="0" smtClean="0">
                <a:solidFill>
                  <a:schemeClr val="tx1"/>
                </a:solidFill>
                <a:latin typeface="+mn-lt"/>
                <a:ea typeface="+mn-ea"/>
                <a:cs typeface="+mn-cs"/>
              </a:rPr>
              <a:t>, and it builds upon an installed base</a:t>
            </a:r>
          </a:p>
          <a:p>
            <a:r>
              <a:rPr lang="en-US" sz="1200" kern="1200" baseline="0" dirty="0" smtClean="0">
                <a:solidFill>
                  <a:schemeClr val="tx1"/>
                </a:solidFill>
                <a:latin typeface="+mn-lt"/>
                <a:ea typeface="+mn-ea"/>
                <a:cs typeface="+mn-cs"/>
              </a:rPr>
              <a:t>At the social end, infra is linked with conventions of practice – whether cataloging or data mgt, and learned as part of membership in a community, whether </a:t>
            </a:r>
            <a:r>
              <a:rPr lang="en-US" sz="1200" kern="1200" baseline="0" dirty="0" err="1" smtClean="0">
                <a:solidFill>
                  <a:schemeClr val="tx1"/>
                </a:solidFill>
                <a:latin typeface="+mn-lt"/>
                <a:ea typeface="+mn-ea"/>
                <a:cs typeface="+mn-cs"/>
              </a:rPr>
              <a:t>libns</a:t>
            </a:r>
            <a:r>
              <a:rPr lang="en-US" sz="1200" kern="1200" baseline="0" dirty="0" smtClean="0">
                <a:solidFill>
                  <a:schemeClr val="tx1"/>
                </a:solidFill>
                <a:latin typeface="+mn-lt"/>
                <a:ea typeface="+mn-ea"/>
                <a:cs typeface="+mn-cs"/>
              </a:rPr>
              <a:t> or literary scholars</a:t>
            </a:r>
          </a:p>
          <a:p>
            <a:r>
              <a:rPr lang="en-US" sz="1200" kern="1200" baseline="0" dirty="0" smtClean="0">
                <a:solidFill>
                  <a:schemeClr val="tx1"/>
                </a:solidFill>
                <a:latin typeface="+mn-lt"/>
                <a:ea typeface="+mn-ea"/>
                <a:cs typeface="+mn-cs"/>
              </a:rPr>
              <a:t>At the local end, infra is very much embedded in activities and arrangements such as how </a:t>
            </a:r>
            <a:r>
              <a:rPr lang="en-US" sz="1200" kern="1200" baseline="0" dirty="0" err="1" smtClean="0">
                <a:solidFill>
                  <a:schemeClr val="tx1"/>
                </a:solidFill>
                <a:latin typeface="+mn-lt"/>
                <a:ea typeface="+mn-ea"/>
                <a:cs typeface="+mn-cs"/>
              </a:rPr>
              <a:t>libs</a:t>
            </a:r>
            <a:r>
              <a:rPr lang="en-US" sz="1200" kern="1200" baseline="0" dirty="0" smtClean="0">
                <a:solidFill>
                  <a:schemeClr val="tx1"/>
                </a:solidFill>
                <a:latin typeface="+mn-lt"/>
                <a:ea typeface="+mn-ea"/>
                <a:cs typeface="+mn-cs"/>
              </a:rPr>
              <a:t> are managed; it may not be visible until it breaks down – online catalog goes offline, the systems that cease to interoperate</a:t>
            </a:r>
          </a:p>
          <a:p>
            <a:r>
              <a:rPr lang="en-US" sz="1200" kern="1200" baseline="0" dirty="0" smtClean="0">
                <a:solidFill>
                  <a:schemeClr val="tx1"/>
                </a:solidFill>
                <a:latin typeface="+mn-lt"/>
                <a:ea typeface="+mn-ea"/>
                <a:cs typeface="+mn-cs"/>
              </a:rPr>
              <a:t>At the global end, infra may have very </a:t>
            </a:r>
            <a:r>
              <a:rPr lang="en-US" sz="1200" kern="1200" baseline="0" dirty="0" err="1" smtClean="0">
                <a:solidFill>
                  <a:schemeClr val="tx1"/>
                </a:solidFill>
                <a:latin typeface="+mn-lt"/>
                <a:ea typeface="+mn-ea"/>
                <a:cs typeface="+mn-cs"/>
              </a:rPr>
              <a:t>broadr</a:t>
            </a:r>
            <a:r>
              <a:rPr lang="en-US" sz="1200" kern="1200" baseline="0" dirty="0" smtClean="0">
                <a:solidFill>
                  <a:schemeClr val="tx1"/>
                </a:solidFill>
                <a:latin typeface="+mn-lt"/>
                <a:ea typeface="+mn-ea"/>
                <a:cs typeface="+mn-cs"/>
              </a:rPr>
              <a:t> each, and be transparent – the inverse of visibility; (Japanese have learned how deeply interconnected and interdependent their power and transportation networks are, sadly)</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E8FBD79-2618-F242-81E4-98D1D726A8F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infrastructure for digital objects has many features</a:t>
            </a:r>
            <a:r>
              <a:rPr lang="en-US" baseline="0" dirty="0" smtClean="0"/>
              <a:t> – we’re concerned at this meeting with how they apply to data, attribution, and citation – but must remember that they are part of a larger internet architecture of digital objects</a:t>
            </a:r>
          </a:p>
          <a:p>
            <a:endParaRPr lang="en-US" baseline="0" dirty="0" smtClean="0"/>
          </a:p>
          <a:p>
            <a:r>
              <a:rPr lang="en-US" baseline="0" dirty="0" smtClean="0"/>
              <a:t>I will provide a brief overview of these relationships as background to the issues we will address this week</a:t>
            </a:r>
            <a:endParaRPr lang="en-US" dirty="0"/>
          </a:p>
        </p:txBody>
      </p:sp>
      <p:sp>
        <p:nvSpPr>
          <p:cNvPr id="4" name="Slide Number Placeholder 3"/>
          <p:cNvSpPr>
            <a:spLocks noGrp="1"/>
          </p:cNvSpPr>
          <p:nvPr>
            <p:ph type="sldNum" sz="quarter" idx="10"/>
          </p:nvPr>
        </p:nvSpPr>
        <p:spPr/>
        <p:txBody>
          <a:bodyPr/>
          <a:lstStyle/>
          <a:p>
            <a:fld id="{1628DCC5-79B1-E344-9549-BA68470D9EA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mn-lt"/>
                <a:ea typeface="+mn-ea"/>
                <a:cs typeface="+mn-cs"/>
              </a:rPr>
              <a:t> Usability – really reusability</a:t>
            </a:r>
            <a:r>
              <a:rPr lang="en-US" sz="1200" kern="1200" baseline="0" dirty="0" smtClean="0">
                <a:solidFill>
                  <a:schemeClr val="tx1"/>
                </a:solidFill>
                <a:latin typeface="+mn-lt"/>
                <a:ea typeface="+mn-ea"/>
                <a:cs typeface="+mn-cs"/>
              </a:rPr>
              <a:t> – how valuable is an object if you can’t open it? Need software? Locked up in PDF?</a:t>
            </a:r>
          </a:p>
          <a:p>
            <a:r>
              <a:rPr lang="en-US" sz="1200" kern="1200" baseline="0" dirty="0" smtClean="0">
                <a:solidFill>
                  <a:schemeClr val="tx1"/>
                </a:solidFill>
                <a:latin typeface="+mn-lt"/>
                <a:ea typeface="+mn-ea"/>
                <a:cs typeface="+mn-cs"/>
              </a:rPr>
              <a:t>Related to </a:t>
            </a:r>
            <a:r>
              <a:rPr lang="en-US" sz="1200" kern="1200" baseline="0" dirty="0" err="1" smtClean="0">
                <a:solidFill>
                  <a:schemeClr val="tx1"/>
                </a:solidFill>
                <a:latin typeface="+mn-lt"/>
                <a:ea typeface="+mn-ea"/>
                <a:cs typeface="+mn-cs"/>
              </a:rPr>
              <a:t>discoverabilty</a:t>
            </a:r>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IP</a:t>
            </a:r>
          </a:p>
          <a:p>
            <a:r>
              <a:rPr lang="en-US" sz="1200" kern="1200" baseline="0" dirty="0" smtClean="0">
                <a:solidFill>
                  <a:schemeClr val="tx1"/>
                </a:solidFill>
                <a:latin typeface="+mn-lt"/>
                <a:ea typeface="+mn-ea"/>
                <a:cs typeface="+mn-cs"/>
              </a:rPr>
              <a:t>If we could release everything under CC0 licenses, the world would be a simpler place. That won’t happen</a:t>
            </a:r>
          </a:p>
          <a:p>
            <a:r>
              <a:rPr lang="en-US" sz="1200" kern="1200" baseline="0" dirty="0" smtClean="0">
                <a:solidFill>
                  <a:schemeClr val="tx1"/>
                </a:solidFill>
                <a:latin typeface="+mn-lt"/>
                <a:ea typeface="+mn-ea"/>
                <a:cs typeface="+mn-cs"/>
              </a:rPr>
              <a:t>Need to know what rights are attached, what you can do with it.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Open data – in sense of no rights attached, in sense of reusable (structured </a:t>
            </a:r>
            <a:r>
              <a:rPr lang="en-US" sz="1200" kern="1200" baseline="0" dirty="0" err="1" smtClean="0">
                <a:solidFill>
                  <a:schemeClr val="tx1"/>
                </a:solidFill>
                <a:latin typeface="+mn-lt"/>
                <a:ea typeface="+mn-ea"/>
                <a:cs typeface="+mn-cs"/>
              </a:rPr>
              <a:t>vs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pdf</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Open bib – citations per se are facts, and generally not copyrightable.</a:t>
            </a:r>
          </a:p>
          <a:p>
            <a:r>
              <a:rPr lang="en-US" sz="1200" kern="1200" baseline="0" dirty="0" smtClean="0">
                <a:solidFill>
                  <a:schemeClr val="tx1"/>
                </a:solidFill>
                <a:latin typeface="+mn-lt"/>
                <a:ea typeface="+mn-ea"/>
                <a:cs typeface="+mn-cs"/>
              </a:rPr>
              <a:t>Movement toward open bib – let the descriptions, the </a:t>
            </a:r>
            <a:r>
              <a:rPr lang="en-US" sz="1200" kern="1200" baseline="0" dirty="0" err="1" smtClean="0">
                <a:solidFill>
                  <a:schemeClr val="tx1"/>
                </a:solidFill>
                <a:latin typeface="+mn-lt"/>
                <a:ea typeface="+mn-ea"/>
                <a:cs typeface="+mn-cs"/>
              </a:rPr>
              <a:t>metadta</a:t>
            </a:r>
            <a:r>
              <a:rPr lang="en-US" sz="1200" kern="1200" baseline="0" dirty="0" smtClean="0">
                <a:solidFill>
                  <a:schemeClr val="tx1"/>
                </a:solidFill>
                <a:latin typeface="+mn-lt"/>
                <a:ea typeface="+mn-ea"/>
                <a:cs typeface="+mn-cs"/>
              </a:rPr>
              <a:t> go free, then others can map the world of content and ideas. Separate from the </a:t>
            </a:r>
            <a:r>
              <a:rPr lang="en-US" sz="1200" kern="1200" baseline="0" dirty="0" err="1" smtClean="0">
                <a:solidFill>
                  <a:schemeClr val="tx1"/>
                </a:solidFill>
                <a:latin typeface="+mn-lt"/>
                <a:ea typeface="+mn-ea"/>
                <a:cs typeface="+mn-cs"/>
              </a:rPr>
              <a:t>payrwalls</a:t>
            </a:r>
            <a:r>
              <a:rPr lang="en-US" sz="1200" kern="1200" baseline="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1628DCC5-79B1-E344-9549-BA68470D9EA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mn-lt"/>
                <a:ea typeface="+mn-ea"/>
                <a:cs typeface="+mn-cs"/>
              </a:rPr>
              <a:t>The ability to discover the existence of data is a critical requirement for a data-sharing infrastructure.  We can define discovery as being the ability to determine the existence of a set of data objects with specified attributes or characteristics.  The attributes of interest include aspects such as the producer of the data, the date of production, the method or production, a description of its contents, its representation.  Discovery may also include aspects such as levels of quality, certification, or validation by third parties.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Discoverability depends both on the description and representation of data and on tools and services to search for data objects. Data rarely are self-describing . Description  and representation usually take the form of metadata, some of which may be automated if data are generated by instruments such as sensor networks or telescopes. Much metadata creation requires human intervention, making it an expensive process that is often avoided by researchers (Edwards, </a:t>
            </a:r>
            <a:r>
              <a:rPr lang="en-US" sz="1200" kern="1200" dirty="0" err="1" smtClean="0">
                <a:solidFill>
                  <a:schemeClr val="tx1"/>
                </a:solidFill>
                <a:latin typeface="+mn-lt"/>
                <a:ea typeface="+mn-ea"/>
                <a:cs typeface="+mn-cs"/>
              </a:rPr>
              <a:t>Mayernik</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Batcheller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Bowker</a:t>
            </a:r>
            <a:r>
              <a:rPr lang="en-US" sz="1200" kern="1200" dirty="0" smtClean="0">
                <a:solidFill>
                  <a:schemeClr val="tx1"/>
                </a:solidFill>
                <a:latin typeface="+mn-lt"/>
                <a:ea typeface="+mn-ea"/>
                <a:cs typeface="+mn-cs"/>
              </a:rPr>
              <a:t> &amp; Borgman, 2011, forthcoming; </a:t>
            </a:r>
            <a:r>
              <a:rPr lang="en-US" sz="1200" kern="1200" dirty="0" err="1" smtClean="0">
                <a:solidFill>
                  <a:schemeClr val="tx1"/>
                </a:solidFill>
                <a:latin typeface="+mn-lt"/>
                <a:ea typeface="+mn-ea"/>
                <a:cs typeface="+mn-cs"/>
              </a:rPr>
              <a:t>Mayernik</a:t>
            </a:r>
            <a:r>
              <a:rPr lang="en-US" sz="1200" kern="1200" dirty="0" smtClean="0">
                <a:solidFill>
                  <a:schemeClr val="tx1"/>
                </a:solidFill>
                <a:latin typeface="+mn-lt"/>
                <a:ea typeface="+mn-ea"/>
                <a:cs typeface="+mn-cs"/>
              </a:rPr>
              <a:t>, 2011; </a:t>
            </a:r>
            <a:r>
              <a:rPr lang="en-US" sz="1200" kern="1200" dirty="0" err="1" smtClean="0">
                <a:solidFill>
                  <a:schemeClr val="tx1"/>
                </a:solidFill>
                <a:latin typeface="+mn-lt"/>
                <a:ea typeface="+mn-ea"/>
                <a:cs typeface="+mn-cs"/>
              </a:rPr>
              <a:t>Mayernik</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Batcheller</a:t>
            </a:r>
            <a:r>
              <a:rPr lang="en-US" sz="1200" kern="1200" dirty="0" smtClean="0">
                <a:solidFill>
                  <a:schemeClr val="tx1"/>
                </a:solidFill>
                <a:latin typeface="+mn-lt"/>
                <a:ea typeface="+mn-ea"/>
                <a:cs typeface="+mn-cs"/>
              </a:rPr>
              <a:t> &amp; Borgman, 2011). The lack of standards and practices for citing data, akin to citing publications, is a barrier to discoverability  [cite  BRDI </a:t>
            </a:r>
            <a:r>
              <a:rPr lang="en-US" sz="1200" kern="1200" dirty="0" err="1" smtClean="0">
                <a:solidFill>
                  <a:schemeClr val="tx1"/>
                </a:solidFill>
                <a:latin typeface="+mn-lt"/>
                <a:ea typeface="+mn-ea"/>
                <a:cs typeface="+mn-cs"/>
              </a:rPr>
              <a:t>mtg</a:t>
            </a:r>
            <a:r>
              <a:rPr lang="en-US" sz="1200" kern="1200" dirty="0" smtClean="0">
                <a:solidFill>
                  <a:schemeClr val="tx1"/>
                </a:solidFill>
                <a:latin typeface="+mn-lt"/>
                <a:ea typeface="+mn-ea"/>
                <a:cs typeface="+mn-cs"/>
              </a:rPr>
              <a:t> Aug 2011].</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 variety of approaches to discovery are possible.  Web search engines that walk the visible internet are one possibility assuming that data descriptions are reachable via standard web protocols.  With the introduction of semantic web technologies and associated crawlers and search engines, location of data-sets of interest based on semantic content becomes possible.  Alternatively, more discipline-specific and structured catalogs can be created.</a:t>
            </a:r>
          </a:p>
          <a:p>
            <a:r>
              <a:rPr lang="en-US" sz="1200" kern="1200" dirty="0" smtClean="0">
                <a:solidFill>
                  <a:schemeClr val="tx1"/>
                </a:solidFill>
                <a:latin typeface="+mn-lt"/>
                <a:ea typeface="+mn-ea"/>
                <a:cs typeface="+mn-cs"/>
              </a:rPr>
              <a:t> Arguably quite a bit of data is self describing: e.g., FITS, </a:t>
            </a:r>
            <a:r>
              <a:rPr lang="en-US" sz="1200" kern="1200" dirty="0" err="1" smtClean="0">
                <a:solidFill>
                  <a:schemeClr val="tx1"/>
                </a:solidFill>
                <a:latin typeface="+mn-lt"/>
                <a:ea typeface="+mn-ea"/>
                <a:cs typeface="+mn-cs"/>
              </a:rPr>
              <a:t>NetCDF</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Tho</a:t>
            </a:r>
            <a:r>
              <a:rPr lang="en-US" sz="1200" kern="1200" dirty="0" smtClean="0">
                <a:solidFill>
                  <a:schemeClr val="tx1"/>
                </a:solidFill>
                <a:latin typeface="+mn-lt"/>
                <a:ea typeface="+mn-ea"/>
                <a:cs typeface="+mn-cs"/>
              </a:rPr>
              <a:t> even those are incomplete. The more succinct ex we can include the better.</a:t>
            </a:r>
          </a:p>
          <a:p>
            <a:r>
              <a:rPr lang="en-US" sz="1200" kern="1200" dirty="0" smtClean="0">
                <a:solidFill>
                  <a:schemeClr val="tx1"/>
                </a:solidFill>
                <a:latin typeface="+mn-lt"/>
                <a:ea typeface="+mn-ea"/>
                <a:cs typeface="+mn-cs"/>
              </a:rPr>
              <a:t> Seems to me to be a distinct issue, related to naming not discoverability?</a:t>
            </a:r>
          </a:p>
          <a:p>
            <a:r>
              <a:rPr lang="en-US" sz="1200" kern="1200" dirty="0" smtClean="0">
                <a:solidFill>
                  <a:schemeClr val="tx1"/>
                </a:solidFill>
                <a:latin typeface="+mn-lt"/>
                <a:ea typeface="+mn-ea"/>
                <a:cs typeface="+mn-cs"/>
              </a:rPr>
              <a:t> A bit of both. Let’s discuss.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628DCC5-79B1-E344-9549-BA68470D9EA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Let’s look more closely at each of these</a:t>
            </a:r>
          </a:p>
          <a:p>
            <a:r>
              <a:rPr lang="en-US" dirty="0" smtClean="0"/>
              <a:t>Identity – unique, and in what</a:t>
            </a:r>
            <a:r>
              <a:rPr lang="en-US" baseline="0" dirty="0" smtClean="0"/>
              <a:t> space should it be?</a:t>
            </a:r>
          </a:p>
          <a:p>
            <a:r>
              <a:rPr lang="en-US" baseline="0" dirty="0" smtClean="0"/>
              <a:t>Generic or field specific?</a:t>
            </a:r>
          </a:p>
          <a:p>
            <a:endParaRPr lang="en-US" baseline="0" dirty="0" smtClean="0"/>
          </a:p>
          <a:p>
            <a:r>
              <a:rPr lang="en-US" baseline="0" dirty="0" smtClean="0"/>
              <a:t>Persistence – not all data should be available </a:t>
            </a:r>
            <a:r>
              <a:rPr lang="en-US" baseline="0" dirty="0" err="1" smtClean="0"/>
              <a:t>forecver</a:t>
            </a:r>
            <a:r>
              <a:rPr lang="en-US" baseline="0" dirty="0" smtClean="0"/>
              <a:t> – what needs to be identified and why?</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628DCC5-79B1-E344-9549-BA68470D9EA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mn-lt"/>
                <a:ea typeface="+mn-ea"/>
                <a:cs typeface="+mn-cs"/>
              </a:rPr>
              <a:t>The ability to discover the existence of data is a critical requirement for a data-sharing infrastructure.  We can define discovery as being the ability to determine the existence of a set of data objects with specified attributes or characteristics.  The attributes of interest include aspects such as the producer of the data, the date of production, the method or production, a description of its contents, its representation.  Discovery may also include aspects such as levels of quality, certification, or validation by third parties.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Discoverability depends both on the description and representation of data and on tools and services to search for data objects. Data rarely are self-describing . Description  and representation usually take the form of metadata, some of which may be automated if data are generated by instruments such as sensor networks or telescopes. Much metadata creation requires human intervention, making it an expensive process that is often avoided by researchers (Edwards, </a:t>
            </a:r>
            <a:r>
              <a:rPr lang="en-US" sz="1200" kern="1200" dirty="0" err="1" smtClean="0">
                <a:solidFill>
                  <a:schemeClr val="tx1"/>
                </a:solidFill>
                <a:latin typeface="+mn-lt"/>
                <a:ea typeface="+mn-ea"/>
                <a:cs typeface="+mn-cs"/>
              </a:rPr>
              <a:t>Mayernik</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Batcheller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Bowker</a:t>
            </a:r>
            <a:r>
              <a:rPr lang="en-US" sz="1200" kern="1200" dirty="0" smtClean="0">
                <a:solidFill>
                  <a:schemeClr val="tx1"/>
                </a:solidFill>
                <a:latin typeface="+mn-lt"/>
                <a:ea typeface="+mn-ea"/>
                <a:cs typeface="+mn-cs"/>
              </a:rPr>
              <a:t> &amp; Borgman, 2011, forthcoming; </a:t>
            </a:r>
            <a:r>
              <a:rPr lang="en-US" sz="1200" kern="1200" dirty="0" err="1" smtClean="0">
                <a:solidFill>
                  <a:schemeClr val="tx1"/>
                </a:solidFill>
                <a:latin typeface="+mn-lt"/>
                <a:ea typeface="+mn-ea"/>
                <a:cs typeface="+mn-cs"/>
              </a:rPr>
              <a:t>Mayernik</a:t>
            </a:r>
            <a:r>
              <a:rPr lang="en-US" sz="1200" kern="1200" dirty="0" smtClean="0">
                <a:solidFill>
                  <a:schemeClr val="tx1"/>
                </a:solidFill>
                <a:latin typeface="+mn-lt"/>
                <a:ea typeface="+mn-ea"/>
                <a:cs typeface="+mn-cs"/>
              </a:rPr>
              <a:t>, 2011; </a:t>
            </a:r>
            <a:r>
              <a:rPr lang="en-US" sz="1200" kern="1200" dirty="0" err="1" smtClean="0">
                <a:solidFill>
                  <a:schemeClr val="tx1"/>
                </a:solidFill>
                <a:latin typeface="+mn-lt"/>
                <a:ea typeface="+mn-ea"/>
                <a:cs typeface="+mn-cs"/>
              </a:rPr>
              <a:t>Mayernik</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Batcheller</a:t>
            </a:r>
            <a:r>
              <a:rPr lang="en-US" sz="1200" kern="1200" dirty="0" smtClean="0">
                <a:solidFill>
                  <a:schemeClr val="tx1"/>
                </a:solidFill>
                <a:latin typeface="+mn-lt"/>
                <a:ea typeface="+mn-ea"/>
                <a:cs typeface="+mn-cs"/>
              </a:rPr>
              <a:t> &amp; Borgman, 2011). The lack of standards and practices for citing data, akin to citing publications, is a barrier to discoverability  [cite  BRDI </a:t>
            </a:r>
            <a:r>
              <a:rPr lang="en-US" sz="1200" kern="1200" dirty="0" err="1" smtClean="0">
                <a:solidFill>
                  <a:schemeClr val="tx1"/>
                </a:solidFill>
                <a:latin typeface="+mn-lt"/>
                <a:ea typeface="+mn-ea"/>
                <a:cs typeface="+mn-cs"/>
              </a:rPr>
              <a:t>mtg</a:t>
            </a:r>
            <a:r>
              <a:rPr lang="en-US" sz="1200" kern="1200" dirty="0" smtClean="0">
                <a:solidFill>
                  <a:schemeClr val="tx1"/>
                </a:solidFill>
                <a:latin typeface="+mn-lt"/>
                <a:ea typeface="+mn-ea"/>
                <a:cs typeface="+mn-cs"/>
              </a:rPr>
              <a:t> Aug 2011].</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 variety of approaches to discovery are possible.  Web search engines that walk the visible internet are one possibility assuming that data descriptions are reachable via standard web protocols.  With the introduction of semantic web technologies and associated crawlers and search engines, location of data-sets of interest based on semantic content becomes possible.  Alternatively, more discipline-specific and structured catalogs can be created.</a:t>
            </a:r>
          </a:p>
          <a:p>
            <a:r>
              <a:rPr lang="en-US" sz="1200" kern="1200" dirty="0" smtClean="0">
                <a:solidFill>
                  <a:schemeClr val="tx1"/>
                </a:solidFill>
                <a:latin typeface="+mn-lt"/>
                <a:ea typeface="+mn-ea"/>
                <a:cs typeface="+mn-cs"/>
              </a:rPr>
              <a:t> Arguably quite a bit of data is self describing: e.g., FITS, </a:t>
            </a:r>
            <a:r>
              <a:rPr lang="en-US" sz="1200" kern="1200" dirty="0" err="1" smtClean="0">
                <a:solidFill>
                  <a:schemeClr val="tx1"/>
                </a:solidFill>
                <a:latin typeface="+mn-lt"/>
                <a:ea typeface="+mn-ea"/>
                <a:cs typeface="+mn-cs"/>
              </a:rPr>
              <a:t>NetCDF</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Tho</a:t>
            </a:r>
            <a:r>
              <a:rPr lang="en-US" sz="1200" kern="1200" dirty="0" smtClean="0">
                <a:solidFill>
                  <a:schemeClr val="tx1"/>
                </a:solidFill>
                <a:latin typeface="+mn-lt"/>
                <a:ea typeface="+mn-ea"/>
                <a:cs typeface="+mn-cs"/>
              </a:rPr>
              <a:t> even those are incomplete. The more succinct ex we can include the better.</a:t>
            </a:r>
          </a:p>
          <a:p>
            <a:r>
              <a:rPr lang="en-US" sz="1200" kern="1200" dirty="0" smtClean="0">
                <a:solidFill>
                  <a:schemeClr val="tx1"/>
                </a:solidFill>
                <a:latin typeface="+mn-lt"/>
                <a:ea typeface="+mn-ea"/>
                <a:cs typeface="+mn-cs"/>
              </a:rPr>
              <a:t> Seems to me to be a distinct issue, related to naming not discoverability?</a:t>
            </a:r>
          </a:p>
          <a:p>
            <a:r>
              <a:rPr lang="en-US" sz="1200" kern="1200" dirty="0" smtClean="0">
                <a:solidFill>
                  <a:schemeClr val="tx1"/>
                </a:solidFill>
                <a:latin typeface="+mn-lt"/>
                <a:ea typeface="+mn-ea"/>
                <a:cs typeface="+mn-cs"/>
              </a:rPr>
              <a:t> A bit of both. Let’s discuss.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628DCC5-79B1-E344-9549-BA68470D9EA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60CFF39B-B3E0-F242-ACAC-615872C080E4}" type="datetime1">
              <a:rPr lang="en-US" smtClean="0"/>
              <a:pPr/>
              <a:t>11/26/2011</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AFC56213-B4C4-4C5C-8EAE-01416D175C4F}"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659C5F-4FA0-A145-821D-298CBD94FAE8}" type="datetime1">
              <a:rPr lang="en-US" smtClean="0"/>
              <a:pPr/>
              <a:t>11/26/2011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CB48FF-B92A-5841-8450-448CC037D7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F6949B-884E-8042-B333-E721914C69AE}" type="datetime1">
              <a:rPr lang="en-US" smtClean="0"/>
              <a:pPr/>
              <a:t>11/26/2011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CB48FF-B92A-5841-8450-448CC037D794}"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EFB56C0-D9AC-404F-811F-E681A221B547}" type="datetime1">
              <a:rPr lang="en-US" smtClean="0"/>
              <a:pPr/>
              <a:t>11/26/2011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CB48FF-B92A-5841-8450-448CC037D794}"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A17AD379-1478-6240-90F2-AB485F058F06}" type="datetime1">
              <a:rPr lang="en-US" smtClean="0"/>
              <a:pPr/>
              <a:t>11/26/2011</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FCCB48FF-B92A-5841-8450-448CC037D794}"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8437CAA-F274-2F44-ADBB-E101A2AEEE47}" type="datetime1">
              <a:rPr lang="en-US" smtClean="0"/>
              <a:pPr/>
              <a:t>11/26/2011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CB48FF-B92A-5841-8450-448CC037D794}"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A2F85C4-08E0-EB47-A78F-F4662C104C2F}" type="datetime1">
              <a:rPr lang="en-US" smtClean="0"/>
              <a:pPr/>
              <a:t>11/26/2011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CB48FF-B92A-5841-8450-448CC037D794}"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8C430BA-D8E2-1A43-A246-50B12C08BF3E}" type="datetime1">
              <a:rPr lang="en-US" smtClean="0"/>
              <a:pPr/>
              <a:t>11/26/2011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CB48FF-B92A-5841-8450-448CC037D794}"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B0B0FE-1B65-4948-8C12-AF2BD51EB668}" type="datetime1">
              <a:rPr lang="en-US" smtClean="0"/>
              <a:pPr/>
              <a:t>11/26/2011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CB48FF-B92A-5841-8450-448CC037D794}"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8E30386-313A-C24A-8EC4-6671388754E5}" type="datetime1">
              <a:rPr lang="en-US" smtClean="0"/>
              <a:pPr/>
              <a:t>11/26/2011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CB48FF-B92A-5841-8450-448CC037D794}"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3D4CA3C-472A-C34A-917B-BC4B4E3A4465}" type="datetime1">
              <a:rPr lang="en-US" smtClean="0"/>
              <a:pPr/>
              <a:t>11/26/2011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CB48FF-B92A-5841-8450-448CC037D794}"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DADCC685-C0F2-6A46-BB38-E06027F4B0B1}" type="datetime1">
              <a:rPr lang="en-US" smtClean="0"/>
              <a:pPr/>
              <a:t>11/26/2011</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FCCB48FF-B92A-5841-8450-448CC037D794}"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38018"/>
            <a:ext cx="7506918" cy="2416226"/>
          </a:xfrm>
        </p:spPr>
        <p:txBody>
          <a:bodyPr>
            <a:normAutofit fontScale="90000"/>
          </a:bodyPr>
          <a:lstStyle/>
          <a:p>
            <a:r>
              <a:rPr lang="en-US" dirty="0" smtClean="0"/>
              <a:t/>
            </a:r>
            <a:br>
              <a:rPr lang="en-US" dirty="0" smtClean="0"/>
            </a:br>
            <a:r>
              <a:rPr lang="en-US" b="1" dirty="0" smtClean="0"/>
              <a:t>Data Attribution and Citation Practices and Standards</a:t>
            </a:r>
            <a:r>
              <a:rPr lang="en-US" dirty="0" smtClean="0"/>
              <a:t/>
            </a:r>
            <a:br>
              <a:rPr lang="en-US" dirty="0" smtClean="0"/>
            </a:br>
            <a:r>
              <a:rPr lang="en-GB" dirty="0" smtClean="0"/>
              <a:t>Fifth China - U.S. Roundtable on Scientific Data Cooperation</a:t>
            </a:r>
            <a:r>
              <a:rPr lang="en-US" b="1" dirty="0" smtClean="0"/>
              <a:t/>
            </a:r>
            <a:br>
              <a:rPr lang="en-US" b="1" dirty="0" smtClean="0"/>
            </a:br>
            <a:r>
              <a:rPr lang="en-US" dirty="0" smtClean="0"/>
              <a:t/>
            </a:r>
            <a:br>
              <a:rPr lang="en-US" dirty="0" smtClean="0"/>
            </a:br>
            <a:endParaRPr lang="en-US" dirty="0"/>
          </a:p>
        </p:txBody>
      </p:sp>
      <p:sp>
        <p:nvSpPr>
          <p:cNvPr id="3" name="Subtitle 2"/>
          <p:cNvSpPr>
            <a:spLocks noGrp="1"/>
          </p:cNvSpPr>
          <p:nvPr>
            <p:ph type="subTitle" idx="1"/>
          </p:nvPr>
        </p:nvSpPr>
        <p:spPr/>
        <p:txBody>
          <a:bodyPr>
            <a:normAutofit/>
          </a:bodyPr>
          <a:lstStyle/>
          <a:p>
            <a:r>
              <a:rPr lang="en-US" dirty="0" smtClean="0"/>
              <a:t>Beijing, China, 27- 28 October, 2011</a:t>
            </a:r>
            <a:endParaRPr lang="en-US" dirty="0"/>
          </a:p>
        </p:txBody>
      </p:sp>
      <p:sp>
        <p:nvSpPr>
          <p:cNvPr id="4" name="TextBox 3"/>
          <p:cNvSpPr txBox="1"/>
          <p:nvPr/>
        </p:nvSpPr>
        <p:spPr>
          <a:xfrm>
            <a:off x="1219200" y="3800986"/>
            <a:ext cx="6858000" cy="1631216"/>
          </a:xfrm>
          <a:prstGeom prst="rect">
            <a:avLst/>
          </a:prstGeom>
          <a:noFill/>
        </p:spPr>
        <p:txBody>
          <a:bodyPr wrap="square" rtlCol="0">
            <a:spAutoFit/>
          </a:bodyPr>
          <a:lstStyle/>
          <a:p>
            <a:pPr algn="r"/>
            <a:r>
              <a:rPr lang="en-US" sz="2400" dirty="0" smtClean="0">
                <a:latin typeface="+mj-lt"/>
              </a:rPr>
              <a:t>Christine L. Borgman, </a:t>
            </a:r>
            <a:r>
              <a:rPr lang="en-US" sz="2400" smtClean="0">
                <a:latin typeface="+mj-lt"/>
              </a:rPr>
              <a:t>PhD, Professor </a:t>
            </a:r>
            <a:r>
              <a:rPr lang="en-US" sz="2400" dirty="0" smtClean="0">
                <a:latin typeface="+mj-lt"/>
              </a:rPr>
              <a:t>&amp; Presidential Chair in Information Studies, University of California, Los Angeles</a:t>
            </a:r>
          </a:p>
          <a:p>
            <a:pPr algn="r"/>
            <a:endParaRPr lang="en-US" sz="2800"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penSymbols.jpg"/>
          <p:cNvPicPr>
            <a:picLocks noChangeAspect="1"/>
          </p:cNvPicPr>
          <p:nvPr/>
        </p:nvPicPr>
        <p:blipFill>
          <a:blip r:embed="rId3"/>
          <a:stretch>
            <a:fillRect/>
          </a:stretch>
        </p:blipFill>
        <p:spPr>
          <a:xfrm>
            <a:off x="4093524" y="2012950"/>
            <a:ext cx="5050476" cy="4343400"/>
          </a:xfrm>
          <a:prstGeom prst="rect">
            <a:avLst/>
          </a:prstGeom>
        </p:spPr>
      </p:pic>
      <p:sp>
        <p:nvSpPr>
          <p:cNvPr id="2" name="Title 1"/>
          <p:cNvSpPr>
            <a:spLocks noGrp="1"/>
          </p:cNvSpPr>
          <p:nvPr>
            <p:ph type="title"/>
          </p:nvPr>
        </p:nvSpPr>
        <p:spPr/>
        <p:txBody>
          <a:bodyPr/>
          <a:lstStyle/>
          <a:p>
            <a:r>
              <a:rPr lang="en-US" dirty="0" smtClean="0"/>
              <a:t>Intellectual property</a:t>
            </a:r>
          </a:p>
        </p:txBody>
      </p:sp>
      <p:sp>
        <p:nvSpPr>
          <p:cNvPr id="3" name="Content Placeholder 2"/>
          <p:cNvSpPr>
            <a:spLocks noGrp="1"/>
          </p:cNvSpPr>
          <p:nvPr>
            <p:ph sz="quarter" idx="1"/>
          </p:nvPr>
        </p:nvSpPr>
        <p:spPr/>
        <p:txBody>
          <a:bodyPr>
            <a:normAutofit/>
          </a:bodyPr>
          <a:lstStyle/>
          <a:p>
            <a:r>
              <a:rPr lang="en-US" dirty="0" smtClean="0"/>
              <a:t>What can I do with this object?</a:t>
            </a:r>
          </a:p>
          <a:p>
            <a:r>
              <a:rPr lang="en-US" dirty="0" smtClean="0"/>
              <a:t>What rights are associated?</a:t>
            </a:r>
          </a:p>
          <a:p>
            <a:pPr lvl="1"/>
            <a:r>
              <a:rPr lang="en-US" dirty="0" smtClean="0"/>
              <a:t>Reuse</a:t>
            </a:r>
          </a:p>
          <a:p>
            <a:pPr lvl="1"/>
            <a:r>
              <a:rPr lang="en-US" dirty="0" smtClean="0"/>
              <a:t>Reproduce</a:t>
            </a:r>
          </a:p>
          <a:p>
            <a:pPr lvl="1"/>
            <a:r>
              <a:rPr lang="en-US" dirty="0" smtClean="0"/>
              <a:t>Attribute</a:t>
            </a:r>
          </a:p>
          <a:p>
            <a:r>
              <a:rPr lang="en-US" dirty="0" smtClean="0"/>
              <a:t>Who owns the rights?</a:t>
            </a:r>
          </a:p>
          <a:p>
            <a:r>
              <a:rPr lang="en-US" dirty="0" smtClean="0"/>
              <a:t>How open are data?</a:t>
            </a:r>
          </a:p>
          <a:p>
            <a:pPr lvl="1"/>
            <a:r>
              <a:rPr lang="en-US" dirty="0" smtClean="0"/>
              <a:t>Open data</a:t>
            </a:r>
          </a:p>
          <a:p>
            <a:pPr lvl="1"/>
            <a:r>
              <a:rPr lang="en-US" dirty="0" smtClean="0"/>
              <a:t>Open bibliography</a:t>
            </a:r>
          </a:p>
          <a:p>
            <a:endParaRPr lang="en-US" dirty="0"/>
          </a:p>
        </p:txBody>
      </p:sp>
      <p:sp>
        <p:nvSpPr>
          <p:cNvPr id="6" name="Slide Number Placeholder 5"/>
          <p:cNvSpPr>
            <a:spLocks noGrp="1"/>
          </p:cNvSpPr>
          <p:nvPr>
            <p:ph type="sldNum" sz="quarter" idx="12"/>
          </p:nvPr>
        </p:nvSpPr>
        <p:spPr/>
        <p:txBody>
          <a:bodyPr/>
          <a:lstStyle/>
          <a:p>
            <a:fld id="{FCCB48FF-B92A-5841-8450-448CC037D794}" type="slidenum">
              <a:rPr lang="en-US" smtClean="0"/>
              <a:pPr/>
              <a:t>10</a:t>
            </a:fld>
            <a:endParaRPr lang="en-US"/>
          </a:p>
        </p:txBody>
      </p:sp>
      <p:sp>
        <p:nvSpPr>
          <p:cNvPr id="8" name="TextBox 4"/>
          <p:cNvSpPr txBox="1">
            <a:spLocks noChangeArrowheads="1"/>
          </p:cNvSpPr>
          <p:nvPr/>
        </p:nvSpPr>
        <p:spPr bwMode="auto">
          <a:xfrm>
            <a:off x="3269932" y="6445111"/>
            <a:ext cx="5416868" cy="276999"/>
          </a:xfrm>
          <a:prstGeom prst="rect">
            <a:avLst/>
          </a:prstGeom>
          <a:noFill/>
          <a:ln w="9525">
            <a:noFill/>
            <a:miter lim="800000"/>
            <a:headEnd/>
            <a:tailEnd/>
          </a:ln>
        </p:spPr>
        <p:txBody>
          <a:bodyPr wrap="none">
            <a:prstTxWarp prst="textNoShape">
              <a:avLst/>
            </a:prstTxWarp>
            <a:spAutoFit/>
          </a:bodyPr>
          <a:lstStyle/>
          <a:p>
            <a:r>
              <a:rPr lang="en-US" sz="1200" dirty="0" err="1" smtClean="0">
                <a:latin typeface="Calibri" pitchFamily="-65" charset="0"/>
                <a:ea typeface="Osaka" pitchFamily="-65" charset="-128"/>
                <a:cs typeface="Osaka" pitchFamily="-65" charset="-128"/>
              </a:rPr>
              <a:t>http://pzwart.wdka.hro.nl/mdr/research/lliang/mdr/mdr_images/opencontent.jpg/</a:t>
            </a:r>
            <a:endParaRPr lang="en-US" sz="1200" dirty="0">
              <a:latin typeface="Calibri" pitchFamily="-65" charset="0"/>
              <a:ea typeface="Osaka" pitchFamily="-65" charset="-128"/>
              <a:cs typeface="Osaka" pitchFamily="-65"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for digital objects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Whose policy?</a:t>
            </a:r>
          </a:p>
          <a:p>
            <a:pPr lvl="1"/>
            <a:r>
              <a:rPr lang="en-US" dirty="0" smtClean="0"/>
              <a:t>Funding agencies</a:t>
            </a:r>
          </a:p>
          <a:p>
            <a:pPr lvl="1"/>
            <a:r>
              <a:rPr lang="en-US" dirty="0" smtClean="0"/>
              <a:t>Publishers</a:t>
            </a:r>
          </a:p>
          <a:p>
            <a:pPr lvl="1"/>
            <a:r>
              <a:rPr lang="en-US" dirty="0" smtClean="0"/>
              <a:t>Data repositories</a:t>
            </a:r>
          </a:p>
          <a:p>
            <a:pPr lvl="1"/>
            <a:r>
              <a:rPr lang="en-US" dirty="0" smtClean="0"/>
              <a:t>Universities</a:t>
            </a:r>
          </a:p>
          <a:p>
            <a:pPr lvl="1"/>
            <a:r>
              <a:rPr lang="en-US" smtClean="0"/>
              <a:t>Investigators…</a:t>
            </a:r>
          </a:p>
          <a:p>
            <a:r>
              <a:rPr lang="en-US" dirty="0" smtClean="0"/>
              <a:t>Types of policy</a:t>
            </a:r>
          </a:p>
          <a:p>
            <a:pPr lvl="1"/>
            <a:r>
              <a:rPr lang="en-US" dirty="0" smtClean="0"/>
              <a:t>What to release</a:t>
            </a:r>
          </a:p>
          <a:p>
            <a:pPr lvl="1"/>
            <a:r>
              <a:rPr lang="en-US" dirty="0" smtClean="0"/>
              <a:t>What description</a:t>
            </a:r>
          </a:p>
          <a:p>
            <a:pPr lvl="1"/>
            <a:r>
              <a:rPr lang="en-US" dirty="0" smtClean="0"/>
              <a:t>What citation</a:t>
            </a:r>
          </a:p>
          <a:p>
            <a:pPr lvl="1"/>
            <a:r>
              <a:rPr lang="en-US" dirty="0" smtClean="0"/>
              <a:t>What attribution</a:t>
            </a:r>
          </a:p>
          <a:p>
            <a:pPr lvl="1"/>
            <a:r>
              <a:rPr lang="en-US" dirty="0" smtClean="0"/>
              <a:t>Who can describe, annotate…</a:t>
            </a:r>
          </a:p>
          <a:p>
            <a:pPr lvl="1"/>
            <a:endParaRPr lang="en-US" dirty="0" smtClean="0"/>
          </a:p>
        </p:txBody>
      </p:sp>
      <p:sp>
        <p:nvSpPr>
          <p:cNvPr id="5" name="Text Box 5"/>
          <p:cNvSpPr txBox="1">
            <a:spLocks noChangeArrowheads="1"/>
          </p:cNvSpPr>
          <p:nvPr/>
        </p:nvSpPr>
        <p:spPr bwMode="auto">
          <a:xfrm>
            <a:off x="5811561" y="6019800"/>
            <a:ext cx="3276600" cy="400110"/>
          </a:xfrm>
          <a:prstGeom prst="rect">
            <a:avLst/>
          </a:prstGeom>
          <a:noFill/>
          <a:ln w="9525">
            <a:noFill/>
            <a:miter lim="800000"/>
            <a:headEnd/>
            <a:tailEnd/>
          </a:ln>
        </p:spPr>
        <p:txBody>
          <a:bodyPr>
            <a:prstTxWarp prst="textNoShape">
              <a:avLst/>
            </a:prstTxWarp>
            <a:spAutoFit/>
          </a:bodyPr>
          <a:lstStyle/>
          <a:p>
            <a:pPr>
              <a:spcBef>
                <a:spcPct val="50000"/>
              </a:spcBef>
            </a:pPr>
            <a:r>
              <a:rPr lang="en-US" sz="1000" dirty="0" err="1" smtClean="0">
                <a:latin typeface="Verdana" pitchFamily="-65" charset="0"/>
              </a:rPr>
              <a:t>http://www.dlorg.eu/index.php/publications/ec-policy/ec-publications-policy</a:t>
            </a:r>
            <a:endParaRPr lang="en-US" dirty="0"/>
          </a:p>
        </p:txBody>
      </p:sp>
      <p:sp>
        <p:nvSpPr>
          <p:cNvPr id="6" name="Slide Number Placeholder 5"/>
          <p:cNvSpPr>
            <a:spLocks noGrp="1"/>
          </p:cNvSpPr>
          <p:nvPr>
            <p:ph type="sldNum" sz="quarter" idx="12"/>
          </p:nvPr>
        </p:nvSpPr>
        <p:spPr/>
        <p:txBody>
          <a:bodyPr/>
          <a:lstStyle/>
          <a:p>
            <a:fld id="{FCCB48FF-B92A-5841-8450-448CC037D794}" type="slidenum">
              <a:rPr lang="en-US" smtClean="0"/>
              <a:pPr/>
              <a:t>11</a:t>
            </a:fld>
            <a:endParaRPr lang="en-US"/>
          </a:p>
        </p:txBody>
      </p:sp>
      <p:pic>
        <p:nvPicPr>
          <p:cNvPr id="7" name="Picture 6" descr="Policy Making.jpg"/>
          <p:cNvPicPr>
            <a:picLocks noChangeAspect="1"/>
          </p:cNvPicPr>
          <p:nvPr/>
        </p:nvPicPr>
        <p:blipFill>
          <a:blip r:embed="rId3"/>
          <a:stretch>
            <a:fillRect/>
          </a:stretch>
        </p:blipFill>
        <p:spPr>
          <a:xfrm>
            <a:off x="3711677" y="1524000"/>
            <a:ext cx="5080000" cy="3810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Driving questions for symposium</a:t>
            </a:r>
            <a:endParaRPr lang="en-US" dirty="0"/>
          </a:p>
        </p:txBody>
      </p:sp>
      <p:sp>
        <p:nvSpPr>
          <p:cNvPr id="3" name="Content Placeholder 2"/>
          <p:cNvSpPr>
            <a:spLocks noGrp="1"/>
          </p:cNvSpPr>
          <p:nvPr>
            <p:ph sz="quarter" idx="1"/>
          </p:nvPr>
        </p:nvSpPr>
        <p:spPr/>
        <p:txBody>
          <a:bodyPr>
            <a:normAutofit fontScale="70000" lnSpcReduction="20000"/>
          </a:bodyPr>
          <a:lstStyle/>
          <a:p>
            <a:pPr marL="514350" indent="-514350">
              <a:spcAft>
                <a:spcPts val="1200"/>
              </a:spcAft>
              <a:buFont typeface="+mj-lt"/>
              <a:buAutoNum type="arabicPeriod"/>
            </a:pPr>
            <a:r>
              <a:rPr lang="en-US" dirty="0" smtClean="0"/>
              <a:t>What are the </a:t>
            </a:r>
            <a:r>
              <a:rPr lang="en-US" i="1" dirty="0" smtClean="0">
                <a:solidFill>
                  <a:srgbClr val="0000FF"/>
                </a:solidFill>
              </a:rPr>
              <a:t>major technical issues </a:t>
            </a:r>
            <a:r>
              <a:rPr lang="en-US" dirty="0" smtClean="0"/>
              <a:t>that need to be considered in developing and implementing scientific data citation standards and practices? </a:t>
            </a:r>
          </a:p>
          <a:p>
            <a:pPr marL="514350" indent="-514350">
              <a:spcAft>
                <a:spcPts val="1200"/>
              </a:spcAft>
              <a:buFont typeface="+mj-lt"/>
              <a:buAutoNum type="arabicPeriod"/>
            </a:pPr>
            <a:r>
              <a:rPr lang="en-US" dirty="0" smtClean="0"/>
              <a:t>What are the </a:t>
            </a:r>
            <a:r>
              <a:rPr lang="en-US" i="1" dirty="0" smtClean="0">
                <a:solidFill>
                  <a:srgbClr val="0000FF"/>
                </a:solidFill>
              </a:rPr>
              <a:t>major scientific issues </a:t>
            </a:r>
            <a:r>
              <a:rPr lang="en-US" dirty="0" smtClean="0"/>
              <a:t>that need to be considered in developing and implementing scientific data citation standards and practices? Which ones are </a:t>
            </a:r>
            <a:r>
              <a:rPr lang="en-US" i="1" dirty="0" smtClean="0">
                <a:solidFill>
                  <a:srgbClr val="0000FF"/>
                </a:solidFill>
              </a:rPr>
              <a:t>universal </a:t>
            </a:r>
            <a:r>
              <a:rPr lang="en-US" dirty="0" smtClean="0"/>
              <a:t>for all types of research and which ones are </a:t>
            </a:r>
            <a:r>
              <a:rPr lang="en-US" i="1" dirty="0" smtClean="0">
                <a:solidFill>
                  <a:srgbClr val="0000FF"/>
                </a:solidFill>
              </a:rPr>
              <a:t>field- or context- specifi</a:t>
            </a:r>
            <a:r>
              <a:rPr lang="en-US" i="1" dirty="0" smtClean="0"/>
              <a:t>c</a:t>
            </a:r>
            <a:r>
              <a:rPr lang="en-US" dirty="0" smtClean="0"/>
              <a:t>? </a:t>
            </a:r>
          </a:p>
          <a:p>
            <a:pPr marL="514350" indent="-514350">
              <a:spcAft>
                <a:spcPts val="1200"/>
              </a:spcAft>
              <a:buFont typeface="+mj-lt"/>
              <a:buAutoNum type="arabicPeriod"/>
            </a:pPr>
            <a:r>
              <a:rPr lang="en-US" dirty="0" smtClean="0"/>
              <a:t>What are the </a:t>
            </a:r>
            <a:r>
              <a:rPr lang="en-US" dirty="0" smtClean="0">
                <a:solidFill>
                  <a:srgbClr val="0000FF"/>
                </a:solidFill>
              </a:rPr>
              <a:t>major institutional, financial, legal, and socio-cultural </a:t>
            </a:r>
            <a:r>
              <a:rPr lang="en-US" dirty="0" smtClean="0"/>
              <a:t>issues that need to be considered in developing and implementing scientific data citation standards and practices? Which ones are universal for all types of research and which ones are field- or context-specific? </a:t>
            </a:r>
          </a:p>
          <a:p>
            <a:pPr marL="514350" indent="-514350">
              <a:spcAft>
                <a:spcPts val="1200"/>
              </a:spcAft>
              <a:buFont typeface="+mj-lt"/>
              <a:buAutoNum type="arabicPeriod"/>
            </a:pPr>
            <a:r>
              <a:rPr lang="en-US" dirty="0" smtClean="0"/>
              <a:t>What is the </a:t>
            </a:r>
            <a:r>
              <a:rPr lang="en-US" dirty="0" smtClean="0">
                <a:solidFill>
                  <a:srgbClr val="0000FF"/>
                </a:solidFill>
              </a:rPr>
              <a:t>status of data attribution and citation practices </a:t>
            </a:r>
            <a:r>
              <a:rPr lang="en-US" dirty="0" smtClean="0"/>
              <a:t>in individual fields in the natural and social (economic and political) sciences in United States and internationally? Case Studies. </a:t>
            </a:r>
          </a:p>
          <a:p>
            <a:pPr marL="514350" indent="-514350">
              <a:spcAft>
                <a:spcPts val="1200"/>
              </a:spcAft>
              <a:buFont typeface="+mj-lt"/>
              <a:buAutoNum type="arabicPeriod"/>
            </a:pPr>
            <a:r>
              <a:rPr lang="en-US" dirty="0" smtClean="0">
                <a:solidFill>
                  <a:srgbClr val="0000FF"/>
                </a:solidFill>
              </a:rPr>
              <a:t>Institutional Roles and Perspectives</a:t>
            </a:r>
            <a:r>
              <a:rPr lang="en-US" dirty="0" smtClean="0"/>
              <a:t>:  What are the respective roles and approaches of the main actors in the research enterprise and what are the similarities and differences in disciplines and countries? The roles of research funders, universities, data centers, libraries, scientific societies, and publishers will be explored.</a:t>
            </a:r>
          </a:p>
          <a:p>
            <a:endParaRPr lang="en-US" dirty="0"/>
          </a:p>
        </p:txBody>
      </p:sp>
      <p:sp>
        <p:nvSpPr>
          <p:cNvPr id="4" name="Slide Number Placeholder 3"/>
          <p:cNvSpPr>
            <a:spLocks noGrp="1"/>
          </p:cNvSpPr>
          <p:nvPr>
            <p:ph type="sldNum" sz="quarter" idx="12"/>
          </p:nvPr>
        </p:nvSpPr>
        <p:spPr/>
        <p:txBody>
          <a:bodyPr/>
          <a:lstStyle/>
          <a:p>
            <a:fld id="{FCCB48FF-B92A-5841-8450-448CC037D794}"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ext steps.jpg"/>
          <p:cNvPicPr>
            <a:picLocks noChangeAspect="1"/>
          </p:cNvPicPr>
          <p:nvPr/>
        </p:nvPicPr>
        <p:blipFill>
          <a:blip r:embed="rId3"/>
          <a:stretch>
            <a:fillRect/>
          </a:stretch>
        </p:blipFill>
        <p:spPr>
          <a:xfrm>
            <a:off x="4876800" y="3155950"/>
            <a:ext cx="4267200" cy="3200400"/>
          </a:xfrm>
          <a:prstGeom prst="rect">
            <a:avLst/>
          </a:prstGeom>
        </p:spPr>
      </p:pic>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sz="quarter" idx="1"/>
          </p:nvPr>
        </p:nvSpPr>
        <p:spPr/>
        <p:txBody>
          <a:bodyPr/>
          <a:lstStyle/>
          <a:p>
            <a:r>
              <a:rPr lang="en-US" dirty="0" smtClean="0"/>
              <a:t>BRDI-CODATA Symposium and Workshop,  August 2011</a:t>
            </a:r>
          </a:p>
          <a:p>
            <a:r>
              <a:rPr lang="en-US" dirty="0" smtClean="0"/>
              <a:t>BRDI-CODATA Report to CODATA Task Group</a:t>
            </a:r>
          </a:p>
          <a:p>
            <a:r>
              <a:rPr lang="en-US" dirty="0" smtClean="0"/>
              <a:t>Kyoto meeting (Paul </a:t>
            </a:r>
            <a:r>
              <a:rPr lang="en-US" dirty="0" err="1" smtClean="0"/>
              <a:t>Uhlir</a:t>
            </a:r>
            <a:r>
              <a:rPr lang="en-US" dirty="0" smtClean="0"/>
              <a:t>)</a:t>
            </a:r>
          </a:p>
          <a:p>
            <a:r>
              <a:rPr lang="en-US" dirty="0" smtClean="0"/>
              <a:t>Beijing meeting</a:t>
            </a:r>
          </a:p>
          <a:p>
            <a:r>
              <a:rPr lang="en-US" dirty="0" smtClean="0"/>
              <a:t>Taiwan meeting, 2012</a:t>
            </a:r>
          </a:p>
          <a:p>
            <a:r>
              <a:rPr lang="en-US" dirty="0" smtClean="0"/>
              <a:t>Best practices recommendations</a:t>
            </a:r>
          </a:p>
          <a:p>
            <a:r>
              <a:rPr lang="en-US" dirty="0" smtClean="0"/>
              <a:t>Community activities</a:t>
            </a:r>
          </a:p>
          <a:p>
            <a:r>
              <a:rPr lang="en-US" smtClean="0"/>
              <a:t>…</a:t>
            </a:r>
            <a:endParaRPr lang="en-US" dirty="0" smtClean="0"/>
          </a:p>
        </p:txBody>
      </p:sp>
      <p:sp>
        <p:nvSpPr>
          <p:cNvPr id="4" name="Slide Number Placeholder 3"/>
          <p:cNvSpPr>
            <a:spLocks noGrp="1"/>
          </p:cNvSpPr>
          <p:nvPr>
            <p:ph type="sldNum" sz="quarter" idx="12"/>
          </p:nvPr>
        </p:nvSpPr>
        <p:spPr/>
        <p:txBody>
          <a:bodyPr/>
          <a:lstStyle/>
          <a:p>
            <a:fld id="{FCCB48FF-B92A-5841-8450-448CC037D794}" type="slidenum">
              <a:rPr lang="en-US" smtClean="0"/>
              <a:pPr/>
              <a:t>13</a:t>
            </a:fld>
            <a:endParaRPr lang="en-US"/>
          </a:p>
        </p:txBody>
      </p:sp>
      <p:sp>
        <p:nvSpPr>
          <p:cNvPr id="6" name="TextBox 5"/>
          <p:cNvSpPr txBox="1"/>
          <p:nvPr/>
        </p:nvSpPr>
        <p:spPr>
          <a:xfrm>
            <a:off x="4956484" y="6356350"/>
            <a:ext cx="3933720" cy="461665"/>
          </a:xfrm>
          <a:prstGeom prst="rect">
            <a:avLst/>
          </a:prstGeom>
          <a:noFill/>
        </p:spPr>
        <p:txBody>
          <a:bodyPr wrap="square" rtlCol="0">
            <a:spAutoFit/>
          </a:bodyPr>
          <a:lstStyle/>
          <a:p>
            <a:r>
              <a:rPr lang="en-US" sz="1200" dirty="0" smtClean="0"/>
              <a:t>http://cof-interspiritual-mindfulness.blogspot.com/2011/07/from-daily-om-most-fulfilling-road.html</a:t>
            </a:r>
            <a:endParaRPr lang="en-US"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uprise_suprise.jpg"/>
          <p:cNvPicPr>
            <a:picLocks noChangeAspect="1"/>
          </p:cNvPicPr>
          <p:nvPr/>
        </p:nvPicPr>
        <p:blipFill>
          <a:blip r:embed="rId3">
            <a:lum bright="10000" contrast="33000"/>
          </a:blip>
          <a:stretch>
            <a:fillRect/>
          </a:stretch>
        </p:blipFill>
        <p:spPr>
          <a:xfrm>
            <a:off x="1097797" y="768350"/>
            <a:ext cx="7632219" cy="5522976"/>
          </a:xfrm>
          <a:prstGeom prst="rect">
            <a:avLst/>
          </a:prstGeom>
        </p:spPr>
      </p:pic>
      <p:sp>
        <p:nvSpPr>
          <p:cNvPr id="8" name="TextBox 7"/>
          <p:cNvSpPr txBox="1"/>
          <p:nvPr/>
        </p:nvSpPr>
        <p:spPr>
          <a:xfrm>
            <a:off x="990600" y="673616"/>
            <a:ext cx="1827143" cy="584776"/>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3200" dirty="0" smtClean="0"/>
              <a:t>Deluge!!!</a:t>
            </a:r>
            <a:endParaRPr lang="en-US" sz="3200" dirty="0"/>
          </a:p>
        </p:txBody>
      </p:sp>
      <p:sp>
        <p:nvSpPr>
          <p:cNvPr id="9" name="TextBox 8"/>
          <p:cNvSpPr txBox="1"/>
          <p:nvPr/>
        </p:nvSpPr>
        <p:spPr>
          <a:xfrm>
            <a:off x="4261656" y="2311229"/>
            <a:ext cx="1259608" cy="58477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200" b="1" dirty="0" smtClean="0">
                <a:solidFill>
                  <a:schemeClr val="bg1"/>
                </a:solidFill>
              </a:rPr>
              <a:t>Data!</a:t>
            </a:r>
            <a:endParaRPr lang="en-US" sz="3200" b="1" dirty="0">
              <a:solidFill>
                <a:schemeClr val="bg1"/>
              </a:solidFill>
            </a:endParaRPr>
          </a:p>
        </p:txBody>
      </p:sp>
      <p:sp>
        <p:nvSpPr>
          <p:cNvPr id="10" name="TextBox 9"/>
          <p:cNvSpPr txBox="1"/>
          <p:nvPr/>
        </p:nvSpPr>
        <p:spPr>
          <a:xfrm>
            <a:off x="1450681" y="4680290"/>
            <a:ext cx="1171116"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800" dirty="0" smtClean="0"/>
              <a:t>Scientists</a:t>
            </a:r>
            <a:endParaRPr lang="en-US" sz="1800" dirty="0"/>
          </a:p>
        </p:txBody>
      </p:sp>
      <p:sp>
        <p:nvSpPr>
          <p:cNvPr id="11" name="TextBox 10"/>
          <p:cNvSpPr txBox="1"/>
          <p:nvPr/>
        </p:nvSpPr>
        <p:spPr>
          <a:xfrm>
            <a:off x="3307597" y="5029200"/>
            <a:ext cx="16764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800" dirty="0" smtClean="0">
                <a:solidFill>
                  <a:srgbClr val="000000"/>
                </a:solidFill>
              </a:rPr>
              <a:t>Social Scientists</a:t>
            </a:r>
            <a:endParaRPr lang="en-US" sz="1800" dirty="0">
              <a:solidFill>
                <a:srgbClr val="000000"/>
              </a:solidFill>
            </a:endParaRPr>
          </a:p>
        </p:txBody>
      </p:sp>
      <p:sp>
        <p:nvSpPr>
          <p:cNvPr id="12" name="TextBox 11"/>
          <p:cNvSpPr txBox="1"/>
          <p:nvPr/>
        </p:nvSpPr>
        <p:spPr>
          <a:xfrm>
            <a:off x="1173997" y="5566886"/>
            <a:ext cx="18288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800" dirty="0" smtClean="0"/>
              <a:t>Funding agencies</a:t>
            </a:r>
            <a:endParaRPr lang="en-US" sz="1800" dirty="0"/>
          </a:p>
        </p:txBody>
      </p:sp>
      <p:sp>
        <p:nvSpPr>
          <p:cNvPr id="13" name="TextBox 12"/>
          <p:cNvSpPr txBox="1"/>
          <p:nvPr/>
        </p:nvSpPr>
        <p:spPr>
          <a:xfrm>
            <a:off x="3917197" y="5638800"/>
            <a:ext cx="14478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800" dirty="0" smtClean="0"/>
              <a:t>Policy makers</a:t>
            </a:r>
            <a:endParaRPr lang="en-US" sz="1800" dirty="0"/>
          </a:p>
        </p:txBody>
      </p:sp>
      <p:sp>
        <p:nvSpPr>
          <p:cNvPr id="14" name="TextBox 13"/>
          <p:cNvSpPr txBox="1"/>
          <p:nvPr/>
        </p:nvSpPr>
        <p:spPr>
          <a:xfrm>
            <a:off x="6355597" y="5029200"/>
            <a:ext cx="12192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800" dirty="0" smtClean="0">
                <a:solidFill>
                  <a:srgbClr val="000000"/>
                </a:solidFill>
              </a:rPr>
              <a:t>Humanists</a:t>
            </a:r>
            <a:endParaRPr lang="en-US" sz="2000" dirty="0">
              <a:solidFill>
                <a:srgbClr val="000000"/>
              </a:solidFill>
            </a:endParaRPr>
          </a:p>
        </p:txBody>
      </p:sp>
      <p:sp>
        <p:nvSpPr>
          <p:cNvPr id="15" name="TextBox 14"/>
          <p:cNvSpPr txBox="1"/>
          <p:nvPr/>
        </p:nvSpPr>
        <p:spPr>
          <a:xfrm>
            <a:off x="6613580" y="5626014"/>
            <a:ext cx="1113617"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1800" dirty="0" smtClean="0">
                <a:solidFill>
                  <a:srgbClr val="000000"/>
                </a:solidFill>
              </a:rPr>
              <a:t>Librarians</a:t>
            </a:r>
            <a:endParaRPr lang="en-US" sz="1800" dirty="0">
              <a:solidFill>
                <a:srgbClr val="000000"/>
              </a:solidFill>
            </a:endParaRPr>
          </a:p>
        </p:txBody>
      </p:sp>
      <p:sp>
        <p:nvSpPr>
          <p:cNvPr id="16" name="Rectangle 15"/>
          <p:cNvSpPr/>
          <p:nvPr/>
        </p:nvSpPr>
        <p:spPr>
          <a:xfrm>
            <a:off x="1021597" y="6400800"/>
            <a:ext cx="2819400" cy="228600"/>
          </a:xfrm>
          <a:prstGeom prst="rect">
            <a:avLst/>
          </a:prstGeom>
        </p:spPr>
        <p:txBody>
          <a:bodyPr wrap="square">
            <a:spAutoFit/>
          </a:bodyPr>
          <a:lstStyle/>
          <a:p>
            <a:r>
              <a:rPr lang="en-US" sz="900" dirty="0" smtClean="0"/>
              <a:t>http://</a:t>
            </a:r>
            <a:r>
              <a:rPr lang="en-US" sz="900" dirty="0" err="1" smtClean="0"/>
              <a:t>www.guzer.com/pictures/suprise_suprise.jpg</a:t>
            </a:r>
            <a:endParaRPr lang="en-US" sz="900" dirty="0"/>
          </a:p>
        </p:txBody>
      </p:sp>
      <p:sp>
        <p:nvSpPr>
          <p:cNvPr id="17" name="Slide Number Placeholder 16"/>
          <p:cNvSpPr>
            <a:spLocks noGrp="1"/>
          </p:cNvSpPr>
          <p:nvPr>
            <p:ph type="sldNum" sz="quarter" idx="12"/>
          </p:nvPr>
        </p:nvSpPr>
        <p:spPr>
          <a:xfrm>
            <a:off x="8873245" y="6305550"/>
            <a:ext cx="457200" cy="476250"/>
          </a:xfrm>
        </p:spPr>
        <p:txBody>
          <a:bodyPr/>
          <a:lstStyle/>
          <a:p>
            <a:fld id="{A496AF58-4BCE-704D-B90C-C37A398E2CC1}" type="slidenum">
              <a:rPr lang="en-US" smtClean="0"/>
              <a:pPr/>
              <a:t>2</a:t>
            </a:fld>
            <a:endParaRPr lang="en-US"/>
          </a:p>
        </p:txBody>
      </p:sp>
      <p:sp>
        <p:nvSpPr>
          <p:cNvPr id="19" name="TextBox 18"/>
          <p:cNvSpPr txBox="1"/>
          <p:nvPr/>
        </p:nvSpPr>
        <p:spPr>
          <a:xfrm>
            <a:off x="2742891" y="5936218"/>
            <a:ext cx="1129411" cy="369332"/>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US" dirty="0" smtClean="0"/>
              <a:t>Publishers</a:t>
            </a:r>
            <a:endParaRPr lang="en-US" dirty="0"/>
          </a:p>
        </p:txBody>
      </p:sp>
      <p:sp>
        <p:nvSpPr>
          <p:cNvPr id="20" name="TextBox 19"/>
          <p:cNvSpPr txBox="1"/>
          <p:nvPr/>
        </p:nvSpPr>
        <p:spPr>
          <a:xfrm>
            <a:off x="5364997" y="5995346"/>
            <a:ext cx="1909146" cy="369332"/>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dirty="0" smtClean="0"/>
              <a:t>Internet architects</a:t>
            </a:r>
            <a:endParaRPr lang="en-US" dirty="0"/>
          </a:p>
        </p:txBody>
      </p:sp>
      <p:pic>
        <p:nvPicPr>
          <p:cNvPr id="18" name="Picture 17" descr="chinese_symbols_for_data_bus_7436_2_73.jpg"/>
          <p:cNvPicPr>
            <a:picLocks noChangeAspect="1"/>
          </p:cNvPicPr>
          <p:nvPr/>
        </p:nvPicPr>
        <p:blipFill>
          <a:blip r:embed="rId4"/>
          <a:stretch>
            <a:fillRect/>
          </a:stretch>
        </p:blipFill>
        <p:spPr>
          <a:xfrm>
            <a:off x="4372999" y="2896005"/>
            <a:ext cx="991998" cy="457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ataWordle2-20110804.jpg"/>
          <p:cNvPicPr>
            <a:picLocks noGrp="1" noChangeAspect="1"/>
          </p:cNvPicPr>
          <p:nvPr>
            <p:ph idx="1"/>
          </p:nvPr>
        </p:nvPicPr>
        <p:blipFill>
          <a:blip r:embed="rId3"/>
          <a:srcRect l="-10763" r="-10763"/>
          <a:stretch>
            <a:fillRect/>
          </a:stretch>
        </p:blipFill>
        <p:spPr>
          <a:xfrm>
            <a:off x="-508001" y="869950"/>
            <a:ext cx="9975972" cy="5486400"/>
          </a:xfrm>
        </p:spPr>
      </p:pic>
      <p:sp>
        <p:nvSpPr>
          <p:cNvPr id="2" name="Title 1"/>
          <p:cNvSpPr>
            <a:spLocks noGrp="1"/>
          </p:cNvSpPr>
          <p:nvPr>
            <p:ph type="title"/>
          </p:nvPr>
        </p:nvSpPr>
        <p:spPr>
          <a:xfrm>
            <a:off x="457200" y="0"/>
            <a:ext cx="8229600" cy="1143000"/>
          </a:xfrm>
        </p:spPr>
        <p:txBody>
          <a:bodyPr/>
          <a:lstStyle/>
          <a:p>
            <a:r>
              <a:rPr lang="en-US" dirty="0" smtClean="0"/>
              <a:t>Data</a:t>
            </a:r>
            <a:endParaRPr lang="en-US" dirty="0"/>
          </a:p>
        </p:txBody>
      </p:sp>
      <p:sp>
        <p:nvSpPr>
          <p:cNvPr id="4" name="Slide Number Placeholder 3"/>
          <p:cNvSpPr>
            <a:spLocks noGrp="1"/>
          </p:cNvSpPr>
          <p:nvPr>
            <p:ph type="sldNum" sz="quarter" idx="12"/>
          </p:nvPr>
        </p:nvSpPr>
        <p:spPr/>
        <p:txBody>
          <a:bodyPr/>
          <a:lstStyle/>
          <a:p>
            <a:fld id="{F89FC516-EF0C-304D-8638-A3CCA2C1FB9B}" type="slidenum">
              <a:rPr lang="en-US" smtClean="0">
                <a:solidFill>
                  <a:srgbClr val="464653"/>
                </a:solidFill>
              </a:rPr>
              <a:pPr/>
              <a:t>3</a:t>
            </a:fld>
            <a:endParaRPr lang="en-US">
              <a:solidFill>
                <a:srgbClr val="464653"/>
              </a:solidFill>
            </a:endParaRPr>
          </a:p>
        </p:txBody>
      </p:sp>
      <p:pic>
        <p:nvPicPr>
          <p:cNvPr id="6" name="Picture 5" descr="chinese_symbols_for_data_bus_7436_2_73.jpg"/>
          <p:cNvPicPr>
            <a:picLocks noChangeAspect="1"/>
          </p:cNvPicPr>
          <p:nvPr/>
        </p:nvPicPr>
        <p:blipFill>
          <a:blip r:embed="rId4"/>
          <a:stretch>
            <a:fillRect/>
          </a:stretch>
        </p:blipFill>
        <p:spPr>
          <a:xfrm>
            <a:off x="4718807" y="4527550"/>
            <a:ext cx="3967993" cy="18288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yberinfrastructureDistributions2007.jpg"/>
          <p:cNvPicPr>
            <a:picLocks noGrp="1" noChangeAspect="1"/>
          </p:cNvPicPr>
          <p:nvPr>
            <p:ph idx="1"/>
          </p:nvPr>
        </p:nvPicPr>
        <p:blipFill>
          <a:blip r:embed="rId3"/>
          <a:srcRect l="8064" r="-4488" b="9908"/>
          <a:stretch>
            <a:fillRect/>
          </a:stretch>
        </p:blipFill>
        <p:spPr>
          <a:xfrm>
            <a:off x="1508756" y="349752"/>
            <a:ext cx="8416081" cy="5486400"/>
          </a:xfrm>
        </p:spPr>
      </p:pic>
      <p:sp>
        <p:nvSpPr>
          <p:cNvPr id="2" name="Title 1"/>
          <p:cNvSpPr>
            <a:spLocks noGrp="1"/>
          </p:cNvSpPr>
          <p:nvPr>
            <p:ph type="title"/>
          </p:nvPr>
        </p:nvSpPr>
        <p:spPr/>
        <p:txBody>
          <a:bodyPr/>
          <a:lstStyle/>
          <a:p>
            <a:r>
              <a:rPr lang="en-US" dirty="0" smtClean="0"/>
              <a:t>Infrastructure</a:t>
            </a:r>
            <a:endParaRPr lang="en-US" dirty="0"/>
          </a:p>
        </p:txBody>
      </p:sp>
      <p:sp>
        <p:nvSpPr>
          <p:cNvPr id="5" name="TextBox 4"/>
          <p:cNvSpPr txBox="1"/>
          <p:nvPr/>
        </p:nvSpPr>
        <p:spPr>
          <a:xfrm>
            <a:off x="4737865" y="5940324"/>
            <a:ext cx="4195823" cy="861774"/>
          </a:xfrm>
          <a:prstGeom prst="rect">
            <a:avLst/>
          </a:prstGeom>
          <a:noFill/>
        </p:spPr>
        <p:txBody>
          <a:bodyPr wrap="square" rtlCol="0">
            <a:spAutoFit/>
          </a:bodyPr>
          <a:lstStyle/>
          <a:p>
            <a:r>
              <a:rPr lang="en-US" sz="1000" dirty="0" smtClean="0"/>
              <a:t>Figure: </a:t>
            </a:r>
            <a:r>
              <a:rPr lang="en-US" sz="1000" dirty="0" err="1" smtClean="0"/>
              <a:t>Bowker</a:t>
            </a:r>
            <a:r>
              <a:rPr lang="en-US" sz="1000" dirty="0" smtClean="0"/>
              <a:t>, G. C., Baker, K., Millerand, F., </a:t>
            </a:r>
            <a:r>
              <a:rPr lang="en-US" sz="1000" dirty="0" err="1" smtClean="0"/>
              <a:t>Ribes</a:t>
            </a:r>
            <a:r>
              <a:rPr lang="en-US" sz="1000" dirty="0" smtClean="0"/>
              <a:t>, D., </a:t>
            </a:r>
            <a:r>
              <a:rPr lang="en-US" sz="1000" dirty="0" err="1" smtClean="0"/>
              <a:t>Hunsinger</a:t>
            </a:r>
            <a:r>
              <a:rPr lang="en-US" sz="1000" dirty="0" smtClean="0"/>
              <a:t>, J., </a:t>
            </a:r>
            <a:r>
              <a:rPr lang="en-US" sz="1000" dirty="0" err="1" smtClean="0"/>
              <a:t>Klastrup</a:t>
            </a:r>
            <a:r>
              <a:rPr lang="en-US" sz="1000" dirty="0" smtClean="0"/>
              <a:t>, L. &amp; Allen, M. (2010). Toward Information Infrastructure Studies: Ways of Knowing in a Networked Environment. In </a:t>
            </a:r>
            <a:r>
              <a:rPr lang="en-US" sz="1000" dirty="0" err="1" smtClean="0"/>
              <a:t>Hunsinger</a:t>
            </a:r>
            <a:r>
              <a:rPr lang="en-US" sz="1000" dirty="0" smtClean="0"/>
              <a:t>, J., </a:t>
            </a:r>
            <a:r>
              <a:rPr lang="en-US" sz="1000" dirty="0" err="1" smtClean="0"/>
              <a:t>Klastrup</a:t>
            </a:r>
            <a:r>
              <a:rPr lang="en-US" sz="1000" dirty="0" smtClean="0"/>
              <a:t>, L. &amp; Allen, M. (Eds.). International Handbook of Internet Research. Dordrecht, Springer Netherlands: 97-117.</a:t>
            </a:r>
            <a:endParaRPr lang="en-US" sz="1000" dirty="0"/>
          </a:p>
        </p:txBody>
      </p:sp>
      <p:sp>
        <p:nvSpPr>
          <p:cNvPr id="6" name="TextBox 5"/>
          <p:cNvSpPr txBox="1"/>
          <p:nvPr/>
        </p:nvSpPr>
        <p:spPr>
          <a:xfrm>
            <a:off x="1006757" y="5940324"/>
            <a:ext cx="3731109" cy="553998"/>
          </a:xfrm>
          <a:prstGeom prst="rect">
            <a:avLst/>
          </a:prstGeom>
          <a:noFill/>
        </p:spPr>
        <p:txBody>
          <a:bodyPr wrap="square" rtlCol="0">
            <a:spAutoFit/>
          </a:bodyPr>
          <a:lstStyle/>
          <a:p>
            <a:r>
              <a:rPr lang="en-US" sz="1000" dirty="0" smtClean="0"/>
              <a:t>Star, S. L. &amp; </a:t>
            </a:r>
            <a:r>
              <a:rPr lang="en-US" sz="1000" dirty="0" err="1" smtClean="0"/>
              <a:t>Ruhleder</a:t>
            </a:r>
            <a:r>
              <a:rPr lang="en-US" sz="1000" dirty="0" smtClean="0"/>
              <a:t>, K. (1996). Steps toward an ecology of infrastructure: Design and access for large information spaces. Information Systems Research, 7(1): 111-134.</a:t>
            </a:r>
            <a:endParaRPr lang="en-US" sz="1000" dirty="0"/>
          </a:p>
        </p:txBody>
      </p:sp>
      <p:sp>
        <p:nvSpPr>
          <p:cNvPr id="7" name="Slide Number Placeholder 6"/>
          <p:cNvSpPr>
            <a:spLocks noGrp="1"/>
          </p:cNvSpPr>
          <p:nvPr>
            <p:ph type="sldNum" sz="quarter" idx="12"/>
          </p:nvPr>
        </p:nvSpPr>
        <p:spPr/>
        <p:txBody>
          <a:bodyPr/>
          <a:lstStyle/>
          <a:p>
            <a:fld id="{A496AF58-4BCE-704D-B90C-C37A398E2CC1}"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 for digital objects</a:t>
            </a:r>
            <a:endParaRPr lang="en-US" dirty="0"/>
          </a:p>
        </p:txBody>
      </p:sp>
      <p:sp>
        <p:nvSpPr>
          <p:cNvPr id="3" name="Content Placeholder 2"/>
          <p:cNvSpPr>
            <a:spLocks noGrp="1"/>
          </p:cNvSpPr>
          <p:nvPr>
            <p:ph sz="quarter" idx="1"/>
          </p:nvPr>
        </p:nvSpPr>
        <p:spPr/>
        <p:txBody>
          <a:bodyPr>
            <a:normAutofit/>
          </a:bodyPr>
          <a:lstStyle/>
          <a:p>
            <a:r>
              <a:rPr lang="en-US" dirty="0" smtClean="0"/>
              <a:t>Social practice</a:t>
            </a:r>
          </a:p>
          <a:p>
            <a:r>
              <a:rPr lang="en-US" dirty="0" smtClean="0"/>
              <a:t>Usability</a:t>
            </a:r>
          </a:p>
          <a:p>
            <a:r>
              <a:rPr lang="en-US" dirty="0" smtClean="0"/>
              <a:t>Identity </a:t>
            </a:r>
          </a:p>
          <a:p>
            <a:r>
              <a:rPr lang="en-US" dirty="0" smtClean="0"/>
              <a:t>Persistence</a:t>
            </a:r>
          </a:p>
          <a:p>
            <a:r>
              <a:rPr lang="en-US" dirty="0" smtClean="0"/>
              <a:t>Discoverability</a:t>
            </a:r>
          </a:p>
          <a:p>
            <a:r>
              <a:rPr lang="en-US" dirty="0" smtClean="0"/>
              <a:t>Provenance</a:t>
            </a:r>
          </a:p>
          <a:p>
            <a:r>
              <a:rPr lang="en-US" dirty="0" smtClean="0"/>
              <a:t>Relationships</a:t>
            </a:r>
          </a:p>
          <a:p>
            <a:r>
              <a:rPr lang="en-US" dirty="0" smtClean="0"/>
              <a:t>Intellectual property</a:t>
            </a:r>
          </a:p>
          <a:p>
            <a:r>
              <a:rPr lang="en-US" dirty="0" smtClean="0"/>
              <a:t>Policy</a:t>
            </a:r>
          </a:p>
          <a:p>
            <a:endParaRPr lang="en-US" dirty="0" smtClean="0"/>
          </a:p>
        </p:txBody>
      </p:sp>
      <p:pic>
        <p:nvPicPr>
          <p:cNvPr id="4" name="Content Placeholder 7" descr="blue_data.jpg"/>
          <p:cNvPicPr>
            <a:picLocks noChangeAspect="1"/>
          </p:cNvPicPr>
          <p:nvPr/>
        </p:nvPicPr>
        <p:blipFill>
          <a:blip r:embed="rId3"/>
          <a:srcRect l="-18915" r="-18915"/>
          <a:stretch>
            <a:fillRect/>
          </a:stretch>
        </p:blipFill>
        <p:spPr>
          <a:xfrm>
            <a:off x="5278161" y="1219200"/>
            <a:ext cx="4233333" cy="4572000"/>
          </a:xfrm>
          <a:prstGeom prst="rect">
            <a:avLst/>
          </a:prstGeom>
        </p:spPr>
      </p:pic>
      <p:sp>
        <p:nvSpPr>
          <p:cNvPr id="5" name="Text Box 5"/>
          <p:cNvSpPr txBox="1">
            <a:spLocks noChangeArrowheads="1"/>
          </p:cNvSpPr>
          <p:nvPr/>
        </p:nvSpPr>
        <p:spPr bwMode="auto">
          <a:xfrm>
            <a:off x="5811561" y="6019800"/>
            <a:ext cx="3276600" cy="246221"/>
          </a:xfrm>
          <a:prstGeom prst="rect">
            <a:avLst/>
          </a:prstGeom>
          <a:noFill/>
          <a:ln w="9525">
            <a:noFill/>
            <a:miter lim="800000"/>
            <a:headEnd/>
            <a:tailEnd/>
          </a:ln>
        </p:spPr>
        <p:txBody>
          <a:bodyPr>
            <a:prstTxWarp prst="textNoShape">
              <a:avLst/>
            </a:prstTxWarp>
            <a:spAutoFit/>
          </a:bodyPr>
          <a:lstStyle/>
          <a:p>
            <a:pPr>
              <a:spcBef>
                <a:spcPct val="50000"/>
              </a:spcBef>
            </a:pPr>
            <a:r>
              <a:rPr lang="en-US" sz="1000" dirty="0" smtClean="0">
                <a:latin typeface="Verdana" pitchFamily="-65" charset="0"/>
              </a:rPr>
              <a:t>http://</a:t>
            </a:r>
            <a:r>
              <a:rPr lang="en-US" sz="1000" dirty="0" err="1" smtClean="0">
                <a:latin typeface="Verdana" pitchFamily="-65" charset="0"/>
              </a:rPr>
              <a:t>datalib.ed.ac.uk/GRAPHICS/blue_data.gif</a:t>
            </a:r>
            <a:endParaRPr lang="en-US" dirty="0"/>
          </a:p>
        </p:txBody>
      </p:sp>
      <p:sp>
        <p:nvSpPr>
          <p:cNvPr id="6" name="Slide Number Placeholder 5"/>
          <p:cNvSpPr>
            <a:spLocks noGrp="1"/>
          </p:cNvSpPr>
          <p:nvPr>
            <p:ph type="sldNum" sz="quarter" idx="12"/>
          </p:nvPr>
        </p:nvSpPr>
        <p:spPr/>
        <p:txBody>
          <a:bodyPr/>
          <a:lstStyle/>
          <a:p>
            <a:fld id="{FCCB48FF-B92A-5841-8450-448CC037D794}"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practice</a:t>
            </a:r>
          </a:p>
        </p:txBody>
      </p:sp>
      <p:sp>
        <p:nvSpPr>
          <p:cNvPr id="3" name="Content Placeholder 2"/>
          <p:cNvSpPr>
            <a:spLocks noGrp="1"/>
          </p:cNvSpPr>
          <p:nvPr>
            <p:ph sz="quarter" idx="1"/>
          </p:nvPr>
        </p:nvSpPr>
        <p:spPr/>
        <p:txBody>
          <a:bodyPr>
            <a:normAutofit/>
          </a:bodyPr>
          <a:lstStyle/>
          <a:p>
            <a:r>
              <a:rPr lang="en-US" dirty="0" smtClean="0"/>
              <a:t>Why cite data?</a:t>
            </a:r>
          </a:p>
          <a:p>
            <a:pPr lvl="1"/>
            <a:r>
              <a:rPr lang="en-US" dirty="0" smtClean="0"/>
              <a:t>Reproduce research</a:t>
            </a:r>
          </a:p>
          <a:p>
            <a:pPr lvl="1"/>
            <a:r>
              <a:rPr lang="en-US" dirty="0" smtClean="0"/>
              <a:t>Replicate findings</a:t>
            </a:r>
          </a:p>
          <a:p>
            <a:pPr lvl="1"/>
            <a:r>
              <a:rPr lang="en-US" dirty="0" smtClean="0"/>
              <a:t>Reuse data</a:t>
            </a:r>
          </a:p>
          <a:p>
            <a:r>
              <a:rPr lang="en-US" dirty="0" smtClean="0"/>
              <a:t>Why attribute data?</a:t>
            </a:r>
          </a:p>
          <a:p>
            <a:pPr lvl="1"/>
            <a:r>
              <a:rPr lang="en-US" dirty="0" smtClean="0"/>
              <a:t>Social expectation</a:t>
            </a:r>
          </a:p>
          <a:p>
            <a:pPr lvl="1"/>
            <a:r>
              <a:rPr lang="en-US" dirty="0" smtClean="0"/>
              <a:t>Legal responsibility</a:t>
            </a:r>
          </a:p>
          <a:p>
            <a:r>
              <a:rPr lang="en-US" dirty="0" smtClean="0"/>
              <a:t>How to cite data?</a:t>
            </a:r>
          </a:p>
          <a:p>
            <a:pPr lvl="1"/>
            <a:r>
              <a:rPr lang="en-US" dirty="0" smtClean="0"/>
              <a:t>Bibliographic reference</a:t>
            </a:r>
          </a:p>
          <a:p>
            <a:pPr lvl="1"/>
            <a:r>
              <a:rPr lang="en-US" dirty="0" smtClean="0"/>
              <a:t>Identifier</a:t>
            </a:r>
          </a:p>
          <a:p>
            <a:pPr lvl="1"/>
            <a:r>
              <a:rPr lang="en-US" dirty="0" smtClean="0"/>
              <a:t>Link</a:t>
            </a:r>
          </a:p>
        </p:txBody>
      </p:sp>
      <p:sp>
        <p:nvSpPr>
          <p:cNvPr id="6" name="Slide Number Placeholder 5"/>
          <p:cNvSpPr>
            <a:spLocks noGrp="1"/>
          </p:cNvSpPr>
          <p:nvPr>
            <p:ph type="sldNum" sz="quarter" idx="12"/>
          </p:nvPr>
        </p:nvSpPr>
        <p:spPr/>
        <p:txBody>
          <a:bodyPr/>
          <a:lstStyle/>
          <a:p>
            <a:fld id="{FCCB48FF-B92A-5841-8450-448CC037D794}" type="slidenum">
              <a:rPr lang="en-US" smtClean="0"/>
              <a:pPr/>
              <a:t>6</a:t>
            </a:fld>
            <a:endParaRPr lang="en-US"/>
          </a:p>
        </p:txBody>
      </p:sp>
      <p:pic>
        <p:nvPicPr>
          <p:cNvPr id="7" name="Picture 6" descr="collaboration.jpg"/>
          <p:cNvPicPr>
            <a:picLocks noChangeAspect="1"/>
          </p:cNvPicPr>
          <p:nvPr/>
        </p:nvPicPr>
        <p:blipFill>
          <a:blip r:embed="rId3"/>
          <a:stretch>
            <a:fillRect/>
          </a:stretch>
        </p:blipFill>
        <p:spPr>
          <a:xfrm>
            <a:off x="3986757" y="1833716"/>
            <a:ext cx="4979324" cy="2743200"/>
          </a:xfrm>
          <a:prstGeom prst="rect">
            <a:avLst/>
          </a:prstGeom>
        </p:spPr>
      </p:pic>
      <p:sp>
        <p:nvSpPr>
          <p:cNvPr id="8" name="TextBox 7"/>
          <p:cNvSpPr txBox="1"/>
          <p:nvPr/>
        </p:nvSpPr>
        <p:spPr>
          <a:xfrm>
            <a:off x="4876800" y="6096000"/>
            <a:ext cx="3834879" cy="246221"/>
          </a:xfrm>
          <a:prstGeom prst="rect">
            <a:avLst/>
          </a:prstGeom>
          <a:noFill/>
        </p:spPr>
        <p:txBody>
          <a:bodyPr wrap="none" rtlCol="0">
            <a:spAutoFit/>
          </a:bodyPr>
          <a:lstStyle/>
          <a:p>
            <a:r>
              <a:rPr lang="en-US" sz="1000" dirty="0" smtClean="0"/>
              <a:t>http://farm2.static.flickr.com/1207/707625876_46aa44851f_o.jpg</a:t>
            </a:r>
            <a:endParaRPr lang="en-US" sz="1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of cited objects </a:t>
            </a:r>
            <a:endParaRPr lang="en-US" dirty="0"/>
          </a:p>
        </p:txBody>
      </p:sp>
      <p:sp>
        <p:nvSpPr>
          <p:cNvPr id="3" name="Content Placeholder 2"/>
          <p:cNvSpPr>
            <a:spLocks noGrp="1"/>
          </p:cNvSpPr>
          <p:nvPr>
            <p:ph sz="quarter" idx="1"/>
          </p:nvPr>
        </p:nvSpPr>
        <p:spPr/>
        <p:txBody>
          <a:bodyPr>
            <a:normAutofit/>
          </a:bodyPr>
          <a:lstStyle/>
          <a:p>
            <a:r>
              <a:rPr lang="en-US" dirty="0" smtClean="0"/>
              <a:t>Identify the form and content</a:t>
            </a:r>
          </a:p>
          <a:p>
            <a:r>
              <a:rPr lang="en-US" dirty="0" smtClean="0"/>
              <a:t>Interpret</a:t>
            </a:r>
          </a:p>
          <a:p>
            <a:r>
              <a:rPr lang="en-US" dirty="0" smtClean="0"/>
              <a:t>Evaluate</a:t>
            </a:r>
          </a:p>
          <a:p>
            <a:r>
              <a:rPr lang="en-US" dirty="0" smtClean="0"/>
              <a:t>Open</a:t>
            </a:r>
          </a:p>
          <a:p>
            <a:r>
              <a:rPr lang="en-US" dirty="0" smtClean="0"/>
              <a:t>Read</a:t>
            </a:r>
          </a:p>
          <a:p>
            <a:r>
              <a:rPr lang="en-US" dirty="0" smtClean="0"/>
              <a:t>Compute upon</a:t>
            </a:r>
          </a:p>
          <a:p>
            <a:r>
              <a:rPr lang="en-US" dirty="0" smtClean="0"/>
              <a:t>Reuse</a:t>
            </a:r>
          </a:p>
          <a:p>
            <a:r>
              <a:rPr lang="en-US" dirty="0" smtClean="0"/>
              <a:t>Combine</a:t>
            </a:r>
          </a:p>
          <a:p>
            <a:r>
              <a:rPr lang="en-US" dirty="0" smtClean="0"/>
              <a:t>Describe</a:t>
            </a:r>
          </a:p>
          <a:p>
            <a:r>
              <a:rPr lang="en-US" dirty="0" smtClean="0"/>
              <a:t>Annotate…</a:t>
            </a:r>
          </a:p>
          <a:p>
            <a:endParaRPr lang="en-US" dirty="0"/>
          </a:p>
        </p:txBody>
      </p:sp>
      <p:sp>
        <p:nvSpPr>
          <p:cNvPr id="6" name="Slide Number Placeholder 5"/>
          <p:cNvSpPr>
            <a:spLocks noGrp="1"/>
          </p:cNvSpPr>
          <p:nvPr>
            <p:ph type="sldNum" sz="quarter" idx="12"/>
          </p:nvPr>
        </p:nvSpPr>
        <p:spPr/>
        <p:txBody>
          <a:bodyPr/>
          <a:lstStyle/>
          <a:p>
            <a:fld id="{FCCB48FF-B92A-5841-8450-448CC037D794}" type="slidenum">
              <a:rPr lang="en-US" smtClean="0"/>
              <a:pPr/>
              <a:t>7</a:t>
            </a:fld>
            <a:endParaRPr lang="en-US"/>
          </a:p>
        </p:txBody>
      </p:sp>
      <p:pic>
        <p:nvPicPr>
          <p:cNvPr id="7" name="Content Placeholder 7" descr="ScienceCoverOldBooks200809.JPG"/>
          <p:cNvPicPr>
            <a:picLocks noChangeAspect="1"/>
          </p:cNvPicPr>
          <p:nvPr/>
        </p:nvPicPr>
        <p:blipFill>
          <a:blip r:embed="rId3"/>
          <a:srcRect l="-14799" r="3555" b="11005"/>
          <a:stretch>
            <a:fillRect/>
          </a:stretch>
        </p:blipFill>
        <p:spPr>
          <a:xfrm>
            <a:off x="4953000" y="1446161"/>
            <a:ext cx="4083808" cy="4572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Identity and persistence of digital objects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Identity </a:t>
            </a:r>
          </a:p>
          <a:p>
            <a:pPr lvl="1"/>
            <a:r>
              <a:rPr lang="en-US" dirty="0" smtClean="0"/>
              <a:t>Identifiers</a:t>
            </a:r>
          </a:p>
          <a:p>
            <a:pPr lvl="2"/>
            <a:r>
              <a:rPr lang="en-US" dirty="0" smtClean="0"/>
              <a:t>DOI, Handles, URI, PURL…</a:t>
            </a:r>
          </a:p>
          <a:p>
            <a:pPr lvl="1"/>
            <a:r>
              <a:rPr lang="en-US" dirty="0" smtClean="0"/>
              <a:t>Naming and namespaces</a:t>
            </a:r>
          </a:p>
          <a:p>
            <a:pPr lvl="2"/>
            <a:r>
              <a:rPr lang="en-US" dirty="0" smtClean="0"/>
              <a:t>Authors/creators: ORCID, VIAF…</a:t>
            </a:r>
          </a:p>
          <a:p>
            <a:pPr lvl="2"/>
            <a:r>
              <a:rPr lang="en-US" dirty="0" smtClean="0"/>
              <a:t>Generic/specific: registry number…</a:t>
            </a:r>
          </a:p>
          <a:p>
            <a:pPr lvl="1"/>
            <a:r>
              <a:rPr lang="en-US" dirty="0" smtClean="0"/>
              <a:t>Description</a:t>
            </a:r>
          </a:p>
          <a:p>
            <a:pPr lvl="2"/>
            <a:r>
              <a:rPr lang="en-US" dirty="0" smtClean="0"/>
              <a:t>Self-describing </a:t>
            </a:r>
          </a:p>
          <a:p>
            <a:pPr lvl="2"/>
            <a:r>
              <a:rPr lang="en-US" dirty="0" smtClean="0"/>
              <a:t>Metadata augmentation </a:t>
            </a:r>
          </a:p>
          <a:p>
            <a:r>
              <a:rPr lang="en-US" dirty="0" smtClean="0"/>
              <a:t>Persistence</a:t>
            </a:r>
          </a:p>
          <a:p>
            <a:pPr lvl="1"/>
            <a:r>
              <a:rPr lang="en-US" dirty="0" smtClean="0"/>
              <a:t>Permanent</a:t>
            </a:r>
          </a:p>
          <a:p>
            <a:pPr lvl="1"/>
            <a:r>
              <a:rPr lang="en-US" dirty="0" smtClean="0"/>
              <a:t>Long-lived</a:t>
            </a:r>
          </a:p>
          <a:p>
            <a:pPr lvl="1"/>
            <a:r>
              <a:rPr lang="en-US" dirty="0" smtClean="0"/>
              <a:t>Scratch spaces</a:t>
            </a:r>
          </a:p>
        </p:txBody>
      </p:sp>
      <p:sp>
        <p:nvSpPr>
          <p:cNvPr id="5" name="Text Box 5"/>
          <p:cNvSpPr txBox="1">
            <a:spLocks noChangeArrowheads="1"/>
          </p:cNvSpPr>
          <p:nvPr/>
        </p:nvSpPr>
        <p:spPr bwMode="auto">
          <a:xfrm>
            <a:off x="5811561" y="6322000"/>
            <a:ext cx="3276600" cy="400110"/>
          </a:xfrm>
          <a:prstGeom prst="rect">
            <a:avLst/>
          </a:prstGeom>
          <a:noFill/>
          <a:ln w="9525">
            <a:noFill/>
            <a:miter lim="800000"/>
            <a:headEnd/>
            <a:tailEnd/>
          </a:ln>
        </p:spPr>
        <p:txBody>
          <a:bodyPr>
            <a:prstTxWarp prst="textNoShape">
              <a:avLst/>
            </a:prstTxWarp>
            <a:spAutoFit/>
          </a:bodyPr>
          <a:lstStyle/>
          <a:p>
            <a:pPr>
              <a:spcBef>
                <a:spcPct val="50000"/>
              </a:spcBef>
            </a:pPr>
            <a:r>
              <a:rPr lang="en-US" sz="1000" dirty="0" smtClean="0">
                <a:latin typeface="Verdana" pitchFamily="-65" charset="0"/>
              </a:rPr>
              <a:t>http://web-interview-questions.blogspot.com/2010_06_21_archive.html</a:t>
            </a:r>
            <a:endParaRPr lang="en-US" dirty="0"/>
          </a:p>
        </p:txBody>
      </p:sp>
      <p:sp>
        <p:nvSpPr>
          <p:cNvPr id="6" name="Slide Number Placeholder 5"/>
          <p:cNvSpPr>
            <a:spLocks noGrp="1"/>
          </p:cNvSpPr>
          <p:nvPr>
            <p:ph type="sldNum" sz="quarter" idx="12"/>
          </p:nvPr>
        </p:nvSpPr>
        <p:spPr/>
        <p:txBody>
          <a:bodyPr/>
          <a:lstStyle/>
          <a:p>
            <a:fld id="{FCCB48FF-B92A-5841-8450-448CC037D794}" type="slidenum">
              <a:rPr lang="en-US" smtClean="0"/>
              <a:pPr/>
              <a:t>8</a:t>
            </a:fld>
            <a:endParaRPr lang="en-US"/>
          </a:p>
        </p:txBody>
      </p:sp>
      <p:pic>
        <p:nvPicPr>
          <p:cNvPr id="7" name="Picture 6" descr="persistentcontent.jpg"/>
          <p:cNvPicPr>
            <a:picLocks noChangeAspect="1"/>
          </p:cNvPicPr>
          <p:nvPr/>
        </p:nvPicPr>
        <p:blipFill>
          <a:blip r:embed="rId3"/>
          <a:srcRect r="31625" b="28125"/>
          <a:stretch>
            <a:fillRect/>
          </a:stretch>
        </p:blipFill>
        <p:spPr>
          <a:xfrm>
            <a:off x="4502426" y="3413760"/>
            <a:ext cx="4641574" cy="27432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and following digital objects</a:t>
            </a:r>
            <a:endParaRPr lang="en-US" dirty="0"/>
          </a:p>
        </p:txBody>
      </p:sp>
      <p:sp>
        <p:nvSpPr>
          <p:cNvPr id="3" name="Content Placeholder 2"/>
          <p:cNvSpPr>
            <a:spLocks noGrp="1"/>
          </p:cNvSpPr>
          <p:nvPr>
            <p:ph sz="quarter" idx="1"/>
          </p:nvPr>
        </p:nvSpPr>
        <p:spPr/>
        <p:txBody>
          <a:bodyPr>
            <a:normAutofit/>
          </a:bodyPr>
          <a:lstStyle/>
          <a:p>
            <a:r>
              <a:rPr lang="en-US" dirty="0" smtClean="0"/>
              <a:t>Discoverability</a:t>
            </a:r>
          </a:p>
          <a:p>
            <a:pPr lvl="1"/>
            <a:r>
              <a:rPr lang="en-US" dirty="0" smtClean="0"/>
              <a:t>Identify existence</a:t>
            </a:r>
          </a:p>
          <a:p>
            <a:pPr lvl="1"/>
            <a:r>
              <a:rPr lang="en-US" dirty="0" smtClean="0"/>
              <a:t>Locate</a:t>
            </a:r>
          </a:p>
          <a:p>
            <a:pPr lvl="1"/>
            <a:r>
              <a:rPr lang="en-US" dirty="0" smtClean="0"/>
              <a:t>Retrieve</a:t>
            </a:r>
          </a:p>
          <a:p>
            <a:r>
              <a:rPr lang="en-US" dirty="0" smtClean="0"/>
              <a:t>Provenance</a:t>
            </a:r>
          </a:p>
          <a:p>
            <a:pPr lvl="1"/>
            <a:r>
              <a:rPr lang="en-US" dirty="0" smtClean="0"/>
              <a:t>Chain of custody</a:t>
            </a:r>
          </a:p>
          <a:p>
            <a:pPr lvl="1"/>
            <a:r>
              <a:rPr lang="en-US" dirty="0" smtClean="0"/>
              <a:t>Transformations from original state</a:t>
            </a:r>
          </a:p>
          <a:p>
            <a:r>
              <a:rPr lang="en-US" dirty="0" smtClean="0"/>
              <a:t>Relationships</a:t>
            </a:r>
          </a:p>
          <a:p>
            <a:pPr lvl="1"/>
            <a:r>
              <a:rPr lang="en-US" dirty="0" smtClean="0"/>
              <a:t>Units identified</a:t>
            </a:r>
          </a:p>
          <a:p>
            <a:pPr lvl="1"/>
            <a:r>
              <a:rPr lang="en-US" dirty="0" smtClean="0"/>
              <a:t>Links between units</a:t>
            </a:r>
          </a:p>
          <a:p>
            <a:pPr lvl="1"/>
            <a:r>
              <a:rPr lang="en-US" dirty="0" smtClean="0"/>
              <a:t>Actions on relationships </a:t>
            </a:r>
          </a:p>
        </p:txBody>
      </p:sp>
      <p:sp>
        <p:nvSpPr>
          <p:cNvPr id="5" name="Text Box 5"/>
          <p:cNvSpPr txBox="1">
            <a:spLocks noChangeArrowheads="1"/>
          </p:cNvSpPr>
          <p:nvPr/>
        </p:nvSpPr>
        <p:spPr bwMode="auto">
          <a:xfrm>
            <a:off x="5811561" y="6019800"/>
            <a:ext cx="3276600" cy="400110"/>
          </a:xfrm>
          <a:prstGeom prst="rect">
            <a:avLst/>
          </a:prstGeom>
          <a:noFill/>
          <a:ln w="9525">
            <a:noFill/>
            <a:miter lim="800000"/>
            <a:headEnd/>
            <a:tailEnd/>
          </a:ln>
        </p:spPr>
        <p:txBody>
          <a:bodyPr>
            <a:prstTxWarp prst="textNoShape">
              <a:avLst/>
            </a:prstTxWarp>
            <a:spAutoFit/>
          </a:bodyPr>
          <a:lstStyle/>
          <a:p>
            <a:pPr>
              <a:spcBef>
                <a:spcPct val="50000"/>
              </a:spcBef>
            </a:pPr>
            <a:r>
              <a:rPr lang="en-US" sz="1000" dirty="0" smtClean="0">
                <a:latin typeface="Verdana" pitchFamily="-65" charset="0"/>
              </a:rPr>
              <a:t>http://chicagoist.com/2008/10/09/a_gourmet_oasis_provenance_food_and.php</a:t>
            </a:r>
            <a:endParaRPr lang="en-US" dirty="0"/>
          </a:p>
        </p:txBody>
      </p:sp>
      <p:sp>
        <p:nvSpPr>
          <p:cNvPr id="6" name="Slide Number Placeholder 5"/>
          <p:cNvSpPr>
            <a:spLocks noGrp="1"/>
          </p:cNvSpPr>
          <p:nvPr>
            <p:ph type="sldNum" sz="quarter" idx="12"/>
          </p:nvPr>
        </p:nvSpPr>
        <p:spPr/>
        <p:txBody>
          <a:bodyPr/>
          <a:lstStyle/>
          <a:p>
            <a:fld id="{FCCB48FF-B92A-5841-8450-448CC037D794}" type="slidenum">
              <a:rPr lang="en-US" smtClean="0"/>
              <a:pPr/>
              <a:t>9</a:t>
            </a:fld>
            <a:endParaRPr lang="en-US"/>
          </a:p>
        </p:txBody>
      </p:sp>
      <p:pic>
        <p:nvPicPr>
          <p:cNvPr id="7" name="Picture 6" descr="Provenance1.jpg"/>
          <p:cNvPicPr>
            <a:picLocks noChangeAspect="1"/>
          </p:cNvPicPr>
          <p:nvPr/>
        </p:nvPicPr>
        <p:blipFill>
          <a:blip r:embed="rId3"/>
          <a:stretch>
            <a:fillRect/>
          </a:stretch>
        </p:blipFill>
        <p:spPr>
          <a:xfrm>
            <a:off x="5964903" y="1524000"/>
            <a:ext cx="2540000" cy="19050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Origin.thmx</Template>
  <TotalTime>557</TotalTime>
  <Words>1427</Words>
  <Application>Microsoft Office PowerPoint</Application>
  <PresentationFormat>On-screen Show (4:3)</PresentationFormat>
  <Paragraphs>247</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Origin</vt:lpstr>
      <vt:lpstr> Data Attribution and Citation Practices and Standards Fifth China - U.S. Roundtable on Scientific Data Cooperation  </vt:lpstr>
      <vt:lpstr>Slide 2</vt:lpstr>
      <vt:lpstr>Data</vt:lpstr>
      <vt:lpstr>Infrastructure</vt:lpstr>
      <vt:lpstr>Infrastructure for digital objects</vt:lpstr>
      <vt:lpstr>Social practice</vt:lpstr>
      <vt:lpstr>Usability of cited objects </vt:lpstr>
      <vt:lpstr>Identity and persistence of digital objects</vt:lpstr>
      <vt:lpstr>Finding and following digital objects</vt:lpstr>
      <vt:lpstr>Intellectual property</vt:lpstr>
      <vt:lpstr>Policy for digital objects</vt:lpstr>
      <vt:lpstr>Driving questions for symposium</vt:lpstr>
      <vt:lpstr>Next steps</vt:lpstr>
    </vt:vector>
  </TitlesOfParts>
  <Company>GSEIS - UCLA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Parse this: Developing Data Attribution and Citation Practices and Standards</dc:title>
  <dc:creator>Christine Borgman</dc:creator>
  <cp:lastModifiedBy>CLevey</cp:lastModifiedBy>
  <cp:revision>23</cp:revision>
  <dcterms:created xsi:type="dcterms:W3CDTF">2011-10-27T02:02:59Z</dcterms:created>
  <dcterms:modified xsi:type="dcterms:W3CDTF">2011-11-26T21:21:34Z</dcterms:modified>
</cp:coreProperties>
</file>