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7"/>
  </p:notesMasterIdLst>
  <p:sldIdLst>
    <p:sldId id="256" r:id="rId2"/>
    <p:sldId id="262" r:id="rId3"/>
    <p:sldId id="258" r:id="rId4"/>
    <p:sldId id="297" r:id="rId5"/>
    <p:sldId id="268" r:id="rId6"/>
    <p:sldId id="273" r:id="rId7"/>
    <p:sldId id="275" r:id="rId8"/>
    <p:sldId id="276" r:id="rId9"/>
    <p:sldId id="274" r:id="rId10"/>
    <p:sldId id="271" r:id="rId11"/>
    <p:sldId id="298" r:id="rId12"/>
    <p:sldId id="263" r:id="rId13"/>
    <p:sldId id="288" r:id="rId14"/>
    <p:sldId id="289" r:id="rId15"/>
    <p:sldId id="293" r:id="rId16"/>
    <p:sldId id="294" r:id="rId17"/>
    <p:sldId id="296" r:id="rId18"/>
    <p:sldId id="264" r:id="rId19"/>
    <p:sldId id="285" r:id="rId20"/>
    <p:sldId id="286" r:id="rId21"/>
    <p:sldId id="287" r:id="rId22"/>
    <p:sldId id="265" r:id="rId23"/>
    <p:sldId id="278" r:id="rId24"/>
    <p:sldId id="279" r:id="rId25"/>
    <p:sldId id="299" r:id="rId26"/>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07" autoAdjust="0"/>
    <p:restoredTop sz="89317" autoAdjust="0"/>
  </p:normalViewPr>
  <p:slideViewPr>
    <p:cSldViewPr>
      <p:cViewPr>
        <p:scale>
          <a:sx n="73" d="100"/>
          <a:sy n="73" d="100"/>
        </p:scale>
        <p:origin x="-768"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3C048D-4E2B-46FC-ACAB-53FBB49E3483}" type="doc">
      <dgm:prSet loTypeId="urn:microsoft.com/office/officeart/2005/8/layout/pyramid1" loCatId="pyramid" qsTypeId="urn:microsoft.com/office/officeart/2005/8/quickstyle/3d2" qsCatId="3D" csTypeId="urn:microsoft.com/office/officeart/2005/8/colors/colorful5" csCatId="colorful" phldr="1"/>
      <dgm:spPr/>
    </dgm:pt>
    <dgm:pt modelId="{B2ECA73B-1976-4727-A5CB-74D6F7FC20DD}">
      <dgm:prSet phldrT="[文本]" custT="1"/>
      <dgm:spPr>
        <a:solidFill>
          <a:srgbClr val="FFC000"/>
        </a:solidFill>
      </dgm:spPr>
      <dgm:t>
        <a:bodyPr/>
        <a:lstStyle/>
        <a:p>
          <a:endParaRPr lang="zh-CN" altLang="en-US" sz="900" b="1" dirty="0">
            <a:solidFill>
              <a:schemeClr val="bg1"/>
            </a:solidFill>
          </a:endParaRPr>
        </a:p>
      </dgm:t>
    </dgm:pt>
    <dgm:pt modelId="{814F1C44-E244-4B1C-9A4E-E123CE138883}" type="parTrans" cxnId="{C3EA2BA8-59EB-4AE4-9358-C4CB430F5E92}">
      <dgm:prSet/>
      <dgm:spPr/>
      <dgm:t>
        <a:bodyPr/>
        <a:lstStyle/>
        <a:p>
          <a:endParaRPr lang="zh-CN" altLang="en-US"/>
        </a:p>
      </dgm:t>
    </dgm:pt>
    <dgm:pt modelId="{F3DBA99B-33FC-49D1-B6EE-77A81C586E9C}" type="sibTrans" cxnId="{C3EA2BA8-59EB-4AE4-9358-C4CB430F5E92}">
      <dgm:prSet/>
      <dgm:spPr/>
      <dgm:t>
        <a:bodyPr/>
        <a:lstStyle/>
        <a:p>
          <a:endParaRPr lang="zh-CN" altLang="en-US"/>
        </a:p>
      </dgm:t>
    </dgm:pt>
    <dgm:pt modelId="{382A8E3C-7FE1-46DB-A1EE-8A2C01A62E85}">
      <dgm:prSet phldrT="[文本]"/>
      <dgm:spPr>
        <a:solidFill>
          <a:srgbClr val="00B050"/>
        </a:solidFill>
      </dgm:spPr>
      <dgm:t>
        <a:bodyPr/>
        <a:lstStyle/>
        <a:p>
          <a:endParaRPr lang="zh-CN" altLang="en-US" b="1" dirty="0">
            <a:solidFill>
              <a:schemeClr val="bg1"/>
            </a:solidFill>
          </a:endParaRPr>
        </a:p>
      </dgm:t>
    </dgm:pt>
    <dgm:pt modelId="{167C1A65-9274-4020-ACE6-DE9F96487EBD}" type="parTrans" cxnId="{8F825BF7-5A0A-4BA3-9BBC-912FF3A1496D}">
      <dgm:prSet/>
      <dgm:spPr/>
      <dgm:t>
        <a:bodyPr/>
        <a:lstStyle/>
        <a:p>
          <a:endParaRPr lang="zh-CN" altLang="en-US"/>
        </a:p>
      </dgm:t>
    </dgm:pt>
    <dgm:pt modelId="{DE5F4C41-5A2A-4A8E-A90A-DF8B196C309F}" type="sibTrans" cxnId="{8F825BF7-5A0A-4BA3-9BBC-912FF3A1496D}">
      <dgm:prSet/>
      <dgm:spPr/>
      <dgm:t>
        <a:bodyPr/>
        <a:lstStyle/>
        <a:p>
          <a:endParaRPr lang="zh-CN" altLang="en-US"/>
        </a:p>
      </dgm:t>
    </dgm:pt>
    <dgm:pt modelId="{36857297-6841-420E-B39F-3947C1DED47E}">
      <dgm:prSet phldrT="[文本]" custT="1"/>
      <dgm:spPr>
        <a:solidFill>
          <a:srgbClr val="0D97FF"/>
        </a:solidFill>
      </dgm:spPr>
      <dgm:t>
        <a:bodyPr/>
        <a:lstStyle/>
        <a:p>
          <a:endParaRPr lang="zh-CN" altLang="en-US" sz="1600" b="1" dirty="0">
            <a:solidFill>
              <a:schemeClr val="bg1"/>
            </a:solidFill>
          </a:endParaRPr>
        </a:p>
      </dgm:t>
    </dgm:pt>
    <dgm:pt modelId="{24C49C95-01B4-461A-9D91-B7EC30FC244F}" type="parTrans" cxnId="{C8552605-64A9-445E-8EEF-BD37A4D1DF3B}">
      <dgm:prSet/>
      <dgm:spPr/>
      <dgm:t>
        <a:bodyPr/>
        <a:lstStyle/>
        <a:p>
          <a:endParaRPr lang="zh-CN" altLang="en-US"/>
        </a:p>
      </dgm:t>
    </dgm:pt>
    <dgm:pt modelId="{99F3B260-1611-4C9E-A443-9AEC4450087A}" type="sibTrans" cxnId="{C8552605-64A9-445E-8EEF-BD37A4D1DF3B}">
      <dgm:prSet/>
      <dgm:spPr/>
      <dgm:t>
        <a:bodyPr/>
        <a:lstStyle/>
        <a:p>
          <a:endParaRPr lang="zh-CN" altLang="en-US"/>
        </a:p>
      </dgm:t>
    </dgm:pt>
    <dgm:pt modelId="{3B26DAE7-3FAA-4D61-AC25-2F6F615CF538}" type="pres">
      <dgm:prSet presAssocID="{403C048D-4E2B-46FC-ACAB-53FBB49E3483}" presName="Name0" presStyleCnt="0">
        <dgm:presLayoutVars>
          <dgm:dir/>
          <dgm:animLvl val="lvl"/>
          <dgm:resizeHandles val="exact"/>
        </dgm:presLayoutVars>
      </dgm:prSet>
      <dgm:spPr/>
    </dgm:pt>
    <dgm:pt modelId="{5CB3C024-3EAD-4455-80E2-324553A8CBD4}" type="pres">
      <dgm:prSet presAssocID="{B2ECA73B-1976-4727-A5CB-74D6F7FC20DD}" presName="Name8" presStyleCnt="0"/>
      <dgm:spPr/>
    </dgm:pt>
    <dgm:pt modelId="{F1701827-D464-4DCE-B51A-BE4FD699BCF3}" type="pres">
      <dgm:prSet presAssocID="{B2ECA73B-1976-4727-A5CB-74D6F7FC20DD}" presName="level" presStyleLbl="node1" presStyleIdx="0" presStyleCnt="3">
        <dgm:presLayoutVars>
          <dgm:chMax val="1"/>
          <dgm:bulletEnabled val="1"/>
        </dgm:presLayoutVars>
      </dgm:prSet>
      <dgm:spPr/>
      <dgm:t>
        <a:bodyPr/>
        <a:lstStyle/>
        <a:p>
          <a:endParaRPr lang="zh-CN" altLang="en-US"/>
        </a:p>
      </dgm:t>
    </dgm:pt>
    <dgm:pt modelId="{C2930BEB-E3A9-48F5-B019-A9C6311F9843}" type="pres">
      <dgm:prSet presAssocID="{B2ECA73B-1976-4727-A5CB-74D6F7FC20DD}" presName="levelTx" presStyleLbl="revTx" presStyleIdx="0" presStyleCnt="0">
        <dgm:presLayoutVars>
          <dgm:chMax val="1"/>
          <dgm:bulletEnabled val="1"/>
        </dgm:presLayoutVars>
      </dgm:prSet>
      <dgm:spPr/>
      <dgm:t>
        <a:bodyPr/>
        <a:lstStyle/>
        <a:p>
          <a:endParaRPr lang="zh-CN" altLang="en-US"/>
        </a:p>
      </dgm:t>
    </dgm:pt>
    <dgm:pt modelId="{E2BC7461-B6C1-4DF4-8C0F-99FE489008CF}" type="pres">
      <dgm:prSet presAssocID="{382A8E3C-7FE1-46DB-A1EE-8A2C01A62E85}" presName="Name8" presStyleCnt="0"/>
      <dgm:spPr/>
    </dgm:pt>
    <dgm:pt modelId="{6C126ACE-92EA-42FC-B2D7-B71220FFE82E}" type="pres">
      <dgm:prSet presAssocID="{382A8E3C-7FE1-46DB-A1EE-8A2C01A62E85}" presName="level" presStyleLbl="node1" presStyleIdx="1" presStyleCnt="3">
        <dgm:presLayoutVars>
          <dgm:chMax val="1"/>
          <dgm:bulletEnabled val="1"/>
        </dgm:presLayoutVars>
      </dgm:prSet>
      <dgm:spPr/>
      <dgm:t>
        <a:bodyPr/>
        <a:lstStyle/>
        <a:p>
          <a:endParaRPr lang="zh-CN" altLang="en-US"/>
        </a:p>
      </dgm:t>
    </dgm:pt>
    <dgm:pt modelId="{C5A52825-9E0C-40D6-991C-53F9B8F4B86B}" type="pres">
      <dgm:prSet presAssocID="{382A8E3C-7FE1-46DB-A1EE-8A2C01A62E85}" presName="levelTx" presStyleLbl="revTx" presStyleIdx="0" presStyleCnt="0">
        <dgm:presLayoutVars>
          <dgm:chMax val="1"/>
          <dgm:bulletEnabled val="1"/>
        </dgm:presLayoutVars>
      </dgm:prSet>
      <dgm:spPr/>
      <dgm:t>
        <a:bodyPr/>
        <a:lstStyle/>
        <a:p>
          <a:endParaRPr lang="zh-CN" altLang="en-US"/>
        </a:p>
      </dgm:t>
    </dgm:pt>
    <dgm:pt modelId="{41F67FB1-80DE-43F0-8E31-21D8FA913F40}" type="pres">
      <dgm:prSet presAssocID="{36857297-6841-420E-B39F-3947C1DED47E}" presName="Name8" presStyleCnt="0"/>
      <dgm:spPr/>
    </dgm:pt>
    <dgm:pt modelId="{60623387-EDB6-474D-A971-CB3DDB29E81E}" type="pres">
      <dgm:prSet presAssocID="{36857297-6841-420E-B39F-3947C1DED47E}" presName="level" presStyleLbl="node1" presStyleIdx="2" presStyleCnt="3" custScaleY="100000">
        <dgm:presLayoutVars>
          <dgm:chMax val="1"/>
          <dgm:bulletEnabled val="1"/>
        </dgm:presLayoutVars>
      </dgm:prSet>
      <dgm:spPr/>
      <dgm:t>
        <a:bodyPr/>
        <a:lstStyle/>
        <a:p>
          <a:endParaRPr lang="zh-CN" altLang="en-US"/>
        </a:p>
      </dgm:t>
    </dgm:pt>
    <dgm:pt modelId="{663161A3-FCD7-4FE2-ADAE-961970948140}" type="pres">
      <dgm:prSet presAssocID="{36857297-6841-420E-B39F-3947C1DED47E}" presName="levelTx" presStyleLbl="revTx" presStyleIdx="0" presStyleCnt="0">
        <dgm:presLayoutVars>
          <dgm:chMax val="1"/>
          <dgm:bulletEnabled val="1"/>
        </dgm:presLayoutVars>
      </dgm:prSet>
      <dgm:spPr/>
      <dgm:t>
        <a:bodyPr/>
        <a:lstStyle/>
        <a:p>
          <a:endParaRPr lang="zh-CN" altLang="en-US"/>
        </a:p>
      </dgm:t>
    </dgm:pt>
  </dgm:ptLst>
  <dgm:cxnLst>
    <dgm:cxn modelId="{6B8DF800-C5A6-4536-81F6-6689442A57EB}" type="presOf" srcId="{382A8E3C-7FE1-46DB-A1EE-8A2C01A62E85}" destId="{6C126ACE-92EA-42FC-B2D7-B71220FFE82E}" srcOrd="0" destOrd="0" presId="urn:microsoft.com/office/officeart/2005/8/layout/pyramid1"/>
    <dgm:cxn modelId="{C8552605-64A9-445E-8EEF-BD37A4D1DF3B}" srcId="{403C048D-4E2B-46FC-ACAB-53FBB49E3483}" destId="{36857297-6841-420E-B39F-3947C1DED47E}" srcOrd="2" destOrd="0" parTransId="{24C49C95-01B4-461A-9D91-B7EC30FC244F}" sibTransId="{99F3B260-1611-4C9E-A443-9AEC4450087A}"/>
    <dgm:cxn modelId="{31371945-D6AE-4488-BC2B-2377CA22B93B}" type="presOf" srcId="{36857297-6841-420E-B39F-3947C1DED47E}" destId="{60623387-EDB6-474D-A971-CB3DDB29E81E}" srcOrd="0" destOrd="0" presId="urn:microsoft.com/office/officeart/2005/8/layout/pyramid1"/>
    <dgm:cxn modelId="{A6FBCD96-2916-42D7-8644-5C357A8EFC1D}" type="presOf" srcId="{403C048D-4E2B-46FC-ACAB-53FBB49E3483}" destId="{3B26DAE7-3FAA-4D61-AC25-2F6F615CF538}" srcOrd="0" destOrd="0" presId="urn:microsoft.com/office/officeart/2005/8/layout/pyramid1"/>
    <dgm:cxn modelId="{8F825BF7-5A0A-4BA3-9BBC-912FF3A1496D}" srcId="{403C048D-4E2B-46FC-ACAB-53FBB49E3483}" destId="{382A8E3C-7FE1-46DB-A1EE-8A2C01A62E85}" srcOrd="1" destOrd="0" parTransId="{167C1A65-9274-4020-ACE6-DE9F96487EBD}" sibTransId="{DE5F4C41-5A2A-4A8E-A90A-DF8B196C309F}"/>
    <dgm:cxn modelId="{C3EA2BA8-59EB-4AE4-9358-C4CB430F5E92}" srcId="{403C048D-4E2B-46FC-ACAB-53FBB49E3483}" destId="{B2ECA73B-1976-4727-A5CB-74D6F7FC20DD}" srcOrd="0" destOrd="0" parTransId="{814F1C44-E244-4B1C-9A4E-E123CE138883}" sibTransId="{F3DBA99B-33FC-49D1-B6EE-77A81C586E9C}"/>
    <dgm:cxn modelId="{5AD97A5E-455F-4E07-BA24-8259643A3A56}" type="presOf" srcId="{B2ECA73B-1976-4727-A5CB-74D6F7FC20DD}" destId="{F1701827-D464-4DCE-B51A-BE4FD699BCF3}" srcOrd="0" destOrd="0" presId="urn:microsoft.com/office/officeart/2005/8/layout/pyramid1"/>
    <dgm:cxn modelId="{1F448157-AC2C-47B2-9427-2C2B602D979B}" type="presOf" srcId="{382A8E3C-7FE1-46DB-A1EE-8A2C01A62E85}" destId="{C5A52825-9E0C-40D6-991C-53F9B8F4B86B}" srcOrd="1" destOrd="0" presId="urn:microsoft.com/office/officeart/2005/8/layout/pyramid1"/>
    <dgm:cxn modelId="{C9AAA640-6453-4828-8368-28DAC19184CE}" type="presOf" srcId="{B2ECA73B-1976-4727-A5CB-74D6F7FC20DD}" destId="{C2930BEB-E3A9-48F5-B019-A9C6311F9843}" srcOrd="1" destOrd="0" presId="urn:microsoft.com/office/officeart/2005/8/layout/pyramid1"/>
    <dgm:cxn modelId="{AEA8818C-8A81-49E9-A004-EB79600303F7}" type="presOf" srcId="{36857297-6841-420E-B39F-3947C1DED47E}" destId="{663161A3-FCD7-4FE2-ADAE-961970948140}" srcOrd="1" destOrd="0" presId="urn:microsoft.com/office/officeart/2005/8/layout/pyramid1"/>
    <dgm:cxn modelId="{86F17D48-8D4B-4A4B-B3B1-B29B7C8F9889}" type="presParOf" srcId="{3B26DAE7-3FAA-4D61-AC25-2F6F615CF538}" destId="{5CB3C024-3EAD-4455-80E2-324553A8CBD4}" srcOrd="0" destOrd="0" presId="urn:microsoft.com/office/officeart/2005/8/layout/pyramid1"/>
    <dgm:cxn modelId="{BA4DDAEE-F2CA-4856-844D-EFAF307CDB75}" type="presParOf" srcId="{5CB3C024-3EAD-4455-80E2-324553A8CBD4}" destId="{F1701827-D464-4DCE-B51A-BE4FD699BCF3}" srcOrd="0" destOrd="0" presId="urn:microsoft.com/office/officeart/2005/8/layout/pyramid1"/>
    <dgm:cxn modelId="{E3EF7A27-5427-46B2-BB89-4FC0B18F7A07}" type="presParOf" srcId="{5CB3C024-3EAD-4455-80E2-324553A8CBD4}" destId="{C2930BEB-E3A9-48F5-B019-A9C6311F9843}" srcOrd="1" destOrd="0" presId="urn:microsoft.com/office/officeart/2005/8/layout/pyramid1"/>
    <dgm:cxn modelId="{8037297A-C9DE-4780-8C0B-C8DA64B1C174}" type="presParOf" srcId="{3B26DAE7-3FAA-4D61-AC25-2F6F615CF538}" destId="{E2BC7461-B6C1-4DF4-8C0F-99FE489008CF}" srcOrd="1" destOrd="0" presId="urn:microsoft.com/office/officeart/2005/8/layout/pyramid1"/>
    <dgm:cxn modelId="{05FA1A4A-0002-490F-99BD-99007C78EDF9}" type="presParOf" srcId="{E2BC7461-B6C1-4DF4-8C0F-99FE489008CF}" destId="{6C126ACE-92EA-42FC-B2D7-B71220FFE82E}" srcOrd="0" destOrd="0" presId="urn:microsoft.com/office/officeart/2005/8/layout/pyramid1"/>
    <dgm:cxn modelId="{63136641-A780-4FAB-B776-3A600C0EC528}" type="presParOf" srcId="{E2BC7461-B6C1-4DF4-8C0F-99FE489008CF}" destId="{C5A52825-9E0C-40D6-991C-53F9B8F4B86B}" srcOrd="1" destOrd="0" presId="urn:microsoft.com/office/officeart/2005/8/layout/pyramid1"/>
    <dgm:cxn modelId="{4A0F5D4D-9FFA-443C-B240-CE3552809341}" type="presParOf" srcId="{3B26DAE7-3FAA-4D61-AC25-2F6F615CF538}" destId="{41F67FB1-80DE-43F0-8E31-21D8FA913F40}" srcOrd="2" destOrd="0" presId="urn:microsoft.com/office/officeart/2005/8/layout/pyramid1"/>
    <dgm:cxn modelId="{1FEE8AB1-A0E2-4DF1-B1A2-529BCBA7F058}" type="presParOf" srcId="{41F67FB1-80DE-43F0-8E31-21D8FA913F40}" destId="{60623387-EDB6-474D-A971-CB3DDB29E81E}" srcOrd="0" destOrd="0" presId="urn:microsoft.com/office/officeart/2005/8/layout/pyramid1"/>
    <dgm:cxn modelId="{45442A4B-E210-45E5-B28A-22B65F9F465C}" type="presParOf" srcId="{41F67FB1-80DE-43F0-8E31-21D8FA913F40}" destId="{663161A3-FCD7-4FE2-ADAE-961970948140}"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701827-D464-4DCE-B51A-BE4FD699BCF3}">
      <dsp:nvSpPr>
        <dsp:cNvPr id="0" name=""/>
        <dsp:cNvSpPr/>
      </dsp:nvSpPr>
      <dsp:spPr>
        <a:xfrm>
          <a:off x="1542109" y="0"/>
          <a:ext cx="1542109" cy="1224136"/>
        </a:xfrm>
        <a:prstGeom prst="trapezoid">
          <a:avLst>
            <a:gd name="adj" fmla="val 62988"/>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endParaRPr lang="zh-CN" altLang="en-US" sz="900" b="1" kern="1200" dirty="0">
            <a:solidFill>
              <a:schemeClr val="bg1"/>
            </a:solidFill>
          </a:endParaRPr>
        </a:p>
      </dsp:txBody>
      <dsp:txXfrm>
        <a:off x="1542109" y="0"/>
        <a:ext cx="1542109" cy="1224136"/>
      </dsp:txXfrm>
    </dsp:sp>
    <dsp:sp modelId="{6C126ACE-92EA-42FC-B2D7-B71220FFE82E}">
      <dsp:nvSpPr>
        <dsp:cNvPr id="0" name=""/>
        <dsp:cNvSpPr/>
      </dsp:nvSpPr>
      <dsp:spPr>
        <a:xfrm>
          <a:off x="771054" y="1224136"/>
          <a:ext cx="3084218" cy="1224136"/>
        </a:xfrm>
        <a:prstGeom prst="trapezoid">
          <a:avLst>
            <a:gd name="adj" fmla="val 62988"/>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zh-CN" altLang="en-US" sz="6500" b="1" kern="1200" dirty="0">
            <a:solidFill>
              <a:schemeClr val="bg1"/>
            </a:solidFill>
          </a:endParaRPr>
        </a:p>
      </dsp:txBody>
      <dsp:txXfrm>
        <a:off x="1310792" y="1224136"/>
        <a:ext cx="2004742" cy="1224136"/>
      </dsp:txXfrm>
    </dsp:sp>
    <dsp:sp modelId="{60623387-EDB6-474D-A971-CB3DDB29E81E}">
      <dsp:nvSpPr>
        <dsp:cNvPr id="0" name=""/>
        <dsp:cNvSpPr/>
      </dsp:nvSpPr>
      <dsp:spPr>
        <a:xfrm>
          <a:off x="0" y="2448272"/>
          <a:ext cx="4626328" cy="1224136"/>
        </a:xfrm>
        <a:prstGeom prst="trapezoid">
          <a:avLst>
            <a:gd name="adj" fmla="val 62988"/>
          </a:avLst>
        </a:prstGeom>
        <a:solidFill>
          <a:srgbClr val="0D97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b="1" kern="1200" dirty="0">
            <a:solidFill>
              <a:schemeClr val="bg1"/>
            </a:solidFill>
          </a:endParaRPr>
        </a:p>
      </dsp:txBody>
      <dsp:txXfrm>
        <a:off x="809607" y="2448272"/>
        <a:ext cx="3007113" cy="122413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65587-0568-4617-AD7E-AB23757B8A21}" type="datetimeFigureOut">
              <a:rPr lang="zh-CN" altLang="en-US" smtClean="0"/>
              <a:pPr/>
              <a:t>2011-11-26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A11FF7-E956-4C0C-96CC-8B14B7011BA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app:ds:mill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ros.usgs.gov/Find_Data/Products_and_Data_Available/SIR-C"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app:ds:of%20cours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app:ds:processed%20produc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app:ds:system" TargetMode="External"/><Relationship Id="rId4" Type="http://schemas.openxmlformats.org/officeDocument/2006/relationships/hyperlink" Target="app:ds:servic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app:ds:Discover%20Africa"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app:ds:Thereby%20Achieve" TargetMode="External"/><Relationship Id="rId5" Type="http://schemas.openxmlformats.org/officeDocument/2006/relationships/hyperlink" Target="app:ds:requirement" TargetMode="External"/><Relationship Id="rId4" Type="http://schemas.openxmlformats.org/officeDocument/2006/relationships/hyperlink" Target="app:ds:search%20conditio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app:ds:the%20other%20one" TargetMode="External"/><Relationship Id="rId7" Type="http://schemas.openxmlformats.org/officeDocument/2006/relationships/hyperlink" Target="app:ds:requir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app:ds:one" TargetMode="External"/><Relationship Id="rId5" Type="http://schemas.openxmlformats.org/officeDocument/2006/relationships/hyperlink" Target="app:ds:last" TargetMode="External"/><Relationship Id="rId4" Type="http://schemas.openxmlformats.org/officeDocument/2006/relationships/hyperlink" Target="app:ds:th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app:ds:suitabl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app:ds:status" TargetMode="External"/><Relationship Id="rId4" Type="http://schemas.openxmlformats.org/officeDocument/2006/relationships/hyperlink" Target="app:ds:parameter"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app:ds:introdu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app:ds:a%20hundred%20million"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app:ds:volume" TargetMode="External"/><Relationship Id="rId4" Type="http://schemas.openxmlformats.org/officeDocument/2006/relationships/hyperlink" Target="app:ds:statistic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app:ds:thousand"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app:ds:two-third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app:ds:data" TargetMode="External"/><Relationship Id="rId3" Type="http://schemas.openxmlformats.org/officeDocument/2006/relationships/hyperlink" Target="app:ds:on" TargetMode="External"/><Relationship Id="rId7" Type="http://schemas.openxmlformats.org/officeDocument/2006/relationships/hyperlink" Target="app:ds:spatia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app:ds:hand" TargetMode="External"/><Relationship Id="rId5" Type="http://schemas.openxmlformats.org/officeDocument/2006/relationships/hyperlink" Target="app:ds:other" TargetMode="External"/><Relationship Id="rId4" Type="http://schemas.openxmlformats.org/officeDocument/2006/relationships/hyperlink" Target="app:ds:th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app:ds:in"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app:ds:million" TargetMode="External"/><Relationship Id="rId4" Type="http://schemas.openxmlformats.org/officeDocument/2006/relationships/hyperlink" Target="app:ds:summar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app:ds:very%20familiar"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app:ds:coopera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app:ds:talk"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app:ds:abou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md.ed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latin typeface="+mn-lt"/>
                <a:ea typeface="+mn-ea"/>
                <a:cs typeface="+mn-cs"/>
              </a:rPr>
              <a:t>Good </a:t>
            </a:r>
            <a:r>
              <a:rPr lang="en-US" altLang="zh-CN" sz="1200" kern="1200" dirty="0" err="1" smtClean="0">
                <a:solidFill>
                  <a:schemeClr val="tx1"/>
                </a:solidFill>
                <a:latin typeface="+mn-lt"/>
                <a:ea typeface="+mn-ea"/>
                <a:cs typeface="+mn-cs"/>
              </a:rPr>
              <a:t>mornring</a:t>
            </a:r>
            <a:r>
              <a:rPr lang="en-US" altLang="zh-CN" sz="1200" kern="1200" dirty="0" smtClean="0">
                <a:solidFill>
                  <a:schemeClr val="tx1"/>
                </a:solidFill>
                <a:latin typeface="+mn-lt"/>
                <a:ea typeface="+mn-ea"/>
                <a:cs typeface="+mn-cs"/>
              </a:rPr>
              <a:t> everyone, My name is Lin </a:t>
            </a:r>
            <a:r>
              <a:rPr lang="en-US" altLang="zh-CN" sz="1200" kern="1200" dirty="0" err="1" smtClean="0">
                <a:solidFill>
                  <a:schemeClr val="tx1"/>
                </a:solidFill>
                <a:latin typeface="+mn-lt"/>
                <a:ea typeface="+mn-ea"/>
                <a:cs typeface="+mn-cs"/>
              </a:rPr>
              <a:t>Qinghui</a:t>
            </a:r>
            <a:r>
              <a:rPr lang="en-US" altLang="zh-CN" sz="1200" kern="1200" dirty="0" smtClean="0">
                <a:solidFill>
                  <a:schemeClr val="tx1"/>
                </a:solidFill>
                <a:latin typeface="+mn-lt"/>
                <a:ea typeface="+mn-ea"/>
                <a:cs typeface="+mn-cs"/>
              </a:rPr>
              <a:t>, a staff of Scientific Data </a:t>
            </a:r>
            <a:r>
              <a:rPr lang="en-US" altLang="zh-CN" sz="1200" kern="1200" dirty="0" err="1" smtClean="0">
                <a:solidFill>
                  <a:schemeClr val="tx1"/>
                </a:solidFill>
                <a:latin typeface="+mn-lt"/>
                <a:ea typeface="+mn-ea"/>
                <a:cs typeface="+mn-cs"/>
              </a:rPr>
              <a:t>Center,CNIC.Today</a:t>
            </a:r>
            <a:r>
              <a:rPr lang="en-US" altLang="zh-CN" sz="1200" kern="1200" dirty="0" smtClean="0">
                <a:solidFill>
                  <a:schemeClr val="tx1"/>
                </a:solidFill>
                <a:latin typeface="+mn-lt"/>
                <a:ea typeface="+mn-ea"/>
                <a:cs typeface="+mn-cs"/>
              </a:rPr>
              <a:t>, I’m glad to have this chance to communicate directly with every experts here.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NEXT, I will </a:t>
            </a:r>
            <a:r>
              <a:rPr lang="en-US" altLang="zh-CN" sz="1200" kern="1200" dirty="0" err="1" smtClean="0">
                <a:solidFill>
                  <a:schemeClr val="tx1"/>
                </a:solidFill>
                <a:latin typeface="+mn-lt"/>
                <a:ea typeface="+mn-ea"/>
                <a:cs typeface="+mn-cs"/>
              </a:rPr>
              <a:t>introduct</a:t>
            </a:r>
            <a:r>
              <a:rPr lang="en-US" altLang="zh-CN" sz="1200" kern="1200" dirty="0" smtClean="0">
                <a:solidFill>
                  <a:schemeClr val="tx1"/>
                </a:solidFill>
                <a:latin typeface="+mn-lt"/>
                <a:ea typeface="+mn-ea"/>
                <a:cs typeface="+mn-cs"/>
              </a:rPr>
              <a:t> our work about data mirror and data sharing in the last few years.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The title of my report is “</a:t>
            </a:r>
            <a:r>
              <a:rPr lang="en-US" altLang="zh-CN" sz="1200" i="1" kern="1200" dirty="0" smtClean="0">
                <a:solidFill>
                  <a:schemeClr val="tx1"/>
                </a:solidFill>
                <a:latin typeface="+mn-lt"/>
                <a:ea typeface="+mn-ea"/>
                <a:cs typeface="+mn-cs"/>
              </a:rPr>
              <a:t>Introduction of International Scientific Data Service Platform</a:t>
            </a:r>
            <a:r>
              <a:rPr lang="en-US" altLang="zh-CN" sz="1200" kern="1200" dirty="0" smtClean="0">
                <a:solidFill>
                  <a:schemeClr val="tx1"/>
                </a:solidFill>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t>MODIS data in our platform</a:t>
            </a:r>
            <a:r>
              <a:rPr lang="en-US" altLang="zh-CN" baseline="0" dirty="0" smtClean="0"/>
              <a:t> </a:t>
            </a:r>
            <a:r>
              <a:rPr lang="en-US" altLang="zh-CN" dirty="0" smtClean="0"/>
              <a:t>download from NASA.</a:t>
            </a:r>
            <a:r>
              <a:rPr lang="en-US" altLang="zh-CN" sz="1200" dirty="0" smtClean="0"/>
              <a:t> MODIS products include </a:t>
            </a:r>
            <a:r>
              <a:rPr lang="en-US" altLang="zh-CN" sz="1600" dirty="0" smtClean="0"/>
              <a:t>MODIS Level 1 </a:t>
            </a:r>
            <a:r>
              <a:rPr lang="en-US" altLang="zh-CN" sz="1600" dirty="0" err="1" smtClean="0"/>
              <a:t>data,and</a:t>
            </a:r>
            <a:r>
              <a:rPr lang="en-US" altLang="zh-CN" sz="1600" dirty="0" smtClean="0"/>
              <a:t> MODIS land products</a:t>
            </a:r>
            <a:r>
              <a:rPr lang="en-US" altLang="zh-CN" sz="1200" dirty="0" smtClean="0"/>
              <a:t>.</a:t>
            </a:r>
            <a:r>
              <a:rPr lang="en-US" altLang="zh-CN" sz="1600" dirty="0" smtClean="0"/>
              <a:t> The total </a:t>
            </a:r>
            <a:r>
              <a:rPr lang="en-US" altLang="zh-CN" sz="1600" dirty="0" err="1" smtClean="0"/>
              <a:t>modis</a:t>
            </a:r>
            <a:r>
              <a:rPr lang="en-US" altLang="zh-CN" sz="1600" dirty="0" smtClean="0"/>
              <a:t> data volume in our mass data storage is</a:t>
            </a:r>
            <a:r>
              <a:rPr lang="zh-CN" altLang="en-US" sz="1600" dirty="0" smtClean="0"/>
              <a:t> </a:t>
            </a:r>
            <a:r>
              <a:rPr lang="en-US" altLang="zh-CN" sz="1600" dirty="0" smtClean="0"/>
              <a:t>more than 120TB, and the number of metadata reached ten</a:t>
            </a:r>
            <a:r>
              <a:rPr lang="en-US" altLang="zh-CN" sz="1600" baseline="0" dirty="0" smtClean="0"/>
              <a:t> </a:t>
            </a:r>
            <a:r>
              <a:rPr lang="en-US" altLang="zh-CN" sz="1600" dirty="0" smtClean="0">
                <a:hlinkClick r:id="rId3"/>
              </a:rPr>
              <a:t>million</a:t>
            </a:r>
            <a:r>
              <a:rPr lang="en-US" altLang="zh-CN" sz="1600" dirty="0" smtClean="0"/>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dirty="0" smtClean="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Besides NCAR</a:t>
            </a:r>
            <a:r>
              <a:rPr lang="zh-CN" altLang="en-US" baseline="0" dirty="0" smtClean="0"/>
              <a:t>，</a:t>
            </a:r>
            <a:r>
              <a:rPr lang="en-US" altLang="zh-CN" baseline="0" dirty="0" err="1" smtClean="0"/>
              <a:t>Landsat</a:t>
            </a:r>
            <a:r>
              <a:rPr lang="zh-CN" altLang="en-US" baseline="0" dirty="0" smtClean="0"/>
              <a:t>，</a:t>
            </a:r>
            <a:r>
              <a:rPr lang="en-US" altLang="zh-CN" baseline="0" dirty="0" smtClean="0"/>
              <a:t>MODIS</a:t>
            </a:r>
            <a:r>
              <a:rPr lang="zh-CN" altLang="en-US" baseline="0" dirty="0" smtClean="0"/>
              <a:t>，</a:t>
            </a:r>
            <a:r>
              <a:rPr lang="en-US" altLang="zh-CN" baseline="0" dirty="0" smtClean="0"/>
              <a:t>we also mirrored many other data resources</a:t>
            </a:r>
            <a:r>
              <a:rPr lang="zh-CN" altLang="en-US" baseline="0" dirty="0" smtClean="0"/>
              <a:t>，</a:t>
            </a:r>
            <a:r>
              <a:rPr lang="en-US" altLang="zh-CN" baseline="0" dirty="0" smtClean="0"/>
              <a:t>such as </a:t>
            </a:r>
            <a:r>
              <a:rPr lang="en-US" altLang="zh-CN" dirty="0" smtClean="0"/>
              <a:t>SRTM</a:t>
            </a:r>
            <a:r>
              <a:rPr lang="zh-CN" altLang="en-US" dirty="0" smtClean="0"/>
              <a:t>，</a:t>
            </a:r>
            <a:r>
              <a:rPr lang="en-US" altLang="zh-CN" dirty="0" smtClean="0"/>
              <a:t>GDEM</a:t>
            </a:r>
            <a:r>
              <a:rPr lang="zh-CN" altLang="en-US" dirty="0" smtClean="0"/>
              <a:t>，</a:t>
            </a:r>
            <a:r>
              <a:rPr lang="en-US" altLang="zh-CN" dirty="0" smtClean="0">
                <a:hlinkClick r:id="rId3" action="ppaction://hlinkfile"/>
              </a:rPr>
              <a:t>SIR-C</a:t>
            </a:r>
            <a:r>
              <a:rPr lang="zh-CN" altLang="en-US" dirty="0" smtClean="0"/>
              <a:t>、</a:t>
            </a:r>
            <a:r>
              <a:rPr lang="en-US" altLang="zh-CN" b="1" dirty="0" smtClean="0"/>
              <a:t>Hyperion [</a:t>
            </a:r>
            <a:r>
              <a:rPr lang="en-US" altLang="zh-CN" b="1" dirty="0" err="1" smtClean="0"/>
              <a:t>hai‘piəriən</a:t>
            </a:r>
            <a:r>
              <a:rPr lang="en-US" altLang="zh-CN" b="1" dirty="0" smtClean="0"/>
              <a:t>] </a:t>
            </a:r>
            <a:r>
              <a:rPr lang="zh-CN" altLang="en-US" b="1" dirty="0" smtClean="0"/>
              <a:t>，</a:t>
            </a:r>
            <a:r>
              <a:rPr lang="en-US" altLang="zh-CN" b="1" dirty="0" smtClean="0"/>
              <a:t>and so 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tx1"/>
                </a:solidFill>
                <a:latin typeface="+mn-lt"/>
                <a:ea typeface="+mn-ea"/>
                <a:cs typeface="+mn-cs"/>
                <a:hlinkClick r:id="rId4"/>
              </a:rPr>
              <a:t>Of course</a:t>
            </a:r>
            <a:r>
              <a:rPr lang="en-US" altLang="zh-CN" sz="1200" kern="1200" dirty="0" smtClean="0">
                <a:solidFill>
                  <a:schemeClr val="tx1"/>
                </a:solidFill>
                <a:latin typeface="+mn-lt"/>
                <a:ea typeface="+mn-ea"/>
                <a:cs typeface="+mn-cs"/>
              </a:rPr>
              <a:t>, as I said </a:t>
            </a:r>
            <a:r>
              <a:rPr lang="en-US" altLang="zh-CN" sz="1200" kern="1200" dirty="0" err="1" smtClean="0">
                <a:solidFill>
                  <a:schemeClr val="tx1"/>
                </a:solidFill>
                <a:latin typeface="+mn-lt"/>
                <a:ea typeface="+mn-ea"/>
                <a:cs typeface="+mn-cs"/>
              </a:rPr>
              <a:t>earily</a:t>
            </a:r>
            <a:r>
              <a:rPr lang="en-US" altLang="zh-CN" sz="1200" kern="1200" dirty="0" smtClean="0">
                <a:solidFill>
                  <a:schemeClr val="tx1"/>
                </a:solidFill>
                <a:latin typeface="+mn-lt"/>
                <a:ea typeface="+mn-ea"/>
                <a:cs typeface="+mn-cs"/>
              </a:rPr>
              <a:t>, data resources in our platform </a:t>
            </a:r>
            <a:r>
              <a:rPr lang="en-US" altLang="zh-CN" sz="1200" kern="1200" dirty="0" err="1" smtClean="0">
                <a:solidFill>
                  <a:schemeClr val="tx1"/>
                </a:solidFill>
                <a:latin typeface="+mn-lt"/>
                <a:ea typeface="+mn-ea"/>
                <a:cs typeface="+mn-cs"/>
              </a:rPr>
              <a:t>allso</a:t>
            </a:r>
            <a:r>
              <a:rPr lang="en-US" altLang="zh-CN" sz="1200" kern="1200" dirty="0" smtClean="0">
                <a:solidFill>
                  <a:schemeClr val="tx1"/>
                </a:solidFill>
                <a:latin typeface="+mn-lt"/>
                <a:ea typeface="+mn-ea"/>
                <a:cs typeface="+mn-cs"/>
              </a:rPr>
              <a:t> including mass of data products processed by SDC. Time</a:t>
            </a:r>
            <a:r>
              <a:rPr lang="zh-CN" altLang="zh-CN" sz="1200" kern="1200" dirty="0" smtClean="0">
                <a:solidFill>
                  <a:schemeClr val="tx1"/>
                </a:solidFill>
                <a:latin typeface="+mn-lt"/>
                <a:ea typeface="+mn-ea"/>
                <a:cs typeface="+mn-cs"/>
              </a:rPr>
              <a:t> is short,So I have to end here about the introduction of data resources. </a:t>
            </a:r>
          </a:p>
          <a:p>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 fact</a:t>
            </a:r>
            <a:r>
              <a:rPr lang="en-US" altLang="zh-CN" baseline="0" dirty="0" smtClean="0"/>
              <a:t>, </a:t>
            </a:r>
            <a:r>
              <a:rPr lang="en-US" altLang="zh-CN" dirty="0" smtClean="0"/>
              <a:t>mirrored initial data and </a:t>
            </a:r>
            <a:r>
              <a:rPr lang="en-US" altLang="zh-CN" dirty="0" smtClean="0">
                <a:hlinkClick r:id="rId3"/>
              </a:rPr>
              <a:t>processed data product</a:t>
            </a:r>
            <a:r>
              <a:rPr lang="en-US" altLang="zh-CN" dirty="0" smtClean="0"/>
              <a:t>s not the end for us, The final purpose of the</a:t>
            </a:r>
            <a:r>
              <a:rPr lang="en-US" altLang="zh-CN" baseline="0" dirty="0" smtClean="0"/>
              <a:t> platform is to </a:t>
            </a:r>
            <a:r>
              <a:rPr lang="en-US" altLang="zh-CN" sz="1200" dirty="0" smtClean="0"/>
              <a:t>supply all kinds of support and services</a:t>
            </a:r>
            <a:r>
              <a:rPr lang="en-US" altLang="zh-CN" b="1" dirty="0" smtClean="0"/>
              <a:t>['</a:t>
            </a:r>
            <a:r>
              <a:rPr lang="en-US" altLang="zh-CN" b="1" dirty="0" err="1" smtClean="0"/>
              <a:t>sə:visis</a:t>
            </a:r>
            <a:r>
              <a:rPr lang="en-US" altLang="zh-CN" b="1" dirty="0" smtClean="0"/>
              <a:t>] </a:t>
            </a:r>
            <a:r>
              <a:rPr lang="en-US" altLang="zh-CN" sz="1200" dirty="0" smtClean="0"/>
              <a:t> to our </a:t>
            </a:r>
            <a:r>
              <a:rPr lang="en-US" altLang="zh-CN" sz="1200" dirty="0" err="1" smtClean="0"/>
              <a:t>users.so</a:t>
            </a:r>
            <a:r>
              <a:rPr lang="en-US" altLang="zh-CN" sz="1200" dirty="0" smtClean="0"/>
              <a:t> in the next</a:t>
            </a:r>
            <a:r>
              <a:rPr lang="en-US" altLang="zh-CN" sz="1200" baseline="0" dirty="0" smtClean="0"/>
              <a:t> several </a:t>
            </a:r>
            <a:r>
              <a:rPr lang="en-US" altLang="zh-CN" sz="1200" baseline="0" dirty="0" err="1" smtClean="0"/>
              <a:t>minituies</a:t>
            </a:r>
            <a:r>
              <a:rPr lang="en-US" altLang="zh-CN" sz="1200" baseline="0" dirty="0" smtClean="0"/>
              <a:t>, I will introduce the </a:t>
            </a:r>
            <a:r>
              <a:rPr lang="en-US" altLang="zh-CN" b="1" dirty="0" smtClean="0">
                <a:latin typeface="Times New Roman" pitchFamily="18" charset="0"/>
                <a:ea typeface="Arial Unicode MS" pitchFamily="34" charset="-122"/>
                <a:cs typeface="Times New Roman" pitchFamily="18" charset="0"/>
              </a:rPr>
              <a:t>Multi-</a:t>
            </a:r>
            <a:r>
              <a:rPr lang="en-US" altLang="zh-CN" dirty="0" smtClean="0">
                <a:hlinkClick r:id="rId4"/>
              </a:rPr>
              <a:t>service</a:t>
            </a:r>
            <a:r>
              <a:rPr lang="en-US" altLang="zh-CN" dirty="0" smtClean="0"/>
              <a:t>s</a:t>
            </a:r>
            <a:r>
              <a:rPr lang="en-US" altLang="zh-CN" b="0" dirty="0" smtClean="0"/>
              <a:t>['</a:t>
            </a:r>
            <a:r>
              <a:rPr lang="en-US" altLang="zh-CN" b="0" dirty="0" err="1" smtClean="0"/>
              <a:t>sə:visis</a:t>
            </a:r>
            <a:r>
              <a:rPr lang="en-US" altLang="zh-CN" b="0" dirty="0" smtClean="0"/>
              <a:t>]  </a:t>
            </a:r>
            <a:r>
              <a:rPr lang="en-US" altLang="zh-CN" dirty="0" smtClean="0">
                <a:hlinkClick r:id="rId5"/>
              </a:rPr>
              <a:t>system</a:t>
            </a:r>
            <a:r>
              <a:rPr lang="en-US" altLang="zh-CN" dirty="0" smtClean="0"/>
              <a:t> of our platform.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platform</a:t>
            </a:r>
            <a:r>
              <a:rPr lang="en-US" altLang="zh-CN" baseline="0" dirty="0" smtClean="0"/>
              <a:t> </a:t>
            </a:r>
            <a:r>
              <a:rPr lang="en-US" altLang="zh-CN" dirty="0" smtClean="0"/>
              <a:t>supplies</a:t>
            </a:r>
            <a:r>
              <a:rPr lang="en-US" altLang="zh-CN" baseline="0" dirty="0" smtClean="0"/>
              <a:t> many kinds of services</a:t>
            </a:r>
            <a:r>
              <a:rPr lang="en-US" altLang="zh-CN" b="1" dirty="0" smtClean="0"/>
              <a:t>['</a:t>
            </a:r>
            <a:r>
              <a:rPr lang="en-US" altLang="zh-CN" b="1" dirty="0" err="1" smtClean="0"/>
              <a:t>sə:visis</a:t>
            </a:r>
            <a:r>
              <a:rPr lang="en-US" altLang="zh-CN" b="1" dirty="0" smtClean="0"/>
              <a:t>]</a:t>
            </a:r>
            <a:r>
              <a:rPr lang="en-US" altLang="zh-CN" baseline="0" dirty="0" smtClean="0"/>
              <a:t>, o</a:t>
            </a:r>
            <a:r>
              <a:rPr lang="en-US" altLang="zh-CN" dirty="0" smtClean="0"/>
              <a:t>n the </a:t>
            </a:r>
            <a:r>
              <a:rPr lang="en-US" altLang="zh-CN" dirty="0" err="1" smtClean="0"/>
              <a:t>whole,all</a:t>
            </a:r>
            <a:r>
              <a:rPr lang="en-US" altLang="zh-CN" dirty="0" smtClean="0"/>
              <a:t> the </a:t>
            </a:r>
            <a:r>
              <a:rPr lang="en-US" altLang="zh-CN" baseline="0" dirty="0" smtClean="0"/>
              <a:t>services </a:t>
            </a:r>
            <a:r>
              <a:rPr lang="en-US" altLang="zh-CN" dirty="0" smtClean="0"/>
              <a:t>can fall into three kinds, They are data online,</a:t>
            </a:r>
            <a:r>
              <a:rPr lang="en-US" altLang="zh-CN" sz="1200" b="1" dirty="0" smtClean="0">
                <a:solidFill>
                  <a:schemeClr val="bg1"/>
                </a:solidFill>
                <a:latin typeface="Verdana" pitchFamily="34" charset="0"/>
                <a:ea typeface="楷体_GB2312" pitchFamily="49" charset="-122"/>
              </a:rPr>
              <a:t> Consultant</a:t>
            </a:r>
            <a:r>
              <a:rPr lang="en-US" altLang="zh-CN" b="1" dirty="0" smtClean="0"/>
              <a:t>[</a:t>
            </a:r>
            <a:r>
              <a:rPr lang="en-US" altLang="zh-CN" b="1" dirty="0" err="1" smtClean="0"/>
              <a:t>kən'sʌltənt</a:t>
            </a:r>
            <a:r>
              <a:rPr lang="en-US" altLang="zh-CN" b="1" dirty="0" smtClean="0"/>
              <a:t>] </a:t>
            </a:r>
            <a:r>
              <a:rPr lang="en-US" altLang="zh-CN" sz="1200" b="1" dirty="0" smtClean="0">
                <a:solidFill>
                  <a:schemeClr val="bg1"/>
                </a:solidFill>
                <a:latin typeface="Verdana" pitchFamily="34" charset="0"/>
                <a:ea typeface="楷体_GB2312" pitchFamily="49" charset="-122"/>
              </a:rPr>
              <a:t>Online</a:t>
            </a:r>
            <a:r>
              <a:rPr lang="en-US" altLang="zh-CN" dirty="0" smtClean="0"/>
              <a:t> and </a:t>
            </a:r>
            <a:r>
              <a:rPr lang="en-US" altLang="zh-CN" sz="1200" b="1" dirty="0" smtClean="0">
                <a:solidFill>
                  <a:schemeClr val="bg1"/>
                </a:solidFill>
                <a:latin typeface="Verdana" pitchFamily="34" charset="0"/>
                <a:ea typeface="楷体_GB2312" pitchFamily="49" charset="-122"/>
              </a:rPr>
              <a:t>Data Online.</a:t>
            </a: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latin typeface="+mn-lt"/>
                <a:ea typeface="+mn-ea"/>
                <a:cs typeface="+mn-cs"/>
              </a:rPr>
              <a:t>Let’s see data online at first.</a:t>
            </a:r>
            <a:r>
              <a:rPr lang="en-US" altLang="zh-CN" sz="1800" dirty="0" smtClean="0"/>
              <a:t> International Scientific Data Service Platform distributes data resources through online portal </a:t>
            </a:r>
            <a:r>
              <a:rPr lang="en-US" altLang="zh-CN" sz="1800" dirty="0" err="1" smtClean="0"/>
              <a:t>system.</a:t>
            </a:r>
            <a:r>
              <a:rPr lang="en-US" altLang="zh-CN" sz="1200" kern="1200" baseline="0" dirty="0" err="1" smtClean="0">
                <a:solidFill>
                  <a:schemeClr val="tx1"/>
                </a:solidFill>
                <a:latin typeface="+mn-lt"/>
                <a:ea typeface="+mn-ea"/>
                <a:cs typeface="+mn-cs"/>
              </a:rPr>
              <a:t>it</a:t>
            </a:r>
            <a:r>
              <a:rPr lang="en-US" altLang="zh-CN" sz="1200" kern="1200" baseline="0" dirty="0" smtClean="0">
                <a:solidFill>
                  <a:schemeClr val="tx1"/>
                </a:solidFill>
                <a:latin typeface="+mn-lt"/>
                <a:ea typeface="+mn-ea"/>
                <a:cs typeface="+mn-cs"/>
              </a:rPr>
              <a:t> mean Users can search and download data from website by themselves.</a:t>
            </a:r>
          </a:p>
          <a:p>
            <a:endParaRPr lang="en-US" altLang="zh-CN"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latin typeface="+mn-lt"/>
                <a:ea typeface="+mn-ea"/>
                <a:cs typeface="+mn-cs"/>
              </a:rPr>
              <a:t>By Data Catalog &amp; Data List user can learn the data resources general situation which published on the platform and </a:t>
            </a:r>
            <a:r>
              <a:rPr lang="en-US" altLang="zh-CN" sz="1200" kern="1200" baseline="0" dirty="0" smtClean="0">
                <a:solidFill>
                  <a:schemeClr val="tx1"/>
                </a:solidFill>
                <a:latin typeface="+mn-lt"/>
                <a:ea typeface="+mn-ea"/>
                <a:cs typeface="+mn-cs"/>
                <a:hlinkClick r:id="rId3"/>
              </a:rPr>
              <a:t>Discover</a:t>
            </a:r>
            <a:r>
              <a:rPr lang="en-US" altLang="zh-CN" sz="1200" kern="1200" baseline="0" dirty="0" smtClean="0">
                <a:solidFill>
                  <a:schemeClr val="tx1"/>
                </a:solidFill>
                <a:latin typeface="+mn-lt"/>
                <a:ea typeface="+mn-ea"/>
                <a:cs typeface="+mn-cs"/>
              </a:rPr>
              <a:t>ed the resources they interested.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latin typeface="+mn-lt"/>
                <a:ea typeface="+mn-ea"/>
                <a:cs typeface="+mn-cs"/>
              </a:rPr>
              <a:t>By the retrieval</a:t>
            </a:r>
            <a:r>
              <a:rPr lang="en-US" altLang="zh-CN" b="1" dirty="0" smtClean="0"/>
              <a:t>[</a:t>
            </a:r>
            <a:r>
              <a:rPr lang="en-US" altLang="zh-CN" b="1" dirty="0" err="1" smtClean="0"/>
              <a:t>ri'tri:vəl</a:t>
            </a:r>
            <a:r>
              <a:rPr lang="en-US" altLang="zh-CN" b="1" dirty="0" smtClean="0"/>
              <a:t>] </a:t>
            </a:r>
            <a:r>
              <a:rPr lang="en-US" altLang="zh-CN" sz="1200" kern="1200" baseline="0" dirty="0" smtClean="0">
                <a:solidFill>
                  <a:schemeClr val="tx1"/>
                </a:solidFill>
                <a:latin typeface="+mn-lt"/>
                <a:ea typeface="+mn-ea"/>
                <a:cs typeface="+mn-cs"/>
              </a:rPr>
              <a:t> system, user can specify a </a:t>
            </a:r>
            <a:r>
              <a:rPr lang="en-US" altLang="zh-CN" sz="1200" kern="1200" baseline="0" dirty="0" smtClean="0">
                <a:solidFill>
                  <a:schemeClr val="tx1"/>
                </a:solidFill>
                <a:latin typeface="+mn-lt"/>
                <a:ea typeface="+mn-ea"/>
                <a:cs typeface="+mn-cs"/>
                <a:hlinkClick r:id="rId4"/>
              </a:rPr>
              <a:t>search </a:t>
            </a:r>
            <a:r>
              <a:rPr lang="en-US" altLang="zh-CN" sz="1200" kern="1200" baseline="0" dirty="0" err="1" smtClean="0">
                <a:solidFill>
                  <a:schemeClr val="tx1"/>
                </a:solidFill>
                <a:latin typeface="+mn-lt"/>
                <a:ea typeface="+mn-ea"/>
                <a:cs typeface="+mn-cs"/>
                <a:hlinkClick r:id="rId5"/>
              </a:rPr>
              <a:t>requirement</a:t>
            </a:r>
            <a:r>
              <a:rPr lang="en-US" altLang="zh-CN" sz="1200" kern="1200" baseline="0" dirty="0" err="1" smtClean="0">
                <a:solidFill>
                  <a:schemeClr val="tx1"/>
                </a:solidFill>
                <a:latin typeface="+mn-lt"/>
                <a:ea typeface="+mn-ea"/>
                <a:cs typeface="+mn-cs"/>
              </a:rPr>
              <a:t>,including</a:t>
            </a:r>
            <a:r>
              <a:rPr lang="en-US" altLang="zh-CN" sz="1200" kern="1200" baseline="0" dirty="0" smtClean="0">
                <a:solidFill>
                  <a:schemeClr val="tx1"/>
                </a:solidFill>
                <a:latin typeface="+mn-lt"/>
                <a:ea typeface="+mn-ea"/>
                <a:cs typeface="+mn-cs"/>
              </a:rPr>
              <a:t> Time Condition</a:t>
            </a:r>
            <a:r>
              <a:rPr lang="zh-CN" altLang="en-US" sz="1200" kern="1200" baseline="0" dirty="0" smtClean="0">
                <a:solidFill>
                  <a:schemeClr val="tx1"/>
                </a:solidFill>
                <a:latin typeface="+mn-lt"/>
                <a:ea typeface="+mn-ea"/>
                <a:cs typeface="+mn-cs"/>
              </a:rPr>
              <a:t>，</a:t>
            </a:r>
            <a:r>
              <a:rPr lang="en-US" altLang="zh-CN" sz="1200" kern="1200" baseline="0" dirty="0" smtClean="0">
                <a:solidFill>
                  <a:schemeClr val="tx1"/>
                </a:solidFill>
                <a:latin typeface="+mn-lt"/>
                <a:ea typeface="+mn-ea"/>
                <a:cs typeface="+mn-cs"/>
              </a:rPr>
              <a:t>spatial condition</a:t>
            </a:r>
            <a:r>
              <a:rPr lang="zh-CN" altLang="en-US" sz="1200" kern="1200" baseline="0" dirty="0" smtClean="0">
                <a:solidFill>
                  <a:schemeClr val="tx1"/>
                </a:solidFill>
                <a:latin typeface="+mn-lt"/>
                <a:ea typeface="+mn-ea"/>
                <a:cs typeface="+mn-cs"/>
              </a:rPr>
              <a:t>，</a:t>
            </a:r>
            <a:r>
              <a:rPr lang="en-US" altLang="zh-CN" sz="1200" kern="1200" baseline="0" dirty="0" smtClean="0">
                <a:solidFill>
                  <a:schemeClr val="tx1"/>
                </a:solidFill>
                <a:latin typeface="+mn-lt"/>
                <a:ea typeface="+mn-ea"/>
                <a:cs typeface="+mn-cs"/>
              </a:rPr>
              <a:t>Cloud cover condition</a:t>
            </a:r>
            <a:r>
              <a:rPr lang="zh-CN" altLang="en-US" sz="1200" kern="1200" baseline="0" dirty="0" smtClean="0">
                <a:solidFill>
                  <a:schemeClr val="tx1"/>
                </a:solidFill>
                <a:latin typeface="+mn-lt"/>
                <a:ea typeface="+mn-ea"/>
                <a:cs typeface="+mn-cs"/>
              </a:rPr>
              <a:t>，</a:t>
            </a:r>
            <a:r>
              <a:rPr lang="en-US" altLang="zh-CN" sz="1200" kern="1200" baseline="0" dirty="0" smtClean="0">
                <a:solidFill>
                  <a:schemeClr val="tx1"/>
                </a:solidFill>
                <a:latin typeface="+mn-lt"/>
                <a:ea typeface="+mn-ea"/>
                <a:cs typeface="+mn-cs"/>
                <a:hlinkClick r:id="rId6"/>
              </a:rPr>
              <a:t>Thereby achieve</a:t>
            </a:r>
            <a:r>
              <a:rPr lang="en-US" altLang="zh-CN" b="1" dirty="0" smtClean="0"/>
              <a:t>[</a:t>
            </a:r>
            <a:r>
              <a:rPr lang="en-US" altLang="zh-CN" b="1" dirty="0" err="1" smtClean="0"/>
              <a:t>ə'tʃi:v</a:t>
            </a:r>
            <a:r>
              <a:rPr lang="en-US" altLang="zh-CN" b="1" dirty="0" smtClean="0"/>
              <a:t>]</a:t>
            </a:r>
            <a:r>
              <a:rPr lang="en-US" altLang="zh-CN" sz="1200" kern="1200" baseline="0" dirty="0" smtClean="0">
                <a:solidFill>
                  <a:schemeClr val="tx1"/>
                </a:solidFill>
                <a:latin typeface="+mn-lt"/>
                <a:ea typeface="+mn-ea"/>
                <a:cs typeface="+mn-cs"/>
              </a:rPr>
              <a:t> the fast and exact data location.</a:t>
            </a:r>
            <a:r>
              <a:rPr lang="en-US" altLang="zh-CN" dirty="0" smtClean="0"/>
              <a:t/>
            </a:r>
            <a:br>
              <a:rPr lang="en-US" altLang="zh-CN" dirty="0" smtClean="0"/>
            </a:br>
            <a:endParaRPr lang="en-US" altLang="zh-CN"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0" cap="none" spc="0" normalizeH="0" baseline="0" noProof="0" dirty="0" smtClean="0">
              <a:ln>
                <a:noFill/>
              </a:ln>
              <a:solidFill>
                <a:srgbClr val="C00000"/>
              </a:solidFill>
              <a:effectLst/>
              <a:uLnTx/>
              <a:uFillTx/>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The second </a:t>
            </a:r>
            <a:r>
              <a:rPr lang="en-US" altLang="zh-CN" b="1" dirty="0" smtClean="0"/>
              <a:t>services ['</a:t>
            </a:r>
            <a:r>
              <a:rPr lang="en-US" altLang="zh-CN" b="1" dirty="0" err="1" smtClean="0"/>
              <a:t>sə:visis</a:t>
            </a:r>
            <a:r>
              <a:rPr lang="en-US" altLang="zh-CN" b="1" dirty="0" smtClean="0"/>
              <a:t>] </a:t>
            </a:r>
            <a:r>
              <a:rPr lang="en-US" altLang="zh-CN" sz="1200" dirty="0" smtClean="0"/>
              <a:t> is </a:t>
            </a:r>
            <a:r>
              <a:rPr lang="en-US" altLang="zh-CN" sz="1200" dirty="0" smtClean="0">
                <a:latin typeface="Times New Roman" pitchFamily="18" charset="0"/>
                <a:ea typeface="Arial Unicode MS" pitchFamily="34" charset="-122"/>
                <a:cs typeface="Times New Roman" pitchFamily="18" charset="0"/>
              </a:rPr>
              <a:t>Consultant</a:t>
            </a:r>
            <a:r>
              <a:rPr lang="en-US" altLang="zh-CN" b="1" dirty="0" smtClean="0"/>
              <a:t>[</a:t>
            </a:r>
            <a:r>
              <a:rPr lang="en-US" altLang="zh-CN" b="1" dirty="0" err="1" smtClean="0"/>
              <a:t>kən'sʌltənt</a:t>
            </a:r>
            <a:r>
              <a:rPr lang="en-US" altLang="zh-CN" b="1" dirty="0" smtClean="0"/>
              <a:t>]</a:t>
            </a:r>
            <a:r>
              <a:rPr lang="en-US" altLang="zh-CN" sz="1200" dirty="0" smtClean="0">
                <a:latin typeface="Times New Roman" pitchFamily="18" charset="0"/>
                <a:ea typeface="Arial Unicode MS" pitchFamily="34" charset="-122"/>
                <a:cs typeface="Times New Roman" pitchFamily="18" charset="0"/>
              </a:rPr>
              <a:t> Online. </a:t>
            </a:r>
            <a:r>
              <a:rPr lang="en-US" altLang="zh-CN" sz="1200" dirty="0" smtClean="0"/>
              <a:t>Specified Consultants and experts provide consulting service for users. </a:t>
            </a:r>
            <a:r>
              <a:rPr lang="en-US" altLang="zh-CN" dirty="0" smtClean="0"/>
              <a:t>Which mainly include three </a:t>
            </a:r>
            <a:r>
              <a:rPr lang="en-US" altLang="zh-CN" dirty="0" err="1" smtClean="0"/>
              <a:t>types,one</a:t>
            </a:r>
            <a:r>
              <a:rPr lang="en-US" altLang="zh-CN" baseline="0" dirty="0" smtClean="0"/>
              <a:t> is </a:t>
            </a:r>
            <a:r>
              <a:rPr lang="en-US" altLang="zh-CN" sz="1200" b="1" dirty="0" smtClean="0"/>
              <a:t>Question &amp; Answer,</a:t>
            </a:r>
            <a:r>
              <a:rPr lang="en-US" altLang="zh-CN" sz="1200" b="1" baseline="0" dirty="0" smtClean="0"/>
              <a:t> </a:t>
            </a:r>
            <a:r>
              <a:rPr lang="en-US" altLang="zh-CN" sz="1200" dirty="0" smtClean="0"/>
              <a:t>User can raise question by consulting Service  System ,telephone or E-mail, some</a:t>
            </a:r>
            <a:r>
              <a:rPr lang="en-US" altLang="zh-CN" sz="1200" baseline="0" dirty="0" smtClean="0"/>
              <a:t> c</a:t>
            </a:r>
            <a:r>
              <a:rPr lang="en-US" altLang="zh-CN" sz="1200" dirty="0" smtClean="0"/>
              <a:t>onsultant will give reply as soon as possible.</a:t>
            </a:r>
            <a:endParaRPr lang="en-US" altLang="zh-CN" dirty="0" smtClean="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the other one</a:t>
            </a:r>
            <a:r>
              <a:rPr lang="zh-CN" altLang="en-US" baseline="0" dirty="0" smtClean="0"/>
              <a:t> </a:t>
            </a:r>
            <a:r>
              <a:rPr lang="en-US" altLang="zh-CN" baseline="0" dirty="0" smtClean="0"/>
              <a:t>is </a:t>
            </a:r>
            <a:r>
              <a:rPr lang="en-US" altLang="zh-CN" sz="1200" b="1" dirty="0" smtClean="0"/>
              <a:t>Data Reservation, </a:t>
            </a:r>
            <a:r>
              <a:rPr lang="en-US" altLang="zh-CN" sz="1200" dirty="0" smtClean="0"/>
              <a:t>From the platform, user</a:t>
            </a:r>
            <a:r>
              <a:rPr lang="en-US" altLang="zh-CN" b="1" dirty="0" smtClean="0"/>
              <a:t>['</a:t>
            </a:r>
            <a:r>
              <a:rPr lang="en-US" altLang="zh-CN" b="1" dirty="0" err="1" smtClean="0"/>
              <a:t>ju:zə</a:t>
            </a:r>
            <a:r>
              <a:rPr lang="en-US" altLang="zh-CN" b="1" dirty="0" smtClean="0"/>
              <a:t>] </a:t>
            </a:r>
            <a:r>
              <a:rPr lang="en-US" altLang="zh-CN" sz="1200" dirty="0" smtClean="0"/>
              <a:t> can reserve the data which</a:t>
            </a:r>
            <a:r>
              <a:rPr lang="en-US" altLang="zh-CN" sz="1200" baseline="0" dirty="0" smtClean="0"/>
              <a:t> </a:t>
            </a:r>
            <a:r>
              <a:rPr lang="en-US" altLang="zh-CN" sz="1200" dirty="0" smtClean="0"/>
              <a:t>they need but cannot download from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4"/>
              </a:rPr>
              <a:t>the</a:t>
            </a:r>
            <a:r>
              <a:rPr lang="en-US" altLang="zh-CN" dirty="0" smtClean="0"/>
              <a:t> </a:t>
            </a:r>
            <a:r>
              <a:rPr lang="en-US" altLang="zh-CN" dirty="0" smtClean="0">
                <a:hlinkClick r:id="rId5"/>
              </a:rPr>
              <a:t>last</a:t>
            </a:r>
            <a:r>
              <a:rPr lang="en-US" altLang="zh-CN" dirty="0" smtClean="0"/>
              <a:t> </a:t>
            </a:r>
            <a:r>
              <a:rPr lang="en-US" altLang="zh-CN" dirty="0" smtClean="0">
                <a:hlinkClick r:id="rId6"/>
              </a:rPr>
              <a:t>one</a:t>
            </a:r>
            <a:r>
              <a:rPr lang="en-US" altLang="zh-CN" baseline="0" dirty="0" smtClean="0"/>
              <a:t> is </a:t>
            </a:r>
            <a:r>
              <a:rPr lang="en-US" altLang="zh-CN" sz="1200" dirty="0" smtClean="0"/>
              <a:t>Data Application and Express, By this service, user can get  mass of data by FTP Site, They can </a:t>
            </a:r>
            <a:r>
              <a:rPr lang="en-US" altLang="zh-CN" sz="1200" dirty="0" smtClean="0">
                <a:hlinkClick r:id="rId7"/>
              </a:rPr>
              <a:t>require</a:t>
            </a:r>
            <a:r>
              <a:rPr lang="en-US" altLang="zh-CN" sz="1200" dirty="0" smtClean="0"/>
              <a:t> us to post CD-ROM to </a:t>
            </a:r>
            <a:r>
              <a:rPr lang="en-US" altLang="zh-CN" sz="1200" dirty="0" err="1" smtClean="0"/>
              <a:t>them.Of</a:t>
            </a:r>
            <a:r>
              <a:rPr lang="en-US" altLang="zh-CN" sz="1200" dirty="0" smtClean="0"/>
              <a:t> cause they  also can come to our laboratory and copy the data they need directly as soon as they want.</a:t>
            </a:r>
            <a:endParaRPr lang="en-US" altLang="zh-CN" dirty="0" smtClean="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The last type </a:t>
            </a:r>
            <a:r>
              <a:rPr lang="en-US" altLang="zh-CN" sz="1200" dirty="0" smtClean="0">
                <a:latin typeface="Times New Roman" pitchFamily="18" charset="0"/>
                <a:ea typeface="Arial Unicode MS" pitchFamily="34" charset="-122"/>
                <a:cs typeface="Times New Roman" pitchFamily="18" charset="0"/>
              </a:rPr>
              <a:t>services</a:t>
            </a:r>
            <a:r>
              <a:rPr lang="en-US" altLang="zh-CN" b="1" dirty="0" smtClean="0"/>
              <a:t>['</a:t>
            </a:r>
            <a:r>
              <a:rPr lang="en-US" altLang="zh-CN" b="1" dirty="0" err="1" smtClean="0"/>
              <a:t>sə:visis</a:t>
            </a:r>
            <a:r>
              <a:rPr lang="en-US" altLang="zh-CN" b="1" dirty="0" smtClean="0"/>
              <a:t>]</a:t>
            </a:r>
            <a:r>
              <a:rPr lang="en-US" altLang="zh-CN" sz="1200" dirty="0" smtClean="0"/>
              <a:t> is </a:t>
            </a:r>
            <a:r>
              <a:rPr lang="en-US" altLang="zh-CN" sz="1200" dirty="0" err="1" smtClean="0">
                <a:latin typeface="Times New Roman" pitchFamily="18" charset="0"/>
                <a:ea typeface="Arial Unicode MS" pitchFamily="34" charset="-122"/>
                <a:cs typeface="Times New Roman" pitchFamily="18" charset="0"/>
              </a:rPr>
              <a:t>Modle</a:t>
            </a:r>
            <a:r>
              <a:rPr lang="en-US" altLang="zh-CN" sz="1200" dirty="0" smtClean="0">
                <a:latin typeface="Times New Roman" pitchFamily="18" charset="0"/>
                <a:ea typeface="Arial Unicode MS" pitchFamily="34" charset="-122"/>
                <a:cs typeface="Times New Roman" pitchFamily="18" charset="0"/>
              </a:rPr>
              <a:t> </a:t>
            </a:r>
            <a:r>
              <a:rPr lang="en-US" altLang="zh-CN" sz="1200" dirty="0" err="1" smtClean="0">
                <a:latin typeface="Times New Roman" pitchFamily="18" charset="0"/>
                <a:ea typeface="Arial Unicode MS" pitchFamily="34" charset="-122"/>
                <a:cs typeface="Times New Roman" pitchFamily="18" charset="0"/>
              </a:rPr>
              <a:t>Online.</a:t>
            </a:r>
            <a:r>
              <a:rPr lang="en-US" altLang="zh-CN" sz="1200" dirty="0" err="1" smtClean="0"/>
              <a:t>Integrating</a:t>
            </a:r>
            <a:r>
              <a:rPr lang="en-US" altLang="zh-CN" sz="1200" dirty="0" smtClean="0"/>
              <a:t> data resources</a:t>
            </a:r>
            <a:r>
              <a:rPr lang="en-US" altLang="zh-CN" sz="1200" baseline="0" dirty="0" smtClean="0"/>
              <a:t> and</a:t>
            </a:r>
            <a:r>
              <a:rPr lang="en-US" altLang="zh-CN" sz="1200" dirty="0" smtClean="0"/>
              <a:t> professional models, and  based on which realizing online simulation is an outstanding feature of the platform.</a:t>
            </a:r>
            <a:r>
              <a:rPr lang="en-US" altLang="zh-CN" sz="1200" b="1" dirty="0" smtClean="0"/>
              <a:t> Based on the mass data </a:t>
            </a:r>
            <a:r>
              <a:rPr lang="en-US" altLang="zh-CN" sz="1200" b="1" dirty="0" err="1" smtClean="0"/>
              <a:t>resoures</a:t>
            </a:r>
            <a:r>
              <a:rPr lang="en-US" altLang="zh-CN" sz="1200" b="1" dirty="0" smtClean="0"/>
              <a:t> and the powerful infrastructure of CNIC, the platform realized online calculation of some Remote Sensing </a:t>
            </a:r>
            <a:r>
              <a:rPr lang="en-US" altLang="zh-CN" sz="1200" b="1" dirty="0" err="1" smtClean="0"/>
              <a:t>models.</a:t>
            </a:r>
            <a:r>
              <a:rPr lang="en-US" altLang="zh-CN" sz="1200" dirty="0" err="1" smtClean="0"/>
              <a:t>such</a:t>
            </a:r>
            <a:r>
              <a:rPr lang="en-US" altLang="zh-CN" sz="1200" dirty="0" smtClean="0"/>
              <a:t> as the </a:t>
            </a:r>
            <a:r>
              <a:rPr lang="en-US" altLang="zh-CN" sz="1200" b="1" dirty="0" smtClean="0"/>
              <a:t>Gaps-filled model of SLC-off </a:t>
            </a:r>
            <a:r>
              <a:rPr lang="en-US" altLang="zh-CN" sz="1200" b="1" dirty="0" err="1" smtClean="0"/>
              <a:t>Landsat</a:t>
            </a:r>
            <a:r>
              <a:rPr lang="en-US" altLang="zh-CN" sz="1200" b="1" dirty="0" smtClean="0"/>
              <a:t> ETM+ satellite image </a:t>
            </a:r>
            <a:r>
              <a:rPr lang="en-US" altLang="zh-CN" sz="1200" b="0" dirty="0" smtClean="0"/>
              <a:t>,</a:t>
            </a:r>
            <a:r>
              <a:rPr lang="en-US" altLang="zh-CN" sz="1200" b="0" baseline="0" dirty="0" smtClean="0"/>
              <a:t>the </a:t>
            </a:r>
            <a:r>
              <a:rPr lang="en-US" altLang="zh-CN" sz="1200" b="1" dirty="0" smtClean="0"/>
              <a:t>Vegetation </a:t>
            </a:r>
            <a:r>
              <a:rPr lang="en-US" altLang="zh-CN" dirty="0" err="1" smtClean="0"/>
              <a:t>Indeces</a:t>
            </a:r>
            <a:r>
              <a:rPr lang="en-US" altLang="zh-CN" b="1" dirty="0" smtClean="0"/>
              <a:t>['</a:t>
            </a:r>
            <a:r>
              <a:rPr lang="en-US" altLang="zh-CN" b="1" dirty="0" err="1" smtClean="0"/>
              <a:t>indisi:z</a:t>
            </a:r>
            <a:r>
              <a:rPr lang="en-US" altLang="zh-CN" b="1" dirty="0" smtClean="0"/>
              <a:t>] </a:t>
            </a:r>
            <a:r>
              <a:rPr lang="en-US" altLang="zh-CN" sz="1200" b="1" dirty="0" err="1" smtClean="0"/>
              <a:t>model</a:t>
            </a:r>
            <a:r>
              <a:rPr lang="en-US" altLang="zh-CN" sz="1200" b="1" baseline="0" dirty="0" err="1" smtClean="0"/>
              <a:t>,and</a:t>
            </a:r>
            <a:r>
              <a:rPr lang="en-US" altLang="zh-CN" sz="1200" b="1" baseline="0" dirty="0" smtClean="0"/>
              <a:t> some MODIS </a:t>
            </a:r>
            <a:r>
              <a:rPr lang="en-US" altLang="zh-CN" sz="1200" i="1" dirty="0" smtClean="0"/>
              <a:t>inverse </a:t>
            </a:r>
            <a:r>
              <a:rPr lang="en-US" altLang="zh-CN" b="1" dirty="0" smtClean="0"/>
              <a:t>['</a:t>
            </a:r>
            <a:r>
              <a:rPr lang="en-US" altLang="zh-CN" b="1" dirty="0" err="1" smtClean="0"/>
              <a:t>invə:s</a:t>
            </a:r>
            <a:r>
              <a:rPr lang="en-US" altLang="zh-CN" b="1" dirty="0" smtClean="0"/>
              <a:t>] </a:t>
            </a:r>
            <a:r>
              <a:rPr lang="en-US" altLang="zh-CN" sz="1200" i="1" dirty="0" smtClean="0"/>
              <a:t>models</a:t>
            </a:r>
            <a:r>
              <a:rPr lang="en-US" altLang="zh-CN" sz="1200" b="1" i="0" dirty="0" smtClean="0"/>
              <a:t>.</a:t>
            </a:r>
            <a:endParaRPr lang="en-US" altLang="zh-CN" sz="1200" b="1" dirty="0" smtClean="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Next,</a:t>
            </a:r>
            <a:r>
              <a:rPr lang="en-US" altLang="zh-CN" baseline="0" dirty="0" smtClean="0"/>
              <a:t> I will show the main steps of </a:t>
            </a:r>
            <a:r>
              <a:rPr lang="en-US" altLang="zh-CN" sz="1200" dirty="0" smtClean="0"/>
              <a:t>online calculation very </a:t>
            </a:r>
            <a:r>
              <a:rPr lang="en-US" altLang="zh-CN" sz="1200" dirty="0" err="1" smtClean="0"/>
              <a:t>quickly.firstly</a:t>
            </a:r>
            <a:r>
              <a:rPr lang="en-US" altLang="zh-CN" sz="1200" dirty="0" smtClean="0"/>
              <a:t>,</a:t>
            </a:r>
            <a:r>
              <a:rPr lang="en-US" altLang="zh-CN" sz="1200" baseline="0" dirty="0" smtClean="0"/>
              <a:t> select the right data and model, then choose the </a:t>
            </a:r>
            <a:r>
              <a:rPr lang="en-US" altLang="zh-CN" dirty="0" smtClean="0">
                <a:hlinkClick r:id="rId3"/>
              </a:rPr>
              <a:t>suitable</a:t>
            </a:r>
            <a:r>
              <a:rPr lang="en-US" altLang="zh-CN" sz="1200" baseline="0" dirty="0" smtClean="0"/>
              <a:t> method and </a:t>
            </a:r>
            <a:r>
              <a:rPr lang="en-US" altLang="zh-CN" dirty="0" smtClean="0">
                <a:hlinkClick r:id="rId4"/>
              </a:rPr>
              <a:t>parameter</a:t>
            </a:r>
            <a:r>
              <a:rPr lang="en-US" altLang="zh-CN" dirty="0" smtClean="0"/>
              <a:t> ,and </a:t>
            </a:r>
            <a:r>
              <a:rPr lang="en-US" altLang="zh-CN" dirty="0" err="1" smtClean="0"/>
              <a:t>sumbit</a:t>
            </a:r>
            <a:r>
              <a:rPr lang="en-US" altLang="zh-CN" dirty="0" smtClean="0"/>
              <a:t> the task at </a:t>
            </a:r>
            <a:r>
              <a:rPr lang="en-US" altLang="zh-CN" dirty="0" err="1" smtClean="0"/>
              <a:t>last.it</a:t>
            </a:r>
            <a:r>
              <a:rPr lang="en-US" altLang="zh-CN" dirty="0" smtClean="0"/>
              <a:t> very</a:t>
            </a:r>
            <a:r>
              <a:rPr lang="en-US" altLang="zh-CN" baseline="0" dirty="0" smtClean="0"/>
              <a:t> easy for users. Of cause, from the “</a:t>
            </a:r>
            <a:r>
              <a:rPr lang="en-US" altLang="zh-CN" dirty="0" smtClean="0"/>
              <a:t>user space”,</a:t>
            </a:r>
            <a:r>
              <a:rPr lang="en-US" altLang="zh-CN" baseline="0" dirty="0" smtClean="0"/>
              <a:t> anyone</a:t>
            </a:r>
            <a:r>
              <a:rPr lang="en-US" altLang="zh-CN" dirty="0" smtClean="0"/>
              <a:t> can</a:t>
            </a:r>
            <a:r>
              <a:rPr lang="en-US" altLang="zh-CN" baseline="0" dirty="0" smtClean="0"/>
              <a:t> check the </a:t>
            </a:r>
            <a:r>
              <a:rPr lang="en-US" altLang="zh-CN" dirty="0" smtClean="0">
                <a:hlinkClick r:id="rId5"/>
              </a:rPr>
              <a:t>status</a:t>
            </a:r>
            <a:r>
              <a:rPr lang="en-US" altLang="zh-CN" baseline="0" dirty="0" smtClean="0"/>
              <a:t> of </a:t>
            </a:r>
            <a:r>
              <a:rPr lang="en-US" altLang="zh-CN" baseline="0" dirty="0" err="1" smtClean="0"/>
              <a:t>eighter</a:t>
            </a:r>
            <a:r>
              <a:rPr lang="en-US" altLang="zh-CN" baseline="0" dirty="0" smtClean="0"/>
              <a:t> task and download the result data.</a:t>
            </a:r>
            <a:endParaRPr lang="en-US" altLang="zh-CN" dirty="0" smtClean="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Now,</a:t>
            </a:r>
            <a:r>
              <a:rPr lang="en-US" altLang="zh-CN" baseline="0" dirty="0" smtClean="0"/>
              <a:t> I will </a:t>
            </a:r>
            <a:r>
              <a:rPr lang="en-US" altLang="zh-CN" dirty="0" smtClean="0">
                <a:hlinkClick r:id="rId3"/>
              </a:rPr>
              <a:t>introduce</a:t>
            </a:r>
            <a:r>
              <a:rPr lang="zh-CN" altLang="en-US" baseline="0" dirty="0" smtClean="0"/>
              <a:t> </a:t>
            </a:r>
            <a:r>
              <a:rPr lang="en-US" altLang="zh-CN" baseline="0" dirty="0" smtClean="0"/>
              <a:t>the </a:t>
            </a:r>
            <a:r>
              <a:rPr lang="en-US" altLang="zh-CN" b="1" dirty="0" smtClean="0">
                <a:latin typeface="Times New Roman" pitchFamily="18" charset="0"/>
                <a:ea typeface="Arial Unicode MS" pitchFamily="34" charset="-122"/>
                <a:cs typeface="Times New Roman" pitchFamily="18" charset="0"/>
              </a:rPr>
              <a:t>Sharing </a:t>
            </a:r>
            <a:r>
              <a:rPr lang="en-US" altLang="zh-CN" b="1" dirty="0" err="1" smtClean="0">
                <a:latin typeface="Times New Roman" pitchFamily="18" charset="0"/>
                <a:ea typeface="Arial Unicode MS" pitchFamily="34" charset="-122"/>
                <a:cs typeface="Times New Roman" pitchFamily="18" charset="0"/>
              </a:rPr>
              <a:t>Archievements</a:t>
            </a:r>
            <a:r>
              <a:rPr lang="en-US" altLang="zh-CN" b="0" baseline="0" dirty="0" smtClean="0">
                <a:latin typeface="+mn-lt"/>
                <a:ea typeface="+mn-ea"/>
                <a:cs typeface="+mn-cs"/>
              </a:rPr>
              <a:t> of international scientific data service platform during the last few years.</a:t>
            </a:r>
            <a:endParaRPr lang="en-US" altLang="zh-CN" b="1" dirty="0" smtClean="0">
              <a:latin typeface="Times New Roman" pitchFamily="18" charset="0"/>
              <a:ea typeface="Arial Unicode MS" pitchFamily="34" charset="-122"/>
              <a:cs typeface="Times New Roman" pitchFamily="18" charset="0"/>
            </a:endParaRPr>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At</a:t>
            </a:r>
            <a:r>
              <a:rPr lang="en-US" altLang="zh-CN" baseline="0" dirty="0" smtClean="0"/>
              <a:t> first I hope to </a:t>
            </a:r>
            <a:r>
              <a:rPr lang="en-US" altLang="zh-CN" b="1" dirty="0" smtClean="0"/>
              <a:t>analysis the </a:t>
            </a:r>
            <a:r>
              <a:rPr kumimoji="0" lang="en-US" altLang="zh-CN" sz="1200" b="1" i="0" u="none" strike="noStrike" kern="0" cap="none" spc="0" normalizeH="0" baseline="0" noProof="0" dirty="0" smtClean="0">
                <a:ln>
                  <a:noFill/>
                </a:ln>
                <a:solidFill>
                  <a:schemeClr val="tx2"/>
                </a:solidFill>
                <a:effectLst/>
                <a:uLnTx/>
                <a:uFillTx/>
                <a:latin typeface="Times New Roman" pitchFamily="18" charset="0"/>
                <a:ea typeface="微软雅黑" pitchFamily="34" charset="-122"/>
                <a:cs typeface="Times New Roman" pitchFamily="18" charset="0"/>
              </a:rPr>
              <a:t>Visit Statistic of the Platform. </a:t>
            </a:r>
            <a:r>
              <a:rPr lang="en-US" altLang="zh-CN" dirty="0" smtClean="0"/>
              <a:t>Until to </a:t>
            </a:r>
            <a:r>
              <a:rPr lang="en-US" altLang="zh-CN" dirty="0" err="1" smtClean="0"/>
              <a:t>yesteday</a:t>
            </a:r>
            <a:r>
              <a:rPr lang="en-US" altLang="zh-CN" baseline="0" dirty="0" smtClean="0"/>
              <a:t>,</a:t>
            </a:r>
            <a:r>
              <a:rPr lang="en-US" altLang="zh-CN" dirty="0" smtClean="0"/>
              <a:t> the visits of the Platform achieved ten millions, the downloaded data reached 112 Terabyte</a:t>
            </a:r>
            <a:r>
              <a:rPr lang="en-US" altLang="zh-CN" b="1" dirty="0" smtClean="0"/>
              <a:t>['</a:t>
            </a:r>
            <a:r>
              <a:rPr lang="en-US" altLang="zh-CN" b="1" dirty="0" err="1" smtClean="0"/>
              <a:t>terəbait</a:t>
            </a:r>
            <a:r>
              <a:rPr lang="en-US" altLang="zh-CN" b="1" dirty="0" smtClean="0"/>
              <a:t>]</a:t>
            </a:r>
            <a:r>
              <a:rPr lang="en-US" altLang="zh-CN" dirty="0" smtClean="0"/>
              <a:t>.the Total </a:t>
            </a:r>
            <a:r>
              <a:rPr lang="en-US" altLang="zh-CN" dirty="0" err="1" smtClean="0"/>
              <a:t>Pageviews</a:t>
            </a:r>
            <a:r>
              <a:rPr lang="en-US" altLang="zh-CN" baseline="0" dirty="0" smtClean="0"/>
              <a:t> has already </a:t>
            </a:r>
            <a:r>
              <a:rPr lang="en-US" altLang="zh-CN" dirty="0" smtClean="0"/>
              <a:t>Over one </a:t>
            </a:r>
            <a:r>
              <a:rPr lang="en-US" altLang="zh-CN" dirty="0" smtClean="0">
                <a:hlinkClick r:id="rId3"/>
              </a:rPr>
              <a:t>hundred million</a:t>
            </a:r>
            <a:r>
              <a:rPr lang="en-US" altLang="zh-CN" dirty="0" smtClean="0"/>
              <a:t>.</a:t>
            </a: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middle</a:t>
            </a:r>
            <a:r>
              <a:rPr lang="en-US" altLang="zh-CN" baseline="0" dirty="0" smtClean="0"/>
              <a:t> graph is the </a:t>
            </a:r>
            <a:r>
              <a:rPr lang="en-US" altLang="zh-CN" dirty="0" smtClean="0">
                <a:hlinkClick r:id="rId4"/>
              </a:rPr>
              <a:t>statistics</a:t>
            </a:r>
            <a:r>
              <a:rPr lang="en-US" altLang="zh-CN" dirty="0" smtClean="0"/>
              <a:t> of visits </a:t>
            </a:r>
            <a:r>
              <a:rPr lang="en-US" altLang="zh-CN" u="none" strike="noStrike" dirty="0" smtClean="0">
                <a:hlinkClick r:id="rId5"/>
              </a:rPr>
              <a:t>volume</a:t>
            </a:r>
            <a:r>
              <a:rPr lang="en-US" altLang="zh-CN" b="1" dirty="0" smtClean="0"/>
              <a:t>['</a:t>
            </a:r>
            <a:r>
              <a:rPr lang="en-US" altLang="zh-CN" b="1" dirty="0" err="1" smtClean="0"/>
              <a:t>vɔlju:m</a:t>
            </a:r>
            <a:r>
              <a:rPr lang="en-US" altLang="zh-CN" b="1" dirty="0" smtClean="0"/>
              <a:t>] </a:t>
            </a:r>
            <a:r>
              <a:rPr lang="en-US" altLang="zh-CN" baseline="0" dirty="0" smtClean="0"/>
              <a:t>of our </a:t>
            </a:r>
            <a:r>
              <a:rPr lang="en-US" altLang="zh-CN" baseline="0" dirty="0" err="1" smtClean="0"/>
              <a:t>platform.The</a:t>
            </a:r>
            <a:r>
              <a:rPr lang="en-US" altLang="zh-CN" baseline="0" dirty="0" smtClean="0"/>
              <a:t> bottom graph is the </a:t>
            </a:r>
            <a:r>
              <a:rPr lang="en-US" altLang="zh-CN" dirty="0" smtClean="0">
                <a:hlinkClick r:id="rId4"/>
              </a:rPr>
              <a:t>statistics</a:t>
            </a:r>
            <a:r>
              <a:rPr lang="en-US" altLang="zh-CN" dirty="0" smtClean="0"/>
              <a:t> of download data </a:t>
            </a:r>
            <a:r>
              <a:rPr lang="en-US" altLang="zh-CN" baseline="0" dirty="0" smtClean="0"/>
              <a:t>of the platform.</a:t>
            </a: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There are 5 parts in this report. First is the Summary of International Scientific Data Service Platform, Then I will </a:t>
            </a:r>
            <a:r>
              <a:rPr lang="en-US" altLang="zh-CN" sz="1200" kern="1200" dirty="0" err="1" smtClean="0">
                <a:solidFill>
                  <a:schemeClr val="tx1"/>
                </a:solidFill>
                <a:latin typeface="+mn-lt"/>
                <a:ea typeface="+mn-ea"/>
                <a:cs typeface="+mn-cs"/>
              </a:rPr>
              <a:t>introduct</a:t>
            </a:r>
            <a:r>
              <a:rPr lang="en-US" altLang="zh-CN" sz="1200" kern="1200" dirty="0" smtClean="0">
                <a:solidFill>
                  <a:schemeClr val="tx1"/>
                </a:solidFill>
                <a:latin typeface="+mn-lt"/>
                <a:ea typeface="+mn-ea"/>
                <a:cs typeface="+mn-cs"/>
              </a:rPr>
              <a:t> the Data Resources, Multi-services methods and </a:t>
            </a:r>
            <a:r>
              <a:rPr lang="en-US" altLang="zh-CN" sz="1200" kern="1200" dirty="0" err="1" smtClean="0">
                <a:solidFill>
                  <a:schemeClr val="tx1"/>
                </a:solidFill>
                <a:latin typeface="+mn-lt"/>
                <a:ea typeface="+mn-ea"/>
                <a:cs typeface="+mn-cs"/>
              </a:rPr>
              <a:t>theSharing</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Archievements</a:t>
            </a:r>
            <a:r>
              <a:rPr lang="en-US" altLang="zh-CN" sz="1200" kern="1200" dirty="0" smtClean="0">
                <a:solidFill>
                  <a:schemeClr val="tx1"/>
                </a:solidFill>
                <a:latin typeface="+mn-lt"/>
                <a:ea typeface="+mn-ea"/>
                <a:cs typeface="+mn-cs"/>
              </a:rPr>
              <a:t> of the </a:t>
            </a:r>
            <a:r>
              <a:rPr lang="en-US" altLang="zh-CN" sz="1200" kern="1200" dirty="0" err="1" smtClean="0">
                <a:solidFill>
                  <a:schemeClr val="tx1"/>
                </a:solidFill>
                <a:latin typeface="+mn-lt"/>
                <a:ea typeface="+mn-ea"/>
                <a:cs typeface="+mn-cs"/>
              </a:rPr>
              <a:t>Plaform</a:t>
            </a:r>
            <a:r>
              <a:rPr lang="en-US" altLang="zh-CN" sz="1200" kern="1200" dirty="0" smtClean="0">
                <a:solidFill>
                  <a:schemeClr val="tx1"/>
                </a:solidFill>
                <a:latin typeface="+mn-lt"/>
                <a:ea typeface="+mn-ea"/>
                <a:cs typeface="+mn-cs"/>
              </a:rPr>
              <a:t>. At last, I will </a:t>
            </a:r>
            <a:r>
              <a:rPr lang="en-US" altLang="zh-CN" sz="1200" kern="1200" dirty="0" err="1" smtClean="0">
                <a:solidFill>
                  <a:schemeClr val="tx1"/>
                </a:solidFill>
                <a:latin typeface="+mn-lt"/>
                <a:ea typeface="+mn-ea"/>
                <a:cs typeface="+mn-cs"/>
              </a:rPr>
              <a:t>introduct</a:t>
            </a:r>
            <a:r>
              <a:rPr lang="en-US" altLang="zh-CN" sz="1200" kern="1200" dirty="0" smtClean="0">
                <a:solidFill>
                  <a:schemeClr val="tx1"/>
                </a:solidFill>
                <a:latin typeface="+mn-lt"/>
                <a:ea typeface="+mn-ea"/>
                <a:cs typeface="+mn-cs"/>
              </a:rPr>
              <a:t> the Future Prospect of the Platform </a:t>
            </a:r>
            <a:r>
              <a:rPr lang="en-US" altLang="zh-CN" sz="1200" kern="1200" dirty="0" err="1" smtClean="0">
                <a:solidFill>
                  <a:schemeClr val="tx1"/>
                </a:solidFill>
                <a:latin typeface="+mn-lt"/>
                <a:ea typeface="+mn-ea"/>
                <a:cs typeface="+mn-cs"/>
              </a:rPr>
              <a:t>breifly</a:t>
            </a:r>
            <a:r>
              <a:rPr lang="en-US" altLang="zh-CN" sz="1200" kern="1200" dirty="0" smtClean="0">
                <a:solidFill>
                  <a:schemeClr val="tx1"/>
                </a:solidFill>
                <a:latin typeface="+mn-lt"/>
                <a:ea typeface="+mn-ea"/>
                <a:cs typeface="+mn-cs"/>
              </a:rPr>
              <a:t>.</a:t>
            </a:r>
            <a:endParaRPr lang="zh-CN" altLang="zh-CN" sz="1200" kern="1200" dirty="0" smtClean="0">
              <a:solidFill>
                <a:schemeClr val="tx1"/>
              </a:solidFill>
              <a:latin typeface="+mn-lt"/>
              <a:ea typeface="+mn-ea"/>
              <a:cs typeface="+mn-cs"/>
            </a:endParaRP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Now, let’s begin from the Summary of the Platform. Firstly, we need to understand the basic condition of SDC, that is the Scientific Data Center.</a:t>
            </a:r>
            <a:endParaRPr lang="zh-CN" altLang="zh-CN"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C4355-C284-49A9-9393-CA730370A9CC}" type="slidenum">
              <a:rPr lang="en-US" altLang="zh-CN" smtClean="0">
                <a:ea typeface="楷体_GB2312"/>
                <a:cs typeface="楷体_GB2312"/>
              </a:rPr>
              <a:pPr fontAlgn="base">
                <a:spcBef>
                  <a:spcPct val="0"/>
                </a:spcBef>
                <a:spcAft>
                  <a:spcPct val="0"/>
                </a:spcAft>
                <a:defRPr/>
              </a:pPr>
              <a:t>20</a:t>
            </a:fld>
            <a:endParaRPr lang="en-US" altLang="zh-CN" smtClean="0">
              <a:ea typeface="楷体_GB2312"/>
              <a:cs typeface="楷体_GB2312"/>
            </a:endParaRPr>
          </a:p>
        </p:txBody>
      </p:sp>
      <p:sp>
        <p:nvSpPr>
          <p:cNvPr id="45059" name="幻灯片图像占位符 1"/>
          <p:cNvSpPr>
            <a:spLocks noGrp="1" noRot="1" noChangeAspect="1" noTextEdit="1"/>
          </p:cNvSpPr>
          <p:nvPr>
            <p:ph type="sldImg"/>
          </p:nvPr>
        </p:nvSpPr>
        <p:spPr bwMode="auto">
          <a:noFill/>
          <a:ln>
            <a:solidFill>
              <a:srgbClr val="000000"/>
            </a:solidFill>
            <a:miter lim="800000"/>
            <a:headEnd/>
            <a:tailEnd/>
          </a:ln>
        </p:spPr>
      </p:sp>
      <p:sp>
        <p:nvSpPr>
          <p:cNvPr id="45060"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Until to </a:t>
            </a:r>
            <a:r>
              <a:rPr lang="en-US" altLang="zh-CN" dirty="0" err="1" smtClean="0"/>
              <a:t>yesteday</a:t>
            </a:r>
            <a:r>
              <a:rPr lang="en-US" altLang="zh-CN" baseline="0" dirty="0" err="1" smtClean="0"/>
              <a:t>,the</a:t>
            </a:r>
            <a:r>
              <a:rPr lang="en-US" altLang="zh-CN" dirty="0" smtClean="0"/>
              <a:t> number of registered</a:t>
            </a:r>
            <a:r>
              <a:rPr lang="en-US" altLang="zh-CN" b="1" dirty="0" smtClean="0"/>
              <a:t>['</a:t>
            </a:r>
            <a:r>
              <a:rPr lang="en-US" altLang="zh-CN" b="1" dirty="0" err="1" smtClean="0"/>
              <a:t>redʒistəd</a:t>
            </a:r>
            <a:r>
              <a:rPr lang="en-US" altLang="zh-CN" b="1" dirty="0" smtClean="0"/>
              <a:t>]</a:t>
            </a:r>
            <a:r>
              <a:rPr lang="en-US" altLang="zh-CN" dirty="0" smtClean="0"/>
              <a:t> user achieved twenty-one </a:t>
            </a:r>
            <a:r>
              <a:rPr lang="en-US" altLang="zh-CN" dirty="0" err="1" smtClean="0">
                <a:hlinkClick r:id="rId3"/>
              </a:rPr>
              <a:t>thousand</a:t>
            </a:r>
            <a:r>
              <a:rPr lang="en-US" altLang="zh-CN" dirty="0" err="1" smtClean="0"/>
              <a:t>.Most</a:t>
            </a:r>
            <a:r>
              <a:rPr lang="en-US" altLang="zh-CN" dirty="0" smtClean="0"/>
              <a:t> of them</a:t>
            </a:r>
            <a:r>
              <a:rPr lang="en-US" altLang="zh-CN" baseline="0" dirty="0" smtClean="0"/>
              <a:t> come from University and Research institutes,</a:t>
            </a:r>
            <a:r>
              <a:rPr lang="en-US" altLang="zh-CN" dirty="0" smtClean="0">
                <a:hlinkClick r:id="rId3"/>
              </a:rPr>
              <a:t> </a:t>
            </a:r>
            <a:r>
              <a:rPr lang="en-US" altLang="zh-CN" dirty="0" smtClean="0"/>
              <a:t>Most of them</a:t>
            </a:r>
            <a:r>
              <a:rPr lang="en-US" altLang="zh-CN" baseline="0" dirty="0" smtClean="0"/>
              <a:t> are master and doctor, about </a:t>
            </a:r>
            <a:r>
              <a:rPr lang="en-US" altLang="zh-CN" dirty="0" smtClean="0">
                <a:hlinkClick r:id="rId4"/>
              </a:rPr>
              <a:t>two-thirds</a:t>
            </a:r>
            <a:r>
              <a:rPr lang="en-US" altLang="zh-CN" baseline="0" dirty="0" smtClean="0"/>
              <a:t> of our users are students.</a:t>
            </a:r>
            <a:endParaRPr lang="en-US" altLang="zh-CN" dirty="0" smtClean="0"/>
          </a:p>
        </p:txBody>
      </p:sp>
      <p:sp>
        <p:nvSpPr>
          <p:cNvPr id="45061"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3A9311C-1DB6-4BD1-98C6-8A94DC0F93A9}" type="slidenum">
              <a:rPr lang="en-US" altLang="zh-CN" sz="1200">
                <a:ea typeface="宋体" pitchFamily="2" charset="-122"/>
              </a:rPr>
              <a:pPr algn="r"/>
              <a:t>20</a:t>
            </a:fld>
            <a:endParaRPr lang="en-US" altLang="zh-CN" sz="120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342900" marR="0" indent="-342900" algn="l" defTabSz="914400" rtl="0" eaLnBrk="1" fontAlgn="auto" latinLnBrk="0" hangingPunct="1">
              <a:lnSpc>
                <a:spcPct val="130000"/>
              </a:lnSpc>
              <a:spcBef>
                <a:spcPct val="20000"/>
              </a:spcBef>
              <a:spcAft>
                <a:spcPts val="1200"/>
              </a:spcAft>
              <a:buClr>
                <a:schemeClr val="tx2"/>
              </a:buClr>
              <a:buSzPct val="50000"/>
              <a:buFont typeface="Wingdings 2"/>
              <a:buNone/>
              <a:tabLst/>
              <a:defRPr/>
            </a:pPr>
            <a:r>
              <a:rPr lang="en-US" altLang="zh-CN" dirty="0" smtClean="0"/>
              <a:t>s</a:t>
            </a:r>
            <a:r>
              <a:rPr lang="en-US" altLang="zh-CN" b="1" baseline="0" dirty="0" smtClean="0"/>
              <a:t>ervices </a:t>
            </a:r>
            <a:r>
              <a:rPr lang="en-US" altLang="zh-CN" b="1" dirty="0" smtClean="0"/>
              <a:t>['</a:t>
            </a:r>
            <a:r>
              <a:rPr lang="en-US" altLang="zh-CN" b="1" dirty="0" err="1" smtClean="0"/>
              <a:t>sə:visis</a:t>
            </a:r>
            <a:r>
              <a:rPr lang="en-US" altLang="zh-CN" b="1" dirty="0" smtClean="0"/>
              <a:t>] </a:t>
            </a:r>
            <a:r>
              <a:rPr lang="en-US" altLang="zh-CN" b="1" baseline="0" dirty="0" smtClean="0"/>
              <a:t>of our platform </a:t>
            </a:r>
            <a:r>
              <a:rPr lang="en-US" altLang="zh-CN" b="1" dirty="0" smtClean="0"/>
              <a:t>are very wide ranging. They include </a:t>
            </a:r>
            <a:r>
              <a:rPr lang="en-US" altLang="zh-CN" sz="1200" dirty="0" err="1" smtClean="0"/>
              <a:t>Geoscience,Environmental</a:t>
            </a:r>
            <a:r>
              <a:rPr lang="en-US" altLang="zh-CN" sz="1200" dirty="0" smtClean="0"/>
              <a:t> </a:t>
            </a:r>
            <a:r>
              <a:rPr lang="en-US" altLang="zh-CN" sz="1200" dirty="0" err="1" smtClean="0"/>
              <a:t>science,Ecology,Meteorology,Hydrology,City</a:t>
            </a:r>
            <a:r>
              <a:rPr lang="en-US" altLang="zh-CN" sz="1200" dirty="0" smtClean="0"/>
              <a:t> </a:t>
            </a:r>
            <a:r>
              <a:rPr lang="en-US" altLang="zh-CN" sz="1200" dirty="0" err="1" smtClean="0"/>
              <a:t>planning,Agriculture</a:t>
            </a:r>
            <a:r>
              <a:rPr lang="en-US" altLang="zh-CN" sz="1200" dirty="0" smtClean="0"/>
              <a:t> ,Forestry ,Grassland science,</a:t>
            </a:r>
            <a:r>
              <a:rPr lang="en-US" altLang="zh-CN" dirty="0" smtClean="0"/>
              <a:t> and also cover</a:t>
            </a:r>
            <a:r>
              <a:rPr lang="en-US" altLang="zh-CN" baseline="0" dirty="0" smtClean="0"/>
              <a:t> some other research field.</a:t>
            </a:r>
          </a:p>
          <a:p>
            <a:pPr marL="342900" marR="0" lvl="0" indent="-342900" algn="l" defTabSz="914400" rtl="0" eaLnBrk="1" fontAlgn="auto" latinLnBrk="0" hangingPunct="1">
              <a:lnSpc>
                <a:spcPct val="130000"/>
              </a:lnSpc>
              <a:spcBef>
                <a:spcPct val="20000"/>
              </a:spcBef>
              <a:spcAft>
                <a:spcPts val="1200"/>
              </a:spcAft>
              <a:buClr>
                <a:schemeClr val="tx2"/>
              </a:buClr>
              <a:buSzPct val="50000"/>
              <a:buFont typeface="Wingdings 2"/>
              <a:buNone/>
              <a:tabLst/>
              <a:defRPr/>
            </a:pPr>
            <a:r>
              <a:rPr lang="en-US" altLang="zh-CN" sz="1200" dirty="0" smtClean="0"/>
              <a:t>To October , 2011, the number of key </a:t>
            </a:r>
            <a:r>
              <a:rPr lang="en-US" altLang="zh-CN" sz="1200" dirty="0" err="1" smtClean="0"/>
              <a:t>reseach</a:t>
            </a:r>
            <a:r>
              <a:rPr lang="en-US" altLang="zh-CN" sz="1200" dirty="0" smtClean="0"/>
              <a:t> projects supported by the platform  reached one hundred and fifty</a:t>
            </a:r>
            <a:r>
              <a:rPr lang="en-US" altLang="zh-CN" sz="1200" baseline="0" dirty="0" smtClean="0"/>
              <a:t>-two.</a:t>
            </a:r>
            <a:r>
              <a:rPr lang="en-US" altLang="zh-CN" sz="1200" dirty="0" smtClean="0"/>
              <a:t>  Among these projects, 84 projects come from CAS. </a:t>
            </a:r>
          </a:p>
          <a:p>
            <a:pPr marL="342900" marR="0" indent="-342900" algn="l" defTabSz="914400" rtl="0" eaLnBrk="1" fontAlgn="auto" latinLnBrk="0" hangingPunct="1">
              <a:lnSpc>
                <a:spcPct val="130000"/>
              </a:lnSpc>
              <a:spcBef>
                <a:spcPct val="20000"/>
              </a:spcBef>
              <a:spcAft>
                <a:spcPts val="1200"/>
              </a:spcAft>
              <a:buClr>
                <a:schemeClr val="tx2"/>
              </a:buClr>
              <a:buSzPct val="50000"/>
              <a:buFont typeface="Wingdings 2"/>
              <a:buNone/>
              <a:tabLst/>
              <a:defRPr/>
            </a:pP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Througth</a:t>
            </a:r>
            <a:r>
              <a:rPr lang="en-US" altLang="zh-CN" baseline="0" dirty="0" smtClean="0"/>
              <a:t> our </a:t>
            </a:r>
            <a:r>
              <a:rPr lang="en-US" altLang="zh-CN" dirty="0" smtClean="0"/>
              <a:t>Unremitting</a:t>
            </a:r>
            <a:r>
              <a:rPr lang="en-US" altLang="zh-CN" b="1" dirty="0" smtClean="0"/>
              <a:t>[,</a:t>
            </a:r>
            <a:r>
              <a:rPr lang="en-US" altLang="zh-CN" b="1" dirty="0" err="1" smtClean="0"/>
              <a:t>ʌnri'mitiŋ</a:t>
            </a:r>
            <a:r>
              <a:rPr lang="en-US" altLang="zh-CN" b="1" dirty="0" smtClean="0"/>
              <a:t>] </a:t>
            </a:r>
            <a:r>
              <a:rPr lang="en-US" altLang="zh-CN" dirty="0" smtClean="0"/>
              <a:t> efforts,</a:t>
            </a:r>
            <a:r>
              <a:rPr lang="en-US" altLang="zh-CN" sz="1200" dirty="0" smtClean="0"/>
              <a:t> In the last few years, </a:t>
            </a:r>
            <a:r>
              <a:rPr lang="en-US" altLang="zh-CN" sz="1200" dirty="0" smtClean="0">
                <a:latin typeface="Times New Roman" pitchFamily="18" charset="0"/>
                <a:ea typeface="Arial Unicode MS" pitchFamily="34" charset="-122"/>
                <a:cs typeface="Times New Roman" pitchFamily="18" charset="0"/>
              </a:rPr>
              <a:t>services of Platform</a:t>
            </a:r>
            <a:r>
              <a:rPr lang="en-US" altLang="zh-CN" sz="1200" dirty="0" smtClean="0"/>
              <a:t> has received great praise.</a:t>
            </a:r>
            <a:endParaRPr lang="zh-CN" altLang="zh-CN" sz="1200" b="1"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t>Finally</a:t>
            </a:r>
            <a:r>
              <a:rPr lang="en-US" altLang="zh-CN" dirty="0" smtClean="0"/>
              <a:t>, come to the </a:t>
            </a:r>
            <a:r>
              <a:rPr lang="en-US" altLang="zh-CN" b="1" dirty="0" smtClean="0">
                <a:latin typeface="Times New Roman" pitchFamily="18" charset="0"/>
                <a:ea typeface="Arial Unicode MS" pitchFamily="34" charset="-122"/>
                <a:cs typeface="Times New Roman" pitchFamily="18" charset="0"/>
              </a:rPr>
              <a:t>Future Prospect.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b="0" i="0" kern="1200" dirty="0" smtClean="0">
                <a:solidFill>
                  <a:schemeClr val="tx1"/>
                </a:solidFill>
                <a:latin typeface="+mn-lt"/>
                <a:ea typeface="+mn-ea"/>
                <a:cs typeface="+mn-cs"/>
              </a:rPr>
              <a:t>Based on the previous </a:t>
            </a:r>
            <a:r>
              <a:rPr lang="en-US" altLang="zh-CN" sz="1200" b="0" i="0" kern="1200" dirty="0" err="1" smtClean="0">
                <a:solidFill>
                  <a:schemeClr val="tx1"/>
                </a:solidFill>
                <a:latin typeface="+mn-lt"/>
                <a:ea typeface="+mn-ea"/>
                <a:cs typeface="+mn-cs"/>
              </a:rPr>
              <a:t>work,building</a:t>
            </a:r>
            <a:r>
              <a:rPr lang="en-US" altLang="zh-CN" sz="1200" b="0" i="0" kern="1200" dirty="0" smtClean="0">
                <a:solidFill>
                  <a:schemeClr val="tx1"/>
                </a:solidFill>
                <a:latin typeface="+mn-lt"/>
                <a:ea typeface="+mn-ea"/>
                <a:cs typeface="+mn-cs"/>
              </a:rPr>
              <a:t> a </a:t>
            </a:r>
            <a:r>
              <a:rPr lang="en-US" altLang="zh-CN" sz="1200" i="0" dirty="0" smtClean="0"/>
              <a:t>Geospatial cloud platform is our </a:t>
            </a:r>
            <a:r>
              <a:rPr lang="en-US" altLang="zh-CN" i="0" dirty="0" smtClean="0"/>
              <a:t>target. it will fully upgrade the </a:t>
            </a:r>
            <a:r>
              <a:rPr lang="en-US" altLang="zh-CN" sz="1200" i="0" dirty="0" smtClean="0">
                <a:latin typeface="Arial Unicode MS" pitchFamily="34" charset="-122"/>
                <a:ea typeface="Arial Unicode MS" pitchFamily="34" charset="-122"/>
                <a:cs typeface="Arial Unicode MS" pitchFamily="34" charset="-122"/>
              </a:rPr>
              <a:t>International Scientific Data Service Platform.</a:t>
            </a:r>
            <a:endParaRPr lang="zh-CN" altLang="en-US" i="0" dirty="0"/>
          </a:p>
        </p:txBody>
      </p:sp>
      <p:sp>
        <p:nvSpPr>
          <p:cNvPr id="4" name="灯片编号占位符 3"/>
          <p:cNvSpPr>
            <a:spLocks noGrp="1"/>
          </p:cNvSpPr>
          <p:nvPr>
            <p:ph type="sldNum" sz="quarter" idx="10"/>
          </p:nvPr>
        </p:nvSpPr>
        <p:spPr/>
        <p:txBody>
          <a:bodyPr/>
          <a:lstStyle/>
          <a:p>
            <a:fld id="{DE3657BE-24C9-481F-91A5-8B7E61C72EB2}"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Geospatial cloud platform  has 4 main </a:t>
            </a:r>
            <a:r>
              <a:rPr lang="en-US" altLang="zh-CN" sz="1200" dirty="0" smtClean="0"/>
              <a:t>characteristic: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The first is </a:t>
            </a:r>
            <a:r>
              <a:rPr lang="en-US" altLang="zh-CN" dirty="0" smtClean="0"/>
              <a:t>Mass Data Collection &amp; service.</a:t>
            </a:r>
            <a:r>
              <a:rPr lang="en-US" altLang="zh-CN" baseline="0" dirty="0" smtClean="0"/>
              <a:t> I</a:t>
            </a:r>
            <a:r>
              <a:rPr lang="en-US" altLang="zh-CN" dirty="0" smtClean="0"/>
              <a:t>n</a:t>
            </a:r>
            <a:r>
              <a:rPr lang="en-US" altLang="zh-CN" baseline="0" dirty="0" smtClean="0"/>
              <a:t> the future,</a:t>
            </a:r>
            <a:r>
              <a:rPr lang="en-US" altLang="zh-CN" sz="1200" dirty="0" smtClean="0"/>
              <a:t> the platform</a:t>
            </a:r>
            <a:r>
              <a:rPr lang="en-US" altLang="zh-CN" sz="1200" baseline="0" dirty="0" smtClean="0"/>
              <a:t> will can </a:t>
            </a:r>
            <a:r>
              <a:rPr lang="en-US" altLang="zh-CN" sz="1200" dirty="0" smtClean="0"/>
              <a:t>dynamically discover the science data which distributed in the global area and catch the metadata and data entity</a:t>
            </a:r>
            <a:r>
              <a:rPr lang="en-US" altLang="zh-CN" b="1" dirty="0" smtClean="0"/>
              <a:t>['</a:t>
            </a:r>
            <a:r>
              <a:rPr lang="en-US" altLang="zh-CN" b="1" dirty="0" err="1" smtClean="0"/>
              <a:t>enəti</a:t>
            </a:r>
            <a:r>
              <a:rPr lang="en-US" altLang="zh-CN" b="1" dirty="0" smtClean="0"/>
              <a:t>]</a:t>
            </a:r>
            <a:r>
              <a:rPr lang="en-US" altLang="zh-CN" sz="1200" dirty="0" smtClean="0"/>
              <a:t> from internet. the data</a:t>
            </a:r>
            <a:r>
              <a:rPr lang="en-US" altLang="zh-CN" sz="1200" baseline="0" dirty="0" smtClean="0"/>
              <a:t> resources will not only be public data, </a:t>
            </a:r>
            <a:r>
              <a:rPr lang="en-US" altLang="zh-CN" dirty="0" smtClean="0"/>
              <a:t>but as well including </a:t>
            </a:r>
            <a:r>
              <a:rPr lang="en-US" altLang="zh-CN" sz="1200" dirty="0" smtClean="0"/>
              <a:t>commercial</a:t>
            </a:r>
            <a:r>
              <a:rPr lang="en-US" altLang="zh-CN" b="1" dirty="0" smtClean="0"/>
              <a:t>[</a:t>
            </a:r>
            <a:r>
              <a:rPr lang="en-US" altLang="zh-CN" b="1" dirty="0" err="1" smtClean="0"/>
              <a:t>kə'mə:ʃəl</a:t>
            </a:r>
            <a:r>
              <a:rPr lang="en-US" altLang="zh-CN" b="1" dirty="0" smtClean="0"/>
              <a:t>] </a:t>
            </a:r>
            <a:r>
              <a:rPr lang="en-US" altLang="zh-CN" sz="1200" dirty="0" smtClean="0"/>
              <a:t>data.</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t>Geospatial cloud platform also will supply Private</a:t>
            </a:r>
            <a:r>
              <a:rPr lang="en-US" altLang="zh-CN" b="1" dirty="0" smtClean="0"/>
              <a:t>['</a:t>
            </a:r>
            <a:r>
              <a:rPr lang="en-US" altLang="zh-CN" b="1" dirty="0" err="1" smtClean="0"/>
              <a:t>praivit</a:t>
            </a:r>
            <a:r>
              <a:rPr lang="en-US" altLang="zh-CN" b="1" dirty="0" smtClean="0"/>
              <a:t>] </a:t>
            </a:r>
            <a:r>
              <a:rPr lang="en-US" altLang="zh-CN" dirty="0" smtClean="0"/>
              <a:t> Cloud Storage for </a:t>
            </a:r>
            <a:r>
              <a:rPr lang="en-US" altLang="zh-CN" dirty="0" err="1" smtClean="0"/>
              <a:t>users.By</a:t>
            </a:r>
            <a:r>
              <a:rPr lang="en-US" altLang="zh-CN" baseline="0" dirty="0" smtClean="0"/>
              <a:t> the </a:t>
            </a:r>
            <a:r>
              <a:rPr lang="en-US" altLang="zh-CN" dirty="0" smtClean="0"/>
              <a:t>Private storage</a:t>
            </a:r>
            <a:r>
              <a:rPr lang="en-US" altLang="zh-CN" baseline="0" dirty="0" smtClean="0"/>
              <a:t>, users can save their data or </a:t>
            </a:r>
            <a:r>
              <a:rPr lang="en-US" altLang="zh-CN" baseline="0" dirty="0" err="1" smtClean="0"/>
              <a:t>result,and</a:t>
            </a:r>
            <a:r>
              <a:rPr lang="en-US" altLang="zh-CN" baseline="0" dirty="0" smtClean="0"/>
              <a:t> they also can realize </a:t>
            </a:r>
            <a:r>
              <a:rPr lang="en-US" altLang="zh-CN" sz="1200" dirty="0" smtClean="0"/>
              <a:t>online calculation.</a:t>
            </a:r>
            <a:endParaRPr lang="en-US" altLang="zh-CN"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on</a:t>
            </a:r>
            <a:r>
              <a:rPr lang="en-US" altLang="zh-CN" dirty="0" smtClean="0"/>
              <a:t> </a:t>
            </a:r>
            <a:r>
              <a:rPr lang="en-US" altLang="zh-CN" dirty="0" smtClean="0">
                <a:hlinkClick r:id="rId4"/>
              </a:rPr>
              <a:t>the</a:t>
            </a:r>
            <a:r>
              <a:rPr lang="en-US" altLang="zh-CN" dirty="0" smtClean="0"/>
              <a:t> </a:t>
            </a:r>
            <a:r>
              <a:rPr lang="en-US" altLang="zh-CN" dirty="0" smtClean="0">
                <a:hlinkClick r:id="rId5"/>
              </a:rPr>
              <a:t>other</a:t>
            </a:r>
            <a:r>
              <a:rPr lang="en-US" altLang="zh-CN" dirty="0" smtClean="0"/>
              <a:t> </a:t>
            </a:r>
            <a:r>
              <a:rPr lang="en-US" altLang="zh-CN" dirty="0" smtClean="0">
                <a:hlinkClick r:id="rId6"/>
              </a:rPr>
              <a:t>hand</a:t>
            </a:r>
            <a:r>
              <a:rPr lang="en-US" altLang="zh-CN" sz="1200" dirty="0" smtClean="0"/>
              <a:t> the </a:t>
            </a:r>
            <a:r>
              <a:rPr lang="en-US" altLang="zh-CN" dirty="0" smtClean="0"/>
              <a:t>Geospatial cloud platform </a:t>
            </a:r>
            <a:r>
              <a:rPr lang="en-US" altLang="zh-CN" sz="1200" dirty="0" smtClean="0"/>
              <a:t>will integrate</a:t>
            </a:r>
            <a:r>
              <a:rPr lang="en-US" altLang="zh-CN" b="1" dirty="0" smtClean="0"/>
              <a:t>['</a:t>
            </a:r>
            <a:r>
              <a:rPr lang="en-US" altLang="zh-CN" b="1" dirty="0" err="1" smtClean="0"/>
              <a:t>intiɡreit</a:t>
            </a:r>
            <a:r>
              <a:rPr lang="en-US" altLang="zh-CN" b="1" dirty="0" smtClean="0"/>
              <a:t>]</a:t>
            </a:r>
            <a:r>
              <a:rPr lang="en-US" altLang="zh-CN" sz="1200" dirty="0" smtClean="0"/>
              <a:t> more </a:t>
            </a:r>
            <a:r>
              <a:rPr lang="en-US" altLang="zh-CN" dirty="0" smtClean="0"/>
              <a:t>typical models and tools and Provide real-time processing and online calculation for</a:t>
            </a:r>
            <a:r>
              <a:rPr lang="en-US" altLang="zh-CN" baseline="0" dirty="0" smtClean="0"/>
              <a:t> </a:t>
            </a:r>
            <a:r>
              <a:rPr lang="en-US" altLang="zh-CN" dirty="0" smtClean="0">
                <a:hlinkClick r:id="rId7"/>
              </a:rPr>
              <a:t>spatial</a:t>
            </a:r>
            <a:r>
              <a:rPr lang="en-US" altLang="zh-CN" dirty="0" smtClean="0"/>
              <a:t> </a:t>
            </a:r>
            <a:r>
              <a:rPr lang="en-US" altLang="zh-CN" dirty="0" smtClean="0">
                <a:hlinkClick r:id="rId8"/>
              </a:rPr>
              <a:t>data</a:t>
            </a:r>
            <a:r>
              <a:rPr lang="en-US" altLang="zh-CN"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b="0" i="1" kern="1200" dirty="0" smtClean="0">
                <a:solidFill>
                  <a:schemeClr val="tx1"/>
                </a:solidFill>
                <a:latin typeface="+mn-lt"/>
                <a:ea typeface="+mn-ea"/>
                <a:cs typeface="+mn-cs"/>
              </a:rPr>
              <a:t>I hope</a:t>
            </a:r>
            <a:r>
              <a:rPr lang="en-US" altLang="zh-CN" sz="1200" b="0" kern="1200" dirty="0" smtClean="0">
                <a:solidFill>
                  <a:schemeClr val="tx1"/>
                </a:solidFill>
                <a:latin typeface="+mn-lt"/>
                <a:ea typeface="+mn-ea"/>
                <a:cs typeface="+mn-cs"/>
              </a:rPr>
              <a:t> that through</a:t>
            </a:r>
            <a:r>
              <a:rPr lang="en-US" altLang="zh-CN" sz="1200" b="0" kern="1200" baseline="0" dirty="0" smtClean="0">
                <a:solidFill>
                  <a:schemeClr val="tx1"/>
                </a:solidFill>
                <a:latin typeface="+mn-lt"/>
                <a:ea typeface="+mn-ea"/>
                <a:cs typeface="+mn-cs"/>
              </a:rPr>
              <a:t> ours </a:t>
            </a:r>
            <a:r>
              <a:rPr lang="en-US" altLang="zh-CN" sz="1200" b="0" kern="1200" dirty="0" err="1" smtClean="0">
                <a:solidFill>
                  <a:schemeClr val="tx1"/>
                </a:solidFill>
                <a:latin typeface="+mn-lt"/>
                <a:ea typeface="+mn-ea"/>
                <a:cs typeface="+mn-cs"/>
              </a:rPr>
              <a:t>efforts,we</a:t>
            </a:r>
            <a:r>
              <a:rPr lang="en-US" altLang="zh-CN" sz="1200" b="0" kern="1200" dirty="0" smtClean="0">
                <a:solidFill>
                  <a:schemeClr val="tx1"/>
                </a:solidFill>
                <a:latin typeface="+mn-lt"/>
                <a:ea typeface="+mn-ea"/>
                <a:cs typeface="+mn-cs"/>
              </a:rPr>
              <a:t> can reach the goal </a:t>
            </a:r>
            <a:r>
              <a:rPr lang="en-US" altLang="zh-CN" dirty="0" smtClean="0"/>
              <a:t>as soon as possible.</a:t>
            </a:r>
            <a:r>
              <a:rPr lang="en-US" altLang="zh-CN" sz="1200" b="0" kern="1200" dirty="0" smtClean="0">
                <a:solidFill>
                  <a:schemeClr val="tx1"/>
                </a:solidFill>
                <a:latin typeface="+mn-lt"/>
                <a:ea typeface="+mn-ea"/>
                <a:cs typeface="+mn-cs"/>
              </a:rPr>
              <a:t/>
            </a:r>
            <a:br>
              <a:rPr lang="en-US" altLang="zh-CN" sz="1200" b="0" kern="1200" dirty="0" smtClean="0">
                <a:solidFill>
                  <a:schemeClr val="tx1"/>
                </a:solidFill>
                <a:latin typeface="+mn-lt"/>
                <a:ea typeface="+mn-ea"/>
                <a:cs typeface="+mn-cs"/>
              </a:rPr>
            </a:br>
            <a:r>
              <a:rPr lang="en-US" altLang="zh-CN"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That’s all for my report,</a:t>
            </a:r>
            <a:r>
              <a:rPr lang="en-US" altLang="zh-CN" baseline="0" dirty="0" smtClean="0"/>
              <a:t> thank you!</a:t>
            </a: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There are four main objectives of the platform, first is</a:t>
            </a:r>
            <a:r>
              <a:rPr lang="en-US" altLang="zh-CN" baseline="0" dirty="0" smtClean="0"/>
              <a:t> </a:t>
            </a:r>
            <a:r>
              <a:rPr lang="en-US" altLang="zh-CN" sz="1200" dirty="0" err="1" smtClean="0"/>
              <a:t>Cooperativing</a:t>
            </a:r>
            <a:r>
              <a:rPr lang="en-US" altLang="zh-CN" b="1" dirty="0" smtClean="0"/>
              <a:t>[</a:t>
            </a:r>
            <a:r>
              <a:rPr lang="en-US" altLang="zh-CN" b="1" dirty="0" err="1" smtClean="0"/>
              <a:t>kəu'ɔpərətiv</a:t>
            </a:r>
            <a:r>
              <a:rPr lang="en-US" altLang="zh-CN" b="1" dirty="0" smtClean="0"/>
              <a:t>] </a:t>
            </a:r>
            <a:r>
              <a:rPr lang="en-US" altLang="zh-CN" sz="1200" dirty="0" smtClean="0"/>
              <a:t> with overseas partners and aggregating  international </a:t>
            </a:r>
            <a:r>
              <a:rPr lang="en-US" altLang="zh-CN" sz="1200" dirty="0" err="1" smtClean="0"/>
              <a:t>excelent</a:t>
            </a:r>
            <a:r>
              <a:rPr lang="en-US" altLang="zh-CN" sz="1200" dirty="0" smtClean="0"/>
              <a:t> data </a:t>
            </a:r>
            <a:r>
              <a:rPr lang="en-US" altLang="zh-CN" sz="1200" dirty="0" err="1" smtClean="0"/>
              <a:t>resources.because</a:t>
            </a:r>
            <a:r>
              <a:rPr lang="en-US" altLang="zh-CN" sz="1200" baseline="0" dirty="0" smtClean="0"/>
              <a:t> Chinese </a:t>
            </a:r>
            <a:r>
              <a:rPr lang="en-US" altLang="zh-CN" sz="1200" dirty="0" smtClean="0">
                <a:cs typeface="+mn-cs"/>
              </a:rPr>
              <a:t>scientist</a:t>
            </a:r>
            <a:r>
              <a:rPr lang="en-US" altLang="zh-CN" b="1" dirty="0" smtClean="0"/>
              <a:t>['</a:t>
            </a:r>
            <a:r>
              <a:rPr lang="en-US" altLang="zh-CN" b="1" dirty="0" err="1" smtClean="0"/>
              <a:t>saiəntist</a:t>
            </a:r>
            <a:r>
              <a:rPr lang="en-US" altLang="zh-CN" b="1" dirty="0" smtClean="0"/>
              <a:t>] </a:t>
            </a:r>
            <a:r>
              <a:rPr lang="en-US" altLang="zh-CN" sz="1200" dirty="0" smtClean="0">
                <a:cs typeface="+mn-cs"/>
              </a:rPr>
              <a:t> </a:t>
            </a:r>
            <a:r>
              <a:rPr lang="en-US" altLang="zh-CN" sz="1200" dirty="0" smtClean="0">
                <a:solidFill>
                  <a:schemeClr val="tx1"/>
                </a:solidFill>
                <a:latin typeface="+mn-lt"/>
              </a:rPr>
              <a:t>urgently</a:t>
            </a:r>
            <a:r>
              <a:rPr lang="en-US" altLang="zh-CN" b="1" dirty="0" smtClean="0"/>
              <a:t>['ə:dʒəntli] </a:t>
            </a:r>
            <a:r>
              <a:rPr lang="en-US" altLang="zh-CN" sz="1200" dirty="0" smtClean="0">
                <a:solidFill>
                  <a:schemeClr val="tx1"/>
                </a:solidFill>
                <a:latin typeface="+mn-lt"/>
              </a:rPr>
              <a:t> need a platform which can gather and manage distributed geospatial science data .Second</a:t>
            </a:r>
            <a:r>
              <a:rPr lang="en-US" altLang="zh-CN" sz="1200" baseline="0" dirty="0" smtClean="0">
                <a:solidFill>
                  <a:schemeClr val="tx1"/>
                </a:solidFill>
                <a:latin typeface="+mn-lt"/>
              </a:rPr>
              <a:t> is </a:t>
            </a:r>
            <a:r>
              <a:rPr lang="en-US" altLang="zh-CN" sz="1200" dirty="0" err="1" smtClean="0"/>
              <a:t>Cooperativing</a:t>
            </a:r>
            <a:r>
              <a:rPr lang="en-US" altLang="zh-CN" sz="1200" dirty="0" smtClean="0"/>
              <a:t> with experts of different professional fields and d</a:t>
            </a:r>
            <a:r>
              <a:rPr lang="en-US" altLang="zh-CN" sz="1200" dirty="0" smtClean="0">
                <a:cs typeface="+mn-cs"/>
              </a:rPr>
              <a:t>eveloping high quality data </a:t>
            </a:r>
            <a:r>
              <a:rPr lang="en-US" altLang="zh-CN" sz="1200" dirty="0" err="1" smtClean="0">
                <a:cs typeface="+mn-cs"/>
              </a:rPr>
              <a:t>products.third</a:t>
            </a:r>
            <a:r>
              <a:rPr lang="en-US" altLang="zh-CN" sz="1200" baseline="0" dirty="0" smtClean="0">
                <a:cs typeface="+mn-cs"/>
              </a:rPr>
              <a:t> is </a:t>
            </a:r>
            <a:r>
              <a:rPr lang="en-US" altLang="zh-CN" sz="1200" dirty="0" smtClean="0"/>
              <a:t>Integrating data resources, algorithm </a:t>
            </a:r>
            <a:r>
              <a:rPr lang="en-US" altLang="zh-CN" b="1" dirty="0" smtClean="0"/>
              <a:t>['</a:t>
            </a:r>
            <a:r>
              <a:rPr lang="en-US" altLang="zh-CN" b="1" dirty="0" err="1" smtClean="0"/>
              <a:t>ælɡəriðəm</a:t>
            </a:r>
            <a:r>
              <a:rPr lang="en-US" altLang="zh-CN" b="1" dirty="0" smtClean="0"/>
              <a:t>]  </a:t>
            </a:r>
            <a:r>
              <a:rPr lang="en-US" altLang="zh-CN" sz="1200" dirty="0" smtClean="0"/>
              <a:t>models and realizing online </a:t>
            </a:r>
            <a:r>
              <a:rPr lang="en-US" altLang="zh-CN" sz="1200" dirty="0" err="1" smtClean="0"/>
              <a:t>simulation.at</a:t>
            </a:r>
            <a:r>
              <a:rPr lang="en-US" altLang="zh-CN" sz="1200" dirty="0" smtClean="0"/>
              <a:t> </a:t>
            </a:r>
            <a:r>
              <a:rPr lang="en-US" altLang="zh-CN" sz="1200" dirty="0" err="1" smtClean="0"/>
              <a:t>last</a:t>
            </a:r>
            <a:r>
              <a:rPr lang="en-US" altLang="zh-CN" baseline="0" dirty="0" err="1" smtClean="0"/>
              <a:t>,on</a:t>
            </a:r>
            <a:r>
              <a:rPr lang="en-US" altLang="zh-CN" baseline="0" dirty="0" smtClean="0"/>
              <a:t> the basis of above objectives, sharing data </a:t>
            </a:r>
            <a:r>
              <a:rPr lang="en-US" altLang="zh-CN" sz="1200" dirty="0" smtClean="0">
                <a:cs typeface="+mn-cs"/>
              </a:rPr>
              <a:t>products, models, </a:t>
            </a:r>
            <a:r>
              <a:rPr lang="en-US" altLang="zh-CN" sz="1200" dirty="0" smtClean="0"/>
              <a:t>storage and </a:t>
            </a:r>
            <a:r>
              <a:rPr lang="en-US" altLang="zh-CN" sz="1200" dirty="0" err="1" smtClean="0"/>
              <a:t>suppling</a:t>
            </a:r>
            <a:r>
              <a:rPr lang="en-US" altLang="zh-CN" sz="1200" dirty="0" smtClean="0"/>
              <a:t> all kinds of support and services </a:t>
            </a:r>
            <a:r>
              <a:rPr lang="en-US" altLang="zh-CN" b="1" dirty="0" smtClean="0"/>
              <a:t>['</a:t>
            </a:r>
            <a:r>
              <a:rPr lang="en-US" altLang="zh-CN" b="1" dirty="0" err="1" smtClean="0"/>
              <a:t>sə:visis</a:t>
            </a:r>
            <a:r>
              <a:rPr lang="en-US" altLang="zh-CN" b="1" dirty="0" smtClean="0"/>
              <a:t>] </a:t>
            </a:r>
            <a:r>
              <a:rPr lang="en-US" altLang="zh-CN" sz="1200" dirty="0" smtClean="0"/>
              <a:t>to users </a:t>
            </a:r>
            <a:r>
              <a:rPr lang="en-US" altLang="zh-CN" baseline="0" dirty="0" smtClean="0"/>
              <a:t>is our final objective</a:t>
            </a: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Now, let’s come to the second part: data resources.</a:t>
            </a: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In</a:t>
            </a:r>
            <a:r>
              <a:rPr lang="en-US" altLang="zh-CN" dirty="0" smtClean="0"/>
              <a:t> </a:t>
            </a:r>
            <a:r>
              <a:rPr lang="en-US" altLang="zh-CN" dirty="0" smtClean="0">
                <a:hlinkClick r:id="rId4"/>
              </a:rPr>
              <a:t>summary</a:t>
            </a:r>
            <a:r>
              <a:rPr lang="en-US" altLang="zh-CN" dirty="0" smtClean="0"/>
              <a:t>, data resources in the platform ca</a:t>
            </a:r>
            <a:r>
              <a:rPr lang="en-US" altLang="zh-CN" baseline="0" dirty="0" smtClean="0"/>
              <a:t>n be d</a:t>
            </a:r>
            <a:r>
              <a:rPr lang="en-US" altLang="zh-CN" dirty="0" smtClean="0"/>
              <a:t>ivided into two kinds,</a:t>
            </a:r>
            <a:r>
              <a:rPr lang="en-US" altLang="zh-CN" sz="1200" b="1" dirty="0" smtClean="0">
                <a:solidFill>
                  <a:srgbClr val="002060"/>
                </a:solidFill>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smtClean="0">
              <a:solidFill>
                <a:srgbClr val="00206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002060"/>
                </a:solidFill>
                <a:latin typeface="Times New Roman" pitchFamily="18" charset="0"/>
                <a:cs typeface="Times New Roman" pitchFamily="18" charset="0"/>
              </a:rPr>
              <a:t>Mirror Data </a:t>
            </a:r>
            <a:r>
              <a:rPr lang="en-US" altLang="zh-CN" dirty="0" smtClean="0">
                <a:hlinkClick r:id="rId5"/>
              </a:rPr>
              <a:t> means the data download</a:t>
            </a:r>
            <a:r>
              <a:rPr lang="en-US" altLang="zh-CN" baseline="0" dirty="0" smtClean="0">
                <a:hlinkClick r:id="rId5"/>
              </a:rPr>
              <a:t> from international data resources.</a:t>
            </a:r>
            <a:r>
              <a:rPr lang="en-US" altLang="zh-CN" sz="1600" dirty="0" smtClean="0">
                <a:latin typeface="Times New Roman" pitchFamily="18" charset="0"/>
                <a:cs typeface="Times New Roman" pitchFamily="18" charset="0"/>
              </a:rPr>
              <a:t> After 4 years of efforts, International Scientific Data Service Platform has accumulated</a:t>
            </a:r>
            <a:r>
              <a:rPr lang="en-US" altLang="zh-CN" sz="1600" b="1" dirty="0" smtClean="0"/>
              <a:t>[</a:t>
            </a:r>
            <a:r>
              <a:rPr lang="en-US" altLang="zh-CN" sz="1600" b="1" dirty="0" err="1" smtClean="0"/>
              <a:t>ə'kju:mjuleit</a:t>
            </a:r>
            <a:r>
              <a:rPr lang="en-US" altLang="zh-CN" sz="1600" b="1" dirty="0" smtClean="0"/>
              <a:t>] </a:t>
            </a:r>
            <a:r>
              <a:rPr lang="en-US" altLang="zh-CN" sz="1600" dirty="0" smtClean="0">
                <a:latin typeface="Times New Roman" pitchFamily="18" charset="0"/>
                <a:cs typeface="Times New Roman" pitchFamily="18" charset="0"/>
              </a:rPr>
              <a:t> mass data </a:t>
            </a:r>
            <a:r>
              <a:rPr lang="en-US" altLang="zh-CN" sz="1600" dirty="0" smtClean="0"/>
              <a:t>resources </a:t>
            </a:r>
            <a:r>
              <a:rPr lang="en-US" altLang="zh-CN" sz="1600" dirty="0" smtClean="0">
                <a:latin typeface="Times New Roman" pitchFamily="18" charset="0"/>
                <a:cs typeface="Times New Roman" pitchFamily="18" charset="0"/>
              </a:rPr>
              <a:t>. Including LANDSAT, MODIS, EO-1, DEM,NCAR</a:t>
            </a:r>
            <a:r>
              <a:rPr lang="en-US" altLang="zh-CN" sz="1600" baseline="0" dirty="0" smtClean="0">
                <a:latin typeface="Times New Roman" pitchFamily="18" charset="0"/>
                <a:cs typeface="Times New Roman" pitchFamily="18" charset="0"/>
              </a:rPr>
              <a:t> and so </a:t>
            </a:r>
            <a:r>
              <a:rPr lang="en-US" altLang="zh-CN" sz="1600" baseline="0" dirty="0" err="1" smtClean="0">
                <a:latin typeface="Times New Roman" pitchFamily="18" charset="0"/>
                <a:cs typeface="Times New Roman" pitchFamily="18" charset="0"/>
              </a:rPr>
              <a:t>on.Time</a:t>
            </a:r>
            <a:r>
              <a:rPr lang="en-US" altLang="zh-CN" sz="1600" baseline="0" dirty="0" smtClean="0">
                <a:latin typeface="Times New Roman" pitchFamily="18" charset="0"/>
                <a:cs typeface="Times New Roman" pitchFamily="18" charset="0"/>
              </a:rPr>
              <a:t> up to this month, </a:t>
            </a:r>
            <a:r>
              <a:rPr lang="en-US" altLang="zh-CN" sz="1200" dirty="0" smtClean="0">
                <a:latin typeface="Times New Roman" pitchFamily="18" charset="0"/>
                <a:cs typeface="Times New Roman" pitchFamily="18" charset="0"/>
              </a:rPr>
              <a:t>the volume of data achieved</a:t>
            </a:r>
            <a:r>
              <a:rPr lang="en-US" altLang="zh-CN" b="1" dirty="0" smtClean="0"/>
              <a:t>[</a:t>
            </a:r>
            <a:r>
              <a:rPr lang="en-US" altLang="zh-CN" b="1" dirty="0" err="1" smtClean="0"/>
              <a:t>ə'tʃi:vd</a:t>
            </a:r>
            <a:r>
              <a:rPr lang="en-US" altLang="zh-CN" b="1" dirty="0" smtClean="0"/>
              <a:t>] </a:t>
            </a:r>
            <a:r>
              <a:rPr lang="en-US" altLang="zh-CN" sz="1200" dirty="0" smtClean="0">
                <a:latin typeface="Times New Roman" pitchFamily="18" charset="0"/>
                <a:cs typeface="Times New Roman" pitchFamily="18" charset="0"/>
              </a:rPr>
              <a:t>160 TB, the number of data entries</a:t>
            </a:r>
            <a:r>
              <a:rPr lang="en-US" altLang="zh-CN" b="1" dirty="0" smtClean="0"/>
              <a:t>[</a:t>
            </a:r>
            <a:r>
              <a:rPr lang="en-US" altLang="zh-CN" b="1" dirty="0" err="1" smtClean="0"/>
              <a:t>e'tri:s</a:t>
            </a:r>
            <a:r>
              <a:rPr lang="en-US" altLang="zh-CN" b="1" dirty="0" smtClean="0"/>
              <a:t>] </a:t>
            </a:r>
            <a:r>
              <a:rPr lang="en-US" altLang="zh-CN" sz="1200" dirty="0" smtClean="0">
                <a:latin typeface="Times New Roman" pitchFamily="18" charset="0"/>
                <a:cs typeface="Times New Roman" pitchFamily="18" charset="0"/>
              </a:rPr>
              <a:t> reached three million. and most of the data provide online service.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smtClean="0">
              <a:solidFill>
                <a:srgbClr val="00206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dirty="0" smtClean="0">
                <a:solidFill>
                  <a:srgbClr val="002060"/>
                </a:solidFill>
                <a:latin typeface="Times New Roman" pitchFamily="18" charset="0"/>
                <a:cs typeface="Times New Roman" pitchFamily="18" charset="0"/>
              </a:rPr>
              <a:t>At</a:t>
            </a:r>
            <a:r>
              <a:rPr lang="en-US" altLang="zh-CN" sz="1800" b="1" baseline="0" dirty="0" smtClean="0">
                <a:solidFill>
                  <a:srgbClr val="002060"/>
                </a:solidFill>
                <a:latin typeface="Times New Roman" pitchFamily="18" charset="0"/>
                <a:cs typeface="Times New Roman" pitchFamily="18" charset="0"/>
              </a:rPr>
              <a:t> the same time, </a:t>
            </a:r>
            <a:r>
              <a:rPr lang="en-US" altLang="zh-CN" sz="1600" dirty="0" smtClean="0">
                <a:latin typeface="Times New Roman" pitchFamily="18" charset="0"/>
                <a:cs typeface="Times New Roman" pitchFamily="18" charset="0"/>
              </a:rPr>
              <a:t>In order to meet the needs of </a:t>
            </a:r>
            <a:r>
              <a:rPr lang="en-US" altLang="zh-CN" sz="1600" dirty="0" err="1" smtClean="0">
                <a:latin typeface="Times New Roman" pitchFamily="18" charset="0"/>
                <a:cs typeface="Times New Roman" pitchFamily="18" charset="0"/>
              </a:rPr>
              <a:t>chinese</a:t>
            </a:r>
            <a:r>
              <a:rPr lang="en-US" altLang="zh-CN" sz="1600" dirty="0" smtClean="0">
                <a:latin typeface="Times New Roman" pitchFamily="18" charset="0"/>
                <a:cs typeface="Times New Roman" pitchFamily="18" charset="0"/>
              </a:rPr>
              <a:t> user</a:t>
            </a:r>
            <a:r>
              <a:rPr lang="en-US" altLang="zh-CN" sz="1600" baseline="0" dirty="0" smtClean="0">
                <a:latin typeface="Times New Roman" pitchFamily="18" charset="0"/>
                <a:cs typeface="Times New Roman" pitchFamily="18" charset="0"/>
              </a:rPr>
              <a:t> </a:t>
            </a:r>
            <a:r>
              <a:rPr lang="en-US" altLang="zh-CN" sz="1600" dirty="0" smtClean="0">
                <a:latin typeface="Times New Roman" pitchFamily="18" charset="0"/>
                <a:cs typeface="Times New Roman" pitchFamily="18" charset="0"/>
              </a:rPr>
              <a:t>the platform processed a series of data products.</a:t>
            </a:r>
            <a:r>
              <a:rPr lang="en-US" altLang="zh-CN" sz="1600" dirty="0" smtClean="0">
                <a:solidFill>
                  <a:srgbClr val="C0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rgbClr val="C00000"/>
                </a:solidFill>
              </a:rPr>
              <a:t>Now there are 66  Mirror initial Datasets and up to 40 Data products in  the platform.</a:t>
            </a:r>
            <a:endParaRPr lang="zh-CN" altLang="en-US" sz="16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6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Now</a:t>
            </a:r>
            <a:r>
              <a:rPr lang="en-US" altLang="zh-CN" sz="1600" baseline="0" dirty="0" smtClean="0"/>
              <a:t> </a:t>
            </a:r>
            <a:r>
              <a:rPr lang="en-US" altLang="zh-CN" sz="1600" dirty="0" smtClean="0"/>
              <a:t>I want to especially introduce several </a:t>
            </a:r>
            <a:r>
              <a:rPr lang="en-US" altLang="zh-CN" sz="1600" b="1" dirty="0" err="1" smtClean="0">
                <a:solidFill>
                  <a:srgbClr val="002060"/>
                </a:solidFill>
                <a:latin typeface="Times New Roman" pitchFamily="18" charset="0"/>
                <a:cs typeface="Times New Roman" pitchFamily="18" charset="0"/>
              </a:rPr>
              <a:t>datamirror</a:t>
            </a:r>
            <a:r>
              <a:rPr lang="en-US" altLang="zh-CN" sz="1600" b="1" dirty="0" smtClean="0">
                <a:solidFill>
                  <a:srgbClr val="002060"/>
                </a:solidFill>
                <a:latin typeface="Times New Roman" pitchFamily="18" charset="0"/>
                <a:cs typeface="Times New Roman" pitchFamily="18" charset="0"/>
              </a:rPr>
              <a:t> resource.</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600" dirty="0" smtClean="0">
              <a:latin typeface="Times New Roman" pitchFamily="18" charset="0"/>
              <a:cs typeface="Times New Roman" pitchFamily="18"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first one </a:t>
            </a:r>
            <a:r>
              <a:rPr lang="en-US" altLang="zh-CN" baseline="0" dirty="0" smtClean="0"/>
              <a:t>I hope to recommend</a:t>
            </a:r>
            <a:r>
              <a:rPr lang="en-US" altLang="zh-CN" b="1" dirty="0" smtClean="0"/>
              <a:t>[,</a:t>
            </a:r>
            <a:r>
              <a:rPr lang="en-US" altLang="zh-CN" b="1" dirty="0" err="1" smtClean="0"/>
              <a:t>rekə'mend</a:t>
            </a:r>
            <a:r>
              <a:rPr lang="en-US" altLang="zh-CN" b="1" dirty="0" smtClean="0"/>
              <a:t>]</a:t>
            </a:r>
            <a:r>
              <a:rPr lang="en-US" altLang="zh-CN" baseline="0" dirty="0" smtClean="0"/>
              <a:t> is datasets from NCAR(namely the national center for atmospheric</a:t>
            </a:r>
            <a:r>
              <a:rPr lang="en-US" altLang="zh-CN" b="1" dirty="0" smtClean="0"/>
              <a:t>[,</a:t>
            </a:r>
            <a:r>
              <a:rPr lang="en-US" altLang="zh-CN" b="1" dirty="0" err="1" smtClean="0"/>
              <a:t>ætməs'ferik</a:t>
            </a:r>
            <a:r>
              <a:rPr lang="en-US" altLang="zh-CN" b="1" dirty="0" smtClean="0"/>
              <a:t>] </a:t>
            </a:r>
            <a:r>
              <a:rPr lang="en-US" altLang="zh-CN" baseline="0" dirty="0" smtClean="0"/>
              <a:t>) </a:t>
            </a:r>
            <a:r>
              <a:rPr lang="en-US" altLang="zh-CN" sz="1200" dirty="0" err="1" smtClean="0"/>
              <a:t>Research</a:t>
            </a:r>
            <a:r>
              <a:rPr lang="en-US" altLang="zh-CN" baseline="0" dirty="0" err="1" smtClean="0"/>
              <a:t>.it</a:t>
            </a:r>
            <a:r>
              <a:rPr lang="en-US" altLang="zh-CN" baseline="0" dirty="0" smtClean="0"/>
              <a:t> must be</a:t>
            </a:r>
            <a:r>
              <a:rPr lang="en-US" altLang="zh-CN" dirty="0" smtClean="0">
                <a:hlinkClick r:id="rId3"/>
              </a:rPr>
              <a:t> very familiar</a:t>
            </a:r>
            <a:r>
              <a:rPr lang="en-US" altLang="zh-CN" baseline="0" dirty="0" smtClean="0"/>
              <a:t> to </a:t>
            </a:r>
            <a:r>
              <a:rPr lang="en-US" altLang="zh-CN" baseline="0" dirty="0" err="1" smtClean="0"/>
              <a:t>ererybody</a:t>
            </a:r>
            <a:r>
              <a:rPr lang="en-US" altLang="zh-CN" baseline="0" dirty="0" smtClean="0"/>
              <a:t> </a:t>
            </a:r>
            <a:r>
              <a:rPr lang="en-US" altLang="zh-CN" baseline="0" dirty="0" err="1" smtClean="0"/>
              <a:t>here.in</a:t>
            </a:r>
            <a:r>
              <a:rPr lang="en-US" altLang="zh-CN" baseline="0" dirty="0" smtClean="0"/>
              <a:t> this August, we </a:t>
            </a:r>
            <a:r>
              <a:rPr lang="en-US" altLang="zh-CN" b="1" dirty="0" smtClean="0"/>
              <a:t>renewed the MOU</a:t>
            </a:r>
            <a:r>
              <a:rPr lang="en-US" altLang="zh-CN" b="1" baseline="0" dirty="0" smtClean="0"/>
              <a:t> until to 2017.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This </a:t>
            </a:r>
            <a:r>
              <a:rPr lang="en-US" altLang="zh-CN" dirty="0" smtClean="0">
                <a:hlinkClick r:id="rId4"/>
              </a:rPr>
              <a:t>cooperation</a:t>
            </a:r>
            <a:r>
              <a:rPr lang="en-US" altLang="zh-CN" dirty="0" smtClean="0"/>
              <a:t> is a </a:t>
            </a:r>
            <a:r>
              <a:rPr lang="en-US" altLang="zh-CN" sz="1200" kern="1200" dirty="0" smtClean="0">
                <a:solidFill>
                  <a:schemeClr val="tx1"/>
                </a:solidFill>
                <a:latin typeface="+mn-lt"/>
                <a:ea typeface="+mn-ea"/>
                <a:cs typeface="+mn-cs"/>
              </a:rPr>
              <a:t>data sharing project, both NCAR and CNIC agree</a:t>
            </a:r>
            <a:r>
              <a:rPr lang="en-US" altLang="zh-CN" sz="1200" kern="1200" baseline="0" dirty="0" smtClean="0">
                <a:solidFill>
                  <a:schemeClr val="tx1"/>
                </a:solidFill>
                <a:latin typeface="+mn-lt"/>
                <a:ea typeface="+mn-ea"/>
                <a:cs typeface="+mn-cs"/>
              </a:rPr>
              <a:t> to mirror </a:t>
            </a:r>
            <a:r>
              <a:rPr lang="en-US" altLang="zh-CN" sz="1200" kern="1200" dirty="0" smtClean="0">
                <a:solidFill>
                  <a:schemeClr val="tx1"/>
                </a:solidFill>
                <a:latin typeface="+mn-lt"/>
                <a:ea typeface="+mn-ea"/>
                <a:cs typeface="+mn-cs"/>
              </a:rPr>
              <a:t>datasets and share</a:t>
            </a:r>
            <a:r>
              <a:rPr lang="en-US" altLang="zh-CN" sz="1200" kern="1200" baseline="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user usage metrics</a:t>
            </a:r>
            <a:r>
              <a:rPr lang="en-US" altLang="zh-CN" b="1" dirty="0" smtClean="0"/>
              <a:t>['</a:t>
            </a:r>
            <a:r>
              <a:rPr lang="en-US" altLang="zh-CN" b="1" dirty="0" err="1" smtClean="0"/>
              <a:t>metriks</a:t>
            </a:r>
            <a:r>
              <a:rPr lang="en-US" altLang="zh-CN" b="1" dirty="0" smtClean="0"/>
              <a:t>]</a:t>
            </a:r>
            <a:r>
              <a:rPr lang="en-US" altLang="zh-CN" sz="1200" kern="1200" dirty="0" smtClean="0">
                <a:solidFill>
                  <a:schemeClr val="tx1"/>
                </a:solidFill>
                <a:latin typeface="+mn-lt"/>
                <a:ea typeface="+mn-ea"/>
                <a:cs typeface="+mn-cs"/>
              </a:rPr>
              <a:t> each</a:t>
            </a:r>
            <a:r>
              <a:rPr lang="en-US" altLang="zh-CN" sz="1200" kern="1200" baseline="0" dirty="0" smtClean="0">
                <a:solidFill>
                  <a:schemeClr val="tx1"/>
                </a:solidFill>
                <a:latin typeface="+mn-lt"/>
                <a:ea typeface="+mn-ea"/>
                <a:cs typeface="+mn-cs"/>
              </a:rPr>
              <a:t>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02060"/>
                </a:solidFill>
                <a:ea typeface="+mn-ea"/>
                <a:cs typeface="+mn-cs"/>
              </a:rPr>
              <a:t>In Cooperation </a:t>
            </a:r>
            <a:r>
              <a:rPr lang="en-US" altLang="zh-CN" sz="2000" b="1" dirty="0" smtClean="0"/>
              <a:t>[</a:t>
            </a:r>
            <a:r>
              <a:rPr lang="en-US" altLang="zh-CN" sz="2000" b="1" dirty="0" err="1" smtClean="0"/>
              <a:t>kəu,ɔpə'reiʃən</a:t>
            </a:r>
            <a:r>
              <a:rPr lang="en-US" altLang="zh-CN" sz="2000" b="1" dirty="0" smtClean="0"/>
              <a:t>] </a:t>
            </a:r>
            <a:r>
              <a:rPr lang="en-US" altLang="zh-CN" sz="2000" b="1" dirty="0" smtClean="0">
                <a:solidFill>
                  <a:srgbClr val="002060"/>
                </a:solidFill>
                <a:ea typeface="+mn-ea"/>
                <a:cs typeface="+mn-cs"/>
              </a:rPr>
              <a:t>Period, CNIC have about 14 datasets mirrored from NCAR for serving users in China. Data quantity achieved</a:t>
            </a:r>
            <a:r>
              <a:rPr lang="zh-CN" altLang="en-US" sz="2000" b="1" dirty="0" smtClean="0">
                <a:solidFill>
                  <a:srgbClr val="002060"/>
                </a:solidFill>
                <a:ea typeface="+mn-ea"/>
                <a:cs typeface="+mn-cs"/>
              </a:rPr>
              <a:t> </a:t>
            </a:r>
            <a:r>
              <a:rPr lang="en-US" altLang="zh-CN" sz="2000" b="1" dirty="0" smtClean="0">
                <a:solidFill>
                  <a:srgbClr val="002060"/>
                </a:solidFill>
                <a:ea typeface="+mn-ea"/>
                <a:cs typeface="+mn-cs"/>
              </a:rPr>
              <a:t>about 1TB.</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second datasets</a:t>
            </a:r>
            <a:r>
              <a:rPr lang="en-US" altLang="zh-CN" baseline="0" dirty="0" smtClean="0"/>
              <a:t> I want to </a:t>
            </a:r>
            <a:r>
              <a:rPr lang="en-US" altLang="zh-CN" dirty="0" smtClean="0">
                <a:hlinkClick r:id="rId3"/>
              </a:rPr>
              <a:t>talk</a:t>
            </a:r>
            <a:r>
              <a:rPr lang="en-US" altLang="zh-CN" dirty="0" smtClean="0"/>
              <a:t> </a:t>
            </a:r>
            <a:r>
              <a:rPr lang="en-US" altLang="zh-CN" dirty="0" smtClean="0">
                <a:hlinkClick r:id="rId4"/>
              </a:rPr>
              <a:t>about</a:t>
            </a:r>
            <a:r>
              <a:rPr lang="en-US" altLang="zh-CN" baseline="0" dirty="0" smtClean="0"/>
              <a:t> is the </a:t>
            </a:r>
            <a:r>
              <a:rPr lang="en-US" altLang="zh-CN" baseline="0" dirty="0" err="1" smtClean="0"/>
              <a:t>Landsat</a:t>
            </a:r>
            <a:r>
              <a:rPr lang="en-US" altLang="zh-CN" baseline="0" dirty="0" smtClean="0"/>
              <a:t> </a:t>
            </a:r>
            <a:r>
              <a:rPr lang="en-US" altLang="zh-CN" baseline="0" dirty="0" err="1" smtClean="0"/>
              <a:t>image.</a:t>
            </a:r>
            <a:r>
              <a:rPr lang="en-US" altLang="zh-CN" dirty="0" err="1" smtClean="0"/>
              <a:t>Ecery</a:t>
            </a:r>
            <a:r>
              <a:rPr lang="en-US" altLang="zh-CN" baseline="0" dirty="0" err="1" smtClean="0"/>
              <a:t>body</a:t>
            </a:r>
            <a:r>
              <a:rPr lang="en-US" altLang="zh-CN" baseline="0" dirty="0" smtClean="0"/>
              <a:t> know that </a:t>
            </a:r>
            <a:r>
              <a:rPr lang="en-US" altLang="zh-CN" baseline="0" dirty="0" err="1" smtClean="0"/>
              <a:t>Landsat</a:t>
            </a:r>
            <a:r>
              <a:rPr lang="en-US" altLang="zh-CN" baseline="0" dirty="0" smtClean="0"/>
              <a:t> is a very important </a:t>
            </a:r>
            <a:r>
              <a:rPr lang="en-US" altLang="zh-CN" dirty="0" smtClean="0"/>
              <a:t>Remote sensing data </a:t>
            </a:r>
            <a:r>
              <a:rPr lang="en-US" altLang="zh-CN" dirty="0" err="1" smtClean="0"/>
              <a:t>resources.On</a:t>
            </a:r>
            <a:r>
              <a:rPr lang="en-US" altLang="zh-CN" dirty="0" smtClean="0"/>
              <a:t> April,2008, the USGS announced</a:t>
            </a:r>
            <a:r>
              <a:rPr lang="en-US" altLang="zh-CN" b="1" dirty="0" smtClean="0"/>
              <a:t>[</a:t>
            </a:r>
            <a:r>
              <a:rPr lang="en-US" altLang="zh-CN" b="1" dirty="0" err="1" smtClean="0"/>
              <a:t>ə'naunst</a:t>
            </a:r>
            <a:r>
              <a:rPr lang="en-US" altLang="zh-CN" b="1" dirty="0" smtClean="0"/>
              <a:t>] </a:t>
            </a:r>
            <a:r>
              <a:rPr lang="en-US" altLang="zh-CN" dirty="0" smtClean="0"/>
              <a:t> plans to provide all archived </a:t>
            </a:r>
            <a:r>
              <a:rPr lang="en-US" altLang="zh-CN" dirty="0" err="1" smtClean="0"/>
              <a:t>Landsat</a:t>
            </a:r>
            <a:r>
              <a:rPr lang="en-US" altLang="zh-CN" dirty="0" smtClean="0"/>
              <a:t> images at no charge to all users. On July, 2008,CNIC came to an agreement with USGS and began to mirror LANDSAT Archive data.</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002060"/>
                </a:solidFill>
                <a:ea typeface="+mn-ea"/>
                <a:cs typeface="+mn-cs"/>
              </a:rPr>
              <a:t>Now the Data quantity of </a:t>
            </a:r>
            <a:r>
              <a:rPr lang="en-US" altLang="zh-CN" sz="1200" b="1" dirty="0" err="1" smtClean="0">
                <a:solidFill>
                  <a:srgbClr val="002060"/>
                </a:solidFill>
                <a:ea typeface="+mn-ea"/>
                <a:cs typeface="+mn-cs"/>
              </a:rPr>
              <a:t>landsat</a:t>
            </a:r>
            <a:r>
              <a:rPr lang="en-US" altLang="zh-CN" sz="1200" b="1" dirty="0" smtClean="0">
                <a:solidFill>
                  <a:srgbClr val="002060"/>
                </a:solidFill>
                <a:ea typeface="+mn-ea"/>
                <a:cs typeface="+mn-cs"/>
              </a:rPr>
              <a:t> archive up to 8TB</a:t>
            </a:r>
            <a:r>
              <a:rPr lang="en-US" altLang="zh-CN" sz="1200" b="1" baseline="0" dirty="0" smtClean="0">
                <a:solidFill>
                  <a:srgbClr val="002060"/>
                </a:solidFill>
                <a:ea typeface="+mn-ea"/>
                <a:cs typeface="+mn-cs"/>
              </a:rPr>
              <a:t>.</a:t>
            </a:r>
            <a:endParaRPr lang="en-US" altLang="zh-CN" dirty="0" smtClean="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Besides </a:t>
            </a:r>
            <a:r>
              <a:rPr lang="en-US" altLang="zh-CN" dirty="0" err="1" smtClean="0"/>
              <a:t>Landsat</a:t>
            </a:r>
            <a:r>
              <a:rPr lang="en-US" altLang="zh-CN" dirty="0" smtClean="0"/>
              <a:t> archive data, there are</a:t>
            </a:r>
            <a:r>
              <a:rPr lang="en-US" altLang="zh-CN" baseline="0" dirty="0" smtClean="0"/>
              <a:t> other two important </a:t>
            </a:r>
            <a:r>
              <a:rPr lang="en-US" altLang="zh-CN" baseline="0" dirty="0" err="1" smtClean="0"/>
              <a:t>Landsat</a:t>
            </a:r>
            <a:r>
              <a:rPr lang="en-US" altLang="zh-CN" baseline="0" dirty="0" smtClean="0"/>
              <a:t> datasets in the platform: one is </a:t>
            </a:r>
            <a:r>
              <a:rPr lang="en-US" altLang="zh-CN" dirty="0" smtClean="0"/>
              <a:t>The Global Land Survey </a:t>
            </a:r>
            <a:r>
              <a:rPr lang="en-US" altLang="zh-CN" b="1" dirty="0" smtClean="0"/>
              <a:t>[</a:t>
            </a:r>
            <a:r>
              <a:rPr lang="en-US" altLang="zh-CN" b="1" dirty="0" err="1" smtClean="0"/>
              <a:t>sə:'vei</a:t>
            </a:r>
            <a:r>
              <a:rPr lang="en-US" altLang="zh-CN" b="1" dirty="0" smtClean="0"/>
              <a:t>] which comes from </a:t>
            </a:r>
            <a:r>
              <a:rPr lang="en-US" altLang="zh-CN" sz="1200" kern="1200" dirty="0" smtClean="0">
                <a:latin typeface="Times New Roman" pitchFamily="18" charset="0"/>
                <a:ea typeface="+mn-ea"/>
                <a:cs typeface="Times New Roman" pitchFamily="18" charset="0"/>
                <a:hlinkClick r:id="rId3"/>
              </a:rPr>
              <a:t>The University of Maryland</a:t>
            </a:r>
            <a:r>
              <a:rPr lang="en-US" altLang="zh-CN" b="1" dirty="0" smtClean="0"/>
              <a:t>['m</a:t>
            </a:r>
            <a:r>
              <a:rPr lang="el-GR" altLang="zh-CN" b="1" dirty="0" smtClean="0"/>
              <a:t>ε</a:t>
            </a:r>
            <a:r>
              <a:rPr lang="en-US" altLang="zh-CN" b="1" dirty="0" err="1" smtClean="0"/>
              <a:t>ərilænd</a:t>
            </a:r>
            <a:r>
              <a:rPr lang="en-US" altLang="zh-CN" b="1" dirty="0" smtClean="0"/>
              <a:t>]</a:t>
            </a:r>
            <a:r>
              <a:rPr lang="en-US" altLang="zh-CN" sz="1200" kern="1200" dirty="0" smtClean="0">
                <a:latin typeface="Times New Roman" pitchFamily="18" charset="0"/>
                <a:ea typeface="+mn-ea"/>
                <a:cs typeface="Times New Roman" pitchFamily="18" charset="0"/>
              </a:rPr>
              <a:t> and the</a:t>
            </a:r>
            <a:r>
              <a:rPr lang="en-US" altLang="zh-CN" sz="1200" kern="1200" baseline="0" dirty="0" smtClean="0">
                <a:latin typeface="Times New Roman" pitchFamily="18" charset="0"/>
                <a:ea typeface="+mn-ea"/>
                <a:cs typeface="Times New Roman" pitchFamily="18" charset="0"/>
              </a:rPr>
              <a:t> other is the Global </a:t>
            </a:r>
            <a:r>
              <a:rPr lang="en-US" altLang="zh-CN" dirty="0" err="1" smtClean="0"/>
              <a:t>Landsat</a:t>
            </a:r>
            <a:r>
              <a:rPr lang="en-US" altLang="zh-CN" dirty="0" smtClean="0"/>
              <a:t> TM and ETM Mosaic Data which comes</a:t>
            </a:r>
            <a:r>
              <a:rPr lang="en-US" altLang="zh-CN" baseline="0" dirty="0" smtClean="0"/>
              <a:t> from USGS.</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MODIS is a important</a:t>
            </a:r>
            <a:r>
              <a:rPr lang="en-US" altLang="zh-CN" baseline="0" dirty="0" smtClean="0"/>
              <a:t> mirrored data in international scientific data services </a:t>
            </a:r>
            <a:r>
              <a:rPr lang="en-US" altLang="zh-CN" baseline="0" dirty="0" err="1" smtClean="0"/>
              <a:t>platform.MODIS</a:t>
            </a:r>
            <a:r>
              <a:rPr lang="en-US" altLang="zh-CN" baseline="0" dirty="0" smtClean="0"/>
              <a:t> </a:t>
            </a:r>
            <a:r>
              <a:rPr lang="en-US" altLang="zh-CN" dirty="0" smtClean="0"/>
              <a:t>offers a unique combination</a:t>
            </a:r>
            <a:r>
              <a:rPr lang="en-US" altLang="zh-CN" b="1" dirty="0" smtClean="0"/>
              <a:t>[,</a:t>
            </a:r>
            <a:r>
              <a:rPr lang="en-US" altLang="zh-CN" b="1" dirty="0" err="1" smtClean="0"/>
              <a:t>kɔmbi'neiʃən</a:t>
            </a:r>
            <a:r>
              <a:rPr lang="en-US" altLang="zh-CN" b="1" dirty="0" smtClean="0"/>
              <a:t>] </a:t>
            </a:r>
            <a:r>
              <a:rPr lang="en-US" altLang="zh-CN" dirty="0" smtClean="0"/>
              <a:t> of </a:t>
            </a:r>
            <a:r>
              <a:rPr lang="en-US" altLang="zh-CN" dirty="0" err="1" smtClean="0"/>
              <a:t>features:it</a:t>
            </a:r>
            <a:r>
              <a:rPr lang="en-US" altLang="zh-CN" dirty="0" smtClean="0"/>
              <a:t> </a:t>
            </a:r>
            <a:r>
              <a:rPr lang="en-US" altLang="zh-CN" sz="1200" dirty="0" smtClean="0"/>
              <a:t>detects a wide spectral</a:t>
            </a:r>
            <a:r>
              <a:rPr lang="en-US" altLang="zh-CN" b="1" dirty="0" smtClean="0"/>
              <a:t>['</a:t>
            </a:r>
            <a:r>
              <a:rPr lang="en-US" altLang="zh-CN" b="1" dirty="0" err="1" smtClean="0"/>
              <a:t>spektrəl</a:t>
            </a:r>
            <a:r>
              <a:rPr lang="en-US" altLang="zh-CN" b="1" dirty="0" smtClean="0"/>
              <a:t>] </a:t>
            </a:r>
            <a:r>
              <a:rPr lang="en-US" altLang="zh-CN" sz="1200" dirty="0" smtClean="0"/>
              <a:t> range, at the</a:t>
            </a:r>
            <a:r>
              <a:rPr lang="en-US" altLang="zh-CN" sz="1200" baseline="0" dirty="0" smtClean="0"/>
              <a:t> same time it </a:t>
            </a:r>
            <a:r>
              <a:rPr lang="en-US" altLang="zh-CN" sz="1200" dirty="0" smtClean="0"/>
              <a:t>takes measurements at three spatial resolutions,</a:t>
            </a:r>
            <a:r>
              <a:rPr lang="en-US" altLang="zh-CN" sz="1200" baseline="0" dirty="0" smtClean="0"/>
              <a:t> takes </a:t>
            </a:r>
            <a:r>
              <a:rPr lang="en-US" altLang="zh-CN" sz="1200" dirty="0" smtClean="0"/>
              <a:t>measurements all day</a:t>
            </a:r>
            <a:r>
              <a:rPr lang="en-US" altLang="zh-CN" sz="1200" baseline="0" dirty="0" smtClean="0"/>
              <a:t> and </a:t>
            </a:r>
            <a:r>
              <a:rPr lang="en-US" altLang="zh-CN" sz="1200" dirty="0" smtClean="0"/>
              <a:t>every day and</a:t>
            </a:r>
            <a:r>
              <a:rPr lang="en-US" altLang="zh-CN" sz="1200" baseline="0" dirty="0" smtClean="0"/>
              <a:t> it </a:t>
            </a:r>
            <a:r>
              <a:rPr lang="en-US" altLang="zh-CN" sz="1200" dirty="0" smtClean="0"/>
              <a:t>has a wide field of view</a:t>
            </a:r>
          </a:p>
          <a:p>
            <a:r>
              <a:rPr lang="en-US" altLang="zh-CN" sz="1200" dirty="0" smtClean="0"/>
              <a:t>So</a:t>
            </a:r>
            <a:r>
              <a:rPr lang="en-US" altLang="zh-CN" sz="1200" baseline="0" dirty="0" smtClean="0"/>
              <a:t> it a very important data resources for </a:t>
            </a:r>
            <a:r>
              <a:rPr lang="en-US" altLang="zh-CN" b="1" dirty="0" smtClean="0"/>
              <a:t>scientific research.</a:t>
            </a: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3A11FF7-E956-4C0C-96CC-8B14B7011BA2}"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zh-CN" altLang="en-US">
                  <a:latin typeface="Times New Roman" pitchFamily="18" charset="0"/>
                  <a:ea typeface="宋体" charset="-122"/>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pPr>
                  <a:defRPr/>
                </a:pPr>
                <a:endParaRPr lang="zh-CN" altLang="en-US">
                  <a:latin typeface="Times New Roman" pitchFamily="18" charset="0"/>
                  <a:ea typeface="宋体" charset="-122"/>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zh-CN" altLang="en-US">
                <a:latin typeface="Times New Roman" pitchFamily="18" charset="0"/>
                <a:ea typeface="宋体" charset="-122"/>
              </a:endParaRPr>
            </a:p>
          </p:txBody>
        </p:sp>
      </p:grpSp>
      <p:grpSp>
        <p:nvGrpSpPr>
          <p:cNvPr id="9" name="Group 7"/>
          <p:cNvGrpSpPr>
            <a:grpSpLocks/>
          </p:cNvGrpSpPr>
          <p:nvPr userDrawn="1"/>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latin typeface="Times New Roman" pitchFamily="18" charset="0"/>
                <a:ea typeface="宋体" charset="-122"/>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grpSp>
      </p:grpSp>
      <p:sp>
        <p:nvSpPr>
          <p:cNvPr id="4116" name="Rectangle 20"/>
          <p:cNvSpPr>
            <a:spLocks noGrp="1" noChangeArrowheads="1"/>
          </p:cNvSpPr>
          <p:nvPr>
            <p:ph type="ctrTitle"/>
          </p:nvPr>
        </p:nvSpPr>
        <p:spPr>
          <a:xfrm>
            <a:off x="1828800" y="2133600"/>
            <a:ext cx="7315200" cy="1600200"/>
          </a:xfrm>
        </p:spPr>
        <p:txBody>
          <a:bodyPr/>
          <a:lstStyle>
            <a:lvl1pPr algn="l">
              <a:defRPr/>
            </a:lvl1pPr>
          </a:lstStyle>
          <a:p>
            <a:r>
              <a:rPr lang="it-IT" altLang="zh-CN"/>
              <a:t>Fare clic per modificare lo stile del titolo dello schema</a:t>
            </a:r>
          </a:p>
        </p:txBody>
      </p:sp>
      <p:sp>
        <p:nvSpPr>
          <p:cNvPr id="4117"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it-IT" altLang="zh-CN"/>
              <a:t>Fare clic per modificare lo stile del sottotitolo dello schema</a:t>
            </a:r>
          </a:p>
        </p:txBody>
      </p:sp>
      <p:sp>
        <p:nvSpPr>
          <p:cNvPr id="23"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it-IT" altLang="zh-CN"/>
          </a:p>
        </p:txBody>
      </p:sp>
      <p:sp>
        <p:nvSpPr>
          <p:cNvPr id="24"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it-IT" altLang="zh-CN"/>
          </a:p>
        </p:txBody>
      </p:sp>
      <p:sp>
        <p:nvSpPr>
          <p:cNvPr id="25"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A670ABC4-C973-4EE5-B886-6C5D5ED664F7}" type="slidenum">
              <a:rPr lang="it-IT" altLang="zh-CN"/>
              <a:pPr>
                <a:defRPr/>
              </a:pPr>
              <a:t>‹#›</a:t>
            </a:fld>
            <a:endParaRPr lang="it-IT" altLang="zh-CN"/>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1"/>
          <p:cNvSpPr>
            <a:spLocks noGrp="1" noChangeArrowheads="1"/>
          </p:cNvSpPr>
          <p:nvPr>
            <p:ph type="dt" sz="half" idx="10"/>
          </p:nvPr>
        </p:nvSpPr>
        <p:spPr/>
        <p:txBody>
          <a:bodyPr/>
          <a:lstStyle>
            <a:lvl1pPr>
              <a:defRPr/>
            </a:lvl1pPr>
          </a:lstStyle>
          <a:p>
            <a:pPr>
              <a:defRPr/>
            </a:pPr>
            <a:endParaRPr lang="it-IT" altLang="zh-CN"/>
          </a:p>
        </p:txBody>
      </p:sp>
      <p:sp>
        <p:nvSpPr>
          <p:cNvPr id="5" name="Rectangle 22"/>
          <p:cNvSpPr>
            <a:spLocks noGrp="1" noChangeArrowheads="1"/>
          </p:cNvSpPr>
          <p:nvPr>
            <p:ph type="ftr" sz="quarter" idx="11"/>
          </p:nvPr>
        </p:nvSpPr>
        <p:spPr/>
        <p:txBody>
          <a:bodyPr/>
          <a:lstStyle>
            <a:lvl1pPr>
              <a:defRPr/>
            </a:lvl1pPr>
          </a:lstStyle>
          <a:p>
            <a:pPr>
              <a:defRPr/>
            </a:pPr>
            <a:endParaRPr lang="it-IT" altLang="zh-CN"/>
          </a:p>
        </p:txBody>
      </p:sp>
      <p:sp>
        <p:nvSpPr>
          <p:cNvPr id="6" name="Rectangle 23"/>
          <p:cNvSpPr>
            <a:spLocks noGrp="1" noChangeArrowheads="1"/>
          </p:cNvSpPr>
          <p:nvPr>
            <p:ph type="sldNum" sz="quarter" idx="12"/>
          </p:nvPr>
        </p:nvSpPr>
        <p:spPr/>
        <p:txBody>
          <a:bodyPr/>
          <a:lstStyle>
            <a:lvl1pPr>
              <a:defRPr/>
            </a:lvl1pPr>
          </a:lstStyle>
          <a:p>
            <a:pPr>
              <a:defRPr/>
            </a:pPr>
            <a:fld id="{18D01148-D6B4-4418-85E3-08D49DA6EA65}" type="slidenum">
              <a:rPr lang="it-IT" altLang="zh-CN"/>
              <a:pPr>
                <a:defRPr/>
              </a:pPr>
              <a:t>‹#›</a:t>
            </a:fld>
            <a:endParaRPr lang="it-IT"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67525" y="457200"/>
            <a:ext cx="2058988" cy="5638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457200"/>
            <a:ext cx="6029325" cy="5638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1"/>
          <p:cNvSpPr>
            <a:spLocks noGrp="1" noChangeArrowheads="1"/>
          </p:cNvSpPr>
          <p:nvPr>
            <p:ph type="dt" sz="half" idx="10"/>
          </p:nvPr>
        </p:nvSpPr>
        <p:spPr/>
        <p:txBody>
          <a:bodyPr/>
          <a:lstStyle>
            <a:lvl1pPr>
              <a:defRPr/>
            </a:lvl1pPr>
          </a:lstStyle>
          <a:p>
            <a:pPr>
              <a:defRPr/>
            </a:pPr>
            <a:endParaRPr lang="it-IT" altLang="zh-CN"/>
          </a:p>
        </p:txBody>
      </p:sp>
      <p:sp>
        <p:nvSpPr>
          <p:cNvPr id="5" name="Rectangle 22"/>
          <p:cNvSpPr>
            <a:spLocks noGrp="1" noChangeArrowheads="1"/>
          </p:cNvSpPr>
          <p:nvPr>
            <p:ph type="ftr" sz="quarter" idx="11"/>
          </p:nvPr>
        </p:nvSpPr>
        <p:spPr/>
        <p:txBody>
          <a:bodyPr/>
          <a:lstStyle>
            <a:lvl1pPr>
              <a:defRPr/>
            </a:lvl1pPr>
          </a:lstStyle>
          <a:p>
            <a:pPr>
              <a:defRPr/>
            </a:pPr>
            <a:endParaRPr lang="it-IT" altLang="zh-CN"/>
          </a:p>
        </p:txBody>
      </p:sp>
      <p:sp>
        <p:nvSpPr>
          <p:cNvPr id="6" name="Rectangle 23"/>
          <p:cNvSpPr>
            <a:spLocks noGrp="1" noChangeArrowheads="1"/>
          </p:cNvSpPr>
          <p:nvPr>
            <p:ph type="sldNum" sz="quarter" idx="12"/>
          </p:nvPr>
        </p:nvSpPr>
        <p:spPr/>
        <p:txBody>
          <a:bodyPr/>
          <a:lstStyle>
            <a:lvl1pPr>
              <a:defRPr/>
            </a:lvl1pPr>
          </a:lstStyle>
          <a:p>
            <a:pPr>
              <a:defRPr/>
            </a:pPr>
            <a:fld id="{32658F72-8151-46E2-BB53-8073553E3826}" type="slidenum">
              <a:rPr lang="it-IT" altLang="zh-CN"/>
              <a:pPr>
                <a:defRPr/>
              </a:pPr>
              <a:t>‹#›</a:t>
            </a:fld>
            <a:endParaRPr lang="it-IT"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b="1"/>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21"/>
          <p:cNvSpPr>
            <a:spLocks noGrp="1" noChangeArrowheads="1"/>
          </p:cNvSpPr>
          <p:nvPr>
            <p:ph type="dt" sz="half" idx="10"/>
          </p:nvPr>
        </p:nvSpPr>
        <p:spPr/>
        <p:txBody>
          <a:bodyPr/>
          <a:lstStyle>
            <a:lvl1pPr>
              <a:defRPr/>
            </a:lvl1pPr>
          </a:lstStyle>
          <a:p>
            <a:pPr>
              <a:defRPr/>
            </a:pPr>
            <a:endParaRPr lang="it-IT" altLang="zh-CN"/>
          </a:p>
        </p:txBody>
      </p:sp>
      <p:sp>
        <p:nvSpPr>
          <p:cNvPr id="5" name="Rectangle 22"/>
          <p:cNvSpPr>
            <a:spLocks noGrp="1" noChangeArrowheads="1"/>
          </p:cNvSpPr>
          <p:nvPr>
            <p:ph type="ftr" sz="quarter" idx="11"/>
          </p:nvPr>
        </p:nvSpPr>
        <p:spPr/>
        <p:txBody>
          <a:bodyPr/>
          <a:lstStyle>
            <a:lvl1pPr>
              <a:defRPr/>
            </a:lvl1pPr>
          </a:lstStyle>
          <a:p>
            <a:pPr>
              <a:defRPr/>
            </a:pPr>
            <a:endParaRPr lang="it-IT" altLang="zh-CN"/>
          </a:p>
        </p:txBody>
      </p:sp>
      <p:sp>
        <p:nvSpPr>
          <p:cNvPr id="6" name="Rectangle 23"/>
          <p:cNvSpPr>
            <a:spLocks noGrp="1" noChangeArrowheads="1"/>
          </p:cNvSpPr>
          <p:nvPr>
            <p:ph type="sldNum" sz="quarter" idx="12"/>
          </p:nvPr>
        </p:nvSpPr>
        <p:spPr/>
        <p:txBody>
          <a:bodyPr/>
          <a:lstStyle>
            <a:lvl1pPr>
              <a:defRPr/>
            </a:lvl1pPr>
          </a:lstStyle>
          <a:p>
            <a:pPr>
              <a:defRPr/>
            </a:pPr>
            <a:fld id="{B0FF5078-B470-4C76-BACE-A291D487136D}" type="slidenum">
              <a:rPr lang="it-IT" altLang="zh-CN"/>
              <a:pPr>
                <a:defRPr/>
              </a:pPr>
              <a:t>‹#›</a:t>
            </a:fld>
            <a:endParaRPr lang="it-IT" altLang="zh-CN"/>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1"/>
          <p:cNvSpPr>
            <a:spLocks noGrp="1" noChangeArrowheads="1"/>
          </p:cNvSpPr>
          <p:nvPr>
            <p:ph type="dt" sz="half" idx="10"/>
          </p:nvPr>
        </p:nvSpPr>
        <p:spPr/>
        <p:txBody>
          <a:bodyPr/>
          <a:lstStyle>
            <a:lvl1pPr>
              <a:defRPr/>
            </a:lvl1pPr>
          </a:lstStyle>
          <a:p>
            <a:pPr>
              <a:defRPr/>
            </a:pPr>
            <a:endParaRPr lang="it-IT" altLang="zh-CN"/>
          </a:p>
        </p:txBody>
      </p:sp>
      <p:sp>
        <p:nvSpPr>
          <p:cNvPr id="5" name="Rectangle 22"/>
          <p:cNvSpPr>
            <a:spLocks noGrp="1" noChangeArrowheads="1"/>
          </p:cNvSpPr>
          <p:nvPr>
            <p:ph type="ftr" sz="quarter" idx="11"/>
          </p:nvPr>
        </p:nvSpPr>
        <p:spPr/>
        <p:txBody>
          <a:bodyPr/>
          <a:lstStyle>
            <a:lvl1pPr>
              <a:defRPr/>
            </a:lvl1pPr>
          </a:lstStyle>
          <a:p>
            <a:pPr>
              <a:defRPr/>
            </a:pPr>
            <a:endParaRPr lang="it-IT" altLang="zh-CN"/>
          </a:p>
        </p:txBody>
      </p:sp>
      <p:sp>
        <p:nvSpPr>
          <p:cNvPr id="6" name="Rectangle 23"/>
          <p:cNvSpPr>
            <a:spLocks noGrp="1" noChangeArrowheads="1"/>
          </p:cNvSpPr>
          <p:nvPr>
            <p:ph type="sldNum" sz="quarter" idx="12"/>
          </p:nvPr>
        </p:nvSpPr>
        <p:spPr/>
        <p:txBody>
          <a:bodyPr/>
          <a:lstStyle>
            <a:lvl1pPr>
              <a:defRPr/>
            </a:lvl1pPr>
          </a:lstStyle>
          <a:p>
            <a:pPr>
              <a:defRPr/>
            </a:pPr>
            <a:fld id="{FA437BA4-519D-44A4-8898-F3F7A1F16A58}" type="slidenum">
              <a:rPr lang="it-IT" altLang="zh-CN"/>
              <a:pPr>
                <a:defRPr/>
              </a:pPr>
              <a:t>‹#›</a:t>
            </a:fld>
            <a:endParaRPr lang="it-IT" altLang="zh-CN"/>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1"/>
          <p:cNvSpPr>
            <a:spLocks noGrp="1" noChangeArrowheads="1"/>
          </p:cNvSpPr>
          <p:nvPr>
            <p:ph type="dt" sz="half" idx="10"/>
          </p:nvPr>
        </p:nvSpPr>
        <p:spPr/>
        <p:txBody>
          <a:bodyPr/>
          <a:lstStyle>
            <a:lvl1pPr>
              <a:defRPr/>
            </a:lvl1pPr>
          </a:lstStyle>
          <a:p>
            <a:pPr>
              <a:defRPr/>
            </a:pPr>
            <a:endParaRPr lang="it-IT" altLang="zh-CN"/>
          </a:p>
        </p:txBody>
      </p:sp>
      <p:sp>
        <p:nvSpPr>
          <p:cNvPr id="6" name="Rectangle 22"/>
          <p:cNvSpPr>
            <a:spLocks noGrp="1" noChangeArrowheads="1"/>
          </p:cNvSpPr>
          <p:nvPr>
            <p:ph type="ftr" sz="quarter" idx="11"/>
          </p:nvPr>
        </p:nvSpPr>
        <p:spPr/>
        <p:txBody>
          <a:bodyPr/>
          <a:lstStyle>
            <a:lvl1pPr>
              <a:defRPr/>
            </a:lvl1pPr>
          </a:lstStyle>
          <a:p>
            <a:pPr>
              <a:defRPr/>
            </a:pPr>
            <a:endParaRPr lang="it-IT" altLang="zh-CN"/>
          </a:p>
        </p:txBody>
      </p:sp>
      <p:sp>
        <p:nvSpPr>
          <p:cNvPr id="7" name="Rectangle 23"/>
          <p:cNvSpPr>
            <a:spLocks noGrp="1" noChangeArrowheads="1"/>
          </p:cNvSpPr>
          <p:nvPr>
            <p:ph type="sldNum" sz="quarter" idx="12"/>
          </p:nvPr>
        </p:nvSpPr>
        <p:spPr/>
        <p:txBody>
          <a:bodyPr/>
          <a:lstStyle>
            <a:lvl1pPr>
              <a:defRPr/>
            </a:lvl1pPr>
          </a:lstStyle>
          <a:p>
            <a:pPr>
              <a:defRPr/>
            </a:pPr>
            <a:fld id="{EF4C5BAE-41E1-448A-97D4-7F64322E0E37}" type="slidenum">
              <a:rPr lang="it-IT" altLang="zh-CN"/>
              <a:pPr>
                <a:defRPr/>
              </a:pPr>
              <a:t>‹#›</a:t>
            </a:fld>
            <a:endParaRPr lang="it-IT"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1"/>
          <p:cNvSpPr>
            <a:spLocks noGrp="1" noChangeArrowheads="1"/>
          </p:cNvSpPr>
          <p:nvPr>
            <p:ph type="dt" sz="half" idx="10"/>
          </p:nvPr>
        </p:nvSpPr>
        <p:spPr/>
        <p:txBody>
          <a:bodyPr/>
          <a:lstStyle>
            <a:lvl1pPr>
              <a:defRPr/>
            </a:lvl1pPr>
          </a:lstStyle>
          <a:p>
            <a:pPr>
              <a:defRPr/>
            </a:pPr>
            <a:endParaRPr lang="it-IT" altLang="zh-CN"/>
          </a:p>
        </p:txBody>
      </p:sp>
      <p:sp>
        <p:nvSpPr>
          <p:cNvPr id="8" name="Rectangle 22"/>
          <p:cNvSpPr>
            <a:spLocks noGrp="1" noChangeArrowheads="1"/>
          </p:cNvSpPr>
          <p:nvPr>
            <p:ph type="ftr" sz="quarter" idx="11"/>
          </p:nvPr>
        </p:nvSpPr>
        <p:spPr/>
        <p:txBody>
          <a:bodyPr/>
          <a:lstStyle>
            <a:lvl1pPr>
              <a:defRPr/>
            </a:lvl1pPr>
          </a:lstStyle>
          <a:p>
            <a:pPr>
              <a:defRPr/>
            </a:pPr>
            <a:endParaRPr lang="it-IT" altLang="zh-CN"/>
          </a:p>
        </p:txBody>
      </p:sp>
      <p:sp>
        <p:nvSpPr>
          <p:cNvPr id="9" name="Rectangle 23"/>
          <p:cNvSpPr>
            <a:spLocks noGrp="1" noChangeArrowheads="1"/>
          </p:cNvSpPr>
          <p:nvPr>
            <p:ph type="sldNum" sz="quarter" idx="12"/>
          </p:nvPr>
        </p:nvSpPr>
        <p:spPr/>
        <p:txBody>
          <a:bodyPr/>
          <a:lstStyle>
            <a:lvl1pPr>
              <a:defRPr/>
            </a:lvl1pPr>
          </a:lstStyle>
          <a:p>
            <a:pPr>
              <a:defRPr/>
            </a:pPr>
            <a:fld id="{9F056C65-ED3D-48CD-B9B2-6A782057D899}" type="slidenum">
              <a:rPr lang="it-IT" altLang="zh-CN"/>
              <a:pPr>
                <a:defRPr/>
              </a:pPr>
              <a:t>‹#›</a:t>
            </a:fld>
            <a:endParaRPr lang="it-IT"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1"/>
          <p:cNvSpPr>
            <a:spLocks noGrp="1" noChangeArrowheads="1"/>
          </p:cNvSpPr>
          <p:nvPr>
            <p:ph type="dt" sz="half" idx="10"/>
          </p:nvPr>
        </p:nvSpPr>
        <p:spPr/>
        <p:txBody>
          <a:bodyPr/>
          <a:lstStyle>
            <a:lvl1pPr>
              <a:defRPr/>
            </a:lvl1pPr>
          </a:lstStyle>
          <a:p>
            <a:pPr>
              <a:defRPr/>
            </a:pPr>
            <a:endParaRPr lang="it-IT" altLang="zh-CN"/>
          </a:p>
        </p:txBody>
      </p:sp>
      <p:sp>
        <p:nvSpPr>
          <p:cNvPr id="4" name="Rectangle 22"/>
          <p:cNvSpPr>
            <a:spLocks noGrp="1" noChangeArrowheads="1"/>
          </p:cNvSpPr>
          <p:nvPr>
            <p:ph type="ftr" sz="quarter" idx="11"/>
          </p:nvPr>
        </p:nvSpPr>
        <p:spPr/>
        <p:txBody>
          <a:bodyPr/>
          <a:lstStyle>
            <a:lvl1pPr>
              <a:defRPr/>
            </a:lvl1pPr>
          </a:lstStyle>
          <a:p>
            <a:pPr>
              <a:defRPr/>
            </a:pPr>
            <a:endParaRPr lang="it-IT" altLang="zh-CN"/>
          </a:p>
        </p:txBody>
      </p:sp>
      <p:sp>
        <p:nvSpPr>
          <p:cNvPr id="5" name="Rectangle 23"/>
          <p:cNvSpPr>
            <a:spLocks noGrp="1" noChangeArrowheads="1"/>
          </p:cNvSpPr>
          <p:nvPr>
            <p:ph type="sldNum" sz="quarter" idx="12"/>
          </p:nvPr>
        </p:nvSpPr>
        <p:spPr/>
        <p:txBody>
          <a:bodyPr/>
          <a:lstStyle>
            <a:lvl1pPr>
              <a:defRPr/>
            </a:lvl1pPr>
          </a:lstStyle>
          <a:p>
            <a:pPr>
              <a:defRPr/>
            </a:pPr>
            <a:fld id="{27D34D77-FCA8-43A6-9A4F-7E4389ECE428}" type="slidenum">
              <a:rPr lang="it-IT" altLang="zh-CN"/>
              <a:pPr>
                <a:defRPr/>
              </a:pPr>
              <a:t>‹#›</a:t>
            </a:fld>
            <a:endParaRPr lang="it-IT"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p:txBody>
          <a:bodyPr/>
          <a:lstStyle>
            <a:lvl1pPr>
              <a:defRPr/>
            </a:lvl1pPr>
          </a:lstStyle>
          <a:p>
            <a:pPr>
              <a:defRPr/>
            </a:pPr>
            <a:endParaRPr lang="it-IT" altLang="zh-CN"/>
          </a:p>
        </p:txBody>
      </p:sp>
      <p:sp>
        <p:nvSpPr>
          <p:cNvPr id="3" name="Rectangle 22"/>
          <p:cNvSpPr>
            <a:spLocks noGrp="1" noChangeArrowheads="1"/>
          </p:cNvSpPr>
          <p:nvPr>
            <p:ph type="ftr" sz="quarter" idx="11"/>
          </p:nvPr>
        </p:nvSpPr>
        <p:spPr/>
        <p:txBody>
          <a:bodyPr/>
          <a:lstStyle>
            <a:lvl1pPr>
              <a:defRPr/>
            </a:lvl1pPr>
          </a:lstStyle>
          <a:p>
            <a:pPr>
              <a:defRPr/>
            </a:pPr>
            <a:endParaRPr lang="it-IT" altLang="zh-CN"/>
          </a:p>
        </p:txBody>
      </p:sp>
      <p:sp>
        <p:nvSpPr>
          <p:cNvPr id="4" name="Rectangle 23"/>
          <p:cNvSpPr>
            <a:spLocks noGrp="1" noChangeArrowheads="1"/>
          </p:cNvSpPr>
          <p:nvPr>
            <p:ph type="sldNum" sz="quarter" idx="12"/>
          </p:nvPr>
        </p:nvSpPr>
        <p:spPr/>
        <p:txBody>
          <a:bodyPr/>
          <a:lstStyle>
            <a:lvl1pPr>
              <a:defRPr/>
            </a:lvl1pPr>
          </a:lstStyle>
          <a:p>
            <a:pPr>
              <a:defRPr/>
            </a:pPr>
            <a:fld id="{772A6043-4EF3-49C1-9CF5-171ABFE56FB1}" type="slidenum">
              <a:rPr lang="it-IT" altLang="zh-CN"/>
              <a:pPr>
                <a:defRPr/>
              </a:pPr>
              <a:t>‹#›</a:t>
            </a:fld>
            <a:endParaRPr lang="it-IT"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1"/>
          <p:cNvSpPr>
            <a:spLocks noGrp="1" noChangeArrowheads="1"/>
          </p:cNvSpPr>
          <p:nvPr>
            <p:ph type="dt" sz="half" idx="10"/>
          </p:nvPr>
        </p:nvSpPr>
        <p:spPr/>
        <p:txBody>
          <a:bodyPr/>
          <a:lstStyle>
            <a:lvl1pPr>
              <a:defRPr/>
            </a:lvl1pPr>
          </a:lstStyle>
          <a:p>
            <a:pPr>
              <a:defRPr/>
            </a:pPr>
            <a:endParaRPr lang="it-IT" altLang="zh-CN"/>
          </a:p>
        </p:txBody>
      </p:sp>
      <p:sp>
        <p:nvSpPr>
          <p:cNvPr id="6" name="Rectangle 22"/>
          <p:cNvSpPr>
            <a:spLocks noGrp="1" noChangeArrowheads="1"/>
          </p:cNvSpPr>
          <p:nvPr>
            <p:ph type="ftr" sz="quarter" idx="11"/>
          </p:nvPr>
        </p:nvSpPr>
        <p:spPr/>
        <p:txBody>
          <a:bodyPr/>
          <a:lstStyle>
            <a:lvl1pPr>
              <a:defRPr/>
            </a:lvl1pPr>
          </a:lstStyle>
          <a:p>
            <a:pPr>
              <a:defRPr/>
            </a:pPr>
            <a:endParaRPr lang="it-IT" altLang="zh-CN"/>
          </a:p>
        </p:txBody>
      </p:sp>
      <p:sp>
        <p:nvSpPr>
          <p:cNvPr id="7" name="Rectangle 23"/>
          <p:cNvSpPr>
            <a:spLocks noGrp="1" noChangeArrowheads="1"/>
          </p:cNvSpPr>
          <p:nvPr>
            <p:ph type="sldNum" sz="quarter" idx="12"/>
          </p:nvPr>
        </p:nvSpPr>
        <p:spPr/>
        <p:txBody>
          <a:bodyPr/>
          <a:lstStyle>
            <a:lvl1pPr>
              <a:defRPr/>
            </a:lvl1pPr>
          </a:lstStyle>
          <a:p>
            <a:pPr>
              <a:defRPr/>
            </a:pPr>
            <a:fld id="{FB9E7B59-2017-40FD-8CE8-2E739BC9D2E7}" type="slidenum">
              <a:rPr lang="it-IT" altLang="zh-CN"/>
              <a:pPr>
                <a:defRPr/>
              </a:pPr>
              <a:t>‹#›</a:t>
            </a:fld>
            <a:endParaRPr lang="it-IT"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1"/>
          <p:cNvSpPr>
            <a:spLocks noGrp="1" noChangeArrowheads="1"/>
          </p:cNvSpPr>
          <p:nvPr>
            <p:ph type="dt" sz="half" idx="10"/>
          </p:nvPr>
        </p:nvSpPr>
        <p:spPr/>
        <p:txBody>
          <a:bodyPr/>
          <a:lstStyle>
            <a:lvl1pPr>
              <a:defRPr/>
            </a:lvl1pPr>
          </a:lstStyle>
          <a:p>
            <a:pPr>
              <a:defRPr/>
            </a:pPr>
            <a:endParaRPr lang="it-IT" altLang="zh-CN"/>
          </a:p>
        </p:txBody>
      </p:sp>
      <p:sp>
        <p:nvSpPr>
          <p:cNvPr id="6" name="Rectangle 22"/>
          <p:cNvSpPr>
            <a:spLocks noGrp="1" noChangeArrowheads="1"/>
          </p:cNvSpPr>
          <p:nvPr>
            <p:ph type="ftr" sz="quarter" idx="11"/>
          </p:nvPr>
        </p:nvSpPr>
        <p:spPr/>
        <p:txBody>
          <a:bodyPr/>
          <a:lstStyle>
            <a:lvl1pPr>
              <a:defRPr/>
            </a:lvl1pPr>
          </a:lstStyle>
          <a:p>
            <a:pPr>
              <a:defRPr/>
            </a:pPr>
            <a:endParaRPr lang="it-IT" altLang="zh-CN"/>
          </a:p>
        </p:txBody>
      </p:sp>
      <p:sp>
        <p:nvSpPr>
          <p:cNvPr id="7" name="Rectangle 23"/>
          <p:cNvSpPr>
            <a:spLocks noGrp="1" noChangeArrowheads="1"/>
          </p:cNvSpPr>
          <p:nvPr>
            <p:ph type="sldNum" sz="quarter" idx="12"/>
          </p:nvPr>
        </p:nvSpPr>
        <p:spPr/>
        <p:txBody>
          <a:bodyPr/>
          <a:lstStyle>
            <a:lvl1pPr>
              <a:defRPr/>
            </a:lvl1pPr>
          </a:lstStyle>
          <a:p>
            <a:pPr>
              <a:defRPr/>
            </a:pPr>
            <a:fld id="{A2E6E37C-CF53-406F-8AD4-7AD27A0EF625}" type="slidenum">
              <a:rPr lang="it-IT" altLang="zh-CN"/>
              <a:pPr>
                <a:defRPr/>
              </a:pPr>
              <a:t>‹#›</a:t>
            </a:fld>
            <a:endParaRPr lang="it-IT"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63500"/>
            <a:ext cx="9167813" cy="6921500"/>
            <a:chOff x="-15" y="-40"/>
            <a:chExt cx="5775" cy="4360"/>
          </a:xfrm>
        </p:grpSpPr>
        <p:sp>
          <p:nvSpPr>
            <p:cNvPr id="3075"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zh-CN" altLang="en-US">
                <a:latin typeface="Times New Roman" pitchFamily="18" charset="0"/>
                <a:ea typeface="宋体" charset="-122"/>
              </a:endParaRPr>
            </a:p>
          </p:txBody>
        </p:sp>
        <p:sp>
          <p:nvSpPr>
            <p:cNvPr id="3076" name="Rectangle 4" descr="Cacback"/>
            <p:cNvSpPr>
              <a:spLocks noChangeArrowheads="1"/>
            </p:cNvSpPr>
            <p:nvPr userDrawn="1"/>
          </p:nvSpPr>
          <p:spPr bwMode="ltGray">
            <a:xfrm>
              <a:off x="0" y="0"/>
              <a:ext cx="1119" cy="4320"/>
            </a:xfrm>
            <a:prstGeom prst="rect">
              <a:avLst/>
            </a:prstGeom>
            <a:blipFill dpi="0" rotWithShape="0">
              <a:blip r:embed="rId13" cstate="print"/>
              <a:srcRect/>
              <a:tile tx="0" ty="0" sx="100000" sy="100000" flip="none" algn="tl"/>
            </a:blipFill>
            <a:ln w="9525">
              <a:noFill/>
              <a:miter lim="800000"/>
              <a:headEnd/>
              <a:tailEnd/>
            </a:ln>
            <a:effectLst/>
          </p:spPr>
          <p:txBody>
            <a:bodyPr wrap="none" anchor="ctr"/>
            <a:lstStyle/>
            <a:p>
              <a:pPr>
                <a:defRPr/>
              </a:pPr>
              <a:endParaRPr lang="zh-CN" altLang="en-US">
                <a:latin typeface="Times New Roman" pitchFamily="18" charset="0"/>
                <a:ea typeface="宋体" charset="-122"/>
              </a:endParaRPr>
            </a:p>
          </p:txBody>
        </p:sp>
        <p:grpSp>
          <p:nvGrpSpPr>
            <p:cNvPr id="1036" name="Group 5"/>
            <p:cNvGrpSpPr>
              <a:grpSpLocks/>
            </p:cNvGrpSpPr>
            <p:nvPr userDrawn="1"/>
          </p:nvGrpSpPr>
          <p:grpSpPr bwMode="auto">
            <a:xfrm>
              <a:off x="-15" y="-40"/>
              <a:ext cx="4639" cy="736"/>
              <a:chOff x="20" y="-40"/>
              <a:chExt cx="4639" cy="736"/>
            </a:xfrm>
          </p:grpSpPr>
          <p:sp>
            <p:nvSpPr>
              <p:cNvPr id="3078"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a:latin typeface="Times New Roman" pitchFamily="18" charset="0"/>
                  <a:ea typeface="宋体" charset="-122"/>
                </a:endParaRPr>
              </a:p>
            </p:txBody>
          </p:sp>
          <p:sp>
            <p:nvSpPr>
              <p:cNvPr id="3079" name="Freeform 7"/>
              <p:cNvSpPr>
                <a:spLocks/>
              </p:cNvSpPr>
              <p:nvPr userDrawn="1"/>
            </p:nvSpPr>
            <p:spPr bwMode="auto">
              <a:xfrm rot="21092569">
                <a:off x="1194" y="-40"/>
                <a:ext cx="3465" cy="599"/>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grpSp>
            <p:nvGrpSpPr>
              <p:cNvPr id="1040" name="Group 8"/>
              <p:cNvGrpSpPr>
                <a:grpSpLocks/>
              </p:cNvGrpSpPr>
              <p:nvPr userDrawn="1"/>
            </p:nvGrpSpPr>
            <p:grpSpPr bwMode="auto">
              <a:xfrm>
                <a:off x="1033" y="326"/>
                <a:ext cx="192" cy="192"/>
                <a:chOff x="1033" y="326"/>
                <a:chExt cx="192" cy="192"/>
              </a:xfrm>
            </p:grpSpPr>
            <p:sp>
              <p:nvSpPr>
                <p:cNvPr id="3081"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2"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3"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4"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5"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6"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7"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8"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sp>
              <p:nvSpPr>
                <p:cNvPr id="3089"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zh-CN" altLang="en-US">
                    <a:latin typeface="Times New Roman" pitchFamily="18" charset="0"/>
                    <a:ea typeface="宋体" charset="-122"/>
                  </a:endParaRPr>
                </a:p>
              </p:txBody>
            </p:sp>
          </p:grpSp>
        </p:grpSp>
        <p:sp>
          <p:nvSpPr>
            <p:cNvPr id="3090"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zh-CN" altLang="en-US">
                <a:latin typeface="Times New Roman" pitchFamily="18" charset="0"/>
                <a:ea typeface="宋体" charset="-122"/>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zh-CN" dirty="0" smtClean="0"/>
              <a:t>Fare clic per modificare lo stile del titolo dello schema</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zh-CN" dirty="0" smtClean="0"/>
              <a:t>Fare clic per modificare gli stili del testo dello schema</a:t>
            </a:r>
          </a:p>
          <a:p>
            <a:pPr lvl="1"/>
            <a:r>
              <a:rPr lang="it-IT" altLang="zh-CN" dirty="0" smtClean="0"/>
              <a:t>Secondo livello</a:t>
            </a:r>
          </a:p>
          <a:p>
            <a:pPr lvl="2"/>
            <a:r>
              <a:rPr lang="it-IT" altLang="zh-CN" dirty="0" smtClean="0"/>
              <a:t>Terzo livello</a:t>
            </a:r>
          </a:p>
          <a:p>
            <a:pPr lvl="3"/>
            <a:r>
              <a:rPr lang="it-IT" altLang="zh-CN" dirty="0" smtClean="0"/>
              <a:t>Quarto livello</a:t>
            </a:r>
          </a:p>
          <a:p>
            <a:pPr lvl="4"/>
            <a:r>
              <a:rPr lang="it-IT" altLang="zh-CN" dirty="0" smtClean="0"/>
              <a:t>Quinto livello</a:t>
            </a:r>
          </a:p>
        </p:txBody>
      </p:sp>
      <p:sp>
        <p:nvSpPr>
          <p:cNvPr id="3093"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smtClean="0">
                <a:solidFill>
                  <a:srgbClr val="002060"/>
                </a:solidFill>
                <a:latin typeface="+mn-lt"/>
                <a:ea typeface="宋体" charset="-122"/>
              </a:defRPr>
            </a:lvl1pPr>
          </a:lstStyle>
          <a:p>
            <a:pPr>
              <a:defRPr/>
            </a:pPr>
            <a:endParaRPr lang="it-IT" altLang="zh-CN" dirty="0"/>
          </a:p>
        </p:txBody>
      </p:sp>
      <p:sp>
        <p:nvSpPr>
          <p:cNvPr id="3094"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charset="-122"/>
              </a:defRPr>
            </a:lvl1pPr>
          </a:lstStyle>
          <a:p>
            <a:pPr>
              <a:defRPr/>
            </a:pPr>
            <a:endParaRPr lang="it-IT" altLang="zh-CN"/>
          </a:p>
        </p:txBody>
      </p:sp>
      <p:sp>
        <p:nvSpPr>
          <p:cNvPr id="3095"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宋体" charset="-122"/>
              </a:defRPr>
            </a:lvl1pPr>
          </a:lstStyle>
          <a:p>
            <a:pPr>
              <a:defRPr/>
            </a:pPr>
            <a:fld id="{2AA15F5B-BE60-4B2C-B8F9-AFCE8E9DC70F}" type="slidenum">
              <a:rPr lang="it-IT" altLang="zh-CN"/>
              <a:pPr>
                <a:defRPr/>
              </a:pPr>
              <a:t>‹#›</a:t>
            </a:fld>
            <a:endParaRPr lang="it-IT" altLang="zh-CN"/>
          </a:p>
        </p:txBody>
      </p:sp>
      <p:pic>
        <p:nvPicPr>
          <p:cNvPr id="1033" name="图片 13" descr="cnic2.png"/>
          <p:cNvPicPr>
            <a:picLocks noChangeAspect="1"/>
          </p:cNvPicPr>
          <p:nvPr userDrawn="1"/>
        </p:nvPicPr>
        <p:blipFill>
          <a:blip r:embed="rId14" cstate="print"/>
          <a:srcRect/>
          <a:stretch>
            <a:fillRect/>
          </a:stretch>
        </p:blipFill>
        <p:spPr bwMode="auto">
          <a:xfrm>
            <a:off x="7092950" y="0"/>
            <a:ext cx="2051050" cy="4651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Narrow" pitchFamily="34" charset="0"/>
        </a:defRPr>
      </a:lvl2pPr>
      <a:lvl3pPr algn="ctr" rtl="0" eaLnBrk="0" fontAlgn="base" hangingPunct="0">
        <a:spcBef>
          <a:spcPct val="0"/>
        </a:spcBef>
        <a:spcAft>
          <a:spcPct val="0"/>
        </a:spcAft>
        <a:defRPr sz="4400">
          <a:solidFill>
            <a:schemeClr val="tx2"/>
          </a:solidFill>
          <a:latin typeface="Arial Narrow" pitchFamily="34" charset="0"/>
        </a:defRPr>
      </a:lvl3pPr>
      <a:lvl4pPr algn="ctr" rtl="0" eaLnBrk="0" fontAlgn="base" hangingPunct="0">
        <a:spcBef>
          <a:spcPct val="0"/>
        </a:spcBef>
        <a:spcAft>
          <a:spcPct val="0"/>
        </a:spcAft>
        <a:defRPr sz="4400">
          <a:solidFill>
            <a:schemeClr val="tx2"/>
          </a:solidFill>
          <a:latin typeface="Arial Narrow" pitchFamily="34" charset="0"/>
        </a:defRPr>
      </a:lvl4pPr>
      <a:lvl5pPr algn="ctr" rtl="0" eaLnBrk="0" fontAlgn="base" hangingPunct="0">
        <a:spcBef>
          <a:spcPct val="0"/>
        </a:spcBef>
        <a:spcAft>
          <a:spcPct val="0"/>
        </a:spcAft>
        <a:defRPr sz="4400">
          <a:solidFill>
            <a:schemeClr val="tx2"/>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Blip>
          <a:blip r:embed="rId15"/>
        </a:buBlip>
        <a:defRPr sz="2000" b="1">
          <a:solidFill>
            <a:srgbClr val="00206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datamirror.csdb.c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ctrTitle"/>
          </p:nvPr>
        </p:nvSpPr>
        <p:spPr/>
        <p:txBody>
          <a:bodyPr/>
          <a:lstStyle/>
          <a:p>
            <a:r>
              <a:rPr lang="en-US" altLang="zh-CN" sz="3800" i="1" dirty="0" smtClean="0">
                <a:latin typeface="Arial Unicode MS" pitchFamily="34" charset="-122"/>
                <a:ea typeface="Arial Unicode MS" pitchFamily="34" charset="-122"/>
                <a:cs typeface="Arial Unicode MS" pitchFamily="34" charset="-122"/>
              </a:rPr>
              <a:t>Introduction of International Scientific Data Service Platform</a:t>
            </a:r>
            <a:endParaRPr lang="zh-CN" altLang="en-US" sz="3800" dirty="0" smtClean="0">
              <a:ea typeface="宋体" charset="-122"/>
            </a:endParaRPr>
          </a:p>
        </p:txBody>
      </p:sp>
      <p:sp>
        <p:nvSpPr>
          <p:cNvPr id="13315" name="副标题 2"/>
          <p:cNvSpPr>
            <a:spLocks noGrp="1"/>
          </p:cNvSpPr>
          <p:nvPr>
            <p:ph type="subTitle" idx="1"/>
          </p:nvPr>
        </p:nvSpPr>
        <p:spPr>
          <a:xfrm>
            <a:off x="1371600" y="4267200"/>
            <a:ext cx="6400800" cy="1466056"/>
          </a:xfrm>
        </p:spPr>
        <p:txBody>
          <a:bodyPr/>
          <a:lstStyle/>
          <a:p>
            <a:pPr algn="ctr"/>
            <a:r>
              <a:rPr lang="en-US" altLang="zh-CN" sz="2000" dirty="0" smtClean="0">
                <a:latin typeface="Times New Roman" pitchFamily="18" charset="0"/>
                <a:cs typeface="Times New Roman" pitchFamily="18" charset="0"/>
              </a:rPr>
              <a:t>Scientific Data Center</a:t>
            </a:r>
          </a:p>
          <a:p>
            <a:pPr algn="ctr"/>
            <a:r>
              <a:rPr lang="en-US" altLang="zh-CN" sz="2000" dirty="0" smtClean="0">
                <a:latin typeface="Times New Roman" pitchFamily="18" charset="0"/>
                <a:cs typeface="Times New Roman" pitchFamily="18" charset="0"/>
              </a:rPr>
              <a:t>Computer Network Information </a:t>
            </a:r>
            <a:r>
              <a:rPr lang="en-US" altLang="zh-CN" sz="2000" dirty="0" err="1" smtClean="0">
                <a:latin typeface="Times New Roman" pitchFamily="18" charset="0"/>
                <a:cs typeface="Times New Roman" pitchFamily="18" charset="0"/>
              </a:rPr>
              <a:t>Center,CAS</a:t>
            </a:r>
            <a:endParaRPr lang="en-US" altLang="zh-CN" sz="2000" dirty="0" smtClean="0">
              <a:latin typeface="Times New Roman" pitchFamily="18" charset="0"/>
              <a:cs typeface="Times New Roman" pitchFamily="18" charset="0"/>
            </a:endParaRPr>
          </a:p>
          <a:p>
            <a:pPr algn="ctr"/>
            <a:r>
              <a:rPr lang="en-US" altLang="zh-CN" sz="2000" dirty="0" smtClean="0">
                <a:latin typeface="Times New Roman" pitchFamily="18" charset="0"/>
                <a:cs typeface="Times New Roman" pitchFamily="18" charset="0"/>
              </a:rPr>
              <a:t>Lin </a:t>
            </a:r>
            <a:r>
              <a:rPr lang="en-US" altLang="zh-CN" sz="2000" dirty="0" err="1" smtClean="0">
                <a:latin typeface="Times New Roman" pitchFamily="18" charset="0"/>
                <a:cs typeface="Times New Roman" pitchFamily="18" charset="0"/>
              </a:rPr>
              <a:t>Qinghui</a:t>
            </a:r>
            <a:endParaRPr lang="en-US" altLang="zh-CN" sz="2000" dirty="0" smtClean="0">
              <a:latin typeface="Times New Roman" pitchFamily="18" charset="0"/>
              <a:cs typeface="Times New Roman" pitchFamily="18" charset="0"/>
            </a:endParaRPr>
          </a:p>
          <a:p>
            <a:pPr algn="ctr"/>
            <a:r>
              <a:rPr lang="en-US" altLang="zh-CN" sz="2000" dirty="0" smtClean="0">
                <a:latin typeface="Times New Roman" pitchFamily="18" charset="0"/>
                <a:cs typeface="Times New Roman" pitchFamily="18" charset="0"/>
              </a:rPr>
              <a:t>2011/10/27</a:t>
            </a:r>
            <a:r>
              <a:rPr lang="en-US" altLang="zh-CN" dirty="0" smtClean="0"/>
              <a:t/>
            </a:r>
            <a:br>
              <a:rPr lang="en-US" altLang="zh-CN" dirty="0" smtClean="0"/>
            </a:br>
            <a:endParaRPr lang="zh-CN" altLang="en-US" dirty="0" smtClean="0">
              <a:ea typeface="宋体" charset="-122"/>
            </a:endParaRPr>
          </a:p>
        </p:txBody>
      </p:sp>
      <p:sp>
        <p:nvSpPr>
          <p:cNvPr id="4" name="灯片编号占位符 3"/>
          <p:cNvSpPr>
            <a:spLocks noGrp="1"/>
          </p:cNvSpPr>
          <p:nvPr>
            <p:ph type="sldNum" sz="quarter" idx="12"/>
          </p:nvPr>
        </p:nvSpPr>
        <p:spPr/>
        <p:txBody>
          <a:bodyPr/>
          <a:lstStyle/>
          <a:p>
            <a:pPr>
              <a:defRPr/>
            </a:pPr>
            <a:fld id="{A670ABC4-C973-4EE5-B886-6C5D5ED664F7}" type="slidenum">
              <a:rPr lang="it-IT" altLang="zh-CN" smtClean="0"/>
              <a:pPr>
                <a:defRPr/>
              </a:pPr>
              <a:t>1</a:t>
            </a:fld>
            <a:endParaRPr lang="it-IT" altLang="zh-C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Data Resources--MODIS</a:t>
            </a:r>
            <a:endParaRPr lang="zh-CN" altLang="en-US" dirty="0"/>
          </a:p>
        </p:txBody>
      </p:sp>
      <p:sp>
        <p:nvSpPr>
          <p:cNvPr id="3" name="内容占位符 2"/>
          <p:cNvSpPr>
            <a:spLocks noGrp="1"/>
          </p:cNvSpPr>
          <p:nvPr>
            <p:ph idx="1"/>
          </p:nvPr>
        </p:nvSpPr>
        <p:spPr/>
        <p:txBody>
          <a:bodyPr/>
          <a:lstStyle/>
          <a:p>
            <a:r>
              <a:rPr lang="en-US" altLang="zh-CN" kern="1200" dirty="0" smtClean="0">
                <a:latin typeface="Times New Roman" pitchFamily="18" charset="0"/>
                <a:cs typeface="Times New Roman" pitchFamily="18" charset="0"/>
              </a:rPr>
              <a:t>Data Source: </a:t>
            </a:r>
            <a:r>
              <a:rPr lang="en-US" altLang="zh-CN" dirty="0" smtClean="0"/>
              <a:t>National Aeronautics and Space Administration(NASA)</a:t>
            </a:r>
          </a:p>
          <a:p>
            <a:r>
              <a:rPr lang="en-US" altLang="zh-CN" sz="2000" dirty="0" smtClean="0"/>
              <a:t>MODIS products in the Platform</a:t>
            </a:r>
          </a:p>
          <a:p>
            <a:pPr lvl="1"/>
            <a:r>
              <a:rPr lang="en-US" altLang="zh-CN" sz="1800" dirty="0" smtClean="0"/>
              <a:t>MODIS Level 1 data</a:t>
            </a:r>
          </a:p>
          <a:p>
            <a:pPr lvl="1"/>
            <a:r>
              <a:rPr lang="en-US" altLang="zh-CN" sz="1800" dirty="0" smtClean="0"/>
              <a:t>MODIS land products</a:t>
            </a:r>
          </a:p>
          <a:p>
            <a:pPr marL="342900" lvl="1" indent="-342900">
              <a:buBlip>
                <a:blip r:embed="rId3"/>
              </a:buBlip>
            </a:pPr>
            <a:r>
              <a:rPr lang="en-US" altLang="zh-CN" sz="2000" b="1" dirty="0" smtClean="0">
                <a:solidFill>
                  <a:srgbClr val="002060"/>
                </a:solidFill>
                <a:ea typeface="+mn-ea"/>
                <a:cs typeface="+mn-cs"/>
              </a:rPr>
              <a:t>Data volume</a:t>
            </a:r>
          </a:p>
          <a:p>
            <a:pPr lvl="1"/>
            <a:r>
              <a:rPr lang="en-US" altLang="zh-CN" sz="1800" dirty="0" smtClean="0"/>
              <a:t>The total </a:t>
            </a:r>
            <a:r>
              <a:rPr lang="en-US" altLang="zh-CN" sz="1800" dirty="0" err="1" smtClean="0"/>
              <a:t>modis</a:t>
            </a:r>
            <a:r>
              <a:rPr lang="en-US" altLang="zh-CN" sz="1800" dirty="0" smtClean="0"/>
              <a:t> data volume in our mass data storage  is</a:t>
            </a:r>
            <a:r>
              <a:rPr lang="zh-CN" altLang="en-US" sz="1800" dirty="0" smtClean="0"/>
              <a:t> </a:t>
            </a:r>
            <a:r>
              <a:rPr lang="en-US" altLang="zh-CN" sz="1800" dirty="0" smtClean="0"/>
              <a:t>more than 120TB, and the number of metadata reached 10,000,000. </a:t>
            </a:r>
          </a:p>
        </p:txBody>
      </p:sp>
      <p:pic>
        <p:nvPicPr>
          <p:cNvPr id="4" name="图片 3" descr="introModis2.jpg"/>
          <p:cNvPicPr>
            <a:picLocks noChangeAspect="1"/>
          </p:cNvPicPr>
          <p:nvPr/>
        </p:nvPicPr>
        <p:blipFill>
          <a:blip r:embed="rId4" cstate="print"/>
          <a:stretch>
            <a:fillRect/>
          </a:stretch>
        </p:blipFill>
        <p:spPr>
          <a:xfrm>
            <a:off x="4788024" y="4653136"/>
            <a:ext cx="3851920" cy="1925960"/>
          </a:xfrm>
          <a:prstGeom prst="rect">
            <a:avLst/>
          </a:prstGeom>
        </p:spPr>
      </p:pic>
      <p:pic>
        <p:nvPicPr>
          <p:cNvPr id="5" name="图片 4" descr="introModis1.jpg"/>
          <p:cNvPicPr>
            <a:picLocks noChangeAspect="1"/>
          </p:cNvPicPr>
          <p:nvPr/>
        </p:nvPicPr>
        <p:blipFill>
          <a:blip r:embed="rId5" cstate="print"/>
          <a:stretch>
            <a:fillRect/>
          </a:stretch>
        </p:blipFill>
        <p:spPr>
          <a:xfrm>
            <a:off x="827584" y="4662264"/>
            <a:ext cx="3833664" cy="1916832"/>
          </a:xfrm>
          <a:prstGeom prst="rect">
            <a:avLst/>
          </a:prstGeom>
        </p:spPr>
      </p:pic>
      <p:sp>
        <p:nvSpPr>
          <p:cNvPr id="6" name="灯片编号占位符 5"/>
          <p:cNvSpPr>
            <a:spLocks noGrp="1"/>
          </p:cNvSpPr>
          <p:nvPr>
            <p:ph type="sldNum" sz="quarter" idx="12"/>
          </p:nvPr>
        </p:nvSpPr>
        <p:spPr/>
        <p:txBody>
          <a:bodyPr/>
          <a:lstStyle/>
          <a:p>
            <a:pPr>
              <a:defRPr/>
            </a:pPr>
            <a:fld id="{B0FF5078-B470-4C76-BACE-A291D487136D}" type="slidenum">
              <a:rPr lang="it-IT" altLang="zh-CN" smtClean="0"/>
              <a:pPr>
                <a:defRPr/>
              </a:pPr>
              <a:t>10</a:t>
            </a:fld>
            <a:endParaRPr lang="it-IT" altLang="zh-C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1700808"/>
            <a:ext cx="7772400" cy="4114800"/>
          </a:xfrm>
        </p:spPr>
        <p:txBody>
          <a:bodyPr/>
          <a:lstStyle/>
          <a:p>
            <a:r>
              <a:rPr lang="en-US" altLang="zh-CN" dirty="0" smtClean="0"/>
              <a:t>SRTM </a:t>
            </a:r>
            <a:r>
              <a:rPr lang="zh-CN" altLang="en-US" dirty="0" smtClean="0"/>
              <a:t>： </a:t>
            </a:r>
            <a:r>
              <a:rPr lang="en-US" altLang="zh-CN" dirty="0" smtClean="0"/>
              <a:t>Shuttle Radar Topography Mission </a:t>
            </a:r>
          </a:p>
          <a:p>
            <a:r>
              <a:rPr lang="en-US" altLang="zh-CN" dirty="0" smtClean="0"/>
              <a:t>GDEM</a:t>
            </a:r>
            <a:r>
              <a:rPr lang="zh-CN" altLang="en-US" dirty="0" smtClean="0"/>
              <a:t>： </a:t>
            </a:r>
            <a:r>
              <a:rPr lang="en-US" altLang="zh-CN" dirty="0" smtClean="0"/>
              <a:t>ASTER Global Digital Elevation Map</a:t>
            </a:r>
          </a:p>
          <a:p>
            <a:r>
              <a:rPr lang="en-US" altLang="zh-CN" dirty="0" smtClean="0"/>
              <a:t>SIR-C </a:t>
            </a:r>
            <a:r>
              <a:rPr lang="zh-CN" altLang="en-US" dirty="0" smtClean="0"/>
              <a:t>： </a:t>
            </a:r>
            <a:r>
              <a:rPr lang="en-US" altLang="zh-CN" dirty="0" err="1" smtClean="0"/>
              <a:t>Spaceborne</a:t>
            </a:r>
            <a:r>
              <a:rPr lang="en-US" altLang="zh-CN" dirty="0" smtClean="0"/>
              <a:t> Imaging Radar C-band</a:t>
            </a:r>
          </a:p>
          <a:p>
            <a:r>
              <a:rPr lang="en-US" altLang="zh-CN" dirty="0" smtClean="0"/>
              <a:t>ALI</a:t>
            </a:r>
            <a:r>
              <a:rPr lang="zh-CN" altLang="en-US" dirty="0" smtClean="0"/>
              <a:t>：</a:t>
            </a:r>
            <a:r>
              <a:rPr lang="en-US" altLang="zh-CN" dirty="0" smtClean="0"/>
              <a:t>Advanced Land Imager</a:t>
            </a:r>
          </a:p>
          <a:p>
            <a:r>
              <a:rPr lang="en-US" altLang="zh-CN" dirty="0" smtClean="0"/>
              <a:t>Hyperion</a:t>
            </a:r>
            <a:r>
              <a:rPr lang="zh-CN" altLang="en-US" dirty="0" smtClean="0"/>
              <a:t>：</a:t>
            </a:r>
          </a:p>
          <a:p>
            <a:endParaRPr lang="en-US" altLang="zh-CN" b="0" dirty="0" smtClean="0"/>
          </a:p>
          <a:p>
            <a:r>
              <a:rPr lang="en-US" altLang="zh-CN" kern="1200" dirty="0" smtClean="0">
                <a:solidFill>
                  <a:schemeClr val="tx1"/>
                </a:solidFill>
              </a:rPr>
              <a:t>Mass of data products processed by SDC</a:t>
            </a:r>
            <a:endParaRPr lang="en-US" altLang="zh-CN" b="0" dirty="0" smtClean="0"/>
          </a:p>
          <a:p>
            <a:endParaRPr lang="zh-CN" altLang="en-US" dirty="0"/>
          </a:p>
        </p:txBody>
      </p:sp>
      <p:sp>
        <p:nvSpPr>
          <p:cNvPr id="4" name="标题 1"/>
          <p:cNvSpPr>
            <a:spLocks noGrp="1"/>
          </p:cNvSpPr>
          <p:nvPr>
            <p:ph type="title"/>
          </p:nvPr>
        </p:nvSpPr>
        <p:spPr>
          <a:xfrm>
            <a:off x="1154113" y="457200"/>
            <a:ext cx="7772400" cy="1143000"/>
          </a:xfrm>
        </p:spPr>
        <p:txBody>
          <a:bodyPr/>
          <a:lstStyle/>
          <a:p>
            <a:r>
              <a:rPr lang="en-US" altLang="zh-CN" dirty="0" smtClean="0"/>
              <a:t>2. Data Resources--Other Data</a:t>
            </a:r>
            <a:endParaRPr lang="zh-CN" altLang="en-US" dirty="0"/>
          </a:p>
        </p:txBody>
      </p:sp>
      <p:sp>
        <p:nvSpPr>
          <p:cNvPr id="11" name="灯片编号占位符 10"/>
          <p:cNvSpPr>
            <a:spLocks noGrp="1"/>
          </p:cNvSpPr>
          <p:nvPr>
            <p:ph type="sldNum" sz="quarter" idx="12"/>
          </p:nvPr>
        </p:nvSpPr>
        <p:spPr/>
        <p:txBody>
          <a:bodyPr/>
          <a:lstStyle/>
          <a:p>
            <a:pPr>
              <a:defRPr/>
            </a:pPr>
            <a:fld id="{B0FF5078-B470-4C76-BACE-A291D487136D}" type="slidenum">
              <a:rPr lang="it-IT" altLang="zh-CN" smtClean="0"/>
              <a:pPr>
                <a:defRPr/>
              </a:pPr>
              <a:t>11</a:t>
            </a:fld>
            <a:endParaRPr lang="it-IT" altLang="zh-CN"/>
          </a:p>
        </p:txBody>
      </p:sp>
      <p:grpSp>
        <p:nvGrpSpPr>
          <p:cNvPr id="13" name="组合 12"/>
          <p:cNvGrpSpPr/>
          <p:nvPr/>
        </p:nvGrpSpPr>
        <p:grpSpPr>
          <a:xfrm>
            <a:off x="899592" y="4437112"/>
            <a:ext cx="7300416" cy="1788715"/>
            <a:chOff x="755576" y="1844824"/>
            <a:chExt cx="7660456" cy="2436787"/>
          </a:xfrm>
        </p:grpSpPr>
        <p:grpSp>
          <p:nvGrpSpPr>
            <p:cNvPr id="14" name="组合 18"/>
            <p:cNvGrpSpPr/>
            <p:nvPr/>
          </p:nvGrpSpPr>
          <p:grpSpPr>
            <a:xfrm>
              <a:off x="755576" y="1844824"/>
              <a:ext cx="7660456" cy="2436787"/>
              <a:chOff x="1016000" y="2792413"/>
              <a:chExt cx="5994400" cy="1625600"/>
            </a:xfrm>
          </p:grpSpPr>
          <p:pic>
            <p:nvPicPr>
              <p:cNvPr id="18" name="图片 4"/>
              <p:cNvPicPr>
                <a:picLocks noChangeAspect="1" noChangeArrowheads="1"/>
              </p:cNvPicPr>
              <p:nvPr/>
            </p:nvPicPr>
            <p:blipFill>
              <a:blip r:embed="rId3" cstate="print"/>
              <a:srcRect l="11398" t="13223" r="28531" b="6430"/>
              <a:stretch>
                <a:fillRect/>
              </a:stretch>
            </p:blipFill>
            <p:spPr bwMode="auto">
              <a:xfrm>
                <a:off x="3060700" y="2792413"/>
                <a:ext cx="1941513" cy="1625600"/>
              </a:xfrm>
              <a:prstGeom prst="rect">
                <a:avLst/>
              </a:prstGeom>
              <a:noFill/>
              <a:ln w="9525">
                <a:noFill/>
                <a:miter lim="800000"/>
                <a:headEnd/>
                <a:tailEnd/>
              </a:ln>
            </p:spPr>
          </p:pic>
          <p:pic>
            <p:nvPicPr>
              <p:cNvPr id="19" name="图片 1"/>
              <p:cNvPicPr>
                <a:picLocks noChangeAspect="1" noChangeArrowheads="1"/>
              </p:cNvPicPr>
              <p:nvPr/>
            </p:nvPicPr>
            <p:blipFill>
              <a:blip r:embed="rId4" cstate="print"/>
              <a:srcRect l="12627" t="13464" r="28323" b="7036"/>
              <a:stretch>
                <a:fillRect/>
              </a:stretch>
            </p:blipFill>
            <p:spPr bwMode="auto">
              <a:xfrm>
                <a:off x="1016000" y="2797175"/>
                <a:ext cx="1936750" cy="1600200"/>
              </a:xfrm>
              <a:prstGeom prst="rect">
                <a:avLst/>
              </a:prstGeom>
              <a:noFill/>
              <a:ln w="9525">
                <a:noFill/>
                <a:miter lim="800000"/>
                <a:headEnd/>
                <a:tailEnd/>
              </a:ln>
            </p:spPr>
          </p:pic>
          <p:pic>
            <p:nvPicPr>
              <p:cNvPr id="20" name="图片 3"/>
              <p:cNvPicPr>
                <a:picLocks noChangeAspect="1" noChangeArrowheads="1"/>
              </p:cNvPicPr>
              <p:nvPr/>
            </p:nvPicPr>
            <p:blipFill>
              <a:blip r:embed="rId5" cstate="print"/>
              <a:srcRect/>
              <a:stretch>
                <a:fillRect/>
              </a:stretch>
            </p:blipFill>
            <p:spPr bwMode="auto">
              <a:xfrm>
                <a:off x="3060700" y="3770313"/>
                <a:ext cx="212725" cy="647700"/>
              </a:xfrm>
              <a:prstGeom prst="rect">
                <a:avLst/>
              </a:prstGeom>
              <a:noFill/>
              <a:ln w="9525">
                <a:noFill/>
                <a:miter lim="800000"/>
                <a:headEnd/>
                <a:tailEnd/>
              </a:ln>
            </p:spPr>
          </p:pic>
          <p:pic>
            <p:nvPicPr>
              <p:cNvPr id="21" name="图片 10"/>
              <p:cNvPicPr>
                <a:picLocks noChangeAspect="1" noChangeArrowheads="1"/>
              </p:cNvPicPr>
              <p:nvPr/>
            </p:nvPicPr>
            <p:blipFill>
              <a:blip r:embed="rId6" cstate="print"/>
              <a:srcRect l="13718" t="14435" r="28870" b="6793"/>
              <a:stretch>
                <a:fillRect/>
              </a:stretch>
            </p:blipFill>
            <p:spPr bwMode="auto">
              <a:xfrm>
                <a:off x="5076825" y="2792413"/>
                <a:ext cx="1933575" cy="1604962"/>
              </a:xfrm>
              <a:prstGeom prst="rect">
                <a:avLst/>
              </a:prstGeom>
              <a:noFill/>
              <a:ln w="9525">
                <a:noFill/>
                <a:miter lim="800000"/>
                <a:headEnd/>
                <a:tailEnd/>
              </a:ln>
            </p:spPr>
          </p:pic>
        </p:grpSp>
        <p:sp>
          <p:nvSpPr>
            <p:cNvPr id="15" name="标题 1"/>
            <p:cNvSpPr txBox="1">
              <a:spLocks/>
            </p:cNvSpPr>
            <p:nvPr/>
          </p:nvSpPr>
          <p:spPr bwMode="auto">
            <a:xfrm>
              <a:off x="899592" y="3933056"/>
              <a:ext cx="1944216" cy="288032"/>
            </a:xfrm>
            <a:prstGeom prst="rect">
              <a:avLst/>
            </a:prstGeom>
            <a:gradFill>
              <a:gsLst>
                <a:gs pos="0">
                  <a:schemeClr val="accent2">
                    <a:tint val="15000"/>
                    <a:satMod val="250000"/>
                    <a:alpha val="47000"/>
                  </a:schemeClr>
                </a:gs>
                <a:gs pos="49000">
                  <a:schemeClr val="accent2">
                    <a:tint val="50000"/>
                    <a:satMod val="200000"/>
                  </a:schemeClr>
                </a:gs>
                <a:gs pos="49100">
                  <a:schemeClr val="accent2">
                    <a:tint val="64000"/>
                    <a:satMod val="160000"/>
                  </a:schemeClr>
                </a:gs>
                <a:gs pos="92000">
                  <a:schemeClr val="accent2">
                    <a:tint val="50000"/>
                    <a:satMod val="200000"/>
                  </a:schemeClr>
                </a:gs>
                <a:gs pos="100000">
                  <a:schemeClr val="accent2">
                    <a:tint val="43000"/>
                    <a:satMod val="190000"/>
                  </a:schemeClr>
                </a:gs>
              </a:gsLst>
            </a:gra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b" anchorCtr="0" compatLnSpc="1">
              <a:prstTxWarp prst="textNoShape">
                <a:avLst/>
              </a:prstTxWarp>
            </a:bodyPr>
            <a:lstStyle/>
            <a:p>
              <a:pPr lvl="0" algn="ctr"/>
              <a:r>
                <a:rPr lang="en-US" altLang="zh-CN" sz="1200" b="1" dirty="0" smtClean="0">
                  <a:solidFill>
                    <a:srgbClr val="C00000"/>
                  </a:solidFill>
                </a:rPr>
                <a:t>2010</a:t>
              </a:r>
              <a:r>
                <a:rPr lang="zh-CN" altLang="en-US" sz="1200" b="1" dirty="0" smtClean="0">
                  <a:solidFill>
                    <a:srgbClr val="C00000"/>
                  </a:solidFill>
                </a:rPr>
                <a:t>年</a:t>
              </a:r>
              <a:r>
                <a:rPr lang="en-US" altLang="zh-CN" sz="1200" b="1" dirty="0" smtClean="0">
                  <a:solidFill>
                    <a:srgbClr val="C00000"/>
                  </a:solidFill>
                </a:rPr>
                <a:t>3</a:t>
              </a:r>
              <a:r>
                <a:rPr lang="zh-CN" altLang="en-US" sz="1200" b="1" dirty="0" smtClean="0">
                  <a:solidFill>
                    <a:srgbClr val="C00000"/>
                  </a:solidFill>
                </a:rPr>
                <a:t>月中旬</a:t>
              </a:r>
              <a:r>
                <a:rPr lang="en-US" altLang="zh-CN" sz="1200" b="1" dirty="0" smtClean="0">
                  <a:solidFill>
                    <a:srgbClr val="C00000"/>
                  </a:solidFill>
                </a:rPr>
                <a:t>LST</a:t>
              </a:r>
              <a:endParaRPr kumimoji="0" lang="zh-CN" altLang="en-US" sz="1200" b="1" i="0" u="none" strike="noStrike" kern="0" cap="none" spc="0" normalizeH="0" baseline="0" noProof="0" dirty="0" smtClean="0">
                <a:ln>
                  <a:noFill/>
                </a:ln>
                <a:solidFill>
                  <a:srgbClr val="C00000"/>
                </a:solidFill>
                <a:effectLst/>
                <a:uLnTx/>
                <a:uFillTx/>
                <a:latin typeface="微软雅黑" pitchFamily="34" charset="-122"/>
                <a:ea typeface="微软雅黑" pitchFamily="34" charset="-122"/>
                <a:cs typeface="+mj-cs"/>
              </a:endParaRPr>
            </a:p>
          </p:txBody>
        </p:sp>
        <p:sp>
          <p:nvSpPr>
            <p:cNvPr id="16" name="标题 1"/>
            <p:cNvSpPr txBox="1">
              <a:spLocks/>
            </p:cNvSpPr>
            <p:nvPr/>
          </p:nvSpPr>
          <p:spPr bwMode="auto">
            <a:xfrm>
              <a:off x="3707904" y="3933056"/>
              <a:ext cx="1800200" cy="288032"/>
            </a:xfrm>
            <a:prstGeom prst="rect">
              <a:avLst/>
            </a:prstGeom>
            <a:gradFill>
              <a:gsLst>
                <a:gs pos="0">
                  <a:schemeClr val="accent2">
                    <a:tint val="15000"/>
                    <a:satMod val="250000"/>
                    <a:alpha val="47000"/>
                  </a:schemeClr>
                </a:gs>
                <a:gs pos="49000">
                  <a:schemeClr val="accent2">
                    <a:tint val="50000"/>
                    <a:satMod val="200000"/>
                  </a:schemeClr>
                </a:gs>
                <a:gs pos="49100">
                  <a:schemeClr val="accent2">
                    <a:tint val="64000"/>
                    <a:satMod val="160000"/>
                  </a:schemeClr>
                </a:gs>
                <a:gs pos="92000">
                  <a:schemeClr val="accent2">
                    <a:tint val="50000"/>
                    <a:satMod val="200000"/>
                  </a:schemeClr>
                </a:gs>
                <a:gs pos="100000">
                  <a:schemeClr val="accent2">
                    <a:tint val="43000"/>
                    <a:satMod val="190000"/>
                  </a:schemeClr>
                </a:gs>
              </a:gsLst>
            </a:gra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b" anchorCtr="0" compatLnSpc="1">
              <a:prstTxWarp prst="textNoShape">
                <a:avLst/>
              </a:prstTxWarp>
            </a:bodyPr>
            <a:lstStyle/>
            <a:p>
              <a:pPr algn="ctr"/>
              <a:r>
                <a:rPr lang="en-US" altLang="zh-CN" sz="1200" b="1" dirty="0" smtClean="0">
                  <a:solidFill>
                    <a:srgbClr val="C00000"/>
                  </a:solidFill>
                </a:rPr>
                <a:t>2010</a:t>
              </a:r>
              <a:r>
                <a:rPr lang="zh-CN" altLang="en-US" sz="1200" b="1" dirty="0" smtClean="0">
                  <a:solidFill>
                    <a:srgbClr val="C00000"/>
                  </a:solidFill>
                </a:rPr>
                <a:t>年</a:t>
              </a:r>
              <a:r>
                <a:rPr lang="en-US" altLang="zh-CN" sz="1200" b="1" dirty="0" smtClean="0">
                  <a:solidFill>
                    <a:srgbClr val="C00000"/>
                  </a:solidFill>
                </a:rPr>
                <a:t>7</a:t>
              </a:r>
              <a:r>
                <a:rPr lang="zh-CN" altLang="en-US" sz="1200" b="1" dirty="0" smtClean="0">
                  <a:solidFill>
                    <a:srgbClr val="C00000"/>
                  </a:solidFill>
                </a:rPr>
                <a:t>月下旬</a:t>
              </a:r>
              <a:r>
                <a:rPr lang="en-US" altLang="zh-CN" sz="1200" b="1" dirty="0" smtClean="0">
                  <a:solidFill>
                    <a:srgbClr val="C00000"/>
                  </a:solidFill>
                </a:rPr>
                <a:t>LST</a:t>
              </a:r>
              <a:endParaRPr lang="zh-CN" altLang="en-US" sz="1200" b="1" dirty="0" smtClean="0">
                <a:solidFill>
                  <a:srgbClr val="C00000"/>
                </a:solidFill>
              </a:endParaRPr>
            </a:p>
          </p:txBody>
        </p:sp>
        <p:sp>
          <p:nvSpPr>
            <p:cNvPr id="17" name="标题 1"/>
            <p:cNvSpPr txBox="1">
              <a:spLocks/>
            </p:cNvSpPr>
            <p:nvPr/>
          </p:nvSpPr>
          <p:spPr bwMode="auto">
            <a:xfrm>
              <a:off x="6228184" y="3933056"/>
              <a:ext cx="2016224" cy="288032"/>
            </a:xfrm>
            <a:prstGeom prst="rect">
              <a:avLst/>
            </a:prstGeom>
            <a:gradFill>
              <a:gsLst>
                <a:gs pos="0">
                  <a:schemeClr val="accent2">
                    <a:tint val="15000"/>
                    <a:satMod val="250000"/>
                    <a:alpha val="47000"/>
                  </a:schemeClr>
                </a:gs>
                <a:gs pos="49000">
                  <a:schemeClr val="accent2">
                    <a:tint val="50000"/>
                    <a:satMod val="200000"/>
                  </a:schemeClr>
                </a:gs>
                <a:gs pos="49100">
                  <a:schemeClr val="accent2">
                    <a:tint val="64000"/>
                    <a:satMod val="160000"/>
                  </a:schemeClr>
                </a:gs>
                <a:gs pos="92000">
                  <a:schemeClr val="accent2">
                    <a:tint val="50000"/>
                    <a:satMod val="200000"/>
                  </a:schemeClr>
                </a:gs>
                <a:gs pos="100000">
                  <a:schemeClr val="accent2">
                    <a:tint val="43000"/>
                    <a:satMod val="190000"/>
                  </a:schemeClr>
                </a:gs>
              </a:gsLst>
            </a:gra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b" anchorCtr="0" compatLnSpc="1">
              <a:prstTxWarp prst="textNoShape">
                <a:avLst/>
              </a:prstTxWarp>
            </a:bodyPr>
            <a:lstStyle/>
            <a:p>
              <a:pPr algn="ctr"/>
              <a:r>
                <a:rPr lang="en-US" altLang="zh-CN" sz="1200" b="1" dirty="0" smtClean="0">
                  <a:solidFill>
                    <a:srgbClr val="C00000"/>
                  </a:solidFill>
                </a:rPr>
                <a:t>2010</a:t>
              </a:r>
              <a:r>
                <a:rPr lang="zh-CN" altLang="en-US" sz="1200" b="1" dirty="0" smtClean="0">
                  <a:solidFill>
                    <a:srgbClr val="C00000"/>
                  </a:solidFill>
                </a:rPr>
                <a:t>年</a:t>
              </a:r>
              <a:r>
                <a:rPr lang="en-US" altLang="zh-CN" sz="1200" b="1" dirty="0" smtClean="0">
                  <a:solidFill>
                    <a:srgbClr val="C00000"/>
                  </a:solidFill>
                </a:rPr>
                <a:t>12</a:t>
              </a:r>
              <a:r>
                <a:rPr lang="zh-CN" altLang="en-US" sz="1200" b="1" dirty="0" smtClean="0">
                  <a:solidFill>
                    <a:srgbClr val="C00000"/>
                  </a:solidFill>
                </a:rPr>
                <a:t>月中旬</a:t>
              </a:r>
              <a:r>
                <a:rPr lang="en-US" altLang="zh-CN" sz="1200" b="1" dirty="0" smtClean="0">
                  <a:solidFill>
                    <a:srgbClr val="C00000"/>
                  </a:solidFill>
                </a:rPr>
                <a:t>LST</a:t>
              </a:r>
              <a:endParaRPr lang="zh-CN" altLang="en-US" sz="1200" b="1" dirty="0" smtClean="0">
                <a:solidFill>
                  <a:srgbClr val="C00000"/>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en-US" altLang="zh-CN" dirty="0" smtClean="0">
                <a:ea typeface="宋体" charset="-122"/>
              </a:rPr>
              <a:t>CATALOG</a:t>
            </a:r>
            <a:endParaRPr lang="zh-CN" altLang="en-US" dirty="0" smtClean="0">
              <a:ea typeface="宋体" charset="-122"/>
            </a:endParaRPr>
          </a:p>
        </p:txBody>
      </p:sp>
      <p:sp>
        <p:nvSpPr>
          <p:cNvPr id="4" name="Rectangle 6"/>
          <p:cNvSpPr>
            <a:spLocks noChangeArrowheads="1"/>
          </p:cNvSpPr>
          <p:nvPr/>
        </p:nvSpPr>
        <p:spPr bwMode="auto">
          <a:xfrm>
            <a:off x="1703413" y="2204864"/>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1</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6" name="Rectangle 8"/>
          <p:cNvSpPr>
            <a:spLocks noChangeArrowheads="1"/>
          </p:cNvSpPr>
          <p:nvPr/>
        </p:nvSpPr>
        <p:spPr bwMode="auto">
          <a:xfrm>
            <a:off x="1703413" y="2925589"/>
            <a:ext cx="402355" cy="480261"/>
          </a:xfrm>
          <a:prstGeom prst="rect">
            <a:avLst/>
          </a:prstGeom>
          <a:solidFill>
            <a:schemeClr val="accent2"/>
          </a:solidFill>
          <a:ln w="9525">
            <a:noFill/>
            <a:miter lim="800000"/>
            <a:headEnd/>
            <a:tailEnd/>
          </a:ln>
        </p:spPr>
        <p:txBody>
          <a:bodyPr wrap="none" anchor="ctr"/>
          <a:lstStyle/>
          <a:p>
            <a:pPr algn="ctr"/>
            <a:r>
              <a:rPr lang="en-US" altLang="zh-CN" sz="2400" b="1" dirty="0" smtClean="0">
                <a:solidFill>
                  <a:schemeClr val="bg1"/>
                </a:solidFill>
                <a:latin typeface="Times New Roman" pitchFamily="18" charset="0"/>
                <a:ea typeface="Arial Unicode MS" pitchFamily="34" charset="-122"/>
                <a:cs typeface="Times New Roman" pitchFamily="18" charset="0"/>
              </a:rPr>
              <a:t>2</a:t>
            </a:r>
            <a:endParaRPr lang="en-US" altLang="zh-CN" sz="2400" b="1" dirty="0">
              <a:solidFill>
                <a:schemeClr val="bg1"/>
              </a:solidFill>
              <a:latin typeface="Times New Roman" pitchFamily="18" charset="0"/>
              <a:ea typeface="Arial Unicode MS" pitchFamily="34" charset="-122"/>
              <a:cs typeface="Times New Roman" pitchFamily="18" charset="0"/>
            </a:endParaRPr>
          </a:p>
        </p:txBody>
      </p:sp>
      <p:sp>
        <p:nvSpPr>
          <p:cNvPr id="8" name="Rectangle 10"/>
          <p:cNvSpPr>
            <a:spLocks noChangeArrowheads="1"/>
          </p:cNvSpPr>
          <p:nvPr/>
        </p:nvSpPr>
        <p:spPr bwMode="auto">
          <a:xfrm>
            <a:off x="1703413" y="3643139"/>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3</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9" name="AutoShape 7"/>
          <p:cNvSpPr>
            <a:spLocks noChangeArrowheads="1"/>
          </p:cNvSpPr>
          <p:nvPr/>
        </p:nvSpPr>
        <p:spPr bwMode="auto">
          <a:xfrm>
            <a:off x="2411760" y="2205510"/>
            <a:ext cx="3972173" cy="485080"/>
          </a:xfrm>
          <a:prstGeom prst="roundRect">
            <a:avLst>
              <a:gd name="adj" fmla="val 0"/>
            </a:avLst>
          </a:prstGeom>
          <a:no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Objectives</a:t>
            </a:r>
            <a:endParaRPr lang="en-US" altLang="zh-CN" b="1" dirty="0">
              <a:solidFill>
                <a:srgbClr val="002060"/>
              </a:solidFill>
              <a:latin typeface="Times New Roman" pitchFamily="18" charset="0"/>
              <a:ea typeface="Arial Unicode MS" pitchFamily="34" charset="-122"/>
              <a:cs typeface="Times New Roman" pitchFamily="18" charset="0"/>
            </a:endParaRPr>
          </a:p>
        </p:txBody>
      </p:sp>
      <p:sp>
        <p:nvSpPr>
          <p:cNvPr id="11" name="Rectangle 12"/>
          <p:cNvSpPr>
            <a:spLocks noChangeArrowheads="1"/>
          </p:cNvSpPr>
          <p:nvPr/>
        </p:nvSpPr>
        <p:spPr bwMode="auto">
          <a:xfrm>
            <a:off x="1703414" y="4293741"/>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4</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13" name="Rectangle 14"/>
          <p:cNvSpPr>
            <a:spLocks noChangeArrowheads="1"/>
          </p:cNvSpPr>
          <p:nvPr/>
        </p:nvSpPr>
        <p:spPr bwMode="auto">
          <a:xfrm>
            <a:off x="1703414" y="4941762"/>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5</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19" name="AutoShape 11"/>
          <p:cNvSpPr>
            <a:spLocks noChangeArrowheads="1"/>
          </p:cNvSpPr>
          <p:nvPr/>
        </p:nvSpPr>
        <p:spPr bwMode="auto">
          <a:xfrm>
            <a:off x="2411762" y="4367634"/>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Sharing </a:t>
            </a:r>
            <a:r>
              <a:rPr lang="en-US" altLang="zh-CN" dirty="0" err="1" smtClean="0">
                <a:latin typeface="Times New Roman" pitchFamily="18" charset="0"/>
                <a:ea typeface="Arial Unicode MS" pitchFamily="34" charset="-122"/>
                <a:cs typeface="Times New Roman" pitchFamily="18" charset="0"/>
              </a:rPr>
              <a:t>Archievements</a:t>
            </a:r>
            <a:endParaRPr lang="en-US" altLang="zh-CN" dirty="0">
              <a:latin typeface="Times New Roman" pitchFamily="18" charset="0"/>
              <a:ea typeface="Arial Unicode MS" pitchFamily="34" charset="-122"/>
              <a:cs typeface="Times New Roman" pitchFamily="18" charset="0"/>
            </a:endParaRPr>
          </a:p>
        </p:txBody>
      </p:sp>
      <p:sp>
        <p:nvSpPr>
          <p:cNvPr id="20" name="AutoShape 13"/>
          <p:cNvSpPr>
            <a:spLocks noChangeArrowheads="1"/>
          </p:cNvSpPr>
          <p:nvPr/>
        </p:nvSpPr>
        <p:spPr bwMode="auto">
          <a:xfrm>
            <a:off x="2411762" y="5015655"/>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Future Prospect</a:t>
            </a:r>
            <a:endParaRPr lang="en-US" altLang="zh-CN" dirty="0">
              <a:latin typeface="Times New Roman" pitchFamily="18" charset="0"/>
              <a:ea typeface="Arial Unicode MS" pitchFamily="34" charset="-122"/>
              <a:cs typeface="Times New Roman" pitchFamily="18" charset="0"/>
            </a:endParaRPr>
          </a:p>
        </p:txBody>
      </p:sp>
      <p:sp>
        <p:nvSpPr>
          <p:cNvPr id="23" name="AutoShape 15"/>
          <p:cNvSpPr>
            <a:spLocks noChangeArrowheads="1"/>
          </p:cNvSpPr>
          <p:nvPr/>
        </p:nvSpPr>
        <p:spPr bwMode="auto">
          <a:xfrm>
            <a:off x="6084168" y="306896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nvGrpSpPr>
          <p:cNvPr id="15" name="组合 16"/>
          <p:cNvGrpSpPr/>
          <p:nvPr/>
        </p:nvGrpSpPr>
        <p:grpSpPr>
          <a:xfrm>
            <a:off x="2411760" y="3717032"/>
            <a:ext cx="3972173" cy="485080"/>
            <a:chOff x="2411760" y="2204864"/>
            <a:chExt cx="3972173" cy="485080"/>
          </a:xfrm>
        </p:grpSpPr>
        <p:sp>
          <p:nvSpPr>
            <p:cNvPr id="16" name="AutoShape 5"/>
            <p:cNvSpPr>
              <a:spLocks noChangeArrowheads="1"/>
            </p:cNvSpPr>
            <p:nvPr/>
          </p:nvSpPr>
          <p:spPr bwMode="auto">
            <a:xfrm>
              <a:off x="2411760" y="2204864"/>
              <a:ext cx="3972173" cy="485080"/>
            </a:xfrm>
            <a:prstGeom prst="roundRect">
              <a:avLst>
                <a:gd name="adj" fmla="val 0"/>
              </a:avLst>
            </a:prstGeom>
            <a:solidFill>
              <a:schemeClr val="accent2"/>
            </a:solid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Multi-services</a:t>
              </a:r>
              <a:endParaRPr lang="en-US" altLang="zh-CN" b="1" dirty="0">
                <a:latin typeface="Times New Roman" pitchFamily="18" charset="0"/>
                <a:ea typeface="Arial Unicode MS" pitchFamily="34" charset="-122"/>
                <a:cs typeface="Times New Roman" pitchFamily="18" charset="0"/>
              </a:endParaRPr>
            </a:p>
          </p:txBody>
        </p:sp>
        <p:sp>
          <p:nvSpPr>
            <p:cNvPr id="17" name="AutoShape 15"/>
            <p:cNvSpPr>
              <a:spLocks noChangeArrowheads="1"/>
            </p:cNvSpPr>
            <p:nvPr/>
          </p:nvSpPr>
          <p:spPr bwMode="auto">
            <a:xfrm>
              <a:off x="6084168" y="234888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sp>
        <p:nvSpPr>
          <p:cNvPr id="21" name="AutoShape 7"/>
          <p:cNvSpPr>
            <a:spLocks noChangeArrowheads="1"/>
          </p:cNvSpPr>
          <p:nvPr/>
        </p:nvSpPr>
        <p:spPr bwMode="auto">
          <a:xfrm>
            <a:off x="2400027" y="2943920"/>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Data Resource</a:t>
            </a:r>
            <a:endParaRPr lang="en-US" altLang="zh-CN" dirty="0">
              <a:latin typeface="Times New Roman" pitchFamily="18" charset="0"/>
              <a:ea typeface="Arial Unicode MS" pitchFamily="34" charset="-122"/>
              <a:cs typeface="Times New Roman" pitchFamily="18" charset="0"/>
            </a:endParaRPr>
          </a:p>
        </p:txBody>
      </p:sp>
      <p:sp>
        <p:nvSpPr>
          <p:cNvPr id="18" name="灯片编号占位符 17"/>
          <p:cNvSpPr>
            <a:spLocks noGrp="1"/>
          </p:cNvSpPr>
          <p:nvPr>
            <p:ph type="sldNum" sz="quarter" idx="12"/>
          </p:nvPr>
        </p:nvSpPr>
        <p:spPr/>
        <p:txBody>
          <a:bodyPr/>
          <a:lstStyle/>
          <a:p>
            <a:pPr>
              <a:defRPr/>
            </a:pPr>
            <a:fld id="{B0FF5078-B470-4C76-BACE-A291D487136D}" type="slidenum">
              <a:rPr lang="it-IT" altLang="zh-CN" smtClean="0"/>
              <a:pPr>
                <a:defRPr/>
              </a:pPr>
              <a:t>12</a:t>
            </a:fld>
            <a:endParaRPr lang="it-IT" altLang="zh-C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1547664" y="620688"/>
            <a:ext cx="6192167" cy="720080"/>
          </a:xfrm>
        </p:spPr>
        <p:txBody>
          <a:bodyPr/>
          <a:lstStyle/>
          <a:p>
            <a:r>
              <a:rPr lang="en-US" altLang="zh-CN" sz="3000" dirty="0" smtClean="0"/>
              <a:t>3. </a:t>
            </a:r>
            <a:r>
              <a:rPr lang="en-US" altLang="zh-CN" sz="3200" dirty="0" smtClean="0">
                <a:latin typeface="Times New Roman" pitchFamily="18" charset="0"/>
                <a:ea typeface="Arial Unicode MS" pitchFamily="34" charset="-122"/>
                <a:cs typeface="Times New Roman" pitchFamily="18" charset="0"/>
              </a:rPr>
              <a:t>Multi-services</a:t>
            </a:r>
            <a:endParaRPr lang="en-US" altLang="zh-CN" sz="3200" dirty="0">
              <a:latin typeface="Times New Roman" pitchFamily="18" charset="0"/>
              <a:ea typeface="Arial Unicode MS" pitchFamily="34" charset="-122"/>
              <a:cs typeface="Times New Roman" pitchFamily="18" charset="0"/>
            </a:endParaRPr>
          </a:p>
        </p:txBody>
      </p:sp>
      <p:sp>
        <p:nvSpPr>
          <p:cNvPr id="2" name="灯片编号占位符 3"/>
          <p:cNvSpPr>
            <a:spLocks noGrp="1"/>
          </p:cNvSpPr>
          <p:nvPr>
            <p:ph type="sldNum" sz="quarter" idx="12"/>
          </p:nvPr>
        </p:nvSpPr>
        <p:spPr/>
        <p:txBody>
          <a:bodyPr/>
          <a:lstStyle/>
          <a:p>
            <a:pPr fontAlgn="base">
              <a:spcAft>
                <a:spcPct val="0"/>
              </a:spcAft>
              <a:defRPr/>
            </a:pPr>
            <a:fld id="{3D469A39-C6AE-44DF-84EB-03BA08D3E4F7}" type="slidenum">
              <a:rPr lang="en-US" altLang="zh-CN">
                <a:ea typeface="楷体_GB2312"/>
                <a:cs typeface="楷体_GB2312"/>
              </a:rPr>
              <a:pPr fontAlgn="base">
                <a:spcAft>
                  <a:spcPct val="0"/>
                </a:spcAft>
                <a:defRPr/>
              </a:pPr>
              <a:t>13</a:t>
            </a:fld>
            <a:endParaRPr lang="en-US" altLang="zh-CN">
              <a:ea typeface="楷体_GB2312"/>
              <a:cs typeface="楷体_GB2312"/>
            </a:endParaRPr>
          </a:p>
        </p:txBody>
      </p:sp>
      <p:grpSp>
        <p:nvGrpSpPr>
          <p:cNvPr id="21" name="组合 20"/>
          <p:cNvGrpSpPr/>
          <p:nvPr/>
        </p:nvGrpSpPr>
        <p:grpSpPr>
          <a:xfrm>
            <a:off x="1331640" y="1916832"/>
            <a:ext cx="6408712" cy="3672408"/>
            <a:chOff x="1331640" y="1916832"/>
            <a:chExt cx="4788024" cy="2658611"/>
          </a:xfrm>
        </p:grpSpPr>
        <p:graphicFrame>
          <p:nvGraphicFramePr>
            <p:cNvPr id="7" name="图示 6"/>
            <p:cNvGraphicFramePr/>
            <p:nvPr/>
          </p:nvGraphicFramePr>
          <p:xfrm>
            <a:off x="1331640" y="1916832"/>
            <a:ext cx="3456384" cy="2658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线形标注 2 10"/>
            <p:cNvSpPr/>
            <p:nvPr/>
          </p:nvSpPr>
          <p:spPr bwMode="auto">
            <a:xfrm>
              <a:off x="4751512" y="3927370"/>
              <a:ext cx="1368152" cy="365726"/>
            </a:xfrm>
            <a:prstGeom prst="borderCallout2">
              <a:avLst>
                <a:gd name="adj1" fmla="val 30088"/>
                <a:gd name="adj2" fmla="val -270"/>
                <a:gd name="adj3" fmla="val 43694"/>
                <a:gd name="adj4" fmla="val -12636"/>
                <a:gd name="adj5" fmla="val 89824"/>
                <a:gd name="adj6" fmla="val -28166"/>
              </a:avLst>
            </a:prstGeom>
            <a:solidFill>
              <a:srgbClr val="0D97FF"/>
            </a:solidFill>
            <a:ln w="9525" cap="flat" cmpd="sng" algn="ctr">
              <a:solidFill>
                <a:schemeClr val="tx1">
                  <a:lumMod val="95000"/>
                  <a:lumOff val="5000"/>
                </a:schemeClr>
              </a:solidFill>
              <a:prstDash val="solid"/>
              <a:round/>
              <a:headEnd type="none" w="med" len="med"/>
              <a:tailEnd type="none" w="med" len="med"/>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a:spcBef>
                  <a:spcPct val="20000"/>
                </a:spcBef>
                <a:buSzPct val="70000"/>
              </a:pPr>
              <a:r>
                <a:rPr lang="en-US" altLang="zh-CN" sz="1600" b="1" dirty="0" smtClean="0">
                  <a:solidFill>
                    <a:schemeClr val="bg1"/>
                  </a:solidFill>
                  <a:latin typeface="Verdana" pitchFamily="34" charset="0"/>
                  <a:ea typeface="楷体_GB2312" pitchFamily="49" charset="-122"/>
                </a:rPr>
                <a:t>Data Online</a:t>
              </a:r>
              <a:endParaRPr lang="zh-CN" altLang="en-US" sz="1600" b="1" dirty="0" smtClean="0">
                <a:solidFill>
                  <a:schemeClr val="bg1"/>
                </a:solidFill>
                <a:latin typeface="Verdana" pitchFamily="34" charset="0"/>
                <a:ea typeface="楷体_GB2312" pitchFamily="49" charset="-122"/>
              </a:endParaRPr>
            </a:p>
          </p:txBody>
        </p:sp>
        <p:sp>
          <p:nvSpPr>
            <p:cNvPr id="12" name="线形标注 2 11"/>
            <p:cNvSpPr/>
            <p:nvPr/>
          </p:nvSpPr>
          <p:spPr bwMode="auto">
            <a:xfrm>
              <a:off x="4211960" y="3068960"/>
              <a:ext cx="1907704" cy="360040"/>
            </a:xfrm>
            <a:prstGeom prst="borderCallout2">
              <a:avLst>
                <a:gd name="adj1" fmla="val 30088"/>
                <a:gd name="adj2" fmla="val -270"/>
                <a:gd name="adj3" fmla="val 43694"/>
                <a:gd name="adj4" fmla="val -12636"/>
                <a:gd name="adj5" fmla="val 89824"/>
                <a:gd name="adj6" fmla="val -28166"/>
              </a:avLst>
            </a:prstGeom>
            <a:solidFill>
              <a:srgbClr val="00B050"/>
            </a:solidFill>
            <a:ln w="9525" cap="flat" cmpd="sng" algn="ctr">
              <a:solidFill>
                <a:schemeClr val="tx1">
                  <a:lumMod val="95000"/>
                  <a:lumOff val="5000"/>
                </a:schemeClr>
              </a:solidFill>
              <a:prstDash val="solid"/>
              <a:round/>
              <a:headEnd type="none" w="med" len="med"/>
              <a:tailEnd type="none" w="med" len="med"/>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a:spcBef>
                  <a:spcPct val="20000"/>
                </a:spcBef>
                <a:buSzPct val="70000"/>
              </a:pPr>
              <a:r>
                <a:rPr lang="en-US" altLang="zh-CN" sz="1600" b="1" dirty="0" smtClean="0">
                  <a:solidFill>
                    <a:schemeClr val="bg1"/>
                  </a:solidFill>
                  <a:latin typeface="Verdana" pitchFamily="34" charset="0"/>
                  <a:ea typeface="楷体_GB2312" pitchFamily="49" charset="-122"/>
                </a:rPr>
                <a:t>Consultant</a:t>
              </a:r>
              <a:r>
                <a:rPr lang="en-US" altLang="zh-CN" sz="1600" dirty="0" smtClean="0">
                  <a:solidFill>
                    <a:schemeClr val="bg1"/>
                  </a:solidFill>
                </a:rPr>
                <a:t> </a:t>
              </a:r>
              <a:r>
                <a:rPr lang="en-US" altLang="zh-CN" sz="1600" b="1" dirty="0" smtClean="0">
                  <a:solidFill>
                    <a:schemeClr val="bg1"/>
                  </a:solidFill>
                  <a:latin typeface="Verdana" pitchFamily="34" charset="0"/>
                  <a:ea typeface="楷体_GB2312" pitchFamily="49" charset="-122"/>
                </a:rPr>
                <a:t>Online</a:t>
              </a:r>
              <a:endParaRPr lang="zh-CN" altLang="en-US" sz="1600" b="1" dirty="0" smtClean="0">
                <a:solidFill>
                  <a:schemeClr val="bg1"/>
                </a:solidFill>
                <a:latin typeface="Verdana" pitchFamily="34" charset="0"/>
                <a:ea typeface="楷体_GB2312" pitchFamily="49" charset="-122"/>
              </a:endParaRPr>
            </a:p>
          </p:txBody>
        </p:sp>
        <p:sp>
          <p:nvSpPr>
            <p:cNvPr id="13" name="线形标注 2 12"/>
            <p:cNvSpPr/>
            <p:nvPr/>
          </p:nvSpPr>
          <p:spPr bwMode="auto">
            <a:xfrm>
              <a:off x="3635896" y="2127170"/>
              <a:ext cx="1656184" cy="365725"/>
            </a:xfrm>
            <a:prstGeom prst="borderCallout2">
              <a:avLst>
                <a:gd name="adj1" fmla="val 30088"/>
                <a:gd name="adj2" fmla="val -270"/>
                <a:gd name="adj3" fmla="val 43694"/>
                <a:gd name="adj4" fmla="val -12636"/>
                <a:gd name="adj5" fmla="val 89824"/>
                <a:gd name="adj6" fmla="val -28166"/>
              </a:avLst>
            </a:prstGeom>
            <a:solidFill>
              <a:srgbClr val="FEC200"/>
            </a:solidFill>
            <a:ln w="9525" cap="flat" cmpd="sng" algn="ctr">
              <a:solidFill>
                <a:schemeClr val="tx1">
                  <a:lumMod val="95000"/>
                  <a:lumOff val="5000"/>
                </a:schemeClr>
              </a:solidFill>
              <a:prstDash val="solid"/>
              <a:round/>
              <a:headEnd type="none" w="med" len="med"/>
              <a:tailEnd type="none" w="med" len="med"/>
            </a:ln>
            <a:effectLst>
              <a:outerShdw blurRad="50800" dist="38100" dir="2700000" algn="tl" rotWithShape="0">
                <a:prstClr val="black">
                  <a:alpha val="40000"/>
                </a:prstClr>
              </a:outerShdw>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marL="0" marR="0" indent="0" defTabSz="914400" eaLnBrk="1" latinLnBrk="0" hangingPunct="1">
                <a:spcBef>
                  <a:spcPct val="20000"/>
                </a:spcBef>
                <a:buClrTx/>
                <a:buSzPct val="70000"/>
                <a:tabLst/>
              </a:pPr>
              <a:r>
                <a:rPr lang="en-US" altLang="zh-CN" sz="1600" b="1" dirty="0" err="1" smtClean="0">
                  <a:solidFill>
                    <a:schemeClr val="bg1"/>
                  </a:solidFill>
                  <a:latin typeface="Verdana" pitchFamily="34" charset="0"/>
                  <a:ea typeface="楷体_GB2312" pitchFamily="49" charset="-122"/>
                </a:rPr>
                <a:t>Modle</a:t>
              </a:r>
              <a:r>
                <a:rPr lang="en-US" altLang="zh-CN" sz="1600" b="1" dirty="0" smtClean="0">
                  <a:solidFill>
                    <a:schemeClr val="bg1"/>
                  </a:solidFill>
                  <a:latin typeface="Verdana" pitchFamily="34" charset="0"/>
                  <a:ea typeface="楷体_GB2312" pitchFamily="49" charset="-122"/>
                </a:rPr>
                <a:t> Online</a:t>
              </a:r>
              <a:endParaRPr lang="zh-CN" altLang="en-US" sz="1600" b="1" dirty="0" smtClean="0">
                <a:solidFill>
                  <a:schemeClr val="bg1"/>
                </a:solidFill>
                <a:latin typeface="Verdana" pitchFamily="34" charset="0"/>
                <a:ea typeface="楷体_GB2312" pitchFamily="49" charset="-122"/>
              </a:endParaRPr>
            </a:p>
          </p:txBody>
        </p:sp>
        <p:pic>
          <p:nvPicPr>
            <p:cNvPr id="18" name="图片 17" descr="未标题-2 拷贝.png"/>
            <p:cNvPicPr>
              <a:picLocks noChangeAspect="1"/>
            </p:cNvPicPr>
            <p:nvPr/>
          </p:nvPicPr>
          <p:blipFill>
            <a:blip r:embed="rId8" cstate="print"/>
            <a:stretch>
              <a:fillRect/>
            </a:stretch>
          </p:blipFill>
          <p:spPr>
            <a:xfrm>
              <a:off x="2483768" y="3855363"/>
              <a:ext cx="1296144" cy="593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图片 18" descr="未标题-2 拷贝.png"/>
            <p:cNvPicPr>
              <a:picLocks noChangeAspect="1"/>
            </p:cNvPicPr>
            <p:nvPr/>
          </p:nvPicPr>
          <p:blipFill>
            <a:blip r:embed="rId9" cstate="print"/>
            <a:stretch>
              <a:fillRect/>
            </a:stretch>
          </p:blipFill>
          <p:spPr>
            <a:xfrm>
              <a:off x="2699792" y="2919259"/>
              <a:ext cx="627499" cy="650739"/>
            </a:xfrm>
            <a:prstGeom prst="roundRect">
              <a:avLst>
                <a:gd name="adj" fmla="val 16667"/>
              </a:avLst>
            </a:prstGeom>
            <a:ln>
              <a:noFill/>
            </a:ln>
            <a:effectLst/>
          </p:spPr>
        </p:pic>
        <p:pic>
          <p:nvPicPr>
            <p:cNvPr id="20" name="图片 19" descr="未标题-2 拷贝.png"/>
            <p:cNvPicPr>
              <a:picLocks noChangeAspect="1"/>
            </p:cNvPicPr>
            <p:nvPr/>
          </p:nvPicPr>
          <p:blipFill>
            <a:blip r:embed="rId10" cstate="print"/>
            <a:stretch>
              <a:fillRect/>
            </a:stretch>
          </p:blipFill>
          <p:spPr>
            <a:xfrm>
              <a:off x="2915816" y="2271187"/>
              <a:ext cx="387204" cy="416317"/>
            </a:xfrm>
            <a:prstGeom prst="rect">
              <a:avLst/>
            </a:prstGeom>
          </p:spPr>
        </p:pic>
      </p:grpSp>
    </p:spTree>
  </p:cSld>
  <p:clrMapOvr>
    <a:masterClrMapping/>
  </p:clrMapOvr>
  <p:transition spd="slow">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1476177" y="764704"/>
            <a:ext cx="6192167" cy="720080"/>
          </a:xfrm>
        </p:spPr>
        <p:txBody>
          <a:bodyPr/>
          <a:lstStyle/>
          <a:p>
            <a:r>
              <a:rPr lang="en-US" altLang="zh-CN" sz="3000" dirty="0" smtClean="0"/>
              <a:t>3. </a:t>
            </a:r>
            <a:r>
              <a:rPr lang="en-US" altLang="zh-CN" sz="3200" dirty="0" smtClean="0">
                <a:latin typeface="Times New Roman" pitchFamily="18" charset="0"/>
                <a:ea typeface="Arial Unicode MS" pitchFamily="34" charset="-122"/>
                <a:cs typeface="Times New Roman" pitchFamily="18" charset="0"/>
              </a:rPr>
              <a:t>Multi-services -- data online</a:t>
            </a:r>
            <a:endParaRPr lang="en-US" altLang="zh-CN" sz="3200" dirty="0">
              <a:latin typeface="Times New Roman" pitchFamily="18" charset="0"/>
              <a:ea typeface="Arial Unicode MS" pitchFamily="34" charset="-122"/>
              <a:cs typeface="Times New Roman" pitchFamily="18" charset="0"/>
            </a:endParaRPr>
          </a:p>
        </p:txBody>
      </p:sp>
      <p:sp>
        <p:nvSpPr>
          <p:cNvPr id="53" name="内容占位符 2"/>
          <p:cNvSpPr>
            <a:spLocks noGrp="1"/>
          </p:cNvSpPr>
          <p:nvPr>
            <p:ph idx="1"/>
          </p:nvPr>
        </p:nvSpPr>
        <p:spPr>
          <a:xfrm>
            <a:off x="683568" y="1628800"/>
            <a:ext cx="7920880" cy="1224136"/>
          </a:xfrm>
        </p:spPr>
        <p:txBody>
          <a:bodyPr/>
          <a:lstStyle/>
          <a:p>
            <a:pPr>
              <a:lnSpc>
                <a:spcPts val="2800"/>
              </a:lnSpc>
            </a:pPr>
            <a:r>
              <a:rPr lang="en-US" altLang="zh-CN" sz="2200" b="1" dirty="0" smtClean="0"/>
              <a:t>Data Online</a:t>
            </a:r>
          </a:p>
          <a:p>
            <a:pPr lvl="1">
              <a:lnSpc>
                <a:spcPct val="120000"/>
              </a:lnSpc>
            </a:pPr>
            <a:r>
              <a:rPr lang="en-US" altLang="zh-CN" sz="1800" dirty="0" smtClean="0"/>
              <a:t>The Platform distributes data resources through online portal </a:t>
            </a:r>
            <a:r>
              <a:rPr lang="en-US" altLang="zh-CN" sz="1800" dirty="0" err="1" smtClean="0"/>
              <a:t>system.Any</a:t>
            </a:r>
            <a:r>
              <a:rPr lang="en-US" altLang="zh-CN" sz="1800" dirty="0" smtClean="0"/>
              <a:t> users can search, learn, download data from website by themselves easily.</a:t>
            </a:r>
          </a:p>
        </p:txBody>
      </p:sp>
      <p:sp>
        <p:nvSpPr>
          <p:cNvPr id="2" name="灯片编号占位符 3"/>
          <p:cNvSpPr>
            <a:spLocks noGrp="1"/>
          </p:cNvSpPr>
          <p:nvPr>
            <p:ph type="sldNum" sz="quarter" idx="12"/>
          </p:nvPr>
        </p:nvSpPr>
        <p:spPr/>
        <p:txBody>
          <a:bodyPr/>
          <a:lstStyle/>
          <a:p>
            <a:pPr fontAlgn="base">
              <a:spcAft>
                <a:spcPct val="0"/>
              </a:spcAft>
              <a:defRPr/>
            </a:pPr>
            <a:fld id="{3D469A39-C6AE-44DF-84EB-03BA08D3E4F7}" type="slidenum">
              <a:rPr lang="en-US" altLang="zh-CN">
                <a:ea typeface="楷体_GB2312"/>
                <a:cs typeface="楷体_GB2312"/>
              </a:rPr>
              <a:pPr fontAlgn="base">
                <a:spcAft>
                  <a:spcPct val="0"/>
                </a:spcAft>
                <a:defRPr/>
              </a:pPr>
              <a:t>14</a:t>
            </a:fld>
            <a:endParaRPr lang="en-US" altLang="zh-CN">
              <a:ea typeface="楷体_GB2312"/>
              <a:cs typeface="楷体_GB2312"/>
            </a:endParaRPr>
          </a:p>
        </p:txBody>
      </p:sp>
      <p:grpSp>
        <p:nvGrpSpPr>
          <p:cNvPr id="14" name="组合 13"/>
          <p:cNvGrpSpPr/>
          <p:nvPr/>
        </p:nvGrpSpPr>
        <p:grpSpPr>
          <a:xfrm>
            <a:off x="971600" y="3212976"/>
            <a:ext cx="3528392" cy="1296144"/>
            <a:chOff x="1115616" y="1916087"/>
            <a:chExt cx="7112352" cy="2160985"/>
          </a:xfrm>
        </p:grpSpPr>
        <p:pic>
          <p:nvPicPr>
            <p:cNvPr id="15" name="Picture 2"/>
            <p:cNvPicPr>
              <a:picLocks noChangeAspect="1" noChangeArrowheads="1"/>
            </p:cNvPicPr>
            <p:nvPr/>
          </p:nvPicPr>
          <p:blipFill>
            <a:blip r:embed="rId3" cstate="print"/>
            <a:srcRect l="8560" t="22320" r="14069" b="40080"/>
            <a:stretch>
              <a:fillRect/>
            </a:stretch>
          </p:blipFill>
          <p:spPr bwMode="auto">
            <a:xfrm>
              <a:off x="1115616" y="1916832"/>
              <a:ext cx="7112352" cy="2160240"/>
            </a:xfrm>
            <a:prstGeom prst="rect">
              <a:avLst/>
            </a:prstGeom>
            <a:noFill/>
            <a:ln w="9525">
              <a:noFill/>
              <a:miter lim="800000"/>
              <a:headEnd/>
              <a:tailEnd/>
            </a:ln>
          </p:spPr>
        </p:pic>
        <p:sp>
          <p:nvSpPr>
            <p:cNvPr id="17" name="矩形 16"/>
            <p:cNvSpPr>
              <a:spLocks noChangeArrowheads="1"/>
            </p:cNvSpPr>
            <p:nvPr/>
          </p:nvSpPr>
          <p:spPr bwMode="auto">
            <a:xfrm>
              <a:off x="2267744" y="1916087"/>
              <a:ext cx="1080120" cy="1872208"/>
            </a:xfrm>
            <a:prstGeom prst="rect">
              <a:avLst/>
            </a:prstGeom>
            <a:noFill/>
            <a:ln w="1905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grpSp>
      <p:grpSp>
        <p:nvGrpSpPr>
          <p:cNvPr id="23" name="组合 22"/>
          <p:cNvGrpSpPr/>
          <p:nvPr/>
        </p:nvGrpSpPr>
        <p:grpSpPr>
          <a:xfrm>
            <a:off x="4716016" y="3140968"/>
            <a:ext cx="4104456" cy="1512168"/>
            <a:chOff x="1115616" y="4292351"/>
            <a:chExt cx="7200800" cy="1872208"/>
          </a:xfrm>
        </p:grpSpPr>
        <p:pic>
          <p:nvPicPr>
            <p:cNvPr id="21" name="Picture 3"/>
            <p:cNvPicPr>
              <a:picLocks noChangeAspect="1" noChangeArrowheads="1"/>
            </p:cNvPicPr>
            <p:nvPr/>
          </p:nvPicPr>
          <p:blipFill>
            <a:blip r:embed="rId4" cstate="print"/>
            <a:srcRect l="10429" t="53780" r="25785" b="21650"/>
            <a:stretch>
              <a:fillRect/>
            </a:stretch>
          </p:blipFill>
          <p:spPr bwMode="auto">
            <a:xfrm>
              <a:off x="1115616" y="4292351"/>
              <a:ext cx="7200800" cy="1872208"/>
            </a:xfrm>
            <a:prstGeom prst="rect">
              <a:avLst/>
            </a:prstGeom>
            <a:noFill/>
            <a:ln w="9525">
              <a:noFill/>
              <a:miter lim="800000"/>
              <a:headEnd/>
              <a:tailEnd/>
            </a:ln>
          </p:spPr>
        </p:pic>
        <p:sp>
          <p:nvSpPr>
            <p:cNvPr id="22" name="矩形 21"/>
            <p:cNvSpPr>
              <a:spLocks noChangeArrowheads="1"/>
            </p:cNvSpPr>
            <p:nvPr/>
          </p:nvSpPr>
          <p:spPr bwMode="auto">
            <a:xfrm>
              <a:off x="1187624" y="4436367"/>
              <a:ext cx="1944216" cy="1584176"/>
            </a:xfrm>
            <a:prstGeom prst="rect">
              <a:avLst/>
            </a:prstGeom>
            <a:noFill/>
            <a:ln w="1905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grpSp>
      <p:pic>
        <p:nvPicPr>
          <p:cNvPr id="31" name="Picture 3"/>
          <p:cNvPicPr>
            <a:picLocks noChangeAspect="1" noChangeArrowheads="1"/>
          </p:cNvPicPr>
          <p:nvPr/>
        </p:nvPicPr>
        <p:blipFill>
          <a:blip r:embed="rId5" cstate="print"/>
          <a:srcRect l="10040" t="17010" r="19976" b="29909"/>
          <a:stretch>
            <a:fillRect/>
          </a:stretch>
        </p:blipFill>
        <p:spPr bwMode="auto">
          <a:xfrm>
            <a:off x="755576" y="5032003"/>
            <a:ext cx="3851920" cy="1825997"/>
          </a:xfrm>
          <a:prstGeom prst="rect">
            <a:avLst/>
          </a:prstGeom>
          <a:noFill/>
          <a:ln w="9525">
            <a:noFill/>
            <a:miter lim="800000"/>
            <a:headEnd/>
            <a:tailEnd/>
          </a:ln>
        </p:spPr>
      </p:pic>
      <p:sp>
        <p:nvSpPr>
          <p:cNvPr id="32" name="内容占位符 2"/>
          <p:cNvSpPr txBox="1">
            <a:spLocks/>
          </p:cNvSpPr>
          <p:nvPr/>
        </p:nvSpPr>
        <p:spPr bwMode="auto">
          <a:xfrm>
            <a:off x="1403648" y="2708920"/>
            <a:ext cx="6552728"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ts val="2800"/>
              </a:lnSpc>
              <a:spcBef>
                <a:spcPct val="20000"/>
              </a:spcBef>
            </a:pPr>
            <a:r>
              <a:rPr lang="en-US" altLang="zh-CN" sz="2000" b="1" dirty="0" smtClean="0"/>
              <a:t>Data Catalog &amp; Data List </a:t>
            </a:r>
            <a:endParaRPr kumimoji="0" lang="en-US" altLang="zh-CN" sz="2200" b="1" i="0" u="none" strike="noStrike" kern="0" cap="none" spc="0" normalizeH="0" baseline="0" noProof="0" dirty="0" smtClean="0">
              <a:ln>
                <a:noFill/>
              </a:ln>
              <a:solidFill>
                <a:srgbClr val="C00000"/>
              </a:solidFill>
              <a:effectLst/>
              <a:uLnTx/>
              <a:uFillTx/>
              <a:latin typeface="+mn-lt"/>
              <a:ea typeface="+mn-ea"/>
              <a:cs typeface="+mn-cs"/>
            </a:endParaRPr>
          </a:p>
        </p:txBody>
      </p:sp>
      <p:sp>
        <p:nvSpPr>
          <p:cNvPr id="33" name="矩形 32"/>
          <p:cNvSpPr>
            <a:spLocks noChangeArrowheads="1"/>
          </p:cNvSpPr>
          <p:nvPr/>
        </p:nvSpPr>
        <p:spPr bwMode="auto">
          <a:xfrm>
            <a:off x="1907704" y="5445224"/>
            <a:ext cx="648072" cy="1412776"/>
          </a:xfrm>
          <a:prstGeom prst="rect">
            <a:avLst/>
          </a:prstGeom>
          <a:noFill/>
          <a:ln w="3175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sp>
        <p:nvSpPr>
          <p:cNvPr id="34" name="内容占位符 2"/>
          <p:cNvSpPr txBox="1">
            <a:spLocks/>
          </p:cNvSpPr>
          <p:nvPr/>
        </p:nvSpPr>
        <p:spPr bwMode="auto">
          <a:xfrm>
            <a:off x="1403648" y="4581128"/>
            <a:ext cx="6552728"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ts val="2800"/>
              </a:lnSpc>
              <a:spcBef>
                <a:spcPct val="20000"/>
              </a:spcBef>
            </a:pPr>
            <a:r>
              <a:rPr lang="en-US" altLang="zh-CN" sz="2000" b="1" dirty="0" smtClean="0"/>
              <a:t>Retrieval System </a:t>
            </a:r>
          </a:p>
        </p:txBody>
      </p:sp>
      <p:grpSp>
        <p:nvGrpSpPr>
          <p:cNvPr id="35" name="组合 34"/>
          <p:cNvGrpSpPr/>
          <p:nvPr/>
        </p:nvGrpSpPr>
        <p:grpSpPr>
          <a:xfrm>
            <a:off x="4788024" y="5085184"/>
            <a:ext cx="4032448" cy="1728192"/>
            <a:chOff x="467544" y="1268760"/>
            <a:chExt cx="5688632" cy="3384376"/>
          </a:xfrm>
        </p:grpSpPr>
        <p:pic>
          <p:nvPicPr>
            <p:cNvPr id="36" name="Picture 2"/>
            <p:cNvPicPr>
              <a:picLocks noChangeAspect="1" noChangeArrowheads="1"/>
            </p:cNvPicPr>
            <p:nvPr/>
          </p:nvPicPr>
          <p:blipFill>
            <a:blip r:embed="rId6" cstate="print"/>
            <a:srcRect l="10332" t="14760" r="11707" b="16256"/>
            <a:stretch>
              <a:fillRect/>
            </a:stretch>
          </p:blipFill>
          <p:spPr bwMode="auto">
            <a:xfrm>
              <a:off x="467544" y="1268760"/>
              <a:ext cx="5688632" cy="3384376"/>
            </a:xfrm>
            <a:prstGeom prst="rect">
              <a:avLst/>
            </a:prstGeom>
            <a:noFill/>
            <a:ln w="12700">
              <a:solidFill>
                <a:schemeClr val="tx1"/>
              </a:solidFill>
              <a:miter lim="800000"/>
              <a:headEnd/>
              <a:tailEnd/>
            </a:ln>
          </p:spPr>
        </p:pic>
        <p:sp>
          <p:nvSpPr>
            <p:cNvPr id="37" name="矩形 36"/>
            <p:cNvSpPr>
              <a:spLocks noChangeArrowheads="1"/>
            </p:cNvSpPr>
            <p:nvPr/>
          </p:nvSpPr>
          <p:spPr bwMode="auto">
            <a:xfrm>
              <a:off x="467544" y="1268760"/>
              <a:ext cx="5603787" cy="1692188"/>
            </a:xfrm>
            <a:prstGeom prst="rect">
              <a:avLst/>
            </a:prstGeom>
            <a:noFill/>
            <a:ln w="1270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sp>
          <p:nvSpPr>
            <p:cNvPr id="38" name="矩形 37"/>
            <p:cNvSpPr>
              <a:spLocks noChangeArrowheads="1"/>
            </p:cNvSpPr>
            <p:nvPr/>
          </p:nvSpPr>
          <p:spPr bwMode="auto">
            <a:xfrm>
              <a:off x="467544" y="3013829"/>
              <a:ext cx="1523837" cy="211524"/>
            </a:xfrm>
            <a:prstGeom prst="rect">
              <a:avLst/>
            </a:prstGeom>
            <a:noFill/>
            <a:ln w="1270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sp>
          <p:nvSpPr>
            <p:cNvPr id="39" name="矩形 38"/>
            <p:cNvSpPr>
              <a:spLocks noChangeArrowheads="1"/>
            </p:cNvSpPr>
            <p:nvPr/>
          </p:nvSpPr>
          <p:spPr bwMode="auto">
            <a:xfrm>
              <a:off x="467544" y="3383995"/>
              <a:ext cx="737340" cy="158643"/>
            </a:xfrm>
            <a:prstGeom prst="rect">
              <a:avLst/>
            </a:prstGeom>
            <a:noFill/>
            <a:ln w="1270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sp>
          <p:nvSpPr>
            <p:cNvPr id="40" name="矩形 39"/>
            <p:cNvSpPr>
              <a:spLocks noChangeArrowheads="1"/>
            </p:cNvSpPr>
            <p:nvPr/>
          </p:nvSpPr>
          <p:spPr bwMode="auto">
            <a:xfrm>
              <a:off x="467544" y="3754161"/>
              <a:ext cx="737340" cy="158643"/>
            </a:xfrm>
            <a:prstGeom prst="rect">
              <a:avLst/>
            </a:prstGeom>
            <a:noFill/>
            <a:ln w="1270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sp>
          <p:nvSpPr>
            <p:cNvPr id="41" name="矩形 40"/>
            <p:cNvSpPr>
              <a:spLocks noChangeArrowheads="1"/>
            </p:cNvSpPr>
            <p:nvPr/>
          </p:nvSpPr>
          <p:spPr bwMode="auto">
            <a:xfrm>
              <a:off x="467544" y="4177208"/>
              <a:ext cx="737340" cy="158643"/>
            </a:xfrm>
            <a:prstGeom prst="rect">
              <a:avLst/>
            </a:prstGeom>
            <a:noFill/>
            <a:ln w="12700" algn="ctr">
              <a:solidFill>
                <a:srgbClr val="FF0000"/>
              </a:solidFill>
              <a:round/>
              <a:headEnd/>
              <a:tailEnd/>
            </a:ln>
          </p:spPr>
          <p:txBody>
            <a:body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grpSp>
    </p:spTree>
  </p:cSld>
  <p:clrMapOvr>
    <a:masterClrMapping/>
  </p:clrMapOvr>
  <p:transition spd="slow">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1475656" y="764704"/>
            <a:ext cx="6624736" cy="720080"/>
          </a:xfrm>
        </p:spPr>
        <p:txBody>
          <a:bodyPr/>
          <a:lstStyle/>
          <a:p>
            <a:pPr lvl="0"/>
            <a:r>
              <a:rPr lang="en-US" altLang="zh-CN" sz="3000" dirty="0" smtClean="0"/>
              <a:t>3. </a:t>
            </a:r>
            <a:r>
              <a:rPr lang="en-US" altLang="zh-CN" sz="3200" dirty="0" smtClean="0">
                <a:latin typeface="Times New Roman" pitchFamily="18" charset="0"/>
                <a:ea typeface="Arial Unicode MS" pitchFamily="34" charset="-122"/>
                <a:cs typeface="Times New Roman" pitchFamily="18" charset="0"/>
              </a:rPr>
              <a:t>Multi-services -- Consultant Online</a:t>
            </a:r>
          </a:p>
        </p:txBody>
      </p:sp>
      <p:sp>
        <p:nvSpPr>
          <p:cNvPr id="53" name="内容占位符 2"/>
          <p:cNvSpPr>
            <a:spLocks noGrp="1"/>
          </p:cNvSpPr>
          <p:nvPr>
            <p:ph idx="1"/>
          </p:nvPr>
        </p:nvSpPr>
        <p:spPr>
          <a:xfrm>
            <a:off x="683568" y="1628800"/>
            <a:ext cx="7920880" cy="4680520"/>
          </a:xfrm>
        </p:spPr>
        <p:txBody>
          <a:bodyPr/>
          <a:lstStyle/>
          <a:p>
            <a:pPr lvl="0">
              <a:lnSpc>
                <a:spcPts val="2800"/>
              </a:lnSpc>
            </a:pPr>
            <a:r>
              <a:rPr lang="en-US" altLang="zh-CN" sz="2200" dirty="0" smtClean="0"/>
              <a:t>Consultant Online</a:t>
            </a:r>
          </a:p>
          <a:p>
            <a:pPr lvl="1">
              <a:lnSpc>
                <a:spcPct val="120000"/>
              </a:lnSpc>
            </a:pPr>
            <a:r>
              <a:rPr lang="en-US" altLang="zh-CN" sz="2200" dirty="0" smtClean="0"/>
              <a:t>Specified staffs of platform and experts  from different research fields provide consulting service for users.</a:t>
            </a:r>
          </a:p>
          <a:p>
            <a:pPr lvl="2">
              <a:lnSpc>
                <a:spcPct val="120000"/>
              </a:lnSpc>
            </a:pPr>
            <a:r>
              <a:rPr lang="en-US" altLang="zh-CN" sz="1800" b="1" dirty="0" smtClean="0"/>
              <a:t>Question &amp; Answer : </a:t>
            </a:r>
            <a:r>
              <a:rPr lang="en-US" altLang="zh-CN" sz="1800" dirty="0" smtClean="0"/>
              <a:t>User can raise question by Consulting Service  System ,telephone or E-mail, Consultant will give serious reply as soon as possible.</a:t>
            </a:r>
          </a:p>
          <a:p>
            <a:pPr lvl="2">
              <a:lnSpc>
                <a:spcPct val="120000"/>
              </a:lnSpc>
            </a:pPr>
            <a:r>
              <a:rPr lang="en-US" altLang="zh-CN" sz="1800" b="1" dirty="0" smtClean="0"/>
              <a:t>Data Reservation : </a:t>
            </a:r>
            <a:r>
              <a:rPr lang="en-US" altLang="zh-CN" sz="1800" dirty="0" smtClean="0"/>
              <a:t>From the Platform , user can reserve the data which they need but cannot  download from website.</a:t>
            </a:r>
          </a:p>
          <a:p>
            <a:pPr lvl="2">
              <a:lnSpc>
                <a:spcPct val="120000"/>
              </a:lnSpc>
            </a:pPr>
            <a:r>
              <a:rPr lang="en-US" altLang="zh-CN" sz="1800" b="1" dirty="0" smtClean="0"/>
              <a:t>Data Application &amp; Express : </a:t>
            </a:r>
            <a:r>
              <a:rPr lang="en-US" altLang="zh-CN" sz="1800" dirty="0" smtClean="0"/>
              <a:t>the platform Provide Data   application  and data Express  service. By this service, users can get  mass of data by FTP Site. They can require us to post CD-ROM  to them o if they need. Of cause they  also can come to our laboratory and copy  the data they need directly.</a:t>
            </a:r>
          </a:p>
          <a:p>
            <a:pPr lvl="2">
              <a:lnSpc>
                <a:spcPct val="120000"/>
              </a:lnSpc>
            </a:pPr>
            <a:endParaRPr lang="en-US" altLang="zh-CN" sz="1800" b="1" dirty="0" smtClean="0"/>
          </a:p>
          <a:p>
            <a:pPr lvl="2">
              <a:lnSpc>
                <a:spcPct val="120000"/>
              </a:lnSpc>
            </a:pPr>
            <a:endParaRPr lang="en-US" altLang="zh-CN" sz="1400" b="1" dirty="0" smtClean="0"/>
          </a:p>
        </p:txBody>
      </p:sp>
      <p:sp>
        <p:nvSpPr>
          <p:cNvPr id="2" name="灯片编号占位符 3"/>
          <p:cNvSpPr>
            <a:spLocks noGrp="1"/>
          </p:cNvSpPr>
          <p:nvPr>
            <p:ph type="sldNum" sz="quarter" idx="12"/>
          </p:nvPr>
        </p:nvSpPr>
        <p:spPr/>
        <p:txBody>
          <a:bodyPr/>
          <a:lstStyle/>
          <a:p>
            <a:pPr fontAlgn="base">
              <a:spcAft>
                <a:spcPct val="0"/>
              </a:spcAft>
              <a:defRPr/>
            </a:pPr>
            <a:fld id="{3D469A39-C6AE-44DF-84EB-03BA08D3E4F7}" type="slidenum">
              <a:rPr lang="en-US" altLang="zh-CN">
                <a:ea typeface="楷体_GB2312"/>
                <a:cs typeface="楷体_GB2312"/>
              </a:rPr>
              <a:pPr fontAlgn="base">
                <a:spcAft>
                  <a:spcPct val="0"/>
                </a:spcAft>
                <a:defRPr/>
              </a:pPr>
              <a:t>15</a:t>
            </a:fld>
            <a:endParaRPr lang="en-US" altLang="zh-CN">
              <a:ea typeface="楷体_GB2312"/>
              <a:cs typeface="楷体_GB2312"/>
            </a:endParaRPr>
          </a:p>
        </p:txBody>
      </p:sp>
    </p:spTree>
  </p:cSld>
  <p:clrMapOvr>
    <a:masterClrMapping/>
  </p:clrMapOvr>
  <p:transition spd="slow">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1187624" y="764704"/>
            <a:ext cx="6624736" cy="720080"/>
          </a:xfrm>
        </p:spPr>
        <p:txBody>
          <a:bodyPr/>
          <a:lstStyle/>
          <a:p>
            <a:pPr lvl="0"/>
            <a:r>
              <a:rPr lang="en-US" altLang="zh-CN" sz="3000" dirty="0" smtClean="0"/>
              <a:t>3. </a:t>
            </a:r>
            <a:r>
              <a:rPr lang="en-US" altLang="zh-CN" sz="3200" dirty="0" smtClean="0">
                <a:latin typeface="Times New Roman" pitchFamily="18" charset="0"/>
                <a:ea typeface="Arial Unicode MS" pitchFamily="34" charset="-122"/>
                <a:cs typeface="Times New Roman" pitchFamily="18" charset="0"/>
              </a:rPr>
              <a:t>Multi-services -- Model Online</a:t>
            </a:r>
          </a:p>
        </p:txBody>
      </p:sp>
      <p:sp>
        <p:nvSpPr>
          <p:cNvPr id="53" name="内容占位符 2"/>
          <p:cNvSpPr>
            <a:spLocks noGrp="1"/>
          </p:cNvSpPr>
          <p:nvPr>
            <p:ph idx="1"/>
          </p:nvPr>
        </p:nvSpPr>
        <p:spPr>
          <a:xfrm>
            <a:off x="683568" y="1628800"/>
            <a:ext cx="7920880" cy="4680520"/>
          </a:xfrm>
        </p:spPr>
        <p:txBody>
          <a:bodyPr/>
          <a:lstStyle/>
          <a:p>
            <a:pPr lvl="0">
              <a:lnSpc>
                <a:spcPts val="2800"/>
              </a:lnSpc>
            </a:pPr>
            <a:r>
              <a:rPr lang="en-US" altLang="zh-CN" sz="2200" dirty="0" smtClean="0"/>
              <a:t>Model Online</a:t>
            </a:r>
          </a:p>
          <a:p>
            <a:pPr lvl="1">
              <a:lnSpc>
                <a:spcPct val="120000"/>
              </a:lnSpc>
            </a:pPr>
            <a:r>
              <a:rPr lang="en-US" altLang="zh-CN" sz="2000" b="1" dirty="0" smtClean="0"/>
              <a:t>Integrating data resources and professional models, and  based on which realizing online simulation is an outstanding feature of the platform</a:t>
            </a:r>
          </a:p>
          <a:p>
            <a:pPr lvl="1">
              <a:lnSpc>
                <a:spcPct val="120000"/>
              </a:lnSpc>
            </a:pPr>
            <a:r>
              <a:rPr lang="en-US" altLang="zh-CN" sz="2000" b="1" dirty="0" smtClean="0"/>
              <a:t>Based on the mass data </a:t>
            </a:r>
            <a:r>
              <a:rPr lang="en-US" altLang="zh-CN" sz="2000" b="1" dirty="0" err="1" smtClean="0"/>
              <a:t>resoures</a:t>
            </a:r>
            <a:r>
              <a:rPr lang="en-US" altLang="zh-CN" sz="2000" b="1" dirty="0" smtClean="0"/>
              <a:t> and the powerful infrastructure of CNIC, the platform realized online calculation of some Remote Sensing models</a:t>
            </a:r>
          </a:p>
          <a:p>
            <a:pPr lvl="2">
              <a:lnSpc>
                <a:spcPct val="120000"/>
              </a:lnSpc>
              <a:defRPr/>
            </a:pPr>
            <a:r>
              <a:rPr lang="en-US" altLang="zh-CN" sz="1600" dirty="0" smtClean="0"/>
              <a:t>Gaps-filled model of SLC-off </a:t>
            </a:r>
            <a:r>
              <a:rPr lang="en-US" altLang="zh-CN" sz="1600" dirty="0" err="1" smtClean="0"/>
              <a:t>Landsat</a:t>
            </a:r>
            <a:r>
              <a:rPr lang="en-US" altLang="zh-CN" sz="1600" dirty="0" smtClean="0"/>
              <a:t> ETM+ satellite image </a:t>
            </a:r>
          </a:p>
          <a:p>
            <a:pPr lvl="2">
              <a:lnSpc>
                <a:spcPct val="120000"/>
              </a:lnSpc>
              <a:defRPr/>
            </a:pPr>
            <a:r>
              <a:rPr lang="en-US" altLang="zh-CN" sz="1600" dirty="0" smtClean="0"/>
              <a:t>Abstracting Vegetation Index from Remote </a:t>
            </a:r>
            <a:r>
              <a:rPr lang="en-US" altLang="zh-CN" sz="1600" dirty="0" err="1" smtClean="0"/>
              <a:t>Sening</a:t>
            </a:r>
            <a:r>
              <a:rPr lang="en-US" altLang="zh-CN" sz="1600" dirty="0" smtClean="0"/>
              <a:t> Image</a:t>
            </a:r>
            <a:endParaRPr lang="zh-CN" altLang="en-US" sz="1600" dirty="0" smtClean="0"/>
          </a:p>
          <a:p>
            <a:pPr lvl="2">
              <a:lnSpc>
                <a:spcPct val="120000"/>
              </a:lnSpc>
              <a:defRPr/>
            </a:pPr>
            <a:r>
              <a:rPr lang="en-US" altLang="zh-CN" sz="1600" dirty="0" smtClean="0"/>
              <a:t>Abstracting of water </a:t>
            </a:r>
            <a:r>
              <a:rPr lang="en-US" altLang="zh-CN" sz="1600" dirty="0" err="1" smtClean="0"/>
              <a:t>infromation</a:t>
            </a:r>
            <a:r>
              <a:rPr lang="en-US" altLang="zh-CN" sz="1600" dirty="0" smtClean="0"/>
              <a:t> from Remote </a:t>
            </a:r>
            <a:r>
              <a:rPr lang="en-US" altLang="zh-CN" sz="1600" dirty="0" err="1" smtClean="0"/>
              <a:t>Sening</a:t>
            </a:r>
            <a:r>
              <a:rPr lang="en-US" altLang="zh-CN" sz="1600" dirty="0" smtClean="0"/>
              <a:t> Image</a:t>
            </a:r>
            <a:endParaRPr lang="zh-CN" altLang="en-US" sz="1600" dirty="0" smtClean="0"/>
          </a:p>
          <a:p>
            <a:pPr lvl="2">
              <a:lnSpc>
                <a:spcPct val="120000"/>
              </a:lnSpc>
              <a:defRPr/>
            </a:pPr>
            <a:r>
              <a:rPr lang="en-US" altLang="zh-CN" sz="1600" dirty="0" smtClean="0"/>
              <a:t>Some inverse models Base on MODIS products.</a:t>
            </a:r>
          </a:p>
          <a:p>
            <a:pPr lvl="3"/>
            <a:r>
              <a:rPr lang="en-US" altLang="zh-CN" sz="1600" dirty="0" smtClean="0"/>
              <a:t>Land surface temperature</a:t>
            </a:r>
            <a:endParaRPr lang="zh-CN" altLang="zh-CN" sz="1600" dirty="0" smtClean="0"/>
          </a:p>
          <a:p>
            <a:pPr lvl="3"/>
            <a:r>
              <a:rPr lang="en-US" altLang="zh-CN" sz="1600" dirty="0" smtClean="0"/>
              <a:t>Vegetation </a:t>
            </a:r>
            <a:r>
              <a:rPr lang="en-US" altLang="zh-CN" sz="1600" dirty="0" err="1" smtClean="0"/>
              <a:t>Indeces</a:t>
            </a:r>
            <a:endParaRPr lang="zh-CN" altLang="zh-CN" sz="1600" dirty="0" smtClean="0"/>
          </a:p>
          <a:p>
            <a:pPr lvl="3"/>
            <a:r>
              <a:rPr lang="en-US" altLang="zh-CN" sz="1600" dirty="0" smtClean="0"/>
              <a:t>Surface Reflectance</a:t>
            </a:r>
            <a:endParaRPr lang="zh-CN" altLang="zh-CN" sz="1600" dirty="0" smtClean="0"/>
          </a:p>
          <a:p>
            <a:pPr lvl="3">
              <a:lnSpc>
                <a:spcPct val="120000"/>
              </a:lnSpc>
              <a:defRPr/>
            </a:pPr>
            <a:endParaRPr lang="zh-CN" altLang="en-US" sz="1400" b="1" dirty="0" smtClean="0"/>
          </a:p>
          <a:p>
            <a:pPr lvl="2">
              <a:lnSpc>
                <a:spcPct val="120000"/>
              </a:lnSpc>
            </a:pPr>
            <a:endParaRPr lang="en-US" altLang="zh-CN" sz="1800" b="1" dirty="0" smtClean="0"/>
          </a:p>
        </p:txBody>
      </p:sp>
      <p:sp>
        <p:nvSpPr>
          <p:cNvPr id="2" name="灯片编号占位符 3"/>
          <p:cNvSpPr>
            <a:spLocks noGrp="1"/>
          </p:cNvSpPr>
          <p:nvPr>
            <p:ph type="sldNum" sz="quarter" idx="12"/>
          </p:nvPr>
        </p:nvSpPr>
        <p:spPr/>
        <p:txBody>
          <a:bodyPr/>
          <a:lstStyle/>
          <a:p>
            <a:pPr fontAlgn="base">
              <a:spcAft>
                <a:spcPct val="0"/>
              </a:spcAft>
              <a:defRPr/>
            </a:pPr>
            <a:fld id="{3D469A39-C6AE-44DF-84EB-03BA08D3E4F7}" type="slidenum">
              <a:rPr lang="en-US" altLang="zh-CN">
                <a:ea typeface="楷体_GB2312"/>
                <a:cs typeface="楷体_GB2312"/>
              </a:rPr>
              <a:pPr fontAlgn="base">
                <a:spcAft>
                  <a:spcPct val="0"/>
                </a:spcAft>
                <a:defRPr/>
              </a:pPr>
              <a:t>16</a:t>
            </a:fld>
            <a:endParaRPr lang="en-US" altLang="zh-CN">
              <a:ea typeface="楷体_GB2312"/>
              <a:cs typeface="楷体_GB2312"/>
            </a:endParaRPr>
          </a:p>
        </p:txBody>
      </p:sp>
    </p:spTree>
  </p:cSld>
  <p:clrMapOvr>
    <a:masterClrMapping/>
  </p:clrMapOvr>
  <p:transition spd="slow">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l="10040" t="23625" r="7864" b="10226"/>
          <a:stretch>
            <a:fillRect/>
          </a:stretch>
        </p:blipFill>
        <p:spPr bwMode="auto">
          <a:xfrm>
            <a:off x="539552" y="1700808"/>
            <a:ext cx="8424936" cy="4242774"/>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srcRect l="10332" t="21735" r="12298" b="13061"/>
          <a:stretch>
            <a:fillRect/>
          </a:stretch>
        </p:blipFill>
        <p:spPr bwMode="auto">
          <a:xfrm>
            <a:off x="1331640" y="2420888"/>
            <a:ext cx="7488832" cy="3944498"/>
          </a:xfrm>
          <a:prstGeom prst="rect">
            <a:avLst/>
          </a:prstGeom>
          <a:noFill/>
          <a:ln w="9525">
            <a:noFill/>
            <a:miter lim="800000"/>
            <a:headEnd/>
            <a:tailEnd/>
          </a:ln>
        </p:spPr>
      </p:pic>
      <p:pic>
        <p:nvPicPr>
          <p:cNvPr id="41988" name="Picture 4"/>
          <p:cNvPicPr>
            <a:picLocks noChangeAspect="1" noChangeArrowheads="1"/>
          </p:cNvPicPr>
          <p:nvPr/>
        </p:nvPicPr>
        <p:blipFill>
          <a:blip r:embed="rId5" cstate="print"/>
          <a:srcRect l="9450" t="21735" r="10817" b="32906"/>
          <a:stretch>
            <a:fillRect/>
          </a:stretch>
        </p:blipFill>
        <p:spPr bwMode="auto">
          <a:xfrm>
            <a:off x="1403648" y="2852936"/>
            <a:ext cx="7493334" cy="2664296"/>
          </a:xfrm>
          <a:prstGeom prst="rect">
            <a:avLst/>
          </a:prstGeom>
          <a:noFill/>
          <a:ln w="9525">
            <a:noFill/>
            <a:miter lim="800000"/>
            <a:headEnd/>
            <a:tailEnd/>
          </a:ln>
        </p:spPr>
      </p:pic>
      <p:grpSp>
        <p:nvGrpSpPr>
          <p:cNvPr id="9" name="组合 8"/>
          <p:cNvGrpSpPr/>
          <p:nvPr/>
        </p:nvGrpSpPr>
        <p:grpSpPr>
          <a:xfrm>
            <a:off x="1547664" y="3212976"/>
            <a:ext cx="7272808" cy="3412625"/>
            <a:chOff x="1547664" y="3212976"/>
            <a:chExt cx="7272808" cy="3412625"/>
          </a:xfrm>
        </p:grpSpPr>
        <p:pic>
          <p:nvPicPr>
            <p:cNvPr id="41989" name="Picture 5"/>
            <p:cNvPicPr>
              <a:picLocks noChangeAspect="1" noChangeArrowheads="1"/>
            </p:cNvPicPr>
            <p:nvPr/>
          </p:nvPicPr>
          <p:blipFill>
            <a:blip r:embed="rId6" cstate="print"/>
            <a:srcRect l="10631" t="22680" r="12589" b="19676"/>
            <a:stretch>
              <a:fillRect/>
            </a:stretch>
          </p:blipFill>
          <p:spPr bwMode="auto">
            <a:xfrm>
              <a:off x="1547664" y="3212976"/>
              <a:ext cx="7272808" cy="3412625"/>
            </a:xfrm>
            <a:prstGeom prst="rect">
              <a:avLst/>
            </a:prstGeom>
            <a:noFill/>
            <a:ln w="9525">
              <a:noFill/>
              <a:miter lim="800000"/>
              <a:headEnd/>
              <a:tailEnd/>
            </a:ln>
          </p:spPr>
        </p:pic>
        <p:sp>
          <p:nvSpPr>
            <p:cNvPr id="8" name="TextBox 7"/>
            <p:cNvSpPr txBox="1"/>
            <p:nvPr/>
          </p:nvSpPr>
          <p:spPr>
            <a:xfrm>
              <a:off x="3995936" y="5877272"/>
              <a:ext cx="1440160"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000" b="1" dirty="0" smtClean="0">
                  <a:solidFill>
                    <a:srgbClr val="0000CC"/>
                  </a:solidFill>
                </a:rPr>
                <a:t>User space</a:t>
              </a:r>
              <a:endParaRPr lang="zh-CN" altLang="en-US" sz="2000" b="1" dirty="0">
                <a:solidFill>
                  <a:srgbClr val="0000CC"/>
                </a:solidFill>
              </a:endParaRPr>
            </a:p>
          </p:txBody>
        </p:sp>
      </p:grpSp>
      <p:sp>
        <p:nvSpPr>
          <p:cNvPr id="10" name="标题 1"/>
          <p:cNvSpPr>
            <a:spLocks noGrp="1"/>
          </p:cNvSpPr>
          <p:nvPr>
            <p:ph type="title"/>
          </p:nvPr>
        </p:nvSpPr>
        <p:spPr>
          <a:xfrm>
            <a:off x="1259632" y="764704"/>
            <a:ext cx="6624736" cy="720080"/>
          </a:xfrm>
        </p:spPr>
        <p:txBody>
          <a:bodyPr/>
          <a:lstStyle/>
          <a:p>
            <a:pPr lvl="0"/>
            <a:r>
              <a:rPr lang="en-US" altLang="zh-CN" sz="3000" dirty="0" smtClean="0"/>
              <a:t>3. </a:t>
            </a:r>
            <a:r>
              <a:rPr lang="en-US" altLang="zh-CN" sz="3200" dirty="0" smtClean="0">
                <a:latin typeface="Times New Roman" pitchFamily="18" charset="0"/>
                <a:ea typeface="Arial Unicode MS" pitchFamily="34" charset="-122"/>
                <a:cs typeface="Times New Roman" pitchFamily="18" charset="0"/>
              </a:rPr>
              <a:t>Multi-services -- Model Online</a:t>
            </a:r>
          </a:p>
        </p:txBody>
      </p:sp>
      <p:sp>
        <p:nvSpPr>
          <p:cNvPr id="12" name="灯片编号占位符 11"/>
          <p:cNvSpPr>
            <a:spLocks noGrp="1"/>
          </p:cNvSpPr>
          <p:nvPr>
            <p:ph type="sldNum" sz="quarter" idx="12"/>
          </p:nvPr>
        </p:nvSpPr>
        <p:spPr/>
        <p:txBody>
          <a:bodyPr/>
          <a:lstStyle/>
          <a:p>
            <a:pPr>
              <a:defRPr/>
            </a:pPr>
            <a:fld id="{B0FF5078-B470-4C76-BACE-A291D487136D}" type="slidenum">
              <a:rPr lang="it-IT" altLang="zh-CN" smtClean="0"/>
              <a:pPr>
                <a:defRPr/>
              </a:pPr>
              <a:t>17</a:t>
            </a:fld>
            <a:endParaRPr lang="it-IT"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linds(horizontal)">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987"/>
                                        </p:tgtEl>
                                        <p:attrNameLst>
                                          <p:attrName>style.visibility</p:attrName>
                                        </p:attrNameLst>
                                      </p:cBhvr>
                                      <p:to>
                                        <p:strVal val="visible"/>
                                      </p:to>
                                    </p:set>
                                    <p:animEffect transition="in" filter="blinds(horizontal)">
                                      <p:cBhvr>
                                        <p:cTn id="12" dur="500"/>
                                        <p:tgtEl>
                                          <p:spTgt spid="419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1988"/>
                                        </p:tgtEl>
                                        <p:attrNameLst>
                                          <p:attrName>style.visibility</p:attrName>
                                        </p:attrNameLst>
                                      </p:cBhvr>
                                      <p:to>
                                        <p:strVal val="visible"/>
                                      </p:to>
                                    </p:set>
                                    <p:animEffect transition="in" filter="box(in)">
                                      <p:cBhvr>
                                        <p:cTn id="17" dur="500"/>
                                        <p:tgtEl>
                                          <p:spTgt spid="4198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en-US" altLang="zh-CN" dirty="0" smtClean="0">
                <a:ea typeface="宋体" charset="-122"/>
              </a:rPr>
              <a:t>CATALOG</a:t>
            </a:r>
            <a:endParaRPr lang="zh-CN" altLang="en-US" dirty="0" smtClean="0">
              <a:ea typeface="宋体" charset="-122"/>
            </a:endParaRPr>
          </a:p>
        </p:txBody>
      </p:sp>
      <p:sp>
        <p:nvSpPr>
          <p:cNvPr id="4" name="Rectangle 6"/>
          <p:cNvSpPr>
            <a:spLocks noChangeArrowheads="1"/>
          </p:cNvSpPr>
          <p:nvPr/>
        </p:nvSpPr>
        <p:spPr bwMode="auto">
          <a:xfrm>
            <a:off x="1703413" y="2204864"/>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1</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6" name="Rectangle 8"/>
          <p:cNvSpPr>
            <a:spLocks noChangeArrowheads="1"/>
          </p:cNvSpPr>
          <p:nvPr/>
        </p:nvSpPr>
        <p:spPr bwMode="auto">
          <a:xfrm>
            <a:off x="1703413" y="2925589"/>
            <a:ext cx="402355" cy="480261"/>
          </a:xfrm>
          <a:prstGeom prst="rect">
            <a:avLst/>
          </a:prstGeom>
          <a:solidFill>
            <a:schemeClr val="accent2"/>
          </a:solidFill>
          <a:ln w="9525">
            <a:noFill/>
            <a:miter lim="800000"/>
            <a:headEnd/>
            <a:tailEnd/>
          </a:ln>
        </p:spPr>
        <p:txBody>
          <a:bodyPr wrap="none" anchor="ctr"/>
          <a:lstStyle/>
          <a:p>
            <a:pPr algn="ctr"/>
            <a:r>
              <a:rPr lang="en-US" altLang="zh-CN" sz="2400" b="1" dirty="0" smtClean="0">
                <a:solidFill>
                  <a:schemeClr val="bg1"/>
                </a:solidFill>
                <a:latin typeface="Times New Roman" pitchFamily="18" charset="0"/>
                <a:ea typeface="Arial Unicode MS" pitchFamily="34" charset="-122"/>
                <a:cs typeface="Times New Roman" pitchFamily="18" charset="0"/>
              </a:rPr>
              <a:t>2</a:t>
            </a:r>
            <a:endParaRPr lang="en-US" altLang="zh-CN" sz="2400" b="1" dirty="0">
              <a:solidFill>
                <a:schemeClr val="bg1"/>
              </a:solidFill>
              <a:latin typeface="Times New Roman" pitchFamily="18" charset="0"/>
              <a:ea typeface="Arial Unicode MS" pitchFamily="34" charset="-122"/>
              <a:cs typeface="Times New Roman" pitchFamily="18" charset="0"/>
            </a:endParaRPr>
          </a:p>
        </p:txBody>
      </p:sp>
      <p:sp>
        <p:nvSpPr>
          <p:cNvPr id="8" name="Rectangle 10"/>
          <p:cNvSpPr>
            <a:spLocks noChangeArrowheads="1"/>
          </p:cNvSpPr>
          <p:nvPr/>
        </p:nvSpPr>
        <p:spPr bwMode="auto">
          <a:xfrm>
            <a:off x="1703413" y="3643139"/>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3</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9" name="AutoShape 7"/>
          <p:cNvSpPr>
            <a:spLocks noChangeArrowheads="1"/>
          </p:cNvSpPr>
          <p:nvPr/>
        </p:nvSpPr>
        <p:spPr bwMode="auto">
          <a:xfrm>
            <a:off x="2411760" y="2205510"/>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Summary of the platform</a:t>
            </a:r>
            <a:endParaRPr lang="en-US" altLang="zh-CN" dirty="0">
              <a:latin typeface="Times New Roman" pitchFamily="18" charset="0"/>
              <a:ea typeface="Arial Unicode MS" pitchFamily="34" charset="-122"/>
              <a:cs typeface="Times New Roman" pitchFamily="18" charset="0"/>
            </a:endParaRPr>
          </a:p>
        </p:txBody>
      </p:sp>
      <p:sp>
        <p:nvSpPr>
          <p:cNvPr id="11" name="Rectangle 12"/>
          <p:cNvSpPr>
            <a:spLocks noChangeArrowheads="1"/>
          </p:cNvSpPr>
          <p:nvPr/>
        </p:nvSpPr>
        <p:spPr bwMode="auto">
          <a:xfrm>
            <a:off x="1703414" y="4293741"/>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4</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13" name="Rectangle 14"/>
          <p:cNvSpPr>
            <a:spLocks noChangeArrowheads="1"/>
          </p:cNvSpPr>
          <p:nvPr/>
        </p:nvSpPr>
        <p:spPr bwMode="auto">
          <a:xfrm>
            <a:off x="1703414" y="4941762"/>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5</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20" name="AutoShape 13"/>
          <p:cNvSpPr>
            <a:spLocks noChangeArrowheads="1"/>
          </p:cNvSpPr>
          <p:nvPr/>
        </p:nvSpPr>
        <p:spPr bwMode="auto">
          <a:xfrm>
            <a:off x="2411762" y="5015655"/>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Future Prospect</a:t>
            </a:r>
            <a:endParaRPr lang="en-US" altLang="zh-CN" dirty="0">
              <a:latin typeface="Times New Roman" pitchFamily="18" charset="0"/>
              <a:ea typeface="Arial Unicode MS" pitchFamily="34" charset="-122"/>
              <a:cs typeface="Times New Roman" pitchFamily="18" charset="0"/>
            </a:endParaRPr>
          </a:p>
        </p:txBody>
      </p:sp>
      <p:sp>
        <p:nvSpPr>
          <p:cNvPr id="23" name="AutoShape 15"/>
          <p:cNvSpPr>
            <a:spLocks noChangeArrowheads="1"/>
          </p:cNvSpPr>
          <p:nvPr/>
        </p:nvSpPr>
        <p:spPr bwMode="auto">
          <a:xfrm>
            <a:off x="6084168" y="306896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nvGrpSpPr>
          <p:cNvPr id="2" name="组合 16"/>
          <p:cNvGrpSpPr/>
          <p:nvPr/>
        </p:nvGrpSpPr>
        <p:grpSpPr>
          <a:xfrm>
            <a:off x="2411760" y="4293096"/>
            <a:ext cx="3972173" cy="485080"/>
            <a:chOff x="2411760" y="2204864"/>
            <a:chExt cx="3972173" cy="485080"/>
          </a:xfrm>
        </p:grpSpPr>
        <p:sp>
          <p:nvSpPr>
            <p:cNvPr id="16" name="AutoShape 5"/>
            <p:cNvSpPr>
              <a:spLocks noChangeArrowheads="1"/>
            </p:cNvSpPr>
            <p:nvPr/>
          </p:nvSpPr>
          <p:spPr bwMode="auto">
            <a:xfrm>
              <a:off x="2411760" y="2204864"/>
              <a:ext cx="3972173" cy="485080"/>
            </a:xfrm>
            <a:prstGeom prst="roundRect">
              <a:avLst>
                <a:gd name="adj" fmla="val 0"/>
              </a:avLst>
            </a:prstGeom>
            <a:solidFill>
              <a:schemeClr val="accent2"/>
            </a:solid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Sharing </a:t>
              </a:r>
              <a:r>
                <a:rPr lang="en-US" altLang="zh-CN" b="1" dirty="0" err="1" smtClean="0">
                  <a:latin typeface="Times New Roman" pitchFamily="18" charset="0"/>
                  <a:ea typeface="Arial Unicode MS" pitchFamily="34" charset="-122"/>
                  <a:cs typeface="Times New Roman" pitchFamily="18" charset="0"/>
                </a:rPr>
                <a:t>Archievements</a:t>
              </a:r>
              <a:endParaRPr lang="en-US" altLang="zh-CN" b="1" dirty="0">
                <a:latin typeface="Times New Roman" pitchFamily="18" charset="0"/>
                <a:ea typeface="Arial Unicode MS" pitchFamily="34" charset="-122"/>
                <a:cs typeface="Times New Roman" pitchFamily="18" charset="0"/>
              </a:endParaRPr>
            </a:p>
          </p:txBody>
        </p:sp>
        <p:sp>
          <p:nvSpPr>
            <p:cNvPr id="17" name="AutoShape 15"/>
            <p:cNvSpPr>
              <a:spLocks noChangeArrowheads="1"/>
            </p:cNvSpPr>
            <p:nvPr/>
          </p:nvSpPr>
          <p:spPr bwMode="auto">
            <a:xfrm>
              <a:off x="6084168" y="234888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sp>
        <p:nvSpPr>
          <p:cNvPr id="21" name="AutoShape 7"/>
          <p:cNvSpPr>
            <a:spLocks noChangeArrowheads="1"/>
          </p:cNvSpPr>
          <p:nvPr/>
        </p:nvSpPr>
        <p:spPr bwMode="auto">
          <a:xfrm>
            <a:off x="2400027" y="2943920"/>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Data Resource</a:t>
            </a:r>
            <a:endParaRPr lang="en-US" altLang="zh-CN" dirty="0">
              <a:latin typeface="Times New Roman" pitchFamily="18" charset="0"/>
              <a:ea typeface="Arial Unicode MS" pitchFamily="34" charset="-122"/>
              <a:cs typeface="Times New Roman" pitchFamily="18" charset="0"/>
            </a:endParaRPr>
          </a:p>
        </p:txBody>
      </p:sp>
      <p:sp>
        <p:nvSpPr>
          <p:cNvPr id="18" name="AutoShape 9"/>
          <p:cNvSpPr>
            <a:spLocks noChangeArrowheads="1"/>
          </p:cNvSpPr>
          <p:nvPr/>
        </p:nvSpPr>
        <p:spPr bwMode="auto">
          <a:xfrm>
            <a:off x="2411760" y="3645024"/>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Multi-services</a:t>
            </a:r>
            <a:endParaRPr lang="en-US" altLang="zh-CN" dirty="0">
              <a:latin typeface="Times New Roman" pitchFamily="18" charset="0"/>
              <a:ea typeface="Arial Unicode MS" pitchFamily="34" charset="-122"/>
              <a:cs typeface="Times New Roman" pitchFamily="18" charset="0"/>
            </a:endParaRPr>
          </a:p>
        </p:txBody>
      </p:sp>
      <p:sp>
        <p:nvSpPr>
          <p:cNvPr id="19" name="灯片编号占位符 18"/>
          <p:cNvSpPr>
            <a:spLocks noGrp="1"/>
          </p:cNvSpPr>
          <p:nvPr>
            <p:ph type="sldNum" sz="quarter" idx="12"/>
          </p:nvPr>
        </p:nvSpPr>
        <p:spPr/>
        <p:txBody>
          <a:bodyPr/>
          <a:lstStyle/>
          <a:p>
            <a:pPr>
              <a:defRPr/>
            </a:pPr>
            <a:fld id="{B0FF5078-B470-4C76-BACE-A291D487136D}" type="slidenum">
              <a:rPr lang="it-IT" altLang="zh-CN" smtClean="0"/>
              <a:pPr>
                <a:defRPr/>
              </a:pPr>
              <a:t>18</a:t>
            </a:fld>
            <a:endParaRPr lang="it-IT" altLang="zh-C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pPr>
              <a:defRPr/>
            </a:pPr>
            <a:fld id="{76C0F3AB-9DE4-4E61-B626-7C44AF6D87F0}" type="slidenum">
              <a:rPr lang="en-US" altLang="zh-CN"/>
              <a:pPr>
                <a:defRPr/>
              </a:pPr>
              <a:t>19</a:t>
            </a:fld>
            <a:endParaRPr lang="en-US" altLang="zh-CN"/>
          </a:p>
        </p:txBody>
      </p:sp>
      <p:sp>
        <p:nvSpPr>
          <p:cNvPr id="9" name="标题 1"/>
          <p:cNvSpPr txBox="1">
            <a:spLocks/>
          </p:cNvSpPr>
          <p:nvPr/>
        </p:nvSpPr>
        <p:spPr bwMode="auto">
          <a:xfrm>
            <a:off x="899592" y="836712"/>
            <a:ext cx="7776864" cy="57606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defRPr/>
            </a:pPr>
            <a:r>
              <a:rPr lang="en-US" altLang="zh-CN" sz="3000" b="1" kern="0" noProof="0" dirty="0" smtClean="0">
                <a:solidFill>
                  <a:schemeClr val="tx2"/>
                </a:solidFill>
                <a:latin typeface="Times New Roman" pitchFamily="18" charset="0"/>
                <a:ea typeface="微软雅黑" pitchFamily="34" charset="-122"/>
                <a:cs typeface="Times New Roman" pitchFamily="18" charset="0"/>
              </a:rPr>
              <a:t>4.</a:t>
            </a:r>
            <a:r>
              <a:rPr lang="en-US" altLang="zh-CN" sz="3200" b="1" dirty="0" smtClean="0">
                <a:latin typeface="Times New Roman" pitchFamily="18" charset="0"/>
                <a:ea typeface="Arial Unicode MS" pitchFamily="34" charset="-122"/>
                <a:cs typeface="Times New Roman" pitchFamily="18" charset="0"/>
              </a:rPr>
              <a:t> Sharing </a:t>
            </a:r>
            <a:r>
              <a:rPr lang="en-US" altLang="zh-CN" sz="3200" b="1" dirty="0" err="1" smtClean="0">
                <a:latin typeface="Times New Roman" pitchFamily="18" charset="0"/>
                <a:ea typeface="Arial Unicode MS" pitchFamily="34" charset="-122"/>
                <a:cs typeface="Times New Roman" pitchFamily="18" charset="0"/>
              </a:rPr>
              <a:t>Archievements</a:t>
            </a:r>
            <a:r>
              <a:rPr lang="en-US" altLang="zh-CN" sz="3200" b="1" dirty="0" smtClean="0">
                <a:latin typeface="Times New Roman" pitchFamily="18" charset="0"/>
                <a:ea typeface="Arial Unicode MS" pitchFamily="34" charset="-122"/>
                <a:cs typeface="Times New Roman" pitchFamily="18" charset="0"/>
              </a:rPr>
              <a:t> </a:t>
            </a:r>
            <a:r>
              <a:rPr lang="en-US" altLang="zh-CN" sz="3000" b="1" kern="0" dirty="0" smtClean="0">
                <a:solidFill>
                  <a:schemeClr val="tx2"/>
                </a:solidFill>
                <a:latin typeface="Times New Roman" pitchFamily="18" charset="0"/>
                <a:ea typeface="微软雅黑" pitchFamily="34" charset="-122"/>
                <a:cs typeface="Times New Roman" pitchFamily="18" charset="0"/>
              </a:rPr>
              <a:t>-- </a:t>
            </a:r>
            <a:r>
              <a:rPr kumimoji="0" lang="en-US" altLang="zh-CN" sz="3000" b="1" i="0" u="none" strike="noStrike" kern="0" cap="none" spc="0" normalizeH="0" baseline="0" noProof="0" dirty="0" smtClean="0">
                <a:ln>
                  <a:noFill/>
                </a:ln>
                <a:solidFill>
                  <a:schemeClr val="tx2"/>
                </a:solidFill>
                <a:effectLst/>
                <a:uLnTx/>
                <a:uFillTx/>
                <a:latin typeface="Times New Roman" pitchFamily="18" charset="0"/>
                <a:ea typeface="微软雅黑" pitchFamily="34" charset="-122"/>
                <a:cs typeface="Times New Roman" pitchFamily="18" charset="0"/>
              </a:rPr>
              <a:t>Visit Statistic </a:t>
            </a:r>
            <a:endParaRPr kumimoji="0" lang="zh-CN" altLang="en-US" sz="3000" b="1" i="0" u="none" strike="noStrike" kern="0" cap="none" spc="0" normalizeH="0" baseline="0" noProof="0" dirty="0" smtClean="0">
              <a:ln>
                <a:noFill/>
              </a:ln>
              <a:solidFill>
                <a:schemeClr val="tx2"/>
              </a:solidFill>
              <a:effectLst/>
              <a:uLnTx/>
              <a:uFillTx/>
              <a:latin typeface="Times New Roman" pitchFamily="18" charset="0"/>
              <a:ea typeface="微软雅黑" pitchFamily="34" charset="-122"/>
              <a:cs typeface="Times New Roman" pitchFamily="18" charset="0"/>
            </a:endParaRPr>
          </a:p>
        </p:txBody>
      </p:sp>
      <p:graphicFrame>
        <p:nvGraphicFramePr>
          <p:cNvPr id="10" name="表格 9"/>
          <p:cNvGraphicFramePr>
            <a:graphicFrameLocks noGrp="1"/>
          </p:cNvGraphicFramePr>
          <p:nvPr/>
        </p:nvGraphicFramePr>
        <p:xfrm>
          <a:off x="179512" y="4221088"/>
          <a:ext cx="4032448" cy="2289312"/>
        </p:xfrm>
        <a:graphic>
          <a:graphicData uri="http://schemas.openxmlformats.org/drawingml/2006/table">
            <a:tbl>
              <a:tblPr firstRow="1" bandRow="1">
                <a:tableStyleId>{69CF1AB2-1976-4502-BF36-3FF5EA218861}</a:tableStyleId>
              </a:tblPr>
              <a:tblGrid>
                <a:gridCol w="2592288"/>
                <a:gridCol w="1440160"/>
              </a:tblGrid>
              <a:tr h="493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Number of Independent</a:t>
                      </a:r>
                      <a:r>
                        <a:rPr lang="en-US" altLang="zh-CN" sz="1800" b="0" kern="1200" baseline="0" dirty="0" smtClean="0">
                          <a:solidFill>
                            <a:schemeClr val="dk1"/>
                          </a:solidFill>
                          <a:latin typeface="+mn-lt"/>
                          <a:ea typeface="+mn-ea"/>
                          <a:cs typeface="+mn-cs"/>
                        </a:rPr>
                        <a:t> IP</a:t>
                      </a:r>
                      <a:endParaRPr lang="zh-CN" altLang="en-US" sz="1800" b="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629,324</a:t>
                      </a:r>
                      <a:endParaRPr lang="zh-CN" altLang="en-US" sz="1800" b="0" kern="1200" dirty="0">
                        <a:solidFill>
                          <a:schemeClr val="dk1"/>
                        </a:solidFill>
                        <a:latin typeface="+mn-lt"/>
                        <a:ea typeface="+mn-ea"/>
                        <a:cs typeface="+mn-cs"/>
                      </a:endParaRPr>
                    </a:p>
                  </a:txBody>
                  <a:tcPr/>
                </a:tc>
              </a:tr>
              <a:tr h="442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User Sessions</a:t>
                      </a:r>
                      <a:endParaRPr lang="zh-CN" altLang="en-US" sz="1800" b="0" kern="120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994,212</a:t>
                      </a:r>
                      <a:endParaRPr lang="zh-CN" altLang="en-US" sz="1800" b="0" kern="1200" dirty="0" smtClean="0">
                        <a:solidFill>
                          <a:schemeClr val="dk1"/>
                        </a:solidFill>
                        <a:latin typeface="+mn-lt"/>
                        <a:ea typeface="+mn-ea"/>
                        <a:cs typeface="+mn-cs"/>
                      </a:endParaRPr>
                    </a:p>
                  </a:txBody>
                  <a:tcPr/>
                </a:tc>
              </a:tr>
              <a:tr h="493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err="1" smtClean="0">
                          <a:solidFill>
                            <a:schemeClr val="dk1"/>
                          </a:solidFill>
                          <a:latin typeface="+mn-lt"/>
                          <a:ea typeface="+mn-ea"/>
                          <a:cs typeface="+mn-cs"/>
                        </a:rPr>
                        <a:t>Pageviews</a:t>
                      </a:r>
                      <a:endParaRPr lang="zh-CN" altLang="en-US" sz="1800" b="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117,059,093</a:t>
                      </a:r>
                      <a:endParaRPr lang="zh-CN" altLang="en-US" sz="1800" b="0" kern="1200" dirty="0">
                        <a:solidFill>
                          <a:schemeClr val="dk1"/>
                        </a:solidFill>
                        <a:latin typeface="+mn-lt"/>
                        <a:ea typeface="+mn-ea"/>
                        <a:cs typeface="+mn-cs"/>
                      </a:endParaRPr>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Online downloaded</a:t>
                      </a:r>
                      <a:endParaRPr lang="zh-CN" altLang="en-US" sz="1800" b="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80.19TB</a:t>
                      </a:r>
                      <a:endParaRPr lang="zh-CN" altLang="en-US" sz="1800" b="0" kern="1200" dirty="0">
                        <a:solidFill>
                          <a:schemeClr val="dk1"/>
                        </a:solidFill>
                        <a:latin typeface="+mn-lt"/>
                        <a:ea typeface="+mn-ea"/>
                        <a:cs typeface="+mn-cs"/>
                      </a:endParaRPr>
                    </a:p>
                  </a:txBody>
                  <a:tcPr/>
                </a:tc>
              </a:tr>
              <a:tr h="493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Offline downloaded</a:t>
                      </a:r>
                      <a:endParaRPr lang="zh-CN" altLang="en-US" sz="1800" b="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dk1"/>
                          </a:solidFill>
                          <a:latin typeface="+mn-lt"/>
                          <a:ea typeface="+mn-ea"/>
                          <a:cs typeface="+mn-cs"/>
                        </a:rPr>
                        <a:t>32.05TB</a:t>
                      </a:r>
                      <a:endParaRPr lang="zh-CN" altLang="en-US" sz="1800" b="0" kern="1200" dirty="0">
                        <a:solidFill>
                          <a:schemeClr val="dk1"/>
                        </a:solidFill>
                        <a:latin typeface="+mn-lt"/>
                        <a:ea typeface="+mn-ea"/>
                        <a:cs typeface="+mn-cs"/>
                      </a:endParaRPr>
                    </a:p>
                  </a:txBody>
                  <a:tcPr/>
                </a:tc>
              </a:tr>
            </a:tbl>
          </a:graphicData>
        </a:graphic>
      </p:graphicFrame>
      <p:pic>
        <p:nvPicPr>
          <p:cNvPr id="40962" name="Picture 2"/>
          <p:cNvPicPr>
            <a:picLocks noChangeAspect="1" noChangeArrowheads="1"/>
          </p:cNvPicPr>
          <p:nvPr/>
        </p:nvPicPr>
        <p:blipFill>
          <a:blip r:embed="rId3" cstate="print"/>
          <a:srcRect l="31594" t="45000" r="14660" b="31401"/>
          <a:stretch>
            <a:fillRect/>
          </a:stretch>
        </p:blipFill>
        <p:spPr bwMode="auto">
          <a:xfrm>
            <a:off x="3896162" y="1700808"/>
            <a:ext cx="5247838" cy="1440160"/>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l="31303" t="51029" r="16723" b="14951"/>
          <a:stretch>
            <a:fillRect/>
          </a:stretch>
        </p:blipFill>
        <p:spPr bwMode="auto">
          <a:xfrm>
            <a:off x="4211960" y="3140968"/>
            <a:ext cx="4715043" cy="1901666"/>
          </a:xfrm>
          <a:prstGeom prst="rect">
            <a:avLst/>
          </a:prstGeom>
          <a:noFill/>
          <a:ln w="9525">
            <a:noFill/>
            <a:miter lim="800000"/>
            <a:headEnd/>
            <a:tailEnd/>
          </a:ln>
        </p:spPr>
      </p:pic>
      <p:pic>
        <p:nvPicPr>
          <p:cNvPr id="40964" name="Picture 4"/>
          <p:cNvPicPr>
            <a:picLocks noChangeAspect="1" noChangeArrowheads="1"/>
          </p:cNvPicPr>
          <p:nvPr/>
        </p:nvPicPr>
        <p:blipFill>
          <a:blip r:embed="rId5" cstate="print"/>
          <a:srcRect l="31100" t="25430" r="16335" b="41495"/>
          <a:stretch>
            <a:fillRect/>
          </a:stretch>
        </p:blipFill>
        <p:spPr bwMode="auto">
          <a:xfrm>
            <a:off x="4320480" y="5085184"/>
            <a:ext cx="4644008" cy="1700808"/>
          </a:xfrm>
          <a:prstGeom prst="rect">
            <a:avLst/>
          </a:prstGeom>
          <a:noFill/>
          <a:ln w="9525">
            <a:noFill/>
            <a:miter lim="800000"/>
            <a:headEnd/>
            <a:tailEnd/>
          </a:ln>
        </p:spPr>
      </p:pic>
      <p:sp>
        <p:nvSpPr>
          <p:cNvPr id="12" name="Rectangle 3"/>
          <p:cNvSpPr txBox="1">
            <a:spLocks noChangeArrowheads="1"/>
          </p:cNvSpPr>
          <p:nvPr/>
        </p:nvSpPr>
        <p:spPr bwMode="auto">
          <a:xfrm>
            <a:off x="-252536" y="1916832"/>
            <a:ext cx="4320480" cy="2016224"/>
          </a:xfrm>
          <a:prstGeom prst="rect">
            <a:avLst/>
          </a:prstGeom>
          <a:noFill/>
          <a:ln w="9525">
            <a:noFill/>
            <a:miter lim="800000"/>
            <a:headEnd/>
            <a:tailEnd/>
          </a:ln>
        </p:spPr>
        <p:txBody>
          <a:bodyPr/>
          <a:lstStyle/>
          <a:p>
            <a:pPr marL="742950" lvl="1" indent="-285750">
              <a:spcBef>
                <a:spcPct val="20000"/>
              </a:spcBef>
              <a:buClr>
                <a:schemeClr val="accent2"/>
              </a:buClr>
              <a:buSzPct val="70000"/>
            </a:pPr>
            <a:r>
              <a:rPr lang="en-US" altLang="zh-CN" b="1" dirty="0" smtClean="0">
                <a:solidFill>
                  <a:srgbClr val="7030A0"/>
                </a:solidFill>
              </a:rPr>
              <a:t>    Up to October 26,2011, the visits of Platform achieved ten millions, and the downloaded data reached 112TB</a:t>
            </a:r>
            <a:endParaRPr lang="zh-CN" altLang="en-US" b="1" dirty="0">
              <a:solidFill>
                <a:srgbClr val="7030A0"/>
              </a:solidFill>
              <a:latin typeface="Verdana" pitchFamily="34" charset="0"/>
            </a:endParaRPr>
          </a:p>
        </p:txBody>
      </p:sp>
    </p:spTree>
  </p:cSld>
  <p:clrMapOvr>
    <a:masterClrMapping/>
  </p:clrMapOvr>
  <p:transition spd="slow">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en-US" altLang="zh-CN" dirty="0" smtClean="0">
                <a:ea typeface="宋体" charset="-122"/>
              </a:rPr>
              <a:t>CATALOG</a:t>
            </a:r>
            <a:endParaRPr lang="zh-CN" altLang="en-US" dirty="0" smtClean="0">
              <a:ea typeface="宋体" charset="-122"/>
            </a:endParaRPr>
          </a:p>
        </p:txBody>
      </p:sp>
      <p:sp>
        <p:nvSpPr>
          <p:cNvPr id="4" name="Rectangle 6"/>
          <p:cNvSpPr>
            <a:spLocks noChangeArrowheads="1"/>
          </p:cNvSpPr>
          <p:nvPr/>
        </p:nvSpPr>
        <p:spPr bwMode="auto">
          <a:xfrm>
            <a:off x="1703413" y="2204864"/>
            <a:ext cx="402355" cy="480261"/>
          </a:xfrm>
          <a:prstGeom prst="rect">
            <a:avLst/>
          </a:prstGeom>
          <a:solidFill>
            <a:schemeClr val="accent2"/>
          </a:solidFill>
          <a:ln w="9525">
            <a:noFill/>
            <a:miter lim="800000"/>
            <a:headEnd/>
            <a:tailEnd/>
          </a:ln>
        </p:spPr>
        <p:txBody>
          <a:bodyPr wrap="none" anchor="ctr"/>
          <a:lstStyle/>
          <a:p>
            <a:pPr algn="ctr"/>
            <a:r>
              <a:rPr lang="en-US" altLang="zh-CN" sz="2400" b="1" dirty="0" smtClean="0">
                <a:solidFill>
                  <a:schemeClr val="bg1"/>
                </a:solidFill>
                <a:latin typeface="Times New Roman" pitchFamily="18" charset="0"/>
                <a:ea typeface="Arial Unicode MS" pitchFamily="34" charset="-122"/>
                <a:cs typeface="Times New Roman" pitchFamily="18" charset="0"/>
              </a:rPr>
              <a:t>1</a:t>
            </a:r>
            <a:endParaRPr lang="en-US" altLang="zh-CN" sz="2400" b="1" dirty="0">
              <a:solidFill>
                <a:schemeClr val="bg1"/>
              </a:solidFill>
              <a:latin typeface="Times New Roman" pitchFamily="18" charset="0"/>
              <a:ea typeface="Arial Unicode MS" pitchFamily="34" charset="-122"/>
              <a:cs typeface="Times New Roman" pitchFamily="18" charset="0"/>
            </a:endParaRPr>
          </a:p>
        </p:txBody>
      </p:sp>
      <p:sp>
        <p:nvSpPr>
          <p:cNvPr id="5" name="AutoShape 7"/>
          <p:cNvSpPr>
            <a:spLocks noChangeArrowheads="1"/>
          </p:cNvSpPr>
          <p:nvPr/>
        </p:nvSpPr>
        <p:spPr bwMode="auto">
          <a:xfrm>
            <a:off x="2423493" y="2925590"/>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Data Resources</a:t>
            </a:r>
            <a:endParaRPr lang="en-US" altLang="zh-CN" dirty="0">
              <a:latin typeface="Times New Roman" pitchFamily="18" charset="0"/>
              <a:ea typeface="Arial Unicode MS" pitchFamily="34" charset="-122"/>
              <a:cs typeface="Times New Roman" pitchFamily="18" charset="0"/>
            </a:endParaRPr>
          </a:p>
        </p:txBody>
      </p:sp>
      <p:sp>
        <p:nvSpPr>
          <p:cNvPr id="6" name="Rectangle 8"/>
          <p:cNvSpPr>
            <a:spLocks noChangeArrowheads="1"/>
          </p:cNvSpPr>
          <p:nvPr/>
        </p:nvSpPr>
        <p:spPr bwMode="auto">
          <a:xfrm>
            <a:off x="1703413" y="2925589"/>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2</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7" name="AutoShape 9"/>
          <p:cNvSpPr>
            <a:spLocks noChangeArrowheads="1"/>
          </p:cNvSpPr>
          <p:nvPr/>
        </p:nvSpPr>
        <p:spPr bwMode="auto">
          <a:xfrm>
            <a:off x="2423493" y="3643140"/>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Multi-services</a:t>
            </a:r>
            <a:endParaRPr lang="en-US" altLang="zh-CN" dirty="0">
              <a:latin typeface="Times New Roman" pitchFamily="18" charset="0"/>
              <a:ea typeface="Arial Unicode MS" pitchFamily="34" charset="-122"/>
              <a:cs typeface="Times New Roman" pitchFamily="18" charset="0"/>
            </a:endParaRPr>
          </a:p>
        </p:txBody>
      </p:sp>
      <p:sp>
        <p:nvSpPr>
          <p:cNvPr id="8" name="Rectangle 10"/>
          <p:cNvSpPr>
            <a:spLocks noChangeArrowheads="1"/>
          </p:cNvSpPr>
          <p:nvPr/>
        </p:nvSpPr>
        <p:spPr bwMode="auto">
          <a:xfrm>
            <a:off x="1703413" y="3643139"/>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3</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9" name="AutoShape 7"/>
          <p:cNvSpPr>
            <a:spLocks noChangeArrowheads="1"/>
          </p:cNvSpPr>
          <p:nvPr/>
        </p:nvSpPr>
        <p:spPr bwMode="auto">
          <a:xfrm>
            <a:off x="2411760" y="2205510"/>
            <a:ext cx="3972173" cy="485080"/>
          </a:xfrm>
          <a:prstGeom prst="roundRect">
            <a:avLst>
              <a:gd name="adj" fmla="val 0"/>
            </a:avLst>
          </a:prstGeom>
          <a:no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Objectives</a:t>
            </a:r>
            <a:endParaRPr lang="en-US" altLang="zh-CN" b="1" dirty="0">
              <a:solidFill>
                <a:srgbClr val="002060"/>
              </a:solidFill>
              <a:latin typeface="Times New Roman" pitchFamily="18" charset="0"/>
              <a:ea typeface="Arial Unicode MS" pitchFamily="34" charset="-122"/>
              <a:cs typeface="Times New Roman" pitchFamily="18" charset="0"/>
            </a:endParaRPr>
          </a:p>
        </p:txBody>
      </p:sp>
      <p:sp>
        <p:nvSpPr>
          <p:cNvPr id="10" name="AutoShape 11"/>
          <p:cNvSpPr>
            <a:spLocks noChangeArrowheads="1"/>
          </p:cNvSpPr>
          <p:nvPr/>
        </p:nvSpPr>
        <p:spPr bwMode="auto">
          <a:xfrm>
            <a:off x="2423495" y="4293742"/>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Sharing </a:t>
            </a:r>
            <a:r>
              <a:rPr lang="en-US" altLang="zh-CN" dirty="0" err="1" smtClean="0">
                <a:latin typeface="Times New Roman" pitchFamily="18" charset="0"/>
                <a:ea typeface="Arial Unicode MS" pitchFamily="34" charset="-122"/>
                <a:cs typeface="Times New Roman" pitchFamily="18" charset="0"/>
              </a:rPr>
              <a:t>Archievements</a:t>
            </a:r>
            <a:endParaRPr lang="en-US" altLang="zh-CN" dirty="0">
              <a:latin typeface="Times New Roman" pitchFamily="18" charset="0"/>
              <a:ea typeface="Arial Unicode MS" pitchFamily="34" charset="-122"/>
              <a:cs typeface="Times New Roman" pitchFamily="18" charset="0"/>
            </a:endParaRPr>
          </a:p>
        </p:txBody>
      </p:sp>
      <p:sp>
        <p:nvSpPr>
          <p:cNvPr id="11" name="Rectangle 12"/>
          <p:cNvSpPr>
            <a:spLocks noChangeArrowheads="1"/>
          </p:cNvSpPr>
          <p:nvPr/>
        </p:nvSpPr>
        <p:spPr bwMode="auto">
          <a:xfrm>
            <a:off x="1703414" y="4293741"/>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4</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12" name="AutoShape 13"/>
          <p:cNvSpPr>
            <a:spLocks noChangeArrowheads="1"/>
          </p:cNvSpPr>
          <p:nvPr/>
        </p:nvSpPr>
        <p:spPr bwMode="auto">
          <a:xfrm>
            <a:off x="2423495" y="4941763"/>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Future Prospect</a:t>
            </a:r>
            <a:endParaRPr lang="en-US" altLang="zh-CN" dirty="0">
              <a:latin typeface="Times New Roman" pitchFamily="18" charset="0"/>
              <a:ea typeface="Arial Unicode MS" pitchFamily="34" charset="-122"/>
              <a:cs typeface="Times New Roman" pitchFamily="18" charset="0"/>
            </a:endParaRPr>
          </a:p>
        </p:txBody>
      </p:sp>
      <p:sp>
        <p:nvSpPr>
          <p:cNvPr id="13" name="Rectangle 14"/>
          <p:cNvSpPr>
            <a:spLocks noChangeArrowheads="1"/>
          </p:cNvSpPr>
          <p:nvPr/>
        </p:nvSpPr>
        <p:spPr bwMode="auto">
          <a:xfrm>
            <a:off x="1703414" y="4941762"/>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5</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grpSp>
        <p:nvGrpSpPr>
          <p:cNvPr id="2" name="组合 16"/>
          <p:cNvGrpSpPr/>
          <p:nvPr/>
        </p:nvGrpSpPr>
        <p:grpSpPr>
          <a:xfrm>
            <a:off x="2411760" y="2204864"/>
            <a:ext cx="3972173" cy="485080"/>
            <a:chOff x="2411760" y="2204864"/>
            <a:chExt cx="3972173" cy="485080"/>
          </a:xfrm>
        </p:grpSpPr>
        <p:sp>
          <p:nvSpPr>
            <p:cNvPr id="15" name="AutoShape 5"/>
            <p:cNvSpPr>
              <a:spLocks noChangeArrowheads="1"/>
            </p:cNvSpPr>
            <p:nvPr/>
          </p:nvSpPr>
          <p:spPr bwMode="auto">
            <a:xfrm>
              <a:off x="2411760" y="2204864"/>
              <a:ext cx="3972173" cy="485080"/>
            </a:xfrm>
            <a:prstGeom prst="roundRect">
              <a:avLst>
                <a:gd name="adj" fmla="val 0"/>
              </a:avLst>
            </a:prstGeom>
            <a:solidFill>
              <a:schemeClr val="accent2"/>
            </a:solid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Objectives</a:t>
              </a:r>
              <a:endParaRPr lang="en-US" altLang="zh-CN" b="1" dirty="0">
                <a:solidFill>
                  <a:srgbClr val="002060"/>
                </a:solidFill>
                <a:latin typeface="Times New Roman" pitchFamily="18" charset="0"/>
                <a:ea typeface="Arial Unicode MS" pitchFamily="34" charset="-122"/>
                <a:cs typeface="Times New Roman" pitchFamily="18" charset="0"/>
              </a:endParaRPr>
            </a:p>
          </p:txBody>
        </p:sp>
        <p:sp>
          <p:nvSpPr>
            <p:cNvPr id="16" name="AutoShape 15"/>
            <p:cNvSpPr>
              <a:spLocks noChangeArrowheads="1"/>
            </p:cNvSpPr>
            <p:nvPr/>
          </p:nvSpPr>
          <p:spPr bwMode="auto">
            <a:xfrm>
              <a:off x="6084168" y="234888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sp>
        <p:nvSpPr>
          <p:cNvPr id="17" name="灯片编号占位符 16"/>
          <p:cNvSpPr>
            <a:spLocks noGrp="1"/>
          </p:cNvSpPr>
          <p:nvPr>
            <p:ph type="sldNum" sz="quarter" idx="12"/>
          </p:nvPr>
        </p:nvSpPr>
        <p:spPr/>
        <p:txBody>
          <a:bodyPr/>
          <a:lstStyle/>
          <a:p>
            <a:pPr>
              <a:defRPr/>
            </a:pPr>
            <a:fld id="{B0FF5078-B470-4C76-BACE-A291D487136D}" type="slidenum">
              <a:rPr lang="it-IT" altLang="zh-CN" smtClean="0"/>
              <a:pPr>
                <a:defRPr/>
              </a:pPr>
              <a:t>2</a:t>
            </a:fld>
            <a:endParaRPr lang="it-IT"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txBox="1">
            <a:spLocks noChangeArrowheads="1"/>
          </p:cNvSpPr>
          <p:nvPr/>
        </p:nvSpPr>
        <p:spPr bwMode="auto">
          <a:xfrm>
            <a:off x="0" y="1988840"/>
            <a:ext cx="5004048" cy="1440160"/>
          </a:xfrm>
          <a:prstGeom prst="rect">
            <a:avLst/>
          </a:prstGeom>
          <a:noFill/>
          <a:ln w="9525">
            <a:noFill/>
            <a:miter lim="800000"/>
            <a:headEnd/>
            <a:tailEnd/>
          </a:ln>
        </p:spPr>
        <p:txBody>
          <a:bodyPr/>
          <a:lstStyle/>
          <a:p>
            <a:pPr marL="742950" lvl="1" indent="-285750">
              <a:spcBef>
                <a:spcPct val="20000"/>
              </a:spcBef>
              <a:buClr>
                <a:schemeClr val="accent2"/>
              </a:buClr>
              <a:buSzPct val="70000"/>
            </a:pPr>
            <a:r>
              <a:rPr lang="en-US" altLang="zh-CN" b="1" dirty="0" smtClean="0"/>
              <a:t>    </a:t>
            </a:r>
            <a:r>
              <a:rPr lang="en-US" altLang="zh-CN" b="1" dirty="0" smtClean="0">
                <a:solidFill>
                  <a:srgbClr val="7030A0"/>
                </a:solidFill>
              </a:rPr>
              <a:t>Up to October 26, 2011,the number of registered user achieved 21,043.</a:t>
            </a:r>
            <a:endParaRPr lang="zh-CN" altLang="en-US" b="1" dirty="0">
              <a:solidFill>
                <a:srgbClr val="7030A0"/>
              </a:solidFill>
            </a:endParaRPr>
          </a:p>
        </p:txBody>
      </p:sp>
      <p:sp>
        <p:nvSpPr>
          <p:cNvPr id="26630" name="TextBox 8"/>
          <p:cNvSpPr txBox="1">
            <a:spLocks noChangeArrowheads="1"/>
          </p:cNvSpPr>
          <p:nvPr/>
        </p:nvSpPr>
        <p:spPr bwMode="auto">
          <a:xfrm>
            <a:off x="1331640" y="5805264"/>
            <a:ext cx="2500312" cy="707886"/>
          </a:xfrm>
          <a:prstGeom prst="rect">
            <a:avLst/>
          </a:prstGeom>
          <a:noFill/>
          <a:ln w="9525">
            <a:noFill/>
            <a:miter lim="800000"/>
            <a:headEnd/>
            <a:tailEnd/>
          </a:ln>
        </p:spPr>
        <p:txBody>
          <a:bodyPr>
            <a:spAutoFit/>
          </a:bodyPr>
          <a:lstStyle/>
          <a:p>
            <a:pPr algn="ctr"/>
            <a:r>
              <a:rPr lang="en-US" altLang="zh-CN" sz="2000" b="1" dirty="0" smtClean="0">
                <a:latin typeface="Verdana" pitchFamily="34" charset="0"/>
              </a:rPr>
              <a:t>education background</a:t>
            </a:r>
          </a:p>
        </p:txBody>
      </p:sp>
      <p:sp>
        <p:nvSpPr>
          <p:cNvPr id="26631" name="TextBox 9"/>
          <p:cNvSpPr txBox="1">
            <a:spLocks noChangeArrowheads="1"/>
          </p:cNvSpPr>
          <p:nvPr/>
        </p:nvSpPr>
        <p:spPr bwMode="auto">
          <a:xfrm>
            <a:off x="5364088" y="6237312"/>
            <a:ext cx="2500313" cy="369332"/>
          </a:xfrm>
          <a:prstGeom prst="rect">
            <a:avLst/>
          </a:prstGeom>
          <a:noFill/>
          <a:ln w="9525">
            <a:noFill/>
            <a:miter lim="800000"/>
            <a:headEnd/>
            <a:tailEnd/>
          </a:ln>
        </p:spPr>
        <p:txBody>
          <a:bodyPr>
            <a:spAutoFit/>
          </a:bodyPr>
          <a:lstStyle/>
          <a:p>
            <a:pPr algn="ctr"/>
            <a:r>
              <a:rPr lang="en-US" altLang="zh-CN" sz="1800" b="1" dirty="0" smtClean="0">
                <a:latin typeface="Verdana" pitchFamily="34" charset="0"/>
              </a:rPr>
              <a:t>occupation</a:t>
            </a:r>
            <a:endParaRPr lang="en-US" altLang="zh-CN" sz="1800" b="1" dirty="0">
              <a:latin typeface="Verdana" pitchFamily="34" charset="0"/>
            </a:endParaRPr>
          </a:p>
        </p:txBody>
      </p:sp>
      <p:sp>
        <p:nvSpPr>
          <p:cNvPr id="26632" name="TextBox 10"/>
          <p:cNvSpPr txBox="1">
            <a:spLocks noChangeArrowheads="1"/>
          </p:cNvSpPr>
          <p:nvPr/>
        </p:nvSpPr>
        <p:spPr bwMode="auto">
          <a:xfrm>
            <a:off x="5652120" y="3717032"/>
            <a:ext cx="2500312" cy="369332"/>
          </a:xfrm>
          <a:prstGeom prst="rect">
            <a:avLst/>
          </a:prstGeom>
          <a:noFill/>
          <a:ln w="9525">
            <a:noFill/>
            <a:miter lim="800000"/>
            <a:headEnd/>
            <a:tailEnd/>
          </a:ln>
        </p:spPr>
        <p:txBody>
          <a:bodyPr>
            <a:spAutoFit/>
          </a:bodyPr>
          <a:lstStyle/>
          <a:p>
            <a:pPr algn="ctr"/>
            <a:r>
              <a:rPr lang="en-US" altLang="zh-CN" sz="1800" b="1" dirty="0" smtClean="0">
                <a:latin typeface="Verdana" pitchFamily="34" charset="0"/>
              </a:rPr>
              <a:t>organization type</a:t>
            </a:r>
          </a:p>
        </p:txBody>
      </p:sp>
      <p:sp>
        <p:nvSpPr>
          <p:cNvPr id="11" name="灯片编号占位符 10"/>
          <p:cNvSpPr>
            <a:spLocks noGrp="1"/>
          </p:cNvSpPr>
          <p:nvPr>
            <p:ph type="sldNum" sz="quarter" idx="12"/>
          </p:nvPr>
        </p:nvSpPr>
        <p:spPr>
          <a:xfrm>
            <a:off x="8100392" y="6248400"/>
            <a:ext cx="357808" cy="457200"/>
          </a:xfrm>
        </p:spPr>
        <p:txBody>
          <a:bodyPr/>
          <a:lstStyle/>
          <a:p>
            <a:pPr>
              <a:defRPr/>
            </a:pPr>
            <a:fld id="{15D52910-75B1-4B6D-979A-28AE23355263}" type="slidenum">
              <a:rPr lang="en-US" altLang="zh-CN" smtClean="0"/>
              <a:pPr>
                <a:defRPr/>
              </a:pPr>
              <a:t>20</a:t>
            </a:fld>
            <a:endParaRPr lang="en-US" altLang="zh-CN" dirty="0"/>
          </a:p>
        </p:txBody>
      </p:sp>
      <p:sp>
        <p:nvSpPr>
          <p:cNvPr id="12" name="标题 1"/>
          <p:cNvSpPr txBox="1">
            <a:spLocks/>
          </p:cNvSpPr>
          <p:nvPr/>
        </p:nvSpPr>
        <p:spPr>
          <a:xfrm>
            <a:off x="1043608" y="980728"/>
            <a:ext cx="7704856" cy="648072"/>
          </a:xfrm>
          <a:prstGeom prst="rect">
            <a:avLst/>
          </a:prstGeom>
        </p:spPr>
        <p:txBody>
          <a:bodyPr/>
          <a:lstStyle/>
          <a:p>
            <a:pPr>
              <a:defRPr/>
            </a:pPr>
            <a:r>
              <a:rPr lang="en-US" altLang="zh-CN" sz="3000" b="1" kern="0" dirty="0" smtClean="0">
                <a:solidFill>
                  <a:schemeClr val="tx2"/>
                </a:solidFill>
                <a:latin typeface="微软雅黑" pitchFamily="34" charset="-122"/>
                <a:ea typeface="微软雅黑" pitchFamily="34" charset="-122"/>
                <a:cs typeface="+mj-cs"/>
              </a:rPr>
              <a:t>4. </a:t>
            </a:r>
            <a:r>
              <a:rPr lang="en-US" altLang="zh-CN" sz="3200" dirty="0" smtClean="0">
                <a:latin typeface="Times New Roman" pitchFamily="18" charset="0"/>
                <a:ea typeface="Arial Unicode MS" pitchFamily="34" charset="-122"/>
                <a:cs typeface="Times New Roman" pitchFamily="18" charset="0"/>
              </a:rPr>
              <a:t>Sharing </a:t>
            </a:r>
            <a:r>
              <a:rPr lang="en-US" altLang="zh-CN" sz="3200" dirty="0" err="1" smtClean="0">
                <a:latin typeface="Times New Roman" pitchFamily="18" charset="0"/>
                <a:ea typeface="Arial Unicode MS" pitchFamily="34" charset="-122"/>
                <a:cs typeface="Times New Roman" pitchFamily="18" charset="0"/>
              </a:rPr>
              <a:t>Archievements</a:t>
            </a:r>
            <a:r>
              <a:rPr lang="en-US" altLang="zh-CN" sz="3200" dirty="0" smtClean="0">
                <a:latin typeface="Times New Roman" pitchFamily="18" charset="0"/>
                <a:ea typeface="Arial Unicode MS" pitchFamily="34" charset="-122"/>
                <a:cs typeface="Times New Roman" pitchFamily="18" charset="0"/>
              </a:rPr>
              <a:t> </a:t>
            </a:r>
            <a:r>
              <a:rPr lang="en-US" altLang="zh-CN" sz="3000" b="1" kern="0" dirty="0" smtClean="0">
                <a:solidFill>
                  <a:schemeClr val="tx2"/>
                </a:solidFill>
                <a:latin typeface="微软雅黑" pitchFamily="34" charset="-122"/>
                <a:ea typeface="微软雅黑" pitchFamily="34" charset="-122"/>
                <a:cs typeface="+mj-cs"/>
              </a:rPr>
              <a:t>-- </a:t>
            </a:r>
            <a:r>
              <a:rPr lang="en-US" altLang="zh-CN" sz="3000" kern="0" dirty="0" smtClean="0">
                <a:solidFill>
                  <a:schemeClr val="tx2"/>
                </a:solidFill>
                <a:latin typeface="微软雅黑" pitchFamily="34" charset="-122"/>
                <a:ea typeface="微软雅黑" pitchFamily="34" charset="-122"/>
                <a:cs typeface="+mj-cs"/>
              </a:rPr>
              <a:t>R</a:t>
            </a:r>
            <a:r>
              <a:rPr lang="en-US" altLang="zh-CN" sz="3200" dirty="0" smtClean="0"/>
              <a:t>egistered User </a:t>
            </a:r>
            <a:endParaRPr kumimoji="0" lang="zh-CN" altLang="en-US" sz="3000" b="1" i="0" u="none" strike="noStrike" kern="0" cap="none" spc="0" normalizeH="0" baseline="0" noProof="0" dirty="0" smtClean="0">
              <a:ln>
                <a:noFill/>
              </a:ln>
              <a:solidFill>
                <a:schemeClr val="tx2"/>
              </a:solidFill>
              <a:effectLst/>
              <a:uLnTx/>
              <a:uFillTx/>
              <a:latin typeface="微软雅黑" pitchFamily="34" charset="-122"/>
              <a:ea typeface="微软雅黑" pitchFamily="34" charset="-122"/>
              <a:cs typeface="+mj-cs"/>
            </a:endParaRPr>
          </a:p>
        </p:txBody>
      </p:sp>
      <p:pic>
        <p:nvPicPr>
          <p:cNvPr id="39939" name="Picture 3"/>
          <p:cNvPicPr>
            <a:picLocks noChangeAspect="1" noChangeArrowheads="1"/>
          </p:cNvPicPr>
          <p:nvPr/>
        </p:nvPicPr>
        <p:blipFill>
          <a:blip r:embed="rId3" cstate="print"/>
          <a:srcRect l="7848" t="2980" r="8967" b="19533"/>
          <a:stretch>
            <a:fillRect/>
          </a:stretch>
        </p:blipFill>
        <p:spPr bwMode="auto">
          <a:xfrm>
            <a:off x="827584" y="3501008"/>
            <a:ext cx="3816424" cy="1872208"/>
          </a:xfrm>
          <a:prstGeom prst="rect">
            <a:avLst/>
          </a:prstGeom>
          <a:noFill/>
          <a:ln w="9525">
            <a:noFill/>
            <a:miter lim="800000"/>
            <a:headEnd/>
            <a:tailEnd/>
          </a:ln>
          <a:effectLst/>
        </p:spPr>
      </p:pic>
      <p:pic>
        <p:nvPicPr>
          <p:cNvPr id="39940" name="Picture 4"/>
          <p:cNvPicPr>
            <a:picLocks noChangeAspect="1" noChangeArrowheads="1"/>
          </p:cNvPicPr>
          <p:nvPr/>
        </p:nvPicPr>
        <p:blipFill>
          <a:blip r:embed="rId4" cstate="print"/>
          <a:srcRect l="5240" t="3812" r="2190" b="8519"/>
          <a:stretch>
            <a:fillRect/>
          </a:stretch>
        </p:blipFill>
        <p:spPr bwMode="auto">
          <a:xfrm>
            <a:off x="4860032" y="4509120"/>
            <a:ext cx="3816424" cy="1656184"/>
          </a:xfrm>
          <a:prstGeom prst="rect">
            <a:avLst/>
          </a:prstGeom>
          <a:noFill/>
          <a:ln w="9525">
            <a:noFill/>
            <a:miter lim="800000"/>
            <a:headEnd/>
            <a:tailEnd/>
          </a:ln>
          <a:effectLst/>
        </p:spPr>
      </p:pic>
      <p:pic>
        <p:nvPicPr>
          <p:cNvPr id="3074" name="Picture 2"/>
          <p:cNvPicPr>
            <a:picLocks noChangeAspect="1" noChangeArrowheads="1"/>
          </p:cNvPicPr>
          <p:nvPr/>
        </p:nvPicPr>
        <p:blipFill>
          <a:blip r:embed="rId5" cstate="print"/>
          <a:srcRect l="3253" t="3328" r="4869" b="16802"/>
          <a:stretch>
            <a:fillRect/>
          </a:stretch>
        </p:blipFill>
        <p:spPr bwMode="auto">
          <a:xfrm>
            <a:off x="4932040" y="1844824"/>
            <a:ext cx="4067944" cy="172819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pPr>
              <a:defRPr/>
            </a:pPr>
            <a:fld id="{76C0F3AB-9DE4-4E61-B626-7C44AF6D87F0}" type="slidenum">
              <a:rPr lang="en-US" altLang="zh-CN"/>
              <a:pPr>
                <a:defRPr/>
              </a:pPr>
              <a:t>21</a:t>
            </a:fld>
            <a:endParaRPr lang="en-US" altLang="zh-CN"/>
          </a:p>
        </p:txBody>
      </p:sp>
      <p:pic>
        <p:nvPicPr>
          <p:cNvPr id="1026" name="Picture 2"/>
          <p:cNvPicPr>
            <a:picLocks noChangeAspect="1" noChangeArrowheads="1"/>
          </p:cNvPicPr>
          <p:nvPr/>
        </p:nvPicPr>
        <p:blipFill>
          <a:blip r:embed="rId3" cstate="print"/>
          <a:srcRect l="16238" t="10035" r="25000" b="13421"/>
          <a:stretch>
            <a:fillRect/>
          </a:stretch>
        </p:blipFill>
        <p:spPr bwMode="auto">
          <a:xfrm>
            <a:off x="2339752" y="1700808"/>
            <a:ext cx="4333952" cy="3528392"/>
          </a:xfrm>
          <a:prstGeom prst="rect">
            <a:avLst/>
          </a:prstGeom>
          <a:noFill/>
          <a:ln w="9525">
            <a:noFill/>
            <a:miter lim="800000"/>
            <a:headEnd/>
            <a:tailEnd/>
          </a:ln>
        </p:spPr>
      </p:pic>
      <p:sp>
        <p:nvSpPr>
          <p:cNvPr id="10" name="内容占位符 6"/>
          <p:cNvSpPr txBox="1">
            <a:spLocks/>
          </p:cNvSpPr>
          <p:nvPr/>
        </p:nvSpPr>
        <p:spPr>
          <a:xfrm>
            <a:off x="323528" y="1916832"/>
            <a:ext cx="2016224" cy="3384376"/>
          </a:xfrm>
          <a:prstGeom prst="rect">
            <a:avLst/>
          </a:prstGeom>
        </p:spPr>
        <p:txBody>
          <a:bodyPr>
            <a:normAutofit/>
          </a:bodyPr>
          <a:lstStyle/>
          <a:p>
            <a:pPr marL="342900" indent="-342900" fontAlgn="auto">
              <a:lnSpc>
                <a:spcPct val="110000"/>
              </a:lnSpc>
              <a:spcBef>
                <a:spcPct val="20000"/>
              </a:spcBef>
              <a:spcAft>
                <a:spcPts val="1200"/>
              </a:spcAft>
              <a:buClr>
                <a:schemeClr val="tx2"/>
              </a:buClr>
              <a:buSzPct val="50000"/>
              <a:buFont typeface="Wingdings 2"/>
              <a:buChar char="ß"/>
              <a:defRPr/>
            </a:pPr>
            <a:r>
              <a:rPr lang="en-US" altLang="zh-CN" sz="1600" dirty="0" err="1" smtClean="0"/>
              <a:t>Geoscience</a:t>
            </a:r>
            <a:endParaRPr lang="en-US" altLang="zh-CN" sz="1600" dirty="0" smtClean="0"/>
          </a:p>
          <a:p>
            <a:pPr marL="342900" indent="-342900" fontAlgn="auto">
              <a:lnSpc>
                <a:spcPct val="110000"/>
              </a:lnSpc>
              <a:spcBef>
                <a:spcPct val="20000"/>
              </a:spcBef>
              <a:spcAft>
                <a:spcPts val="1200"/>
              </a:spcAft>
              <a:buClr>
                <a:schemeClr val="tx2"/>
              </a:buClr>
              <a:buSzPct val="50000"/>
              <a:buFont typeface="Wingdings 2"/>
              <a:buChar char="ß"/>
              <a:defRPr/>
            </a:pPr>
            <a:r>
              <a:rPr lang="en-US" altLang="zh-CN" sz="1600" dirty="0" smtClean="0"/>
              <a:t>Environmental science</a:t>
            </a:r>
          </a:p>
          <a:p>
            <a:pPr marL="342900" indent="-342900" fontAlgn="auto">
              <a:lnSpc>
                <a:spcPct val="110000"/>
              </a:lnSpc>
              <a:spcBef>
                <a:spcPct val="20000"/>
              </a:spcBef>
              <a:spcAft>
                <a:spcPts val="1200"/>
              </a:spcAft>
              <a:buClr>
                <a:schemeClr val="tx2"/>
              </a:buClr>
              <a:buSzPct val="50000"/>
              <a:buFont typeface="Wingdings 2"/>
              <a:buChar char="ß"/>
              <a:defRPr/>
            </a:pPr>
            <a:r>
              <a:rPr lang="en-US" altLang="zh-CN" sz="1600" dirty="0" smtClean="0"/>
              <a:t>Ecology</a:t>
            </a:r>
          </a:p>
          <a:p>
            <a:pPr marL="342900" indent="-342900" fontAlgn="auto">
              <a:lnSpc>
                <a:spcPct val="110000"/>
              </a:lnSpc>
              <a:spcBef>
                <a:spcPct val="20000"/>
              </a:spcBef>
              <a:spcAft>
                <a:spcPts val="1200"/>
              </a:spcAft>
              <a:buClr>
                <a:schemeClr val="tx2"/>
              </a:buClr>
              <a:buSzPct val="50000"/>
              <a:buFont typeface="Wingdings 2"/>
              <a:buChar char="ß"/>
              <a:defRPr/>
            </a:pPr>
            <a:r>
              <a:rPr lang="en-US" altLang="zh-CN" sz="1600" dirty="0" smtClean="0"/>
              <a:t>Meteorology</a:t>
            </a:r>
          </a:p>
          <a:p>
            <a:pPr marL="342900" indent="-342900" fontAlgn="auto">
              <a:lnSpc>
                <a:spcPct val="110000"/>
              </a:lnSpc>
              <a:spcBef>
                <a:spcPct val="20000"/>
              </a:spcBef>
              <a:spcAft>
                <a:spcPts val="1200"/>
              </a:spcAft>
              <a:buClr>
                <a:schemeClr val="tx2"/>
              </a:buClr>
              <a:buSzPct val="50000"/>
              <a:buFont typeface="Wingdings 2"/>
              <a:buChar char="ß"/>
              <a:defRPr/>
            </a:pPr>
            <a:r>
              <a:rPr lang="en-US" altLang="zh-CN" sz="1600" dirty="0" smtClean="0"/>
              <a:t>Hydrology</a:t>
            </a:r>
          </a:p>
          <a:p>
            <a:pPr marL="342900" indent="-342900" fontAlgn="auto">
              <a:lnSpc>
                <a:spcPct val="110000"/>
              </a:lnSpc>
              <a:spcBef>
                <a:spcPct val="20000"/>
              </a:spcBef>
              <a:spcAft>
                <a:spcPts val="1200"/>
              </a:spcAft>
              <a:buClr>
                <a:schemeClr val="tx2"/>
              </a:buClr>
              <a:buSzPct val="50000"/>
              <a:buFont typeface="Wingdings 2"/>
              <a:buChar char="ß"/>
              <a:defRPr/>
            </a:pPr>
            <a:r>
              <a:rPr lang="en-US" altLang="zh-CN" sz="1600" dirty="0" smtClean="0"/>
              <a:t>Marine Sciences</a:t>
            </a:r>
          </a:p>
          <a:p>
            <a:pPr marL="342900" indent="-342900" fontAlgn="auto">
              <a:lnSpc>
                <a:spcPct val="110000"/>
              </a:lnSpc>
              <a:spcBef>
                <a:spcPct val="20000"/>
              </a:spcBef>
              <a:spcAft>
                <a:spcPts val="1200"/>
              </a:spcAft>
              <a:buClr>
                <a:schemeClr val="tx2"/>
              </a:buClr>
              <a:buSzPct val="50000"/>
              <a:buFont typeface="Wingdings 2"/>
              <a:buChar char="ß"/>
              <a:defRPr/>
            </a:pPr>
            <a:endParaRPr lang="zh-CN" altLang="zh-CN" sz="2000" dirty="0" smtClean="0"/>
          </a:p>
        </p:txBody>
      </p:sp>
      <p:sp>
        <p:nvSpPr>
          <p:cNvPr id="11" name="内容占位符 6"/>
          <p:cNvSpPr txBox="1">
            <a:spLocks/>
          </p:cNvSpPr>
          <p:nvPr/>
        </p:nvSpPr>
        <p:spPr>
          <a:xfrm>
            <a:off x="6804248" y="1772816"/>
            <a:ext cx="2160239" cy="3168352"/>
          </a:xfrm>
          <a:prstGeom prst="rect">
            <a:avLst/>
          </a:prstGeom>
        </p:spPr>
        <p:txBody>
          <a:bodyPr>
            <a:normAutofit fontScale="92500"/>
          </a:bodyPr>
          <a:lstStyle/>
          <a:p>
            <a:pPr marL="342900" indent="-342900" fontAlgn="auto">
              <a:lnSpc>
                <a:spcPct val="130000"/>
              </a:lnSpc>
              <a:spcBef>
                <a:spcPct val="20000"/>
              </a:spcBef>
              <a:spcAft>
                <a:spcPts val="1200"/>
              </a:spcAft>
              <a:buClr>
                <a:schemeClr val="tx2"/>
              </a:buClr>
              <a:buSzPct val="50000"/>
              <a:buFont typeface="Wingdings 2"/>
              <a:buChar char="ß"/>
              <a:defRPr/>
            </a:pPr>
            <a:r>
              <a:rPr lang="en-US" altLang="zh-CN" sz="1700" dirty="0" smtClean="0"/>
              <a:t>Natural disaster</a:t>
            </a:r>
          </a:p>
          <a:p>
            <a:pPr marL="342900" indent="-342900" fontAlgn="auto">
              <a:lnSpc>
                <a:spcPct val="130000"/>
              </a:lnSpc>
              <a:spcBef>
                <a:spcPct val="20000"/>
              </a:spcBef>
              <a:spcAft>
                <a:spcPts val="1200"/>
              </a:spcAft>
              <a:buClr>
                <a:schemeClr val="tx2"/>
              </a:buClr>
              <a:buSzPct val="50000"/>
              <a:buFont typeface="Wingdings 2"/>
              <a:buChar char="ß"/>
              <a:defRPr/>
            </a:pPr>
            <a:r>
              <a:rPr lang="en-US" altLang="zh-CN" sz="1700" dirty="0" smtClean="0"/>
              <a:t>City planning</a:t>
            </a:r>
          </a:p>
          <a:p>
            <a:pPr marL="342900" indent="-342900" fontAlgn="auto">
              <a:lnSpc>
                <a:spcPct val="130000"/>
              </a:lnSpc>
              <a:spcBef>
                <a:spcPct val="20000"/>
              </a:spcBef>
              <a:spcAft>
                <a:spcPts val="1200"/>
              </a:spcAft>
              <a:buClr>
                <a:schemeClr val="tx2"/>
              </a:buClr>
              <a:buSzPct val="50000"/>
              <a:buFont typeface="Wingdings 2"/>
              <a:buChar char="ß"/>
              <a:defRPr/>
            </a:pPr>
            <a:r>
              <a:rPr lang="en-US" altLang="zh-CN" sz="1700" dirty="0" smtClean="0"/>
              <a:t>Agriculture science</a:t>
            </a:r>
          </a:p>
          <a:p>
            <a:pPr marL="342900" indent="-342900" fontAlgn="auto">
              <a:lnSpc>
                <a:spcPct val="130000"/>
              </a:lnSpc>
              <a:spcBef>
                <a:spcPct val="20000"/>
              </a:spcBef>
              <a:spcAft>
                <a:spcPts val="1200"/>
              </a:spcAft>
              <a:buClr>
                <a:schemeClr val="tx2"/>
              </a:buClr>
              <a:buSzPct val="50000"/>
              <a:buFont typeface="Wingdings 2"/>
              <a:buChar char="ß"/>
              <a:defRPr/>
            </a:pPr>
            <a:r>
              <a:rPr lang="en-US" altLang="zh-CN" sz="1700" dirty="0" smtClean="0"/>
              <a:t>Forestry science</a:t>
            </a:r>
          </a:p>
          <a:p>
            <a:pPr marL="342900" indent="-342900" fontAlgn="auto">
              <a:lnSpc>
                <a:spcPct val="130000"/>
              </a:lnSpc>
              <a:spcBef>
                <a:spcPct val="20000"/>
              </a:spcBef>
              <a:spcAft>
                <a:spcPts val="1200"/>
              </a:spcAft>
              <a:buClr>
                <a:schemeClr val="tx2"/>
              </a:buClr>
              <a:buSzPct val="50000"/>
              <a:buFont typeface="Wingdings 2"/>
              <a:buChar char="ß"/>
              <a:defRPr/>
            </a:pPr>
            <a:r>
              <a:rPr lang="en-US" altLang="zh-CN" sz="1700" dirty="0" smtClean="0"/>
              <a:t>Grassland science</a:t>
            </a:r>
          </a:p>
          <a:p>
            <a:pPr marL="342900" indent="-342900" fontAlgn="auto">
              <a:lnSpc>
                <a:spcPct val="130000"/>
              </a:lnSpc>
              <a:spcBef>
                <a:spcPct val="20000"/>
              </a:spcBef>
              <a:spcAft>
                <a:spcPts val="1200"/>
              </a:spcAft>
              <a:buClr>
                <a:schemeClr val="tx2"/>
              </a:buClr>
              <a:buSzPct val="50000"/>
              <a:buFont typeface="Wingdings 2"/>
              <a:buChar char="ß"/>
              <a:defRPr/>
            </a:pPr>
            <a:r>
              <a:rPr lang="en-US" altLang="zh-CN" sz="1700" dirty="0" smtClean="0"/>
              <a:t>Other</a:t>
            </a:r>
            <a:r>
              <a:rPr lang="zh-CN" altLang="en-US" sz="1700" dirty="0" smtClean="0"/>
              <a:t> </a:t>
            </a:r>
            <a:r>
              <a:rPr lang="en-US" altLang="zh-CN" sz="2000" dirty="0" smtClean="0"/>
              <a:t>	</a:t>
            </a:r>
            <a:endParaRPr lang="zh-CN" altLang="en-US" sz="2000" dirty="0" smtClean="0"/>
          </a:p>
        </p:txBody>
      </p:sp>
      <p:sp>
        <p:nvSpPr>
          <p:cNvPr id="7" name="内容占位符 2"/>
          <p:cNvSpPr txBox="1">
            <a:spLocks/>
          </p:cNvSpPr>
          <p:nvPr/>
        </p:nvSpPr>
        <p:spPr bwMode="auto">
          <a:xfrm>
            <a:off x="467544" y="5301208"/>
            <a:ext cx="7632848" cy="13681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342900" lvl="0" indent="-342900">
              <a:lnSpc>
                <a:spcPct val="110000"/>
              </a:lnSpc>
              <a:spcBef>
                <a:spcPct val="20000"/>
              </a:spcBef>
              <a:spcAft>
                <a:spcPts val="1200"/>
              </a:spcAft>
              <a:buClr>
                <a:schemeClr val="tx2"/>
              </a:buClr>
              <a:buSzPct val="70000"/>
              <a:buFont typeface="Wingdings" pitchFamily="2" charset="2"/>
              <a:buChar char="p"/>
              <a:defRPr/>
            </a:pPr>
            <a:r>
              <a:rPr lang="en-US" altLang="zh-CN" sz="1600" dirty="0" smtClean="0"/>
              <a:t>To October , 2011, the number of key </a:t>
            </a:r>
            <a:r>
              <a:rPr lang="en-US" altLang="zh-CN" sz="1600" dirty="0" err="1" smtClean="0"/>
              <a:t>reseach</a:t>
            </a:r>
            <a:r>
              <a:rPr lang="en-US" altLang="zh-CN" sz="1600" dirty="0" smtClean="0"/>
              <a:t> projects supported by International Scientific Data Service Platform  reached  152.  Among these projects, 84 projects come from CAS, 68 come from other institutes.</a:t>
            </a:r>
          </a:p>
          <a:p>
            <a:pPr marL="342900" lvl="0" indent="-342900">
              <a:lnSpc>
                <a:spcPct val="110000"/>
              </a:lnSpc>
              <a:spcBef>
                <a:spcPct val="20000"/>
              </a:spcBef>
              <a:spcAft>
                <a:spcPts val="1200"/>
              </a:spcAft>
              <a:buClr>
                <a:schemeClr val="tx2"/>
              </a:buClr>
              <a:buSzPct val="70000"/>
              <a:buFont typeface="Wingdings" pitchFamily="2" charset="2"/>
              <a:buChar char="p"/>
              <a:defRPr/>
            </a:pPr>
            <a:r>
              <a:rPr lang="en-US" altLang="zh-CN" sz="1600" dirty="0" smtClean="0"/>
              <a:t>In the last few years, </a:t>
            </a:r>
            <a:r>
              <a:rPr lang="en-US" altLang="zh-CN" sz="1600" dirty="0" smtClean="0">
                <a:latin typeface="Times New Roman" pitchFamily="18" charset="0"/>
                <a:ea typeface="Arial Unicode MS" pitchFamily="34" charset="-122"/>
                <a:cs typeface="Times New Roman" pitchFamily="18" charset="0"/>
              </a:rPr>
              <a:t>services of Platform</a:t>
            </a:r>
            <a:r>
              <a:rPr lang="en-US" altLang="zh-CN" sz="1600" dirty="0" smtClean="0"/>
              <a:t> has received great praise.</a:t>
            </a:r>
            <a:endParaRPr lang="zh-CN" altLang="zh-CN" sz="1600" b="1" dirty="0" smtClean="0">
              <a:solidFill>
                <a:srgbClr val="002060"/>
              </a:solidFill>
            </a:endParaRPr>
          </a:p>
        </p:txBody>
      </p:sp>
      <p:sp>
        <p:nvSpPr>
          <p:cNvPr id="8" name="标题 1"/>
          <p:cNvSpPr txBox="1">
            <a:spLocks/>
          </p:cNvSpPr>
          <p:nvPr/>
        </p:nvSpPr>
        <p:spPr>
          <a:xfrm>
            <a:off x="1259632" y="908720"/>
            <a:ext cx="7704856" cy="648072"/>
          </a:xfrm>
          <a:prstGeom prst="rect">
            <a:avLst/>
          </a:prstGeom>
        </p:spPr>
        <p:txBody>
          <a:bodyPr/>
          <a:lstStyle/>
          <a:p>
            <a:pPr>
              <a:defRPr/>
            </a:pPr>
            <a:r>
              <a:rPr lang="en-US" altLang="zh-CN" sz="3000" b="1" kern="0" dirty="0" smtClean="0">
                <a:solidFill>
                  <a:schemeClr val="tx2"/>
                </a:solidFill>
                <a:latin typeface="微软雅黑" pitchFamily="34" charset="-122"/>
                <a:ea typeface="微软雅黑" pitchFamily="34" charset="-122"/>
                <a:cs typeface="+mj-cs"/>
              </a:rPr>
              <a:t>4. </a:t>
            </a:r>
            <a:r>
              <a:rPr lang="en-US" altLang="zh-CN" sz="3200" dirty="0" smtClean="0">
                <a:latin typeface="Times New Roman" pitchFamily="18" charset="0"/>
                <a:ea typeface="Arial Unicode MS" pitchFamily="34" charset="-122"/>
                <a:cs typeface="Times New Roman" pitchFamily="18" charset="0"/>
              </a:rPr>
              <a:t>Sharing </a:t>
            </a:r>
            <a:r>
              <a:rPr lang="en-US" altLang="zh-CN" sz="3200" dirty="0" err="1" smtClean="0">
                <a:latin typeface="Times New Roman" pitchFamily="18" charset="0"/>
                <a:ea typeface="Arial Unicode MS" pitchFamily="34" charset="-122"/>
                <a:cs typeface="Times New Roman" pitchFamily="18" charset="0"/>
              </a:rPr>
              <a:t>Archievements</a:t>
            </a:r>
            <a:r>
              <a:rPr lang="en-US" altLang="zh-CN" sz="3200" dirty="0" smtClean="0">
                <a:latin typeface="Times New Roman" pitchFamily="18" charset="0"/>
                <a:ea typeface="Arial Unicode MS" pitchFamily="34" charset="-122"/>
                <a:cs typeface="Times New Roman" pitchFamily="18" charset="0"/>
              </a:rPr>
              <a:t> -- </a:t>
            </a:r>
            <a:r>
              <a:rPr lang="en-US" altLang="zh-CN" sz="3000" kern="0" dirty="0" smtClean="0">
                <a:solidFill>
                  <a:schemeClr val="tx2"/>
                </a:solidFill>
                <a:latin typeface="Times New Roman" pitchFamily="18" charset="0"/>
                <a:ea typeface="微软雅黑" pitchFamily="34" charset="-122"/>
                <a:cs typeface="Times New Roman" pitchFamily="18" charset="0"/>
              </a:rPr>
              <a:t>Field of Services</a:t>
            </a:r>
            <a:endParaRPr kumimoji="0" lang="zh-CN" altLang="en-US" sz="3000" i="0" u="none" strike="noStrike" kern="0" cap="none" spc="0" normalizeH="0" baseline="0" noProof="0" dirty="0" smtClean="0">
              <a:ln>
                <a:noFill/>
              </a:ln>
              <a:solidFill>
                <a:schemeClr val="tx2"/>
              </a:solidFill>
              <a:effectLst/>
              <a:uLnTx/>
              <a:uFillTx/>
              <a:latin typeface="Times New Roman" pitchFamily="18" charset="0"/>
              <a:ea typeface="微软雅黑" pitchFamily="34" charset="-122"/>
              <a:cs typeface="Times New Roman" pitchFamily="18" charset="0"/>
            </a:endParaRPr>
          </a:p>
        </p:txBody>
      </p:sp>
    </p:spTree>
  </p:cSld>
  <p:clrMapOvr>
    <a:masterClrMapping/>
  </p:clrMapOvr>
  <p:transition spd="slow">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en-US" altLang="zh-CN" dirty="0" smtClean="0">
                <a:ea typeface="宋体" charset="-122"/>
              </a:rPr>
              <a:t>CATALOG</a:t>
            </a:r>
            <a:endParaRPr lang="zh-CN" altLang="en-US" dirty="0" smtClean="0">
              <a:ea typeface="宋体" charset="-122"/>
            </a:endParaRPr>
          </a:p>
        </p:txBody>
      </p:sp>
      <p:sp>
        <p:nvSpPr>
          <p:cNvPr id="4" name="Rectangle 6"/>
          <p:cNvSpPr>
            <a:spLocks noChangeArrowheads="1"/>
          </p:cNvSpPr>
          <p:nvPr/>
        </p:nvSpPr>
        <p:spPr bwMode="auto">
          <a:xfrm>
            <a:off x="1703413" y="2204864"/>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1</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6" name="Rectangle 8"/>
          <p:cNvSpPr>
            <a:spLocks noChangeArrowheads="1"/>
          </p:cNvSpPr>
          <p:nvPr/>
        </p:nvSpPr>
        <p:spPr bwMode="auto">
          <a:xfrm>
            <a:off x="1703413" y="2925589"/>
            <a:ext cx="402355" cy="480261"/>
          </a:xfrm>
          <a:prstGeom prst="rect">
            <a:avLst/>
          </a:prstGeom>
          <a:solidFill>
            <a:schemeClr val="accent2"/>
          </a:solidFill>
          <a:ln w="9525">
            <a:noFill/>
            <a:miter lim="800000"/>
            <a:headEnd/>
            <a:tailEnd/>
          </a:ln>
        </p:spPr>
        <p:txBody>
          <a:bodyPr wrap="none" anchor="ctr"/>
          <a:lstStyle/>
          <a:p>
            <a:pPr algn="ctr"/>
            <a:r>
              <a:rPr lang="en-US" altLang="zh-CN" sz="2400" b="1" dirty="0" smtClean="0">
                <a:solidFill>
                  <a:schemeClr val="bg1"/>
                </a:solidFill>
                <a:latin typeface="Times New Roman" pitchFamily="18" charset="0"/>
                <a:ea typeface="Arial Unicode MS" pitchFamily="34" charset="-122"/>
                <a:cs typeface="Times New Roman" pitchFamily="18" charset="0"/>
              </a:rPr>
              <a:t>2</a:t>
            </a:r>
            <a:endParaRPr lang="en-US" altLang="zh-CN" sz="2400" b="1" dirty="0">
              <a:solidFill>
                <a:schemeClr val="bg1"/>
              </a:solidFill>
              <a:latin typeface="Times New Roman" pitchFamily="18" charset="0"/>
              <a:ea typeface="Arial Unicode MS" pitchFamily="34" charset="-122"/>
              <a:cs typeface="Times New Roman" pitchFamily="18" charset="0"/>
            </a:endParaRPr>
          </a:p>
        </p:txBody>
      </p:sp>
      <p:sp>
        <p:nvSpPr>
          <p:cNvPr id="8" name="Rectangle 10"/>
          <p:cNvSpPr>
            <a:spLocks noChangeArrowheads="1"/>
          </p:cNvSpPr>
          <p:nvPr/>
        </p:nvSpPr>
        <p:spPr bwMode="auto">
          <a:xfrm>
            <a:off x="1703413" y="3643139"/>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3</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9" name="AutoShape 7"/>
          <p:cNvSpPr>
            <a:spLocks noChangeArrowheads="1"/>
          </p:cNvSpPr>
          <p:nvPr/>
        </p:nvSpPr>
        <p:spPr bwMode="auto">
          <a:xfrm>
            <a:off x="2411760" y="2205510"/>
            <a:ext cx="3972173" cy="485080"/>
          </a:xfrm>
          <a:prstGeom prst="roundRect">
            <a:avLst>
              <a:gd name="adj" fmla="val 0"/>
            </a:avLst>
          </a:prstGeom>
          <a:no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Objectives</a:t>
            </a:r>
            <a:endParaRPr lang="en-US" altLang="zh-CN" b="1" dirty="0">
              <a:solidFill>
                <a:srgbClr val="002060"/>
              </a:solidFill>
              <a:latin typeface="Times New Roman" pitchFamily="18" charset="0"/>
              <a:ea typeface="Arial Unicode MS" pitchFamily="34" charset="-122"/>
              <a:cs typeface="Times New Roman" pitchFamily="18" charset="0"/>
            </a:endParaRPr>
          </a:p>
        </p:txBody>
      </p:sp>
      <p:sp>
        <p:nvSpPr>
          <p:cNvPr id="11" name="Rectangle 12"/>
          <p:cNvSpPr>
            <a:spLocks noChangeArrowheads="1"/>
          </p:cNvSpPr>
          <p:nvPr/>
        </p:nvSpPr>
        <p:spPr bwMode="auto">
          <a:xfrm>
            <a:off x="1703414" y="4293741"/>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4</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13" name="Rectangle 14"/>
          <p:cNvSpPr>
            <a:spLocks noChangeArrowheads="1"/>
          </p:cNvSpPr>
          <p:nvPr/>
        </p:nvSpPr>
        <p:spPr bwMode="auto">
          <a:xfrm>
            <a:off x="1703414" y="4941762"/>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5</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23" name="AutoShape 15"/>
          <p:cNvSpPr>
            <a:spLocks noChangeArrowheads="1"/>
          </p:cNvSpPr>
          <p:nvPr/>
        </p:nvSpPr>
        <p:spPr bwMode="auto">
          <a:xfrm>
            <a:off x="6084168" y="306896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nvGrpSpPr>
          <p:cNvPr id="2" name="组合 16"/>
          <p:cNvGrpSpPr/>
          <p:nvPr/>
        </p:nvGrpSpPr>
        <p:grpSpPr>
          <a:xfrm>
            <a:off x="2411760" y="4941168"/>
            <a:ext cx="3972173" cy="485080"/>
            <a:chOff x="2411760" y="2204864"/>
            <a:chExt cx="3972173" cy="485080"/>
          </a:xfrm>
        </p:grpSpPr>
        <p:sp>
          <p:nvSpPr>
            <p:cNvPr id="16" name="AutoShape 5"/>
            <p:cNvSpPr>
              <a:spLocks noChangeArrowheads="1"/>
            </p:cNvSpPr>
            <p:nvPr/>
          </p:nvSpPr>
          <p:spPr bwMode="auto">
            <a:xfrm>
              <a:off x="2411760" y="2204864"/>
              <a:ext cx="3972173" cy="485080"/>
            </a:xfrm>
            <a:prstGeom prst="roundRect">
              <a:avLst>
                <a:gd name="adj" fmla="val 0"/>
              </a:avLst>
            </a:prstGeom>
            <a:solidFill>
              <a:schemeClr val="accent2"/>
            </a:solid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Future Prospect</a:t>
              </a:r>
              <a:endParaRPr lang="en-US" altLang="zh-CN" b="1" dirty="0">
                <a:latin typeface="Times New Roman" pitchFamily="18" charset="0"/>
                <a:ea typeface="Arial Unicode MS" pitchFamily="34" charset="-122"/>
                <a:cs typeface="Times New Roman" pitchFamily="18" charset="0"/>
              </a:endParaRPr>
            </a:p>
          </p:txBody>
        </p:sp>
        <p:sp>
          <p:nvSpPr>
            <p:cNvPr id="17" name="AutoShape 15"/>
            <p:cNvSpPr>
              <a:spLocks noChangeArrowheads="1"/>
            </p:cNvSpPr>
            <p:nvPr/>
          </p:nvSpPr>
          <p:spPr bwMode="auto">
            <a:xfrm>
              <a:off x="6084168" y="234888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sp>
        <p:nvSpPr>
          <p:cNvPr id="21" name="AutoShape 7"/>
          <p:cNvSpPr>
            <a:spLocks noChangeArrowheads="1"/>
          </p:cNvSpPr>
          <p:nvPr/>
        </p:nvSpPr>
        <p:spPr bwMode="auto">
          <a:xfrm>
            <a:off x="2400027" y="2943920"/>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Data Resource</a:t>
            </a:r>
            <a:endParaRPr lang="en-US" altLang="zh-CN" dirty="0">
              <a:latin typeface="Times New Roman" pitchFamily="18" charset="0"/>
              <a:ea typeface="Arial Unicode MS" pitchFamily="34" charset="-122"/>
              <a:cs typeface="Times New Roman" pitchFamily="18" charset="0"/>
            </a:endParaRPr>
          </a:p>
        </p:txBody>
      </p:sp>
      <p:sp>
        <p:nvSpPr>
          <p:cNvPr id="18" name="AutoShape 9"/>
          <p:cNvSpPr>
            <a:spLocks noChangeArrowheads="1"/>
          </p:cNvSpPr>
          <p:nvPr/>
        </p:nvSpPr>
        <p:spPr bwMode="auto">
          <a:xfrm>
            <a:off x="2411760" y="3645024"/>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Multi-services</a:t>
            </a:r>
            <a:endParaRPr lang="en-US" altLang="zh-CN" dirty="0">
              <a:latin typeface="Times New Roman" pitchFamily="18" charset="0"/>
              <a:ea typeface="Arial Unicode MS" pitchFamily="34" charset="-122"/>
              <a:cs typeface="Times New Roman" pitchFamily="18" charset="0"/>
            </a:endParaRPr>
          </a:p>
        </p:txBody>
      </p:sp>
      <p:sp>
        <p:nvSpPr>
          <p:cNvPr id="19" name="AutoShape 11"/>
          <p:cNvSpPr>
            <a:spLocks noChangeArrowheads="1"/>
          </p:cNvSpPr>
          <p:nvPr/>
        </p:nvSpPr>
        <p:spPr bwMode="auto">
          <a:xfrm>
            <a:off x="2411762" y="4293096"/>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Sharing </a:t>
            </a:r>
            <a:r>
              <a:rPr lang="en-US" altLang="zh-CN" dirty="0" err="1" smtClean="0">
                <a:latin typeface="Times New Roman" pitchFamily="18" charset="0"/>
                <a:ea typeface="Arial Unicode MS" pitchFamily="34" charset="-122"/>
                <a:cs typeface="Times New Roman" pitchFamily="18" charset="0"/>
              </a:rPr>
              <a:t>Archievements</a:t>
            </a:r>
            <a:endParaRPr lang="en-US" altLang="zh-CN" dirty="0">
              <a:latin typeface="Times New Roman" pitchFamily="18" charset="0"/>
              <a:ea typeface="Arial Unicode MS" pitchFamily="34" charset="-122"/>
              <a:cs typeface="Times New Roman" pitchFamily="18" charset="0"/>
            </a:endParaRPr>
          </a:p>
        </p:txBody>
      </p:sp>
      <p:sp>
        <p:nvSpPr>
          <p:cNvPr id="20" name="灯片编号占位符 19"/>
          <p:cNvSpPr>
            <a:spLocks noGrp="1"/>
          </p:cNvSpPr>
          <p:nvPr>
            <p:ph type="sldNum" sz="quarter" idx="12"/>
          </p:nvPr>
        </p:nvSpPr>
        <p:spPr/>
        <p:txBody>
          <a:bodyPr/>
          <a:lstStyle/>
          <a:p>
            <a:pPr>
              <a:defRPr/>
            </a:pPr>
            <a:fld id="{B0FF5078-B470-4C76-BACE-A291D487136D}" type="slidenum">
              <a:rPr lang="it-IT" altLang="zh-CN" smtClean="0"/>
              <a:pPr>
                <a:defRPr/>
              </a:pPr>
              <a:t>22</a:t>
            </a:fld>
            <a:endParaRPr lang="it-IT" altLang="zh-CN"/>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000" dirty="0" smtClean="0"/>
              <a:t>5. Future Prospect -- Geospatial Cloud Platform</a:t>
            </a:r>
            <a:endParaRPr lang="zh-CN" altLang="en-US" sz="3000" dirty="0"/>
          </a:p>
        </p:txBody>
      </p:sp>
      <p:sp>
        <p:nvSpPr>
          <p:cNvPr id="3" name="内容占位符 2"/>
          <p:cNvSpPr>
            <a:spLocks noGrp="1"/>
          </p:cNvSpPr>
          <p:nvPr>
            <p:ph idx="1"/>
          </p:nvPr>
        </p:nvSpPr>
        <p:spPr/>
        <p:txBody>
          <a:bodyPr/>
          <a:lstStyle/>
          <a:p>
            <a:pPr>
              <a:lnSpc>
                <a:spcPts val="2800"/>
              </a:lnSpc>
            </a:pPr>
            <a:r>
              <a:rPr lang="en-US" altLang="zh-CN" sz="3200" dirty="0" smtClean="0"/>
              <a:t>Objective</a:t>
            </a:r>
          </a:p>
          <a:p>
            <a:pPr lvl="1"/>
            <a:r>
              <a:rPr lang="en-US" altLang="zh-CN" kern="1200" dirty="0" smtClean="0"/>
              <a:t>Building a  </a:t>
            </a:r>
            <a:r>
              <a:rPr lang="en-US" altLang="zh-CN" dirty="0" smtClean="0"/>
              <a:t>Geospatial cloud platform</a:t>
            </a:r>
            <a:endParaRPr lang="zh-CN" altLang="en-US" dirty="0"/>
          </a:p>
        </p:txBody>
      </p:sp>
      <p:pic>
        <p:nvPicPr>
          <p:cNvPr id="38914" name="Picture 2"/>
          <p:cNvPicPr>
            <a:picLocks noChangeAspect="1" noChangeArrowheads="1"/>
          </p:cNvPicPr>
          <p:nvPr/>
        </p:nvPicPr>
        <p:blipFill>
          <a:blip r:embed="rId3" cstate="print"/>
          <a:srcRect t="7420" r="16702" b="6017"/>
          <a:stretch>
            <a:fillRect/>
          </a:stretch>
        </p:blipFill>
        <p:spPr bwMode="auto">
          <a:xfrm>
            <a:off x="1115616" y="3212976"/>
            <a:ext cx="7000577" cy="2520280"/>
          </a:xfrm>
          <a:prstGeom prst="rect">
            <a:avLst/>
          </a:prstGeom>
          <a:noFill/>
          <a:ln w="9525">
            <a:noFill/>
            <a:miter lim="800000"/>
            <a:headEnd/>
            <a:tailEnd/>
          </a:ln>
          <a:effectLst/>
        </p:spPr>
      </p:pic>
      <p:sp>
        <p:nvSpPr>
          <p:cNvPr id="5" name="灯片编号占位符 4"/>
          <p:cNvSpPr>
            <a:spLocks noGrp="1"/>
          </p:cNvSpPr>
          <p:nvPr>
            <p:ph type="sldNum" sz="quarter" idx="12"/>
          </p:nvPr>
        </p:nvSpPr>
        <p:spPr/>
        <p:txBody>
          <a:bodyPr/>
          <a:lstStyle/>
          <a:p>
            <a:pPr>
              <a:defRPr/>
            </a:pPr>
            <a:fld id="{B0FF5078-B470-4C76-BACE-A291D487136D}" type="slidenum">
              <a:rPr lang="it-IT" altLang="zh-CN" smtClean="0"/>
              <a:pPr>
                <a:defRPr/>
              </a:pPr>
              <a:t>23</a:t>
            </a:fld>
            <a:endParaRPr lang="it-IT" altLang="zh-C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1772816"/>
            <a:ext cx="7772400" cy="4114800"/>
          </a:xfrm>
        </p:spPr>
        <p:txBody>
          <a:bodyPr/>
          <a:lstStyle/>
          <a:p>
            <a:r>
              <a:rPr lang="en-US" altLang="zh-CN" sz="2800" dirty="0" smtClean="0"/>
              <a:t>Main characteristic:</a:t>
            </a:r>
          </a:p>
          <a:p>
            <a:pPr lvl="1"/>
            <a:r>
              <a:rPr lang="en-US" altLang="zh-CN" dirty="0" smtClean="0"/>
              <a:t>Mass data collection &amp; service</a:t>
            </a:r>
          </a:p>
          <a:p>
            <a:pPr lvl="2"/>
            <a:r>
              <a:rPr lang="en-US" altLang="zh-CN" sz="2000" dirty="0" smtClean="0"/>
              <a:t>Dynamically </a:t>
            </a:r>
            <a:r>
              <a:rPr lang="en-US" altLang="zh-CN" sz="2000" dirty="0" err="1" smtClean="0"/>
              <a:t>dicover</a:t>
            </a:r>
            <a:r>
              <a:rPr lang="en-US" altLang="zh-CN" sz="2000" dirty="0" smtClean="0"/>
              <a:t> the science data which distributed in the global area  and catch the metadata and data entity from Internet.</a:t>
            </a:r>
          </a:p>
          <a:p>
            <a:pPr lvl="2"/>
            <a:r>
              <a:rPr lang="en-US" altLang="zh-CN" sz="2000" dirty="0" smtClean="0"/>
              <a:t>Including public data, commercial data</a:t>
            </a:r>
          </a:p>
          <a:p>
            <a:pPr lvl="1"/>
            <a:r>
              <a:rPr lang="en-US" altLang="zh-CN" dirty="0" smtClean="0"/>
              <a:t>Private cloud storage for users</a:t>
            </a:r>
          </a:p>
          <a:p>
            <a:pPr lvl="2"/>
            <a:r>
              <a:rPr lang="en-US" altLang="zh-CN" sz="2000" dirty="0" smtClean="0"/>
              <a:t>Free, secured, permanent cloud storage for all users</a:t>
            </a:r>
          </a:p>
          <a:p>
            <a:pPr lvl="2"/>
            <a:r>
              <a:rPr lang="en-US" altLang="zh-CN" sz="2000" dirty="0" smtClean="0"/>
              <a:t>Using private data for the online calculation</a:t>
            </a:r>
          </a:p>
          <a:p>
            <a:pPr lvl="2"/>
            <a:r>
              <a:rPr lang="en-US" altLang="zh-CN" sz="2000" dirty="0" smtClean="0"/>
              <a:t>Permanent save model result in his own storage</a:t>
            </a:r>
          </a:p>
          <a:p>
            <a:pPr lvl="1"/>
            <a:r>
              <a:rPr lang="en-US" altLang="zh-CN" dirty="0" smtClean="0"/>
              <a:t>Integration of typical models and analytical tools</a:t>
            </a:r>
          </a:p>
          <a:p>
            <a:pPr lvl="1"/>
            <a:r>
              <a:rPr lang="en-US" altLang="zh-CN" dirty="0" smtClean="0"/>
              <a:t>Online data processing</a:t>
            </a:r>
          </a:p>
        </p:txBody>
      </p:sp>
      <p:sp>
        <p:nvSpPr>
          <p:cNvPr id="6" name="标题 1"/>
          <p:cNvSpPr txBox="1">
            <a:spLocks/>
          </p:cNvSpPr>
          <p:nvPr/>
        </p:nvSpPr>
        <p:spPr bwMode="auto">
          <a:xfrm>
            <a:off x="1306513"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0" i="0" u="none" strike="noStrike" kern="0" cap="none" spc="0" normalizeH="0" baseline="0" noProof="0" dirty="0" smtClean="0">
                <a:ln>
                  <a:noFill/>
                </a:ln>
                <a:solidFill>
                  <a:schemeClr val="tx2"/>
                </a:solidFill>
                <a:effectLst/>
                <a:uLnTx/>
                <a:uFillTx/>
                <a:latin typeface="+mj-lt"/>
                <a:ea typeface="+mj-ea"/>
                <a:cs typeface="+mj-cs"/>
              </a:rPr>
              <a:t>5. Future Prospect -- Geospatial cloud platform</a:t>
            </a:r>
            <a:endParaRPr kumimoji="0" lang="zh-CN" altLang="en-US" sz="3000" b="0" i="0" u="none" strike="noStrike" kern="0" cap="none" spc="0" normalizeH="0" baseline="0" noProof="0" dirty="0">
              <a:ln>
                <a:noFill/>
              </a:ln>
              <a:solidFill>
                <a:schemeClr val="tx2"/>
              </a:solidFill>
              <a:effectLst/>
              <a:uLnTx/>
              <a:uFillTx/>
              <a:latin typeface="+mj-lt"/>
              <a:ea typeface="+mj-ea"/>
              <a:cs typeface="+mj-cs"/>
            </a:endParaRPr>
          </a:p>
        </p:txBody>
      </p:sp>
      <p:sp>
        <p:nvSpPr>
          <p:cNvPr id="4" name="灯片编号占位符 3"/>
          <p:cNvSpPr>
            <a:spLocks noGrp="1"/>
          </p:cNvSpPr>
          <p:nvPr>
            <p:ph type="sldNum" sz="quarter" idx="12"/>
          </p:nvPr>
        </p:nvSpPr>
        <p:spPr/>
        <p:txBody>
          <a:bodyPr/>
          <a:lstStyle/>
          <a:p>
            <a:pPr>
              <a:defRPr/>
            </a:pPr>
            <a:fld id="{B0FF5078-B470-4C76-BACE-A291D487136D}" type="slidenum">
              <a:rPr lang="it-IT" altLang="zh-CN" smtClean="0"/>
              <a:pPr>
                <a:defRPr/>
              </a:pPr>
              <a:t>24</a:t>
            </a:fld>
            <a:endParaRPr lang="it-IT" altLang="zh-CN"/>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2411760" y="2204864"/>
            <a:ext cx="4615408" cy="1223392"/>
          </a:xfrm>
        </p:spPr>
        <p:txBody>
          <a:bodyPr/>
          <a:lstStyle/>
          <a:p>
            <a:r>
              <a:rPr lang="en-US" altLang="zh-CN" sz="5000" dirty="0" smtClean="0">
                <a:solidFill>
                  <a:schemeClr val="bg2"/>
                </a:solidFill>
                <a:latin typeface="Gungsuh" pitchFamily="18" charset="-127"/>
                <a:ea typeface="Gungsuh" pitchFamily="18" charset="-127"/>
              </a:rPr>
              <a:t>Thank You!</a:t>
            </a:r>
            <a:endParaRPr lang="zh-CN" altLang="en-US" sz="5000" dirty="0">
              <a:solidFill>
                <a:schemeClr val="bg2"/>
              </a:solidFill>
              <a:latin typeface="Gungsuh" pitchFamily="18" charset="-127"/>
              <a:ea typeface="Gungsuh" pitchFamily="18" charset="-127"/>
            </a:endParaRPr>
          </a:p>
        </p:txBody>
      </p:sp>
      <p:sp>
        <p:nvSpPr>
          <p:cNvPr id="5" name="副标题 4"/>
          <p:cNvSpPr>
            <a:spLocks noGrp="1"/>
          </p:cNvSpPr>
          <p:nvPr>
            <p:ph type="subTitle" idx="1"/>
          </p:nvPr>
        </p:nvSpPr>
        <p:spPr/>
        <p:txBody>
          <a:bodyPr/>
          <a:lstStyle/>
          <a:p>
            <a:pPr lvl="0" algn="ctr" eaLnBrk="1" hangingPunct="1">
              <a:buClr>
                <a:schemeClr val="tx2"/>
              </a:buClr>
              <a:buSzPct val="70000"/>
              <a:defRPr/>
            </a:pPr>
            <a:r>
              <a:rPr lang="en-US" altLang="zh-CN" sz="2400" dirty="0" smtClean="0">
                <a:solidFill>
                  <a:schemeClr val="tx1"/>
                </a:solidFill>
                <a:ea typeface="Arial Unicode MS" pitchFamily="34" charset="-122"/>
                <a:cs typeface="Arial Unicode MS" pitchFamily="34" charset="-122"/>
              </a:rPr>
              <a:t>http://datamirror.csdb.cn</a:t>
            </a:r>
          </a:p>
          <a:p>
            <a:pPr lvl="0" algn="ctr" eaLnBrk="1" hangingPunct="1">
              <a:buClr>
                <a:schemeClr val="tx2"/>
              </a:buClr>
              <a:buSzPct val="70000"/>
              <a:defRPr/>
            </a:pPr>
            <a:r>
              <a:rPr lang="en-US" altLang="zh-CN" sz="2400" dirty="0" smtClean="0">
                <a:solidFill>
                  <a:schemeClr val="tx1"/>
                </a:solidFill>
                <a:ea typeface="Arial Unicode MS" pitchFamily="34" charset="-122"/>
                <a:cs typeface="Arial Unicode MS" pitchFamily="34" charset="-122"/>
              </a:rPr>
              <a:t>Lin </a:t>
            </a:r>
            <a:r>
              <a:rPr lang="en-US" altLang="zh-CN" sz="2400" dirty="0" err="1" smtClean="0">
                <a:solidFill>
                  <a:schemeClr val="tx1"/>
                </a:solidFill>
                <a:ea typeface="Arial Unicode MS" pitchFamily="34" charset="-122"/>
                <a:cs typeface="Arial Unicode MS" pitchFamily="34" charset="-122"/>
              </a:rPr>
              <a:t>Qinghui</a:t>
            </a:r>
            <a:endParaRPr lang="en-US" altLang="zh-CN" sz="2400" dirty="0" smtClean="0">
              <a:solidFill>
                <a:schemeClr val="tx1"/>
              </a:solidFill>
              <a:ea typeface="Arial Unicode MS" pitchFamily="34" charset="-122"/>
              <a:cs typeface="Arial Unicode MS" pitchFamily="34" charset="-122"/>
            </a:endParaRPr>
          </a:p>
          <a:p>
            <a:pPr lvl="0" algn="ctr" eaLnBrk="1" hangingPunct="1">
              <a:buClr>
                <a:schemeClr val="tx2"/>
              </a:buClr>
              <a:buSzPct val="70000"/>
              <a:defRPr/>
            </a:pPr>
            <a:r>
              <a:rPr lang="en-US" altLang="zh-CN" sz="2400" dirty="0" smtClean="0">
                <a:solidFill>
                  <a:schemeClr val="tx1"/>
                </a:solidFill>
                <a:ea typeface="Arial Unicode MS" pitchFamily="34" charset="-122"/>
                <a:cs typeface="Arial Unicode MS" pitchFamily="34" charset="-122"/>
              </a:rPr>
              <a:t>lqh@cnic.cn</a:t>
            </a:r>
          </a:p>
          <a:p>
            <a:pPr lvl="0" algn="ctr" eaLnBrk="1" hangingPunct="1">
              <a:buClr>
                <a:schemeClr val="tx2"/>
              </a:buClr>
              <a:buSzPct val="70000"/>
              <a:defRPr/>
            </a:pPr>
            <a:r>
              <a:rPr lang="en-US" altLang="zh-CN" sz="2400" dirty="0" smtClean="0">
                <a:solidFill>
                  <a:schemeClr val="tx1"/>
                </a:solidFill>
                <a:ea typeface="Arial Unicode MS" pitchFamily="34" charset="-122"/>
                <a:cs typeface="Arial Unicode MS" pitchFamily="34" charset="-122"/>
              </a:rPr>
              <a:t>86-10-58812538</a:t>
            </a:r>
          </a:p>
        </p:txBody>
      </p:sp>
      <p:sp>
        <p:nvSpPr>
          <p:cNvPr id="6" name="灯片编号占位符 5"/>
          <p:cNvSpPr>
            <a:spLocks noGrp="1"/>
          </p:cNvSpPr>
          <p:nvPr>
            <p:ph type="sldNum" sz="quarter" idx="12"/>
          </p:nvPr>
        </p:nvSpPr>
        <p:spPr/>
        <p:txBody>
          <a:bodyPr/>
          <a:lstStyle/>
          <a:p>
            <a:pPr>
              <a:defRPr/>
            </a:pPr>
            <a:fld id="{A670ABC4-C973-4EE5-B886-6C5D5ED664F7}" type="slidenum">
              <a:rPr lang="it-IT" altLang="zh-CN" smtClean="0"/>
              <a:pPr>
                <a:defRPr/>
              </a:pPr>
              <a:t>25</a:t>
            </a:fld>
            <a:endParaRPr lang="it-IT" altLang="zh-C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4113" y="457200"/>
            <a:ext cx="7306319" cy="1143000"/>
          </a:xfrm>
        </p:spPr>
        <p:txBody>
          <a:bodyPr/>
          <a:lstStyle/>
          <a:p>
            <a:r>
              <a:rPr lang="en-US" altLang="zh-CN" dirty="0" smtClean="0"/>
              <a:t>1. Objectives</a:t>
            </a:r>
            <a:endParaRPr lang="zh-CN" altLang="en-US" dirty="0"/>
          </a:p>
        </p:txBody>
      </p:sp>
      <p:sp>
        <p:nvSpPr>
          <p:cNvPr id="3" name="内容占位符 2"/>
          <p:cNvSpPr>
            <a:spLocks noGrp="1"/>
          </p:cNvSpPr>
          <p:nvPr>
            <p:ph idx="1"/>
          </p:nvPr>
        </p:nvSpPr>
        <p:spPr>
          <a:xfrm>
            <a:off x="755576" y="1844824"/>
            <a:ext cx="7848872" cy="4752528"/>
          </a:xfrm>
        </p:spPr>
        <p:txBody>
          <a:bodyPr/>
          <a:lstStyle/>
          <a:p>
            <a:pPr eaLnBrk="1" hangingPunct="1">
              <a:lnSpc>
                <a:spcPct val="150000"/>
              </a:lnSpc>
            </a:pPr>
            <a:r>
              <a:rPr lang="en-US" altLang="zh-CN" sz="1800" dirty="0" smtClean="0"/>
              <a:t>Aggregating  international </a:t>
            </a:r>
            <a:r>
              <a:rPr lang="en-US" altLang="zh-CN" sz="1800" dirty="0" err="1" smtClean="0"/>
              <a:t>excelent</a:t>
            </a:r>
            <a:r>
              <a:rPr lang="en-US" altLang="zh-CN" sz="1800" dirty="0" smtClean="0"/>
              <a:t> data resources</a:t>
            </a:r>
          </a:p>
          <a:p>
            <a:pPr lvl="1" eaLnBrk="1" hangingPunct="1">
              <a:lnSpc>
                <a:spcPct val="150000"/>
              </a:lnSpc>
            </a:pPr>
            <a:r>
              <a:rPr lang="en-US" altLang="zh-CN" sz="1800" dirty="0" smtClean="0">
                <a:cs typeface="+mn-cs"/>
              </a:rPr>
              <a:t>Chinese scientist </a:t>
            </a:r>
            <a:r>
              <a:rPr lang="en-US" altLang="zh-CN" sz="1800" dirty="0" smtClean="0">
                <a:solidFill>
                  <a:schemeClr val="tx1"/>
                </a:solidFill>
                <a:latin typeface="+mn-lt"/>
              </a:rPr>
              <a:t>urgently need a platform which can gather and manage distributed geospatial science data </a:t>
            </a:r>
            <a:endParaRPr lang="en-US" altLang="zh-CN" sz="1800" dirty="0" smtClean="0">
              <a:cs typeface="+mn-cs"/>
            </a:endParaRPr>
          </a:p>
          <a:p>
            <a:pPr eaLnBrk="1" hangingPunct="1">
              <a:lnSpc>
                <a:spcPct val="150000"/>
              </a:lnSpc>
            </a:pPr>
            <a:r>
              <a:rPr lang="en-US" altLang="zh-CN" sz="1800" dirty="0" smtClean="0"/>
              <a:t>D</a:t>
            </a:r>
            <a:r>
              <a:rPr lang="en-US" altLang="zh-CN" sz="1800" dirty="0" smtClean="0">
                <a:cs typeface="+mn-cs"/>
              </a:rPr>
              <a:t>eveloping high quality data products</a:t>
            </a:r>
          </a:p>
          <a:p>
            <a:pPr eaLnBrk="1" hangingPunct="1">
              <a:lnSpc>
                <a:spcPct val="150000"/>
              </a:lnSpc>
            </a:pPr>
            <a:r>
              <a:rPr lang="en-US" altLang="zh-CN" sz="1800" dirty="0" smtClean="0"/>
              <a:t>Integrating data resources, algorithm models and realizing online simulation </a:t>
            </a:r>
          </a:p>
          <a:p>
            <a:pPr eaLnBrk="1" hangingPunct="1">
              <a:lnSpc>
                <a:spcPct val="150000"/>
              </a:lnSpc>
            </a:pPr>
            <a:r>
              <a:rPr lang="en-US" altLang="zh-CN" sz="1800" dirty="0" smtClean="0">
                <a:cs typeface="+mn-cs"/>
              </a:rPr>
              <a:t>Sharing data, products, models, </a:t>
            </a:r>
            <a:r>
              <a:rPr lang="en-US" altLang="zh-CN" sz="1800" dirty="0" smtClean="0"/>
              <a:t>storage and </a:t>
            </a:r>
            <a:r>
              <a:rPr lang="en-US" altLang="zh-CN" sz="1800" dirty="0" err="1" smtClean="0"/>
              <a:t>suppling</a:t>
            </a:r>
            <a:r>
              <a:rPr lang="en-US" altLang="zh-CN" sz="1800" dirty="0" smtClean="0"/>
              <a:t> all kinds of support and services to users</a:t>
            </a:r>
            <a:endParaRPr lang="en-US" altLang="zh-CN" sz="1800" dirty="0" smtClean="0">
              <a:cs typeface="+mn-cs"/>
            </a:endParaRPr>
          </a:p>
          <a:p>
            <a:endParaRPr lang="zh-CN" altLang="en-US" dirty="0"/>
          </a:p>
        </p:txBody>
      </p:sp>
      <p:sp>
        <p:nvSpPr>
          <p:cNvPr id="4" name="灯片编号占位符 3"/>
          <p:cNvSpPr>
            <a:spLocks noGrp="1"/>
          </p:cNvSpPr>
          <p:nvPr>
            <p:ph type="sldNum" sz="quarter" idx="12"/>
          </p:nvPr>
        </p:nvSpPr>
        <p:spPr/>
        <p:txBody>
          <a:bodyPr/>
          <a:lstStyle/>
          <a:p>
            <a:pPr>
              <a:defRPr/>
            </a:pPr>
            <a:fld id="{B0FF5078-B470-4C76-BACE-A291D487136D}" type="slidenum">
              <a:rPr lang="it-IT" altLang="zh-CN" smtClean="0"/>
              <a:pPr>
                <a:defRPr/>
              </a:pPr>
              <a:t>3</a:t>
            </a:fld>
            <a:endParaRPr lang="it-IT" altLang="zh-CN"/>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en-US" altLang="zh-CN" dirty="0" smtClean="0">
                <a:ea typeface="宋体" charset="-122"/>
              </a:rPr>
              <a:t>CATALOG</a:t>
            </a:r>
            <a:endParaRPr lang="zh-CN" altLang="en-US" dirty="0" smtClean="0">
              <a:ea typeface="宋体" charset="-122"/>
            </a:endParaRPr>
          </a:p>
        </p:txBody>
      </p:sp>
      <p:sp>
        <p:nvSpPr>
          <p:cNvPr id="4" name="Rectangle 6"/>
          <p:cNvSpPr>
            <a:spLocks noChangeArrowheads="1"/>
          </p:cNvSpPr>
          <p:nvPr/>
        </p:nvSpPr>
        <p:spPr bwMode="auto">
          <a:xfrm>
            <a:off x="1703413" y="2204864"/>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1</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6" name="Rectangle 8"/>
          <p:cNvSpPr>
            <a:spLocks noChangeArrowheads="1"/>
          </p:cNvSpPr>
          <p:nvPr/>
        </p:nvSpPr>
        <p:spPr bwMode="auto">
          <a:xfrm>
            <a:off x="1703413" y="2925589"/>
            <a:ext cx="402355" cy="480261"/>
          </a:xfrm>
          <a:prstGeom prst="rect">
            <a:avLst/>
          </a:prstGeom>
          <a:solidFill>
            <a:schemeClr val="accent2"/>
          </a:solidFill>
          <a:ln w="9525">
            <a:noFill/>
            <a:miter lim="800000"/>
            <a:headEnd/>
            <a:tailEnd/>
          </a:ln>
        </p:spPr>
        <p:txBody>
          <a:bodyPr wrap="none" anchor="ctr"/>
          <a:lstStyle/>
          <a:p>
            <a:pPr algn="ctr"/>
            <a:r>
              <a:rPr lang="en-US" altLang="zh-CN" sz="2400" b="1" dirty="0" smtClean="0">
                <a:solidFill>
                  <a:schemeClr val="bg1"/>
                </a:solidFill>
                <a:latin typeface="Times New Roman" pitchFamily="18" charset="0"/>
                <a:ea typeface="Arial Unicode MS" pitchFamily="34" charset="-122"/>
                <a:cs typeface="Times New Roman" pitchFamily="18" charset="0"/>
              </a:rPr>
              <a:t>2</a:t>
            </a:r>
            <a:endParaRPr lang="en-US" altLang="zh-CN" sz="2400" b="1" dirty="0">
              <a:solidFill>
                <a:schemeClr val="bg1"/>
              </a:solidFill>
              <a:latin typeface="Times New Roman" pitchFamily="18" charset="0"/>
              <a:ea typeface="Arial Unicode MS" pitchFamily="34" charset="-122"/>
              <a:cs typeface="Times New Roman" pitchFamily="18" charset="0"/>
            </a:endParaRPr>
          </a:p>
        </p:txBody>
      </p:sp>
      <p:sp>
        <p:nvSpPr>
          <p:cNvPr id="8" name="Rectangle 10"/>
          <p:cNvSpPr>
            <a:spLocks noChangeArrowheads="1"/>
          </p:cNvSpPr>
          <p:nvPr/>
        </p:nvSpPr>
        <p:spPr bwMode="auto">
          <a:xfrm>
            <a:off x="1703413" y="3643139"/>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3</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9" name="AutoShape 7"/>
          <p:cNvSpPr>
            <a:spLocks noChangeArrowheads="1"/>
          </p:cNvSpPr>
          <p:nvPr/>
        </p:nvSpPr>
        <p:spPr bwMode="auto">
          <a:xfrm>
            <a:off x="2411760" y="2205510"/>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Summary of the Platform</a:t>
            </a:r>
            <a:endParaRPr lang="en-US" altLang="zh-CN" dirty="0">
              <a:latin typeface="Times New Roman" pitchFamily="18" charset="0"/>
              <a:ea typeface="Arial Unicode MS" pitchFamily="34" charset="-122"/>
              <a:cs typeface="Times New Roman" pitchFamily="18" charset="0"/>
            </a:endParaRPr>
          </a:p>
        </p:txBody>
      </p:sp>
      <p:sp>
        <p:nvSpPr>
          <p:cNvPr id="11" name="Rectangle 12"/>
          <p:cNvSpPr>
            <a:spLocks noChangeArrowheads="1"/>
          </p:cNvSpPr>
          <p:nvPr/>
        </p:nvSpPr>
        <p:spPr bwMode="auto">
          <a:xfrm>
            <a:off x="1703414" y="4293741"/>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4</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13" name="Rectangle 14"/>
          <p:cNvSpPr>
            <a:spLocks noChangeArrowheads="1"/>
          </p:cNvSpPr>
          <p:nvPr/>
        </p:nvSpPr>
        <p:spPr bwMode="auto">
          <a:xfrm>
            <a:off x="1703414" y="4941762"/>
            <a:ext cx="402355" cy="480261"/>
          </a:xfrm>
          <a:prstGeom prst="rect">
            <a:avLst/>
          </a:prstGeom>
          <a:solidFill>
            <a:schemeClr val="accent2"/>
          </a:solidFill>
          <a:ln w="9525">
            <a:noFill/>
            <a:miter lim="800000"/>
            <a:headEnd/>
            <a:tailEnd/>
          </a:ln>
        </p:spPr>
        <p:txBody>
          <a:bodyPr wrap="none" anchor="ctr"/>
          <a:lstStyle/>
          <a:p>
            <a:pPr algn="ctr"/>
            <a:r>
              <a:rPr lang="en-US" altLang="zh-CN" sz="2400" dirty="0" smtClean="0">
                <a:solidFill>
                  <a:schemeClr val="bg1"/>
                </a:solidFill>
                <a:latin typeface="Times New Roman" pitchFamily="18" charset="0"/>
                <a:ea typeface="Arial Unicode MS" pitchFamily="34" charset="-122"/>
                <a:cs typeface="Times New Roman" pitchFamily="18" charset="0"/>
              </a:rPr>
              <a:t>5</a:t>
            </a:r>
            <a:endParaRPr lang="en-US" altLang="zh-CN" sz="2400" dirty="0">
              <a:solidFill>
                <a:schemeClr val="bg1"/>
              </a:solidFill>
              <a:latin typeface="Times New Roman" pitchFamily="18" charset="0"/>
              <a:ea typeface="Arial Unicode MS" pitchFamily="34" charset="-122"/>
              <a:cs typeface="Times New Roman" pitchFamily="18" charset="0"/>
            </a:endParaRPr>
          </a:p>
        </p:txBody>
      </p:sp>
      <p:sp>
        <p:nvSpPr>
          <p:cNvPr id="18" name="AutoShape 9"/>
          <p:cNvSpPr>
            <a:spLocks noChangeArrowheads="1"/>
          </p:cNvSpPr>
          <p:nvPr/>
        </p:nvSpPr>
        <p:spPr bwMode="auto">
          <a:xfrm>
            <a:off x="2411760" y="3717032"/>
            <a:ext cx="3972173"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Multi-services</a:t>
            </a:r>
            <a:endParaRPr lang="en-US" altLang="zh-CN" dirty="0">
              <a:latin typeface="Times New Roman" pitchFamily="18" charset="0"/>
              <a:ea typeface="Arial Unicode MS" pitchFamily="34" charset="-122"/>
              <a:cs typeface="Times New Roman" pitchFamily="18" charset="0"/>
            </a:endParaRPr>
          </a:p>
        </p:txBody>
      </p:sp>
      <p:sp>
        <p:nvSpPr>
          <p:cNvPr id="19" name="AutoShape 11"/>
          <p:cNvSpPr>
            <a:spLocks noChangeArrowheads="1"/>
          </p:cNvSpPr>
          <p:nvPr/>
        </p:nvSpPr>
        <p:spPr bwMode="auto">
          <a:xfrm>
            <a:off x="2411762" y="4367634"/>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Sharing </a:t>
            </a:r>
            <a:r>
              <a:rPr lang="en-US" altLang="zh-CN" dirty="0" err="1" smtClean="0">
                <a:latin typeface="Times New Roman" pitchFamily="18" charset="0"/>
                <a:ea typeface="Arial Unicode MS" pitchFamily="34" charset="-122"/>
                <a:cs typeface="Times New Roman" pitchFamily="18" charset="0"/>
              </a:rPr>
              <a:t>Archievements</a:t>
            </a:r>
            <a:endParaRPr lang="en-US" altLang="zh-CN" dirty="0">
              <a:latin typeface="Times New Roman" pitchFamily="18" charset="0"/>
              <a:ea typeface="Arial Unicode MS" pitchFamily="34" charset="-122"/>
              <a:cs typeface="Times New Roman" pitchFamily="18" charset="0"/>
            </a:endParaRPr>
          </a:p>
        </p:txBody>
      </p:sp>
      <p:sp>
        <p:nvSpPr>
          <p:cNvPr id="20" name="AutoShape 13"/>
          <p:cNvSpPr>
            <a:spLocks noChangeArrowheads="1"/>
          </p:cNvSpPr>
          <p:nvPr/>
        </p:nvSpPr>
        <p:spPr bwMode="auto">
          <a:xfrm>
            <a:off x="2411762" y="5015655"/>
            <a:ext cx="3960439" cy="485080"/>
          </a:xfrm>
          <a:prstGeom prst="roundRect">
            <a:avLst>
              <a:gd name="adj" fmla="val 0"/>
            </a:avLst>
          </a:prstGeom>
          <a:noFill/>
          <a:ln w="3175">
            <a:solidFill>
              <a:srgbClr val="808080"/>
            </a:solidFill>
            <a:round/>
            <a:headEnd/>
            <a:tailEnd/>
          </a:ln>
        </p:spPr>
        <p:txBody>
          <a:bodyPr anchor="ctr"/>
          <a:lstStyle/>
          <a:p>
            <a:r>
              <a:rPr lang="en-US" altLang="zh-CN" dirty="0" smtClean="0">
                <a:latin typeface="Times New Roman" pitchFamily="18" charset="0"/>
                <a:ea typeface="Arial Unicode MS" pitchFamily="34" charset="-122"/>
                <a:cs typeface="Times New Roman" pitchFamily="18" charset="0"/>
              </a:rPr>
              <a:t>Future Prospect</a:t>
            </a:r>
            <a:endParaRPr lang="en-US" altLang="zh-CN" dirty="0">
              <a:latin typeface="Times New Roman" pitchFamily="18" charset="0"/>
              <a:ea typeface="Arial Unicode MS" pitchFamily="34" charset="-122"/>
              <a:cs typeface="Times New Roman" pitchFamily="18" charset="0"/>
            </a:endParaRPr>
          </a:p>
        </p:txBody>
      </p:sp>
      <p:grpSp>
        <p:nvGrpSpPr>
          <p:cNvPr id="2" name="组合 16"/>
          <p:cNvGrpSpPr/>
          <p:nvPr/>
        </p:nvGrpSpPr>
        <p:grpSpPr>
          <a:xfrm>
            <a:off x="2411760" y="2924944"/>
            <a:ext cx="3972173" cy="485080"/>
            <a:chOff x="2411760" y="2204864"/>
            <a:chExt cx="3972173" cy="485080"/>
          </a:xfrm>
        </p:grpSpPr>
        <p:sp>
          <p:nvSpPr>
            <p:cNvPr id="22" name="AutoShape 5"/>
            <p:cNvSpPr>
              <a:spLocks noChangeArrowheads="1"/>
            </p:cNvSpPr>
            <p:nvPr/>
          </p:nvSpPr>
          <p:spPr bwMode="auto">
            <a:xfrm>
              <a:off x="2411760" y="2204864"/>
              <a:ext cx="3972173" cy="485080"/>
            </a:xfrm>
            <a:prstGeom prst="roundRect">
              <a:avLst>
                <a:gd name="adj" fmla="val 0"/>
              </a:avLst>
            </a:prstGeom>
            <a:solidFill>
              <a:schemeClr val="accent2"/>
            </a:solidFill>
            <a:ln w="3175">
              <a:solidFill>
                <a:srgbClr val="808080"/>
              </a:solidFill>
              <a:round/>
              <a:headEnd/>
              <a:tailEnd/>
            </a:ln>
          </p:spPr>
          <p:txBody>
            <a:bodyPr anchor="ctr"/>
            <a:lstStyle/>
            <a:p>
              <a:r>
                <a:rPr lang="en-US" altLang="zh-CN" b="1" dirty="0" smtClean="0">
                  <a:latin typeface="Times New Roman" pitchFamily="18" charset="0"/>
                  <a:ea typeface="Arial Unicode MS" pitchFamily="34" charset="-122"/>
                  <a:cs typeface="Times New Roman" pitchFamily="18" charset="0"/>
                </a:rPr>
                <a:t>Data Resources</a:t>
              </a:r>
              <a:endParaRPr lang="en-US" altLang="zh-CN" b="1" dirty="0">
                <a:solidFill>
                  <a:srgbClr val="002060"/>
                </a:solidFill>
                <a:latin typeface="Times New Roman" pitchFamily="18" charset="0"/>
                <a:ea typeface="Arial Unicode MS" pitchFamily="34" charset="-122"/>
                <a:cs typeface="Times New Roman" pitchFamily="18" charset="0"/>
              </a:endParaRPr>
            </a:p>
          </p:txBody>
        </p:sp>
        <p:sp>
          <p:nvSpPr>
            <p:cNvPr id="23" name="AutoShape 15"/>
            <p:cNvSpPr>
              <a:spLocks noChangeArrowheads="1"/>
            </p:cNvSpPr>
            <p:nvPr/>
          </p:nvSpPr>
          <p:spPr bwMode="auto">
            <a:xfrm>
              <a:off x="6084168" y="2348880"/>
              <a:ext cx="224389" cy="218447"/>
            </a:xfrm>
            <a:prstGeom prst="leftArrow">
              <a:avLst>
                <a:gd name="adj1" fmla="val 50278"/>
                <a:gd name="adj2" fmla="val 72731"/>
              </a:avLst>
            </a:prstGeom>
            <a:solidFill>
              <a:schemeClr val="bg1"/>
            </a:solidFill>
            <a:ln w="9525">
              <a:noFill/>
              <a:miter lim="800000"/>
              <a:headEnd/>
              <a:tailEnd/>
            </a:ln>
          </p:spPr>
          <p:txBody>
            <a:bodyPr wrap="none" anchor="ctr"/>
            <a:lstStyle/>
            <a:p>
              <a:endParaRPr lang="zh-CN" altLang="en-US"/>
            </a:p>
          </p:txBody>
        </p:sp>
      </p:grpSp>
      <p:sp>
        <p:nvSpPr>
          <p:cNvPr id="15" name="灯片编号占位符 14"/>
          <p:cNvSpPr>
            <a:spLocks noGrp="1"/>
          </p:cNvSpPr>
          <p:nvPr>
            <p:ph type="sldNum" sz="quarter" idx="12"/>
          </p:nvPr>
        </p:nvSpPr>
        <p:spPr/>
        <p:txBody>
          <a:bodyPr/>
          <a:lstStyle/>
          <a:p>
            <a:pPr>
              <a:defRPr/>
            </a:pPr>
            <a:fld id="{B0FF5078-B470-4C76-BACE-A291D487136D}" type="slidenum">
              <a:rPr lang="it-IT" altLang="zh-CN" smtClean="0"/>
              <a:pPr>
                <a:defRPr/>
              </a:pPr>
              <a:t>4</a:t>
            </a:fld>
            <a:endParaRPr lang="it-IT" altLang="zh-CN"/>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1259632" y="980728"/>
            <a:ext cx="7313612" cy="648072"/>
          </a:xfrm>
        </p:spPr>
        <p:txBody>
          <a:bodyPr/>
          <a:lstStyle/>
          <a:p>
            <a:pPr eaLnBrk="1" hangingPunct="1"/>
            <a:r>
              <a:rPr lang="en-US" altLang="zh-CN" dirty="0" smtClean="0"/>
              <a:t>2. </a:t>
            </a:r>
            <a:r>
              <a:rPr lang="en-US" altLang="zh-CN" dirty="0" smtClean="0">
                <a:latin typeface="Times New Roman" pitchFamily="18" charset="0"/>
                <a:ea typeface="Arial Unicode MS" pitchFamily="34" charset="-122"/>
                <a:cs typeface="Times New Roman" pitchFamily="18" charset="0"/>
              </a:rPr>
              <a:t>Data Resources</a:t>
            </a:r>
            <a:br>
              <a:rPr lang="en-US" altLang="zh-CN" dirty="0" smtClean="0">
                <a:latin typeface="Times New Roman" pitchFamily="18" charset="0"/>
                <a:ea typeface="Arial Unicode MS" pitchFamily="34" charset="-122"/>
                <a:cs typeface="Times New Roman" pitchFamily="18" charset="0"/>
              </a:rPr>
            </a:br>
            <a:endParaRPr lang="zh-CN" altLang="en-US" dirty="0" smtClean="0"/>
          </a:p>
        </p:txBody>
      </p:sp>
      <p:sp>
        <p:nvSpPr>
          <p:cNvPr id="7172" name="灯片编号占位符 3"/>
          <p:cNvSpPr>
            <a:spLocks noGrp="1"/>
          </p:cNvSpPr>
          <p:nvPr>
            <p:ph type="sldNum" sz="quarter" idx="12"/>
          </p:nvPr>
        </p:nvSpPr>
        <p:spPr/>
        <p:txBody>
          <a:bodyPr/>
          <a:lstStyle/>
          <a:p>
            <a:pPr fontAlgn="base">
              <a:spcAft>
                <a:spcPct val="0"/>
              </a:spcAft>
              <a:defRPr/>
            </a:pPr>
            <a:fld id="{DDC79DCF-E862-4ED9-BCB2-BCD1C3D55BAB}" type="slidenum">
              <a:rPr lang="en-US" altLang="zh-CN">
                <a:ea typeface="楷体_GB2312"/>
                <a:cs typeface="楷体_GB2312"/>
              </a:rPr>
              <a:pPr fontAlgn="base">
                <a:spcAft>
                  <a:spcPct val="0"/>
                </a:spcAft>
                <a:defRPr/>
              </a:pPr>
              <a:t>5</a:t>
            </a:fld>
            <a:endParaRPr lang="en-US" altLang="zh-CN" dirty="0">
              <a:ea typeface="楷体_GB2312"/>
              <a:cs typeface="楷体_GB2312"/>
            </a:endParaRPr>
          </a:p>
        </p:txBody>
      </p:sp>
      <p:sp>
        <p:nvSpPr>
          <p:cNvPr id="5" name="内容占位符 2"/>
          <p:cNvSpPr txBox="1">
            <a:spLocks/>
          </p:cNvSpPr>
          <p:nvPr/>
        </p:nvSpPr>
        <p:spPr bwMode="auto">
          <a:xfrm>
            <a:off x="1043608" y="1772816"/>
            <a:ext cx="7704856" cy="48965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50000"/>
              </a:lnSpc>
              <a:spcBef>
                <a:spcPct val="20000"/>
              </a:spcBef>
              <a:buBlip>
                <a:blip r:embed="rId3"/>
              </a:buBlip>
            </a:pPr>
            <a:r>
              <a:rPr lang="en-US" altLang="zh-CN" sz="1800" b="1" dirty="0" smtClean="0">
                <a:solidFill>
                  <a:srgbClr val="002060"/>
                </a:solidFill>
                <a:latin typeface="Times New Roman" pitchFamily="18" charset="0"/>
                <a:cs typeface="Times New Roman" pitchFamily="18" charset="0"/>
              </a:rPr>
              <a:t>Mirror  </a:t>
            </a:r>
            <a:r>
              <a:rPr lang="en-US" altLang="zh-CN" sz="1800" b="1" dirty="0">
                <a:solidFill>
                  <a:srgbClr val="002060"/>
                </a:solidFill>
                <a:latin typeface="Times New Roman" pitchFamily="18" charset="0"/>
                <a:cs typeface="Times New Roman" pitchFamily="18" charset="0"/>
              </a:rPr>
              <a:t>Data</a:t>
            </a:r>
          </a:p>
          <a:p>
            <a:pPr marL="742950" lvl="1" indent="-285750">
              <a:lnSpc>
                <a:spcPct val="150000"/>
              </a:lnSpc>
              <a:spcBef>
                <a:spcPct val="20000"/>
              </a:spcBef>
              <a:buChar char="–"/>
            </a:pPr>
            <a:r>
              <a:rPr lang="en-US" altLang="zh-CN" sz="1600" dirty="0" smtClean="0">
                <a:latin typeface="Times New Roman" pitchFamily="18" charset="0"/>
                <a:cs typeface="Times New Roman" pitchFamily="18" charset="0"/>
              </a:rPr>
              <a:t>After 4 years of efforts, International </a:t>
            </a:r>
            <a:r>
              <a:rPr lang="en-US" altLang="zh-CN" sz="1600" dirty="0">
                <a:latin typeface="Times New Roman" pitchFamily="18" charset="0"/>
                <a:cs typeface="Times New Roman" pitchFamily="18" charset="0"/>
              </a:rPr>
              <a:t>Scientific Data Service </a:t>
            </a:r>
            <a:r>
              <a:rPr lang="en-US" altLang="zh-CN" sz="1600" dirty="0" smtClean="0">
                <a:latin typeface="Times New Roman" pitchFamily="18" charset="0"/>
                <a:cs typeface="Times New Roman" pitchFamily="18" charset="0"/>
              </a:rPr>
              <a:t>Platform has accumulated  mass data </a:t>
            </a:r>
            <a:r>
              <a:rPr lang="en-US" altLang="zh-CN" sz="1600" dirty="0" smtClean="0"/>
              <a:t>resources </a:t>
            </a:r>
            <a:r>
              <a:rPr lang="en-US" altLang="zh-CN" sz="1600" dirty="0" smtClean="0">
                <a:latin typeface="Times New Roman" pitchFamily="18" charset="0"/>
                <a:cs typeface="Times New Roman" pitchFamily="18" charset="0"/>
              </a:rPr>
              <a:t>. Including LANDSAT, MODIS, EO-1, DEM,</a:t>
            </a:r>
            <a:r>
              <a:rPr lang="zh-CN" altLang="en-US" sz="1600" dirty="0" smtClean="0">
                <a:latin typeface="Times New Roman" pitchFamily="18" charset="0"/>
                <a:cs typeface="Times New Roman" pitchFamily="18" charset="0"/>
              </a:rPr>
              <a:t> </a:t>
            </a:r>
            <a:r>
              <a:rPr lang="en-US" altLang="zh-CN" sz="1600" dirty="0" smtClean="0">
                <a:latin typeface="Times New Roman" pitchFamily="18" charset="0"/>
                <a:cs typeface="Times New Roman" pitchFamily="18" charset="0"/>
              </a:rPr>
              <a:t>NCAR</a:t>
            </a:r>
          </a:p>
          <a:p>
            <a:pPr marL="742950" lvl="1" indent="-285750">
              <a:lnSpc>
                <a:spcPct val="150000"/>
              </a:lnSpc>
              <a:spcBef>
                <a:spcPct val="20000"/>
              </a:spcBef>
              <a:buFontTx/>
              <a:buChar char="–"/>
            </a:pPr>
            <a:r>
              <a:rPr lang="en-US" altLang="zh-CN" sz="1600" dirty="0" smtClean="0">
                <a:latin typeface="Times New Roman" pitchFamily="18" charset="0"/>
                <a:cs typeface="Times New Roman" pitchFamily="18" charset="0"/>
              </a:rPr>
              <a:t>Time up to September , 2011,  the volume of  data reached 160 TB, the number of data entries  reached 3,000,000</a:t>
            </a:r>
          </a:p>
          <a:p>
            <a:pPr marL="742950" lvl="1" indent="-285750">
              <a:lnSpc>
                <a:spcPct val="150000"/>
              </a:lnSpc>
              <a:spcBef>
                <a:spcPct val="20000"/>
              </a:spcBef>
              <a:buFontTx/>
              <a:buChar char="–"/>
            </a:pPr>
            <a:r>
              <a:rPr lang="en-US" altLang="zh-CN" sz="1600" dirty="0" smtClean="0">
                <a:latin typeface="Times New Roman" pitchFamily="18" charset="0"/>
                <a:cs typeface="Times New Roman" pitchFamily="18" charset="0"/>
              </a:rPr>
              <a:t>Most of the data has provided online service</a:t>
            </a:r>
            <a:endParaRPr lang="en-US" altLang="zh-CN" sz="1600" b="1" dirty="0">
              <a:latin typeface="Times New Roman" pitchFamily="18" charset="0"/>
              <a:cs typeface="Times New Roman" pitchFamily="18" charset="0"/>
            </a:endParaRPr>
          </a:p>
          <a:p>
            <a:pPr marL="342900" indent="-342900" eaLnBrk="1" hangingPunct="1">
              <a:lnSpc>
                <a:spcPct val="150000"/>
              </a:lnSpc>
              <a:spcBef>
                <a:spcPct val="20000"/>
              </a:spcBef>
              <a:buBlip>
                <a:blip r:embed="rId3"/>
              </a:buBlip>
            </a:pPr>
            <a:r>
              <a:rPr lang="en-US" altLang="zh-CN" sz="1800" b="1" dirty="0" smtClean="0">
                <a:solidFill>
                  <a:srgbClr val="002060"/>
                </a:solidFill>
                <a:latin typeface="Times New Roman" pitchFamily="18" charset="0"/>
                <a:cs typeface="Times New Roman" pitchFamily="18" charset="0"/>
              </a:rPr>
              <a:t>Data products</a:t>
            </a:r>
            <a:endParaRPr lang="en-US" altLang="zh-CN" sz="1800" b="1" dirty="0">
              <a:solidFill>
                <a:srgbClr val="002060"/>
              </a:solidFill>
              <a:latin typeface="Times New Roman" pitchFamily="18" charset="0"/>
              <a:cs typeface="Times New Roman" pitchFamily="18" charset="0"/>
            </a:endParaRPr>
          </a:p>
          <a:p>
            <a:pPr marL="742950" lvl="1" indent="-285750">
              <a:lnSpc>
                <a:spcPct val="150000"/>
              </a:lnSpc>
              <a:spcBef>
                <a:spcPct val="20000"/>
              </a:spcBef>
              <a:buFontTx/>
              <a:buChar char="–"/>
            </a:pPr>
            <a:r>
              <a:rPr lang="en-US" altLang="zh-CN" sz="1600" dirty="0" smtClean="0">
                <a:latin typeface="Times New Roman" pitchFamily="18" charset="0"/>
                <a:cs typeface="Times New Roman" pitchFamily="18" charset="0"/>
              </a:rPr>
              <a:t>In order to meet the needs of </a:t>
            </a:r>
            <a:r>
              <a:rPr lang="en-US" altLang="zh-CN" sz="1600" dirty="0" err="1" smtClean="0">
                <a:latin typeface="Times New Roman" pitchFamily="18" charset="0"/>
                <a:cs typeface="Times New Roman" pitchFamily="18" charset="0"/>
              </a:rPr>
              <a:t>chinese</a:t>
            </a:r>
            <a:r>
              <a:rPr lang="en-US" altLang="zh-CN" sz="1600" dirty="0" smtClean="0">
                <a:latin typeface="Times New Roman" pitchFamily="18" charset="0"/>
                <a:cs typeface="Times New Roman" pitchFamily="18" charset="0"/>
              </a:rPr>
              <a:t> user, besides the Mirrored initial Data, the platform processed a series of data products</a:t>
            </a:r>
          </a:p>
          <a:p>
            <a:pPr marL="742950" lvl="1" indent="-285750">
              <a:lnSpc>
                <a:spcPct val="150000"/>
              </a:lnSpc>
              <a:spcBef>
                <a:spcPct val="20000"/>
              </a:spcBef>
              <a:buFontTx/>
              <a:buChar char="–"/>
            </a:pPr>
            <a:endParaRPr lang="zh-CN" altLang="zh-CN" sz="1600" dirty="0" smtClean="0">
              <a:latin typeface="Times New Roman" pitchFamily="18" charset="0"/>
              <a:cs typeface="Times New Roman" pitchFamily="18" charset="0"/>
            </a:endParaRPr>
          </a:p>
        </p:txBody>
      </p:sp>
      <p:sp>
        <p:nvSpPr>
          <p:cNvPr id="7" name="内容占位符 2"/>
          <p:cNvSpPr>
            <a:spLocks noGrp="1"/>
          </p:cNvSpPr>
          <p:nvPr>
            <p:ph idx="4294967295"/>
          </p:nvPr>
        </p:nvSpPr>
        <p:spPr>
          <a:xfrm>
            <a:off x="1043608" y="5877272"/>
            <a:ext cx="7344816" cy="531514"/>
          </a:xfrm>
          <a:noFill/>
        </p:spPr>
        <p:style>
          <a:lnRef idx="1">
            <a:schemeClr val="accent5"/>
          </a:lnRef>
          <a:fillRef idx="2">
            <a:schemeClr val="accent5"/>
          </a:fillRef>
          <a:effectRef idx="1">
            <a:schemeClr val="accent5"/>
          </a:effectRef>
          <a:fontRef idx="minor">
            <a:schemeClr val="dk1"/>
          </a:fontRef>
        </p:style>
        <p:txBody>
          <a:bodyPr/>
          <a:lstStyle/>
          <a:p>
            <a:pPr algn="ctr" eaLnBrk="1" hangingPunct="1">
              <a:lnSpc>
                <a:spcPct val="150000"/>
              </a:lnSpc>
              <a:buNone/>
            </a:pPr>
            <a:r>
              <a:rPr lang="en-US" altLang="zh-CN" sz="1600" dirty="0" smtClean="0">
                <a:solidFill>
                  <a:srgbClr val="C00000"/>
                </a:solidFill>
              </a:rPr>
              <a:t>Now there are 66  Mirrored initial Datasets and up to 40 Data products in  the platform</a:t>
            </a:r>
            <a:endParaRPr lang="zh-CN" altLang="en-US" sz="1600" dirty="0" smtClean="0">
              <a:solidFill>
                <a:srgbClr val="C0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28480" t="21735" r="13188" b="33851"/>
          <a:stretch>
            <a:fillRect/>
          </a:stretch>
        </p:blipFill>
        <p:spPr bwMode="auto">
          <a:xfrm>
            <a:off x="467544" y="4797152"/>
            <a:ext cx="3323965" cy="1581796"/>
          </a:xfrm>
          <a:prstGeom prst="rect">
            <a:avLst/>
          </a:prstGeom>
          <a:noFill/>
          <a:ln w="9525">
            <a:noFill/>
            <a:miter lim="800000"/>
            <a:headEnd/>
            <a:tailEnd/>
          </a:ln>
        </p:spPr>
      </p:pic>
      <p:pic>
        <p:nvPicPr>
          <p:cNvPr id="5121" name="Picture 1"/>
          <p:cNvPicPr>
            <a:picLocks noChangeAspect="1" noChangeArrowheads="1"/>
          </p:cNvPicPr>
          <p:nvPr/>
        </p:nvPicPr>
        <p:blipFill>
          <a:blip r:embed="rId4" cstate="print"/>
          <a:srcRect l="24806" t="17010" r="28535" b="10226"/>
          <a:stretch>
            <a:fillRect/>
          </a:stretch>
        </p:blipFill>
        <p:spPr bwMode="auto">
          <a:xfrm>
            <a:off x="5127490" y="2996952"/>
            <a:ext cx="3745311" cy="36504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标题 1"/>
          <p:cNvSpPr>
            <a:spLocks noGrp="1"/>
          </p:cNvSpPr>
          <p:nvPr>
            <p:ph type="title"/>
          </p:nvPr>
        </p:nvSpPr>
        <p:spPr/>
        <p:txBody>
          <a:bodyPr/>
          <a:lstStyle/>
          <a:p>
            <a:r>
              <a:rPr lang="en-US" altLang="zh-CN" dirty="0" smtClean="0"/>
              <a:t>2. Data Resources--NCAR</a:t>
            </a:r>
            <a:endParaRPr lang="zh-CN" altLang="en-US" dirty="0"/>
          </a:p>
        </p:txBody>
      </p:sp>
      <p:sp>
        <p:nvSpPr>
          <p:cNvPr id="3" name="内容占位符 2"/>
          <p:cNvSpPr>
            <a:spLocks noGrp="1"/>
          </p:cNvSpPr>
          <p:nvPr>
            <p:ph idx="1"/>
          </p:nvPr>
        </p:nvSpPr>
        <p:spPr>
          <a:xfrm>
            <a:off x="539552" y="1628800"/>
            <a:ext cx="7702624" cy="4876800"/>
          </a:xfrm>
        </p:spPr>
        <p:txBody>
          <a:bodyPr/>
          <a:lstStyle/>
          <a:p>
            <a:pPr marL="342900" lvl="1" indent="-342900">
              <a:buBlip>
                <a:blip r:embed="rId5"/>
              </a:buBlip>
            </a:pPr>
            <a:r>
              <a:rPr lang="en-US" altLang="zh-CN" sz="2000" b="1" dirty="0" smtClean="0">
                <a:solidFill>
                  <a:srgbClr val="002060"/>
                </a:solidFill>
                <a:ea typeface="+mn-ea"/>
                <a:cs typeface="+mn-cs"/>
              </a:rPr>
              <a:t>NCAR: The National Center for Atmospheric Research (NCAR) is a federally funded research and development center devoted to service, research and education in the atmospheric and related sciences.</a:t>
            </a:r>
          </a:p>
          <a:p>
            <a:endParaRPr lang="en-US" altLang="zh-CN" sz="1000" dirty="0" smtClean="0"/>
          </a:p>
          <a:p>
            <a:pPr marL="342900" lvl="1" indent="-342900">
              <a:buBlip>
                <a:blip r:embed="rId5"/>
              </a:buBlip>
            </a:pPr>
            <a:r>
              <a:rPr lang="en-US" altLang="zh-CN" sz="2000" b="1" dirty="0" smtClean="0">
                <a:solidFill>
                  <a:srgbClr val="002060"/>
                </a:solidFill>
                <a:ea typeface="+mn-ea"/>
                <a:cs typeface="+mn-cs"/>
              </a:rPr>
              <a:t>Cooperation between CNIC &amp; NCAR</a:t>
            </a:r>
          </a:p>
          <a:p>
            <a:pPr lvl="1"/>
            <a:r>
              <a:rPr lang="en-US" altLang="zh-CN" sz="1800" dirty="0" smtClean="0">
                <a:solidFill>
                  <a:schemeClr val="accent4"/>
                </a:solidFill>
              </a:rPr>
              <a:t>Cooperation between CNIC &amp; NCAR started from 2008.</a:t>
            </a:r>
          </a:p>
          <a:p>
            <a:pPr lvl="1"/>
            <a:r>
              <a:rPr lang="en-US" altLang="zh-CN" sz="1800" dirty="0" smtClean="0">
                <a:solidFill>
                  <a:schemeClr val="accent4"/>
                </a:solidFill>
              </a:rPr>
              <a:t>The term of the r</a:t>
            </a:r>
            <a:r>
              <a:rPr lang="en-US" altLang="zh-CN" sz="1800" dirty="0" smtClean="0"/>
              <a:t>enewed</a:t>
            </a:r>
            <a:r>
              <a:rPr lang="en-US" altLang="zh-CN" sz="1800" dirty="0" smtClean="0">
                <a:solidFill>
                  <a:schemeClr val="accent4"/>
                </a:solidFill>
              </a:rPr>
              <a:t> MOU is for a period of six years from 2011,</a:t>
            </a:r>
            <a:r>
              <a:rPr lang="en-US" altLang="zh-CN" sz="1800" b="1" dirty="0" smtClean="0"/>
              <a:t> up to 2017</a:t>
            </a:r>
            <a:endParaRPr lang="en-US" altLang="zh-CN" sz="1800" dirty="0" smtClean="0">
              <a:solidFill>
                <a:schemeClr val="accent4"/>
              </a:solidFill>
            </a:endParaRPr>
          </a:p>
          <a:p>
            <a:pPr lvl="1"/>
            <a:r>
              <a:rPr lang="en-US" altLang="zh-CN" sz="1800" dirty="0" smtClean="0">
                <a:solidFill>
                  <a:schemeClr val="accent4"/>
                </a:solidFill>
              </a:rPr>
              <a:t>Contents:</a:t>
            </a:r>
            <a:r>
              <a:rPr lang="en-US" altLang="zh-CN" sz="1800" kern="1200" dirty="0" smtClean="0"/>
              <a:t> share data and user usage metrics </a:t>
            </a:r>
            <a:endParaRPr lang="en-US" altLang="zh-CN" sz="1800" dirty="0" smtClean="0">
              <a:solidFill>
                <a:schemeClr val="accent4"/>
              </a:solidFill>
            </a:endParaRPr>
          </a:p>
          <a:p>
            <a:pPr lvl="1"/>
            <a:endParaRPr lang="en-US" altLang="zh-CN" sz="1000" dirty="0" smtClean="0"/>
          </a:p>
          <a:p>
            <a:pPr marL="342900" lvl="1" indent="-342900">
              <a:buBlip>
                <a:blip r:embed="rId5"/>
              </a:buBlip>
            </a:pPr>
            <a:r>
              <a:rPr lang="en-US" altLang="zh-CN" sz="2000" b="1" dirty="0" smtClean="0">
                <a:solidFill>
                  <a:srgbClr val="002060"/>
                </a:solidFill>
                <a:ea typeface="+mn-ea"/>
                <a:cs typeface="+mn-cs"/>
              </a:rPr>
              <a:t>In cooperation period, CNIC have about 14 datasets mirrored from NCAR for serving users in China, data quantity reach</a:t>
            </a:r>
            <a:r>
              <a:rPr lang="zh-CN" altLang="en-US" sz="2000" b="1" dirty="0" smtClean="0">
                <a:solidFill>
                  <a:srgbClr val="002060"/>
                </a:solidFill>
                <a:ea typeface="+mn-ea"/>
                <a:cs typeface="+mn-cs"/>
              </a:rPr>
              <a:t> </a:t>
            </a:r>
            <a:r>
              <a:rPr lang="en-US" altLang="zh-CN" sz="2000" b="1" dirty="0" smtClean="0">
                <a:solidFill>
                  <a:srgbClr val="002060"/>
                </a:solidFill>
                <a:ea typeface="+mn-ea"/>
                <a:cs typeface="+mn-cs"/>
              </a:rPr>
              <a:t>about 1TB.</a:t>
            </a:r>
          </a:p>
        </p:txBody>
      </p:sp>
      <p:pic>
        <p:nvPicPr>
          <p:cNvPr id="1026" name="Picture 2"/>
          <p:cNvPicPr>
            <a:picLocks noChangeAspect="1" noChangeArrowheads="1"/>
          </p:cNvPicPr>
          <p:nvPr/>
        </p:nvPicPr>
        <p:blipFill>
          <a:blip r:embed="rId6" cstate="print"/>
          <a:srcRect l="591" t="22680" r="18495" b="20621"/>
          <a:stretch>
            <a:fillRect/>
          </a:stretch>
        </p:blipFill>
        <p:spPr bwMode="auto">
          <a:xfrm>
            <a:off x="1906504" y="5517232"/>
            <a:ext cx="2881520" cy="1261980"/>
          </a:xfrm>
          <a:prstGeom prst="rect">
            <a:avLst/>
          </a:prstGeom>
          <a:noFill/>
          <a:ln w="9525">
            <a:noFill/>
            <a:miter lim="800000"/>
            <a:headEnd/>
            <a:tailEnd/>
          </a:ln>
        </p:spPr>
      </p:pic>
      <p:sp>
        <p:nvSpPr>
          <p:cNvPr id="7" name="灯片编号占位符 6"/>
          <p:cNvSpPr>
            <a:spLocks noGrp="1"/>
          </p:cNvSpPr>
          <p:nvPr>
            <p:ph type="sldNum" sz="quarter" idx="12"/>
          </p:nvPr>
        </p:nvSpPr>
        <p:spPr/>
        <p:txBody>
          <a:bodyPr/>
          <a:lstStyle/>
          <a:p>
            <a:pPr>
              <a:defRPr/>
            </a:pPr>
            <a:fld id="{B0FF5078-B470-4C76-BACE-A291D487136D}" type="slidenum">
              <a:rPr lang="it-IT" altLang="zh-CN" smtClean="0"/>
              <a:pPr>
                <a:defRPr/>
              </a:pPr>
              <a:t>6</a:t>
            </a:fld>
            <a:endParaRPr lang="it-IT" altLang="zh-CN"/>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2.Data Resources--LANDSAT</a:t>
            </a:r>
            <a:endParaRPr lang="zh-CN" altLang="en-US" dirty="0"/>
          </a:p>
        </p:txBody>
      </p:sp>
      <p:sp>
        <p:nvSpPr>
          <p:cNvPr id="3" name="内容占位符 2"/>
          <p:cNvSpPr>
            <a:spLocks noGrp="1"/>
          </p:cNvSpPr>
          <p:nvPr>
            <p:ph idx="1"/>
          </p:nvPr>
        </p:nvSpPr>
        <p:spPr>
          <a:xfrm>
            <a:off x="683568" y="1772816"/>
            <a:ext cx="7772400" cy="2520280"/>
          </a:xfrm>
        </p:spPr>
        <p:txBody>
          <a:bodyPr/>
          <a:lstStyle/>
          <a:p>
            <a:r>
              <a:rPr lang="en-US" altLang="zh-CN" dirty="0" smtClean="0"/>
              <a:t>LANDSAT archive data</a:t>
            </a:r>
          </a:p>
          <a:p>
            <a:pPr lvl="1"/>
            <a:r>
              <a:rPr lang="en-US" altLang="zh-CN" sz="1800" dirty="0" smtClean="0"/>
              <a:t>On April 21, 2008, the USGS announced plans to provide all archived </a:t>
            </a:r>
            <a:r>
              <a:rPr lang="en-US" altLang="zh-CN" sz="1800" dirty="0" err="1" smtClean="0"/>
              <a:t>Landsat</a:t>
            </a:r>
            <a:r>
              <a:rPr lang="en-US" altLang="zh-CN" sz="1800" dirty="0" smtClean="0"/>
              <a:t> scenes at no charge to all users.</a:t>
            </a:r>
            <a:endParaRPr lang="en-US" altLang="zh-CN" sz="1800" dirty="0" smtClean="0">
              <a:solidFill>
                <a:schemeClr val="tx1"/>
              </a:solidFill>
            </a:endParaRPr>
          </a:p>
          <a:p>
            <a:pPr lvl="1"/>
            <a:r>
              <a:rPr lang="en-US" altLang="zh-CN" sz="1800" dirty="0" smtClean="0"/>
              <a:t>On July, 2008,CNIC came to an agreement with USGS and began to mirror LANDSAT archive data.</a:t>
            </a:r>
          </a:p>
          <a:p>
            <a:pPr lvl="1"/>
            <a:r>
              <a:rPr lang="en-US" altLang="zh-CN" sz="1800" dirty="0" smtClean="0"/>
              <a:t>Data volume : 8TB</a:t>
            </a:r>
          </a:p>
          <a:p>
            <a:pPr lvl="1"/>
            <a:r>
              <a:rPr lang="en-US" altLang="zh-CN" sz="1800" dirty="0" smtClean="0"/>
              <a:t>Availability: Online download</a:t>
            </a:r>
            <a:r>
              <a:rPr lang="zh-CN" altLang="en-US" sz="1800" dirty="0" smtClean="0"/>
              <a:t> </a:t>
            </a:r>
            <a:r>
              <a:rPr lang="en-US" altLang="zh-CN" sz="1800" dirty="0" smtClean="0"/>
              <a:t>form </a:t>
            </a:r>
            <a:r>
              <a:rPr lang="en-US" altLang="zh-CN" sz="1800" dirty="0" smtClean="0">
                <a:hlinkClick r:id="rId3"/>
              </a:rPr>
              <a:t>http://datamirror.csdb.cn/</a:t>
            </a:r>
            <a:endParaRPr lang="en-US" altLang="zh-CN" sz="1800" dirty="0" smtClean="0"/>
          </a:p>
          <a:p>
            <a:endParaRPr lang="en-US" altLang="zh-CN" dirty="0" smtClean="0"/>
          </a:p>
        </p:txBody>
      </p:sp>
      <p:grpSp>
        <p:nvGrpSpPr>
          <p:cNvPr id="4" name="组合 3"/>
          <p:cNvGrpSpPr/>
          <p:nvPr/>
        </p:nvGrpSpPr>
        <p:grpSpPr>
          <a:xfrm>
            <a:off x="971600" y="4149080"/>
            <a:ext cx="4824536" cy="2304256"/>
            <a:chOff x="1115616" y="2118087"/>
            <a:chExt cx="6768752" cy="4263241"/>
          </a:xfrm>
        </p:grpSpPr>
        <p:grpSp>
          <p:nvGrpSpPr>
            <p:cNvPr id="5" name="组合 4"/>
            <p:cNvGrpSpPr/>
            <p:nvPr/>
          </p:nvGrpSpPr>
          <p:grpSpPr>
            <a:xfrm>
              <a:off x="1115616" y="2118087"/>
              <a:ext cx="6768752" cy="4263241"/>
              <a:chOff x="1115616" y="2118087"/>
              <a:chExt cx="6768752" cy="4263241"/>
            </a:xfrm>
          </p:grpSpPr>
          <p:pic>
            <p:nvPicPr>
              <p:cNvPr id="8" name="Picture 2"/>
              <p:cNvPicPr>
                <a:picLocks noChangeAspect="1" noChangeArrowheads="1"/>
              </p:cNvPicPr>
              <p:nvPr/>
            </p:nvPicPr>
            <p:blipFill>
              <a:blip r:embed="rId4" cstate="print"/>
              <a:srcRect l="10922" t="13815" r="13479" b="10000"/>
              <a:stretch>
                <a:fillRect/>
              </a:stretch>
            </p:blipFill>
            <p:spPr bwMode="auto">
              <a:xfrm>
                <a:off x="1115616" y="2118087"/>
                <a:ext cx="6768752" cy="4263241"/>
              </a:xfrm>
              <a:prstGeom prst="rect">
                <a:avLst/>
              </a:prstGeom>
              <a:ln>
                <a:noFill/>
              </a:ln>
              <a:effectLst>
                <a:outerShdw blurRad="292100" dist="139700" dir="2700000" algn="tl" rotWithShape="0">
                  <a:srgbClr val="333333">
                    <a:alpha val="65000"/>
                  </a:srgbClr>
                </a:outerShdw>
              </a:effectLst>
            </p:spPr>
          </p:pic>
          <p:sp>
            <p:nvSpPr>
              <p:cNvPr id="9" name="矩形 8"/>
              <p:cNvSpPr>
                <a:spLocks noChangeArrowheads="1"/>
              </p:cNvSpPr>
              <p:nvPr/>
            </p:nvSpPr>
            <p:spPr bwMode="auto">
              <a:xfrm>
                <a:off x="2771800" y="2924944"/>
                <a:ext cx="2664296" cy="3456384"/>
              </a:xfrm>
              <a:prstGeom prst="rect">
                <a:avLst/>
              </a:prstGeom>
              <a:noFill/>
              <a:ln w="19050" algn="ctr">
                <a:solidFill>
                  <a:srgbClr val="FF0000"/>
                </a:solidFill>
                <a:round/>
                <a:headEnd/>
                <a:tailEnd/>
              </a:ln>
            </p:spPr>
            <p:txBody>
              <a:bodyPr/>
              <a:lstStyle>
                <a:defPPr>
                  <a:defRPr lang="zh-CN"/>
                </a:defPPr>
                <a:lvl1pPr algn="l" rtl="0" fontAlgn="base">
                  <a:spcBef>
                    <a:spcPct val="0"/>
                  </a:spcBef>
                  <a:spcAft>
                    <a:spcPct val="0"/>
                  </a:spcAft>
                  <a:defRPr kern="1200">
                    <a:solidFill>
                      <a:schemeClr val="tx1"/>
                    </a:solidFill>
                    <a:latin typeface="Arial" pitchFamily="34" charset="0"/>
                    <a:ea typeface="楷体_GB2312"/>
                    <a:cs typeface="楷体_GB2312"/>
                  </a:defRPr>
                </a:lvl1pPr>
                <a:lvl2pPr marL="457200" algn="l" rtl="0" fontAlgn="base">
                  <a:spcBef>
                    <a:spcPct val="0"/>
                  </a:spcBef>
                  <a:spcAft>
                    <a:spcPct val="0"/>
                  </a:spcAft>
                  <a:defRPr kern="1200">
                    <a:solidFill>
                      <a:schemeClr val="tx1"/>
                    </a:solidFill>
                    <a:latin typeface="Arial" pitchFamily="34" charset="0"/>
                    <a:ea typeface="楷体_GB2312"/>
                    <a:cs typeface="楷体_GB2312"/>
                  </a:defRPr>
                </a:lvl2pPr>
                <a:lvl3pPr marL="914400" algn="l" rtl="0" fontAlgn="base">
                  <a:spcBef>
                    <a:spcPct val="0"/>
                  </a:spcBef>
                  <a:spcAft>
                    <a:spcPct val="0"/>
                  </a:spcAft>
                  <a:defRPr kern="1200">
                    <a:solidFill>
                      <a:schemeClr val="tx1"/>
                    </a:solidFill>
                    <a:latin typeface="Arial" pitchFamily="34" charset="0"/>
                    <a:ea typeface="楷体_GB2312"/>
                    <a:cs typeface="楷体_GB2312"/>
                  </a:defRPr>
                </a:lvl3pPr>
                <a:lvl4pPr marL="1371600" algn="l" rtl="0" fontAlgn="base">
                  <a:spcBef>
                    <a:spcPct val="0"/>
                  </a:spcBef>
                  <a:spcAft>
                    <a:spcPct val="0"/>
                  </a:spcAft>
                  <a:defRPr kern="1200">
                    <a:solidFill>
                      <a:schemeClr val="tx1"/>
                    </a:solidFill>
                    <a:latin typeface="Arial" pitchFamily="34" charset="0"/>
                    <a:ea typeface="楷体_GB2312"/>
                    <a:cs typeface="楷体_GB2312"/>
                  </a:defRPr>
                </a:lvl4pPr>
                <a:lvl5pPr marL="1828800" algn="l" rtl="0" fontAlgn="base">
                  <a:spcBef>
                    <a:spcPct val="0"/>
                  </a:spcBef>
                  <a:spcAft>
                    <a:spcPct val="0"/>
                  </a:spcAft>
                  <a:defRPr kern="1200">
                    <a:solidFill>
                      <a:schemeClr val="tx1"/>
                    </a:solidFill>
                    <a:latin typeface="Arial" pitchFamily="34" charset="0"/>
                    <a:ea typeface="楷体_GB2312"/>
                    <a:cs typeface="楷体_GB2312"/>
                  </a:defRPr>
                </a:lvl5pPr>
                <a:lvl6pPr marL="2286000" algn="l" defTabSz="914400" rtl="0" eaLnBrk="1" latinLnBrk="0" hangingPunct="1">
                  <a:defRPr kern="1200">
                    <a:solidFill>
                      <a:schemeClr val="tx1"/>
                    </a:solidFill>
                    <a:latin typeface="Arial" pitchFamily="34" charset="0"/>
                    <a:ea typeface="楷体_GB2312"/>
                    <a:cs typeface="楷体_GB2312"/>
                  </a:defRPr>
                </a:lvl6pPr>
                <a:lvl7pPr marL="2743200" algn="l" defTabSz="914400" rtl="0" eaLnBrk="1" latinLnBrk="0" hangingPunct="1">
                  <a:defRPr kern="1200">
                    <a:solidFill>
                      <a:schemeClr val="tx1"/>
                    </a:solidFill>
                    <a:latin typeface="Arial" pitchFamily="34" charset="0"/>
                    <a:ea typeface="楷体_GB2312"/>
                    <a:cs typeface="楷体_GB2312"/>
                  </a:defRPr>
                </a:lvl7pPr>
                <a:lvl8pPr marL="3200400" algn="l" defTabSz="914400" rtl="0" eaLnBrk="1" latinLnBrk="0" hangingPunct="1">
                  <a:defRPr kern="1200">
                    <a:solidFill>
                      <a:schemeClr val="tx1"/>
                    </a:solidFill>
                    <a:latin typeface="Arial" pitchFamily="34" charset="0"/>
                    <a:ea typeface="楷体_GB2312"/>
                    <a:cs typeface="楷体_GB2312"/>
                  </a:defRPr>
                </a:lvl8pPr>
                <a:lvl9pPr marL="3657600" algn="l" defTabSz="914400" rtl="0" eaLnBrk="1" latinLnBrk="0" hangingPunct="1">
                  <a:defRPr kern="1200">
                    <a:solidFill>
                      <a:schemeClr val="tx1"/>
                    </a:solidFill>
                    <a:latin typeface="Arial" pitchFamily="34" charset="0"/>
                    <a:ea typeface="楷体_GB2312"/>
                    <a:cs typeface="楷体_GB2312"/>
                  </a:defRPr>
                </a:lvl9p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grpSp>
        <p:sp>
          <p:nvSpPr>
            <p:cNvPr id="6" name="矩形 5"/>
            <p:cNvSpPr>
              <a:spLocks noChangeArrowheads="1"/>
            </p:cNvSpPr>
            <p:nvPr/>
          </p:nvSpPr>
          <p:spPr bwMode="auto">
            <a:xfrm>
              <a:off x="5566160" y="2924944"/>
              <a:ext cx="576064" cy="3456384"/>
            </a:xfrm>
            <a:prstGeom prst="rect">
              <a:avLst/>
            </a:prstGeom>
            <a:noFill/>
            <a:ln w="19050" algn="ctr">
              <a:solidFill>
                <a:srgbClr val="FF0000"/>
              </a:solidFill>
              <a:round/>
              <a:headEnd/>
              <a:tailEnd/>
            </a:ln>
          </p:spPr>
          <p:txBody>
            <a:bodyPr/>
            <a:lstStyle>
              <a:defPPr>
                <a:defRPr lang="zh-CN"/>
              </a:defPPr>
              <a:lvl1pPr algn="l" rtl="0" fontAlgn="base">
                <a:spcBef>
                  <a:spcPct val="0"/>
                </a:spcBef>
                <a:spcAft>
                  <a:spcPct val="0"/>
                </a:spcAft>
                <a:defRPr kern="1200">
                  <a:solidFill>
                    <a:schemeClr val="tx1"/>
                  </a:solidFill>
                  <a:latin typeface="Arial" pitchFamily="34" charset="0"/>
                  <a:ea typeface="楷体_GB2312"/>
                  <a:cs typeface="楷体_GB2312"/>
                </a:defRPr>
              </a:lvl1pPr>
              <a:lvl2pPr marL="457200" algn="l" rtl="0" fontAlgn="base">
                <a:spcBef>
                  <a:spcPct val="0"/>
                </a:spcBef>
                <a:spcAft>
                  <a:spcPct val="0"/>
                </a:spcAft>
                <a:defRPr kern="1200">
                  <a:solidFill>
                    <a:schemeClr val="tx1"/>
                  </a:solidFill>
                  <a:latin typeface="Arial" pitchFamily="34" charset="0"/>
                  <a:ea typeface="楷体_GB2312"/>
                  <a:cs typeface="楷体_GB2312"/>
                </a:defRPr>
              </a:lvl2pPr>
              <a:lvl3pPr marL="914400" algn="l" rtl="0" fontAlgn="base">
                <a:spcBef>
                  <a:spcPct val="0"/>
                </a:spcBef>
                <a:spcAft>
                  <a:spcPct val="0"/>
                </a:spcAft>
                <a:defRPr kern="1200">
                  <a:solidFill>
                    <a:schemeClr val="tx1"/>
                  </a:solidFill>
                  <a:latin typeface="Arial" pitchFamily="34" charset="0"/>
                  <a:ea typeface="楷体_GB2312"/>
                  <a:cs typeface="楷体_GB2312"/>
                </a:defRPr>
              </a:lvl3pPr>
              <a:lvl4pPr marL="1371600" algn="l" rtl="0" fontAlgn="base">
                <a:spcBef>
                  <a:spcPct val="0"/>
                </a:spcBef>
                <a:spcAft>
                  <a:spcPct val="0"/>
                </a:spcAft>
                <a:defRPr kern="1200">
                  <a:solidFill>
                    <a:schemeClr val="tx1"/>
                  </a:solidFill>
                  <a:latin typeface="Arial" pitchFamily="34" charset="0"/>
                  <a:ea typeface="楷体_GB2312"/>
                  <a:cs typeface="楷体_GB2312"/>
                </a:defRPr>
              </a:lvl4pPr>
              <a:lvl5pPr marL="1828800" algn="l" rtl="0" fontAlgn="base">
                <a:spcBef>
                  <a:spcPct val="0"/>
                </a:spcBef>
                <a:spcAft>
                  <a:spcPct val="0"/>
                </a:spcAft>
                <a:defRPr kern="1200">
                  <a:solidFill>
                    <a:schemeClr val="tx1"/>
                  </a:solidFill>
                  <a:latin typeface="Arial" pitchFamily="34" charset="0"/>
                  <a:ea typeface="楷体_GB2312"/>
                  <a:cs typeface="楷体_GB2312"/>
                </a:defRPr>
              </a:lvl5pPr>
              <a:lvl6pPr marL="2286000" algn="l" defTabSz="914400" rtl="0" eaLnBrk="1" latinLnBrk="0" hangingPunct="1">
                <a:defRPr kern="1200">
                  <a:solidFill>
                    <a:schemeClr val="tx1"/>
                  </a:solidFill>
                  <a:latin typeface="Arial" pitchFamily="34" charset="0"/>
                  <a:ea typeface="楷体_GB2312"/>
                  <a:cs typeface="楷体_GB2312"/>
                </a:defRPr>
              </a:lvl6pPr>
              <a:lvl7pPr marL="2743200" algn="l" defTabSz="914400" rtl="0" eaLnBrk="1" latinLnBrk="0" hangingPunct="1">
                <a:defRPr kern="1200">
                  <a:solidFill>
                    <a:schemeClr val="tx1"/>
                  </a:solidFill>
                  <a:latin typeface="Arial" pitchFamily="34" charset="0"/>
                  <a:ea typeface="楷体_GB2312"/>
                  <a:cs typeface="楷体_GB2312"/>
                </a:defRPr>
              </a:lvl7pPr>
              <a:lvl8pPr marL="3200400" algn="l" defTabSz="914400" rtl="0" eaLnBrk="1" latinLnBrk="0" hangingPunct="1">
                <a:defRPr kern="1200">
                  <a:solidFill>
                    <a:schemeClr val="tx1"/>
                  </a:solidFill>
                  <a:latin typeface="Arial" pitchFamily="34" charset="0"/>
                  <a:ea typeface="楷体_GB2312"/>
                  <a:cs typeface="楷体_GB2312"/>
                </a:defRPr>
              </a:lvl8pPr>
              <a:lvl9pPr marL="3657600" algn="l" defTabSz="914400" rtl="0" eaLnBrk="1" latinLnBrk="0" hangingPunct="1">
                <a:defRPr kern="1200">
                  <a:solidFill>
                    <a:schemeClr val="tx1"/>
                  </a:solidFill>
                  <a:latin typeface="Arial" pitchFamily="34" charset="0"/>
                  <a:ea typeface="楷体_GB2312"/>
                  <a:cs typeface="楷体_GB2312"/>
                </a:defRPr>
              </a:lvl9p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sp>
          <p:nvSpPr>
            <p:cNvPr id="7" name="矩形 6"/>
            <p:cNvSpPr>
              <a:spLocks noChangeArrowheads="1"/>
            </p:cNvSpPr>
            <p:nvPr/>
          </p:nvSpPr>
          <p:spPr bwMode="auto">
            <a:xfrm>
              <a:off x="6228184" y="2924944"/>
              <a:ext cx="576064" cy="3456384"/>
            </a:xfrm>
            <a:prstGeom prst="rect">
              <a:avLst/>
            </a:prstGeom>
            <a:noFill/>
            <a:ln w="19050" algn="ctr">
              <a:solidFill>
                <a:srgbClr val="FF0000"/>
              </a:solidFill>
              <a:round/>
              <a:headEnd/>
              <a:tailEnd/>
            </a:ln>
          </p:spPr>
          <p:txBody>
            <a:bodyPr/>
            <a:lstStyle>
              <a:defPPr>
                <a:defRPr lang="zh-CN"/>
              </a:defPPr>
              <a:lvl1pPr algn="l" rtl="0" fontAlgn="base">
                <a:spcBef>
                  <a:spcPct val="0"/>
                </a:spcBef>
                <a:spcAft>
                  <a:spcPct val="0"/>
                </a:spcAft>
                <a:defRPr kern="1200">
                  <a:solidFill>
                    <a:schemeClr val="tx1"/>
                  </a:solidFill>
                  <a:latin typeface="Arial" pitchFamily="34" charset="0"/>
                  <a:ea typeface="楷体_GB2312"/>
                  <a:cs typeface="楷体_GB2312"/>
                </a:defRPr>
              </a:lvl1pPr>
              <a:lvl2pPr marL="457200" algn="l" rtl="0" fontAlgn="base">
                <a:spcBef>
                  <a:spcPct val="0"/>
                </a:spcBef>
                <a:spcAft>
                  <a:spcPct val="0"/>
                </a:spcAft>
                <a:defRPr kern="1200">
                  <a:solidFill>
                    <a:schemeClr val="tx1"/>
                  </a:solidFill>
                  <a:latin typeface="Arial" pitchFamily="34" charset="0"/>
                  <a:ea typeface="楷体_GB2312"/>
                  <a:cs typeface="楷体_GB2312"/>
                </a:defRPr>
              </a:lvl2pPr>
              <a:lvl3pPr marL="914400" algn="l" rtl="0" fontAlgn="base">
                <a:spcBef>
                  <a:spcPct val="0"/>
                </a:spcBef>
                <a:spcAft>
                  <a:spcPct val="0"/>
                </a:spcAft>
                <a:defRPr kern="1200">
                  <a:solidFill>
                    <a:schemeClr val="tx1"/>
                  </a:solidFill>
                  <a:latin typeface="Arial" pitchFamily="34" charset="0"/>
                  <a:ea typeface="楷体_GB2312"/>
                  <a:cs typeface="楷体_GB2312"/>
                </a:defRPr>
              </a:lvl3pPr>
              <a:lvl4pPr marL="1371600" algn="l" rtl="0" fontAlgn="base">
                <a:spcBef>
                  <a:spcPct val="0"/>
                </a:spcBef>
                <a:spcAft>
                  <a:spcPct val="0"/>
                </a:spcAft>
                <a:defRPr kern="1200">
                  <a:solidFill>
                    <a:schemeClr val="tx1"/>
                  </a:solidFill>
                  <a:latin typeface="Arial" pitchFamily="34" charset="0"/>
                  <a:ea typeface="楷体_GB2312"/>
                  <a:cs typeface="楷体_GB2312"/>
                </a:defRPr>
              </a:lvl4pPr>
              <a:lvl5pPr marL="1828800" algn="l" rtl="0" fontAlgn="base">
                <a:spcBef>
                  <a:spcPct val="0"/>
                </a:spcBef>
                <a:spcAft>
                  <a:spcPct val="0"/>
                </a:spcAft>
                <a:defRPr kern="1200">
                  <a:solidFill>
                    <a:schemeClr val="tx1"/>
                  </a:solidFill>
                  <a:latin typeface="Arial" pitchFamily="34" charset="0"/>
                  <a:ea typeface="楷体_GB2312"/>
                  <a:cs typeface="楷体_GB2312"/>
                </a:defRPr>
              </a:lvl5pPr>
              <a:lvl6pPr marL="2286000" algn="l" defTabSz="914400" rtl="0" eaLnBrk="1" latinLnBrk="0" hangingPunct="1">
                <a:defRPr kern="1200">
                  <a:solidFill>
                    <a:schemeClr val="tx1"/>
                  </a:solidFill>
                  <a:latin typeface="Arial" pitchFamily="34" charset="0"/>
                  <a:ea typeface="楷体_GB2312"/>
                  <a:cs typeface="楷体_GB2312"/>
                </a:defRPr>
              </a:lvl6pPr>
              <a:lvl7pPr marL="2743200" algn="l" defTabSz="914400" rtl="0" eaLnBrk="1" latinLnBrk="0" hangingPunct="1">
                <a:defRPr kern="1200">
                  <a:solidFill>
                    <a:schemeClr val="tx1"/>
                  </a:solidFill>
                  <a:latin typeface="Arial" pitchFamily="34" charset="0"/>
                  <a:ea typeface="楷体_GB2312"/>
                  <a:cs typeface="楷体_GB2312"/>
                </a:defRPr>
              </a:lvl7pPr>
              <a:lvl8pPr marL="3200400" algn="l" defTabSz="914400" rtl="0" eaLnBrk="1" latinLnBrk="0" hangingPunct="1">
                <a:defRPr kern="1200">
                  <a:solidFill>
                    <a:schemeClr val="tx1"/>
                  </a:solidFill>
                  <a:latin typeface="Arial" pitchFamily="34" charset="0"/>
                  <a:ea typeface="楷体_GB2312"/>
                  <a:cs typeface="楷体_GB2312"/>
                </a:defRPr>
              </a:lvl8pPr>
              <a:lvl9pPr marL="3657600" algn="l" defTabSz="914400" rtl="0" eaLnBrk="1" latinLnBrk="0" hangingPunct="1">
                <a:defRPr kern="1200">
                  <a:solidFill>
                    <a:schemeClr val="tx1"/>
                  </a:solidFill>
                  <a:latin typeface="Arial" pitchFamily="34" charset="0"/>
                  <a:ea typeface="楷体_GB2312"/>
                  <a:cs typeface="楷体_GB2312"/>
                </a:defRPr>
              </a:lvl9pPr>
            </a:lstStyle>
            <a:p>
              <a:pPr>
                <a:lnSpc>
                  <a:spcPct val="80000"/>
                </a:lnSpc>
                <a:spcBef>
                  <a:spcPct val="20000"/>
                </a:spcBef>
                <a:buSzPct val="70000"/>
                <a:buFont typeface="Wingdings" pitchFamily="2" charset="2"/>
                <a:buChar char="•"/>
              </a:pPr>
              <a:endParaRPr lang="zh-CN" altLang="en-US" sz="3200">
                <a:latin typeface="Verdana" pitchFamily="34" charset="0"/>
              </a:endParaRPr>
            </a:p>
          </p:txBody>
        </p:sp>
      </p:grpSp>
      <p:pic>
        <p:nvPicPr>
          <p:cNvPr id="10" name="图片 9" descr="download.jpg"/>
          <p:cNvPicPr>
            <a:picLocks noChangeAspect="1"/>
          </p:cNvPicPr>
          <p:nvPr/>
        </p:nvPicPr>
        <p:blipFill>
          <a:blip r:embed="rId5" cstate="print"/>
          <a:srcRect l="7035" r="5868" b="19730"/>
          <a:stretch>
            <a:fillRect/>
          </a:stretch>
        </p:blipFill>
        <p:spPr>
          <a:xfrm>
            <a:off x="6012160" y="4221088"/>
            <a:ext cx="2664296" cy="2232248"/>
          </a:xfrm>
          <a:prstGeom prst="rect">
            <a:avLst/>
          </a:prstGeom>
          <a:ln>
            <a:noFill/>
          </a:ln>
          <a:effectLst>
            <a:outerShdw blurRad="292100" dist="139700" dir="2700000" algn="tl" rotWithShape="0">
              <a:srgbClr val="333333">
                <a:alpha val="65000"/>
              </a:srgbClr>
            </a:outerShdw>
          </a:effectLst>
        </p:spPr>
      </p:pic>
      <p:sp>
        <p:nvSpPr>
          <p:cNvPr id="11" name="灯片编号占位符 10"/>
          <p:cNvSpPr>
            <a:spLocks noGrp="1"/>
          </p:cNvSpPr>
          <p:nvPr>
            <p:ph type="sldNum" sz="quarter" idx="12"/>
          </p:nvPr>
        </p:nvSpPr>
        <p:spPr/>
        <p:txBody>
          <a:bodyPr/>
          <a:lstStyle/>
          <a:p>
            <a:pPr>
              <a:defRPr/>
            </a:pPr>
            <a:fld id="{B0FF5078-B470-4C76-BACE-A291D487136D}" type="slidenum">
              <a:rPr lang="it-IT" altLang="zh-CN" smtClean="0"/>
              <a:pPr>
                <a:defRPr/>
              </a:pPr>
              <a:t>7</a:t>
            </a:fld>
            <a:endParaRPr lang="it-IT" altLang="zh-C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067944" y="4005064"/>
            <a:ext cx="5076056" cy="2276872"/>
            <a:chOff x="395536" y="1700808"/>
            <a:chExt cx="8532440" cy="4905452"/>
          </a:xfrm>
        </p:grpSpPr>
        <p:grpSp>
          <p:nvGrpSpPr>
            <p:cNvPr id="10" name="组合 3"/>
            <p:cNvGrpSpPr/>
            <p:nvPr/>
          </p:nvGrpSpPr>
          <p:grpSpPr>
            <a:xfrm>
              <a:off x="4572000" y="4077072"/>
              <a:ext cx="4355976" cy="2529188"/>
              <a:chOff x="71923" y="2054309"/>
              <a:chExt cx="6400711" cy="3888432"/>
            </a:xfrm>
          </p:grpSpPr>
          <p:pic>
            <p:nvPicPr>
              <p:cNvPr id="20" name="图片 19" descr="ViewPreview.png"/>
              <p:cNvPicPr>
                <a:picLocks noChangeAspect="1"/>
              </p:cNvPicPr>
              <p:nvPr/>
            </p:nvPicPr>
            <p:blipFill>
              <a:blip r:embed="rId3" cstate="print"/>
              <a:stretch>
                <a:fillRect/>
              </a:stretch>
            </p:blipFill>
            <p:spPr>
              <a:xfrm>
                <a:off x="71923" y="2054309"/>
                <a:ext cx="6400711" cy="3888432"/>
              </a:xfrm>
              <a:prstGeom prst="rect">
                <a:avLst/>
              </a:prstGeom>
            </p:spPr>
          </p:pic>
          <p:sp>
            <p:nvSpPr>
              <p:cNvPr id="21" name="Rectangle 3"/>
              <p:cNvSpPr txBox="1">
                <a:spLocks noChangeArrowheads="1"/>
              </p:cNvSpPr>
              <p:nvPr/>
            </p:nvSpPr>
            <p:spPr bwMode="auto">
              <a:xfrm>
                <a:off x="323528" y="5301208"/>
                <a:ext cx="2438088" cy="4190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pitchFamily="34" charset="0"/>
                    <a:ea typeface="楷体_GB2312"/>
                    <a:cs typeface="楷体_GB2312"/>
                  </a:defRPr>
                </a:lvl1pPr>
                <a:lvl2pPr marL="457200" algn="l" rtl="0" fontAlgn="base">
                  <a:spcBef>
                    <a:spcPct val="0"/>
                  </a:spcBef>
                  <a:spcAft>
                    <a:spcPct val="0"/>
                  </a:spcAft>
                  <a:defRPr kern="1200">
                    <a:solidFill>
                      <a:schemeClr val="tx1"/>
                    </a:solidFill>
                    <a:latin typeface="Arial" pitchFamily="34" charset="0"/>
                    <a:ea typeface="楷体_GB2312"/>
                    <a:cs typeface="楷体_GB2312"/>
                  </a:defRPr>
                </a:lvl2pPr>
                <a:lvl3pPr marL="914400" algn="l" rtl="0" fontAlgn="base">
                  <a:spcBef>
                    <a:spcPct val="0"/>
                  </a:spcBef>
                  <a:spcAft>
                    <a:spcPct val="0"/>
                  </a:spcAft>
                  <a:defRPr kern="1200">
                    <a:solidFill>
                      <a:schemeClr val="tx1"/>
                    </a:solidFill>
                    <a:latin typeface="Arial" pitchFamily="34" charset="0"/>
                    <a:ea typeface="楷体_GB2312"/>
                    <a:cs typeface="楷体_GB2312"/>
                  </a:defRPr>
                </a:lvl3pPr>
                <a:lvl4pPr marL="1371600" algn="l" rtl="0" fontAlgn="base">
                  <a:spcBef>
                    <a:spcPct val="0"/>
                  </a:spcBef>
                  <a:spcAft>
                    <a:spcPct val="0"/>
                  </a:spcAft>
                  <a:defRPr kern="1200">
                    <a:solidFill>
                      <a:schemeClr val="tx1"/>
                    </a:solidFill>
                    <a:latin typeface="Arial" pitchFamily="34" charset="0"/>
                    <a:ea typeface="楷体_GB2312"/>
                    <a:cs typeface="楷体_GB2312"/>
                  </a:defRPr>
                </a:lvl4pPr>
                <a:lvl5pPr marL="1828800" algn="l" rtl="0" fontAlgn="base">
                  <a:spcBef>
                    <a:spcPct val="0"/>
                  </a:spcBef>
                  <a:spcAft>
                    <a:spcPct val="0"/>
                  </a:spcAft>
                  <a:defRPr kern="1200">
                    <a:solidFill>
                      <a:schemeClr val="tx1"/>
                    </a:solidFill>
                    <a:latin typeface="Arial" pitchFamily="34" charset="0"/>
                    <a:ea typeface="楷体_GB2312"/>
                    <a:cs typeface="楷体_GB2312"/>
                  </a:defRPr>
                </a:lvl5pPr>
                <a:lvl6pPr marL="2286000" algn="l" defTabSz="914400" rtl="0" eaLnBrk="1" latinLnBrk="0" hangingPunct="1">
                  <a:defRPr kern="1200">
                    <a:solidFill>
                      <a:schemeClr val="tx1"/>
                    </a:solidFill>
                    <a:latin typeface="Arial" pitchFamily="34" charset="0"/>
                    <a:ea typeface="楷体_GB2312"/>
                    <a:cs typeface="楷体_GB2312"/>
                  </a:defRPr>
                </a:lvl6pPr>
                <a:lvl7pPr marL="2743200" algn="l" defTabSz="914400" rtl="0" eaLnBrk="1" latinLnBrk="0" hangingPunct="1">
                  <a:defRPr kern="1200">
                    <a:solidFill>
                      <a:schemeClr val="tx1"/>
                    </a:solidFill>
                    <a:latin typeface="Arial" pitchFamily="34" charset="0"/>
                    <a:ea typeface="楷体_GB2312"/>
                    <a:cs typeface="楷体_GB2312"/>
                  </a:defRPr>
                </a:lvl7pPr>
                <a:lvl8pPr marL="3200400" algn="l" defTabSz="914400" rtl="0" eaLnBrk="1" latinLnBrk="0" hangingPunct="1">
                  <a:defRPr kern="1200">
                    <a:solidFill>
                      <a:schemeClr val="tx1"/>
                    </a:solidFill>
                    <a:latin typeface="Arial" pitchFamily="34" charset="0"/>
                    <a:ea typeface="楷体_GB2312"/>
                    <a:cs typeface="楷体_GB2312"/>
                  </a:defRPr>
                </a:lvl8pPr>
                <a:lvl9pPr marL="3657600" algn="l" defTabSz="914400" rtl="0" eaLnBrk="1" latinLnBrk="0" hangingPunct="1">
                  <a:defRPr kern="1200">
                    <a:solidFill>
                      <a:schemeClr val="tx1"/>
                    </a:solidFill>
                    <a:latin typeface="Arial" pitchFamily="34" charset="0"/>
                    <a:ea typeface="楷体_GB2312"/>
                    <a:cs typeface="楷体_GB2312"/>
                  </a:defRPr>
                </a:lvl9pPr>
              </a:lstStyle>
              <a:p>
                <a:pPr indent="-342900">
                  <a:defRPr/>
                </a:pPr>
                <a:r>
                  <a:rPr kumimoji="0" lang="en-US" altLang="zh-CN" sz="1400" b="1" i="0" u="none" strike="noStrike" kern="0" cap="none" spc="0" normalizeH="0" baseline="0" noProof="0" dirty="0" smtClean="0">
                    <a:ln>
                      <a:noFill/>
                    </a:ln>
                    <a:solidFill>
                      <a:srgbClr val="C00000"/>
                    </a:solidFill>
                    <a:effectLst/>
                    <a:uLnTx/>
                    <a:uFillTx/>
                    <a:latin typeface="+mn-lt"/>
                    <a:ea typeface="宋体" charset="-122"/>
                    <a:cs typeface="+mn-cs"/>
                  </a:rPr>
                  <a:t>GLS2005</a:t>
                </a:r>
                <a:endParaRPr lang="en-US" altLang="zh-CN" sz="1400" b="1" dirty="0" smtClean="0">
                  <a:solidFill>
                    <a:srgbClr val="C00000"/>
                  </a:solidFill>
                  <a:ea typeface="宋体" charset="-122"/>
                </a:endParaRPr>
              </a:p>
            </p:txBody>
          </p:sp>
        </p:grpSp>
        <p:grpSp>
          <p:nvGrpSpPr>
            <p:cNvPr id="11" name="组合 4"/>
            <p:cNvGrpSpPr/>
            <p:nvPr/>
          </p:nvGrpSpPr>
          <p:grpSpPr>
            <a:xfrm>
              <a:off x="395536" y="3933056"/>
              <a:ext cx="4104456" cy="2673204"/>
              <a:chOff x="1475655" y="1917264"/>
              <a:chExt cx="6442878" cy="3888000"/>
            </a:xfrm>
          </p:grpSpPr>
          <p:pic>
            <p:nvPicPr>
              <p:cNvPr id="18" name="图片 17" descr="ViewPreview2000.png"/>
              <p:cNvPicPr>
                <a:picLocks noChangeAspect="1"/>
              </p:cNvPicPr>
              <p:nvPr/>
            </p:nvPicPr>
            <p:blipFill>
              <a:blip r:embed="rId4" cstate="print"/>
              <a:stretch>
                <a:fillRect/>
              </a:stretch>
            </p:blipFill>
            <p:spPr>
              <a:xfrm>
                <a:off x="1518533" y="1917264"/>
                <a:ext cx="6400000" cy="3888000"/>
              </a:xfrm>
              <a:prstGeom prst="rect">
                <a:avLst/>
              </a:prstGeom>
            </p:spPr>
          </p:pic>
          <p:sp>
            <p:nvSpPr>
              <p:cNvPr id="19" name="Rectangle 3"/>
              <p:cNvSpPr txBox="1">
                <a:spLocks noChangeArrowheads="1"/>
              </p:cNvSpPr>
              <p:nvPr/>
            </p:nvSpPr>
            <p:spPr bwMode="auto">
              <a:xfrm>
                <a:off x="1475655" y="5301209"/>
                <a:ext cx="2307013" cy="4072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pitchFamily="34" charset="0"/>
                    <a:ea typeface="楷体_GB2312"/>
                    <a:cs typeface="楷体_GB2312"/>
                  </a:defRPr>
                </a:lvl1pPr>
                <a:lvl2pPr marL="457200" algn="l" rtl="0" fontAlgn="base">
                  <a:spcBef>
                    <a:spcPct val="0"/>
                  </a:spcBef>
                  <a:spcAft>
                    <a:spcPct val="0"/>
                  </a:spcAft>
                  <a:defRPr kern="1200">
                    <a:solidFill>
                      <a:schemeClr val="tx1"/>
                    </a:solidFill>
                    <a:latin typeface="Arial" pitchFamily="34" charset="0"/>
                    <a:ea typeface="楷体_GB2312"/>
                    <a:cs typeface="楷体_GB2312"/>
                  </a:defRPr>
                </a:lvl2pPr>
                <a:lvl3pPr marL="914400" algn="l" rtl="0" fontAlgn="base">
                  <a:spcBef>
                    <a:spcPct val="0"/>
                  </a:spcBef>
                  <a:spcAft>
                    <a:spcPct val="0"/>
                  </a:spcAft>
                  <a:defRPr kern="1200">
                    <a:solidFill>
                      <a:schemeClr val="tx1"/>
                    </a:solidFill>
                    <a:latin typeface="Arial" pitchFamily="34" charset="0"/>
                    <a:ea typeface="楷体_GB2312"/>
                    <a:cs typeface="楷体_GB2312"/>
                  </a:defRPr>
                </a:lvl3pPr>
                <a:lvl4pPr marL="1371600" algn="l" rtl="0" fontAlgn="base">
                  <a:spcBef>
                    <a:spcPct val="0"/>
                  </a:spcBef>
                  <a:spcAft>
                    <a:spcPct val="0"/>
                  </a:spcAft>
                  <a:defRPr kern="1200">
                    <a:solidFill>
                      <a:schemeClr val="tx1"/>
                    </a:solidFill>
                    <a:latin typeface="Arial" pitchFamily="34" charset="0"/>
                    <a:ea typeface="楷体_GB2312"/>
                    <a:cs typeface="楷体_GB2312"/>
                  </a:defRPr>
                </a:lvl4pPr>
                <a:lvl5pPr marL="1828800" algn="l" rtl="0" fontAlgn="base">
                  <a:spcBef>
                    <a:spcPct val="0"/>
                  </a:spcBef>
                  <a:spcAft>
                    <a:spcPct val="0"/>
                  </a:spcAft>
                  <a:defRPr kern="1200">
                    <a:solidFill>
                      <a:schemeClr val="tx1"/>
                    </a:solidFill>
                    <a:latin typeface="Arial" pitchFamily="34" charset="0"/>
                    <a:ea typeface="楷体_GB2312"/>
                    <a:cs typeface="楷体_GB2312"/>
                  </a:defRPr>
                </a:lvl5pPr>
                <a:lvl6pPr marL="2286000" algn="l" defTabSz="914400" rtl="0" eaLnBrk="1" latinLnBrk="0" hangingPunct="1">
                  <a:defRPr kern="1200">
                    <a:solidFill>
                      <a:schemeClr val="tx1"/>
                    </a:solidFill>
                    <a:latin typeface="Arial" pitchFamily="34" charset="0"/>
                    <a:ea typeface="楷体_GB2312"/>
                    <a:cs typeface="楷体_GB2312"/>
                  </a:defRPr>
                </a:lvl6pPr>
                <a:lvl7pPr marL="2743200" algn="l" defTabSz="914400" rtl="0" eaLnBrk="1" latinLnBrk="0" hangingPunct="1">
                  <a:defRPr kern="1200">
                    <a:solidFill>
                      <a:schemeClr val="tx1"/>
                    </a:solidFill>
                    <a:latin typeface="Arial" pitchFamily="34" charset="0"/>
                    <a:ea typeface="楷体_GB2312"/>
                    <a:cs typeface="楷体_GB2312"/>
                  </a:defRPr>
                </a:lvl7pPr>
                <a:lvl8pPr marL="3200400" algn="l" defTabSz="914400" rtl="0" eaLnBrk="1" latinLnBrk="0" hangingPunct="1">
                  <a:defRPr kern="1200">
                    <a:solidFill>
                      <a:schemeClr val="tx1"/>
                    </a:solidFill>
                    <a:latin typeface="Arial" pitchFamily="34" charset="0"/>
                    <a:ea typeface="楷体_GB2312"/>
                    <a:cs typeface="楷体_GB2312"/>
                  </a:defRPr>
                </a:lvl8pPr>
                <a:lvl9pPr marL="3657600" algn="l" defTabSz="914400" rtl="0" eaLnBrk="1" latinLnBrk="0" hangingPunct="1">
                  <a:defRPr kern="1200">
                    <a:solidFill>
                      <a:schemeClr val="tx1"/>
                    </a:solidFill>
                    <a:latin typeface="Arial" pitchFamily="34" charset="0"/>
                    <a:ea typeface="楷体_GB2312"/>
                    <a:cs typeface="楷体_GB2312"/>
                  </a:defRPr>
                </a:lvl9pPr>
              </a:lstStyle>
              <a:p>
                <a:pPr indent="-342900">
                  <a:defRPr/>
                </a:pPr>
                <a:r>
                  <a:rPr kumimoji="0" lang="en-US" altLang="zh-CN" sz="1400" b="1" i="0" u="none" strike="noStrike" kern="0" cap="none" spc="0" normalizeH="0" baseline="0" noProof="0" dirty="0" smtClean="0">
                    <a:ln>
                      <a:noFill/>
                    </a:ln>
                    <a:solidFill>
                      <a:srgbClr val="C00000"/>
                    </a:solidFill>
                    <a:effectLst/>
                    <a:uLnTx/>
                    <a:uFillTx/>
                    <a:latin typeface="+mn-lt"/>
                    <a:ea typeface="宋体" charset="-122"/>
                    <a:cs typeface="+mn-cs"/>
                  </a:rPr>
                  <a:t>GLS2000</a:t>
                </a:r>
                <a:endParaRPr lang="en-US" altLang="zh-CN" sz="1400" b="1" dirty="0" smtClean="0">
                  <a:solidFill>
                    <a:srgbClr val="C00000"/>
                  </a:solidFill>
                  <a:ea typeface="宋体" charset="-122"/>
                </a:endParaRPr>
              </a:p>
            </p:txBody>
          </p:sp>
        </p:grpSp>
        <p:grpSp>
          <p:nvGrpSpPr>
            <p:cNvPr id="12" name="组合 5"/>
            <p:cNvGrpSpPr/>
            <p:nvPr/>
          </p:nvGrpSpPr>
          <p:grpSpPr>
            <a:xfrm>
              <a:off x="4644008" y="1835916"/>
              <a:ext cx="4062691" cy="2385172"/>
              <a:chOff x="2627784" y="1916832"/>
              <a:chExt cx="6267456" cy="3888000"/>
            </a:xfrm>
          </p:grpSpPr>
          <p:pic>
            <p:nvPicPr>
              <p:cNvPr id="16" name="图片 15" descr="ViewPreview1990.png"/>
              <p:cNvPicPr>
                <a:picLocks noChangeAspect="1"/>
              </p:cNvPicPr>
              <p:nvPr/>
            </p:nvPicPr>
            <p:blipFill>
              <a:blip r:embed="rId5" cstate="print"/>
              <a:stretch>
                <a:fillRect/>
              </a:stretch>
            </p:blipFill>
            <p:spPr>
              <a:xfrm>
                <a:off x="2627784" y="1916832"/>
                <a:ext cx="6267456" cy="3888000"/>
              </a:xfrm>
              <a:prstGeom prst="rect">
                <a:avLst/>
              </a:prstGeom>
            </p:spPr>
          </p:pic>
          <p:sp>
            <p:nvSpPr>
              <p:cNvPr id="17" name="Rectangle 3"/>
              <p:cNvSpPr txBox="1">
                <a:spLocks noChangeArrowheads="1"/>
              </p:cNvSpPr>
              <p:nvPr/>
            </p:nvSpPr>
            <p:spPr bwMode="auto">
              <a:xfrm>
                <a:off x="2699792" y="5321794"/>
                <a:ext cx="2089334" cy="3538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pitchFamily="34" charset="0"/>
                    <a:ea typeface="楷体_GB2312"/>
                    <a:cs typeface="楷体_GB2312"/>
                  </a:defRPr>
                </a:lvl1pPr>
                <a:lvl2pPr marL="457200" algn="l" rtl="0" fontAlgn="base">
                  <a:spcBef>
                    <a:spcPct val="0"/>
                  </a:spcBef>
                  <a:spcAft>
                    <a:spcPct val="0"/>
                  </a:spcAft>
                  <a:defRPr kern="1200">
                    <a:solidFill>
                      <a:schemeClr val="tx1"/>
                    </a:solidFill>
                    <a:latin typeface="Arial" pitchFamily="34" charset="0"/>
                    <a:ea typeface="楷体_GB2312"/>
                    <a:cs typeface="楷体_GB2312"/>
                  </a:defRPr>
                </a:lvl2pPr>
                <a:lvl3pPr marL="914400" algn="l" rtl="0" fontAlgn="base">
                  <a:spcBef>
                    <a:spcPct val="0"/>
                  </a:spcBef>
                  <a:spcAft>
                    <a:spcPct val="0"/>
                  </a:spcAft>
                  <a:defRPr kern="1200">
                    <a:solidFill>
                      <a:schemeClr val="tx1"/>
                    </a:solidFill>
                    <a:latin typeface="Arial" pitchFamily="34" charset="0"/>
                    <a:ea typeface="楷体_GB2312"/>
                    <a:cs typeface="楷体_GB2312"/>
                  </a:defRPr>
                </a:lvl3pPr>
                <a:lvl4pPr marL="1371600" algn="l" rtl="0" fontAlgn="base">
                  <a:spcBef>
                    <a:spcPct val="0"/>
                  </a:spcBef>
                  <a:spcAft>
                    <a:spcPct val="0"/>
                  </a:spcAft>
                  <a:defRPr kern="1200">
                    <a:solidFill>
                      <a:schemeClr val="tx1"/>
                    </a:solidFill>
                    <a:latin typeface="Arial" pitchFamily="34" charset="0"/>
                    <a:ea typeface="楷体_GB2312"/>
                    <a:cs typeface="楷体_GB2312"/>
                  </a:defRPr>
                </a:lvl4pPr>
                <a:lvl5pPr marL="1828800" algn="l" rtl="0" fontAlgn="base">
                  <a:spcBef>
                    <a:spcPct val="0"/>
                  </a:spcBef>
                  <a:spcAft>
                    <a:spcPct val="0"/>
                  </a:spcAft>
                  <a:defRPr kern="1200">
                    <a:solidFill>
                      <a:schemeClr val="tx1"/>
                    </a:solidFill>
                    <a:latin typeface="Arial" pitchFamily="34" charset="0"/>
                    <a:ea typeface="楷体_GB2312"/>
                    <a:cs typeface="楷体_GB2312"/>
                  </a:defRPr>
                </a:lvl5pPr>
                <a:lvl6pPr marL="2286000" algn="l" defTabSz="914400" rtl="0" eaLnBrk="1" latinLnBrk="0" hangingPunct="1">
                  <a:defRPr kern="1200">
                    <a:solidFill>
                      <a:schemeClr val="tx1"/>
                    </a:solidFill>
                    <a:latin typeface="Arial" pitchFamily="34" charset="0"/>
                    <a:ea typeface="楷体_GB2312"/>
                    <a:cs typeface="楷体_GB2312"/>
                  </a:defRPr>
                </a:lvl6pPr>
                <a:lvl7pPr marL="2743200" algn="l" defTabSz="914400" rtl="0" eaLnBrk="1" latinLnBrk="0" hangingPunct="1">
                  <a:defRPr kern="1200">
                    <a:solidFill>
                      <a:schemeClr val="tx1"/>
                    </a:solidFill>
                    <a:latin typeface="Arial" pitchFamily="34" charset="0"/>
                    <a:ea typeface="楷体_GB2312"/>
                    <a:cs typeface="楷体_GB2312"/>
                  </a:defRPr>
                </a:lvl7pPr>
                <a:lvl8pPr marL="3200400" algn="l" defTabSz="914400" rtl="0" eaLnBrk="1" latinLnBrk="0" hangingPunct="1">
                  <a:defRPr kern="1200">
                    <a:solidFill>
                      <a:schemeClr val="tx1"/>
                    </a:solidFill>
                    <a:latin typeface="Arial" pitchFamily="34" charset="0"/>
                    <a:ea typeface="楷体_GB2312"/>
                    <a:cs typeface="楷体_GB2312"/>
                  </a:defRPr>
                </a:lvl8pPr>
                <a:lvl9pPr marL="3657600" algn="l" defTabSz="914400" rtl="0" eaLnBrk="1" latinLnBrk="0" hangingPunct="1">
                  <a:defRPr kern="1200">
                    <a:solidFill>
                      <a:schemeClr val="tx1"/>
                    </a:solidFill>
                    <a:latin typeface="Arial" pitchFamily="34" charset="0"/>
                    <a:ea typeface="楷体_GB2312"/>
                    <a:cs typeface="楷体_GB2312"/>
                  </a:defRPr>
                </a:lvl9pPr>
              </a:lstStyle>
              <a:p>
                <a:pPr indent="-342900">
                  <a:defRPr/>
                </a:pPr>
                <a:r>
                  <a:rPr kumimoji="0" lang="en-US" altLang="zh-CN" sz="1400" b="1" i="0" u="none" strike="noStrike" kern="0" cap="none" spc="0" normalizeH="0" baseline="0" noProof="0" dirty="0" smtClean="0">
                    <a:ln>
                      <a:noFill/>
                    </a:ln>
                    <a:solidFill>
                      <a:srgbClr val="C00000"/>
                    </a:solidFill>
                    <a:effectLst/>
                    <a:uLnTx/>
                    <a:uFillTx/>
                    <a:latin typeface="+mn-lt"/>
                    <a:ea typeface="宋体" charset="-122"/>
                    <a:cs typeface="+mn-cs"/>
                  </a:rPr>
                  <a:t>GLS1990</a:t>
                </a:r>
                <a:endParaRPr lang="en-US" altLang="zh-CN" sz="1400" b="1" dirty="0" smtClean="0">
                  <a:solidFill>
                    <a:srgbClr val="C00000"/>
                  </a:solidFill>
                  <a:ea typeface="宋体" charset="-122"/>
                </a:endParaRPr>
              </a:p>
            </p:txBody>
          </p:sp>
        </p:grpSp>
        <p:grpSp>
          <p:nvGrpSpPr>
            <p:cNvPr id="13" name="组合 6"/>
            <p:cNvGrpSpPr/>
            <p:nvPr/>
          </p:nvGrpSpPr>
          <p:grpSpPr>
            <a:xfrm>
              <a:off x="395537" y="1700808"/>
              <a:ext cx="4248472" cy="2525970"/>
              <a:chOff x="3923928" y="2276872"/>
              <a:chExt cx="5220072" cy="3384376"/>
            </a:xfrm>
          </p:grpSpPr>
          <p:pic>
            <p:nvPicPr>
              <p:cNvPr id="14" name="图片 13" descr="GLS1975.jpg"/>
              <p:cNvPicPr>
                <a:picLocks noChangeAspect="1"/>
              </p:cNvPicPr>
              <p:nvPr/>
            </p:nvPicPr>
            <p:blipFill>
              <a:blip r:embed="rId6" cstate="print"/>
              <a:stretch>
                <a:fillRect/>
              </a:stretch>
            </p:blipFill>
            <p:spPr>
              <a:xfrm>
                <a:off x="3923928" y="2276872"/>
                <a:ext cx="5220072" cy="3096344"/>
              </a:xfrm>
              <a:prstGeom prst="rect">
                <a:avLst/>
              </a:prstGeom>
            </p:spPr>
          </p:pic>
          <p:sp>
            <p:nvSpPr>
              <p:cNvPr id="15" name="Rectangle 3"/>
              <p:cNvSpPr txBox="1">
                <a:spLocks noChangeArrowheads="1"/>
              </p:cNvSpPr>
              <p:nvPr/>
            </p:nvSpPr>
            <p:spPr bwMode="auto">
              <a:xfrm>
                <a:off x="3923928" y="5301208"/>
                <a:ext cx="1974219"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pitchFamily="34" charset="0"/>
                    <a:ea typeface="楷体_GB2312"/>
                    <a:cs typeface="楷体_GB2312"/>
                  </a:defRPr>
                </a:lvl1pPr>
                <a:lvl2pPr marL="457200" algn="l" rtl="0" fontAlgn="base">
                  <a:spcBef>
                    <a:spcPct val="0"/>
                  </a:spcBef>
                  <a:spcAft>
                    <a:spcPct val="0"/>
                  </a:spcAft>
                  <a:defRPr kern="1200">
                    <a:solidFill>
                      <a:schemeClr val="tx1"/>
                    </a:solidFill>
                    <a:latin typeface="Arial" pitchFamily="34" charset="0"/>
                    <a:ea typeface="楷体_GB2312"/>
                    <a:cs typeface="楷体_GB2312"/>
                  </a:defRPr>
                </a:lvl2pPr>
                <a:lvl3pPr marL="914400" algn="l" rtl="0" fontAlgn="base">
                  <a:spcBef>
                    <a:spcPct val="0"/>
                  </a:spcBef>
                  <a:spcAft>
                    <a:spcPct val="0"/>
                  </a:spcAft>
                  <a:defRPr kern="1200">
                    <a:solidFill>
                      <a:schemeClr val="tx1"/>
                    </a:solidFill>
                    <a:latin typeface="Arial" pitchFamily="34" charset="0"/>
                    <a:ea typeface="楷体_GB2312"/>
                    <a:cs typeface="楷体_GB2312"/>
                  </a:defRPr>
                </a:lvl3pPr>
                <a:lvl4pPr marL="1371600" algn="l" rtl="0" fontAlgn="base">
                  <a:spcBef>
                    <a:spcPct val="0"/>
                  </a:spcBef>
                  <a:spcAft>
                    <a:spcPct val="0"/>
                  </a:spcAft>
                  <a:defRPr kern="1200">
                    <a:solidFill>
                      <a:schemeClr val="tx1"/>
                    </a:solidFill>
                    <a:latin typeface="Arial" pitchFamily="34" charset="0"/>
                    <a:ea typeface="楷体_GB2312"/>
                    <a:cs typeface="楷体_GB2312"/>
                  </a:defRPr>
                </a:lvl4pPr>
                <a:lvl5pPr marL="1828800" algn="l" rtl="0" fontAlgn="base">
                  <a:spcBef>
                    <a:spcPct val="0"/>
                  </a:spcBef>
                  <a:spcAft>
                    <a:spcPct val="0"/>
                  </a:spcAft>
                  <a:defRPr kern="1200">
                    <a:solidFill>
                      <a:schemeClr val="tx1"/>
                    </a:solidFill>
                    <a:latin typeface="Arial" pitchFamily="34" charset="0"/>
                    <a:ea typeface="楷体_GB2312"/>
                    <a:cs typeface="楷体_GB2312"/>
                  </a:defRPr>
                </a:lvl5pPr>
                <a:lvl6pPr marL="2286000" algn="l" defTabSz="914400" rtl="0" eaLnBrk="1" latinLnBrk="0" hangingPunct="1">
                  <a:defRPr kern="1200">
                    <a:solidFill>
                      <a:schemeClr val="tx1"/>
                    </a:solidFill>
                    <a:latin typeface="Arial" pitchFamily="34" charset="0"/>
                    <a:ea typeface="楷体_GB2312"/>
                    <a:cs typeface="楷体_GB2312"/>
                  </a:defRPr>
                </a:lvl6pPr>
                <a:lvl7pPr marL="2743200" algn="l" defTabSz="914400" rtl="0" eaLnBrk="1" latinLnBrk="0" hangingPunct="1">
                  <a:defRPr kern="1200">
                    <a:solidFill>
                      <a:schemeClr val="tx1"/>
                    </a:solidFill>
                    <a:latin typeface="Arial" pitchFamily="34" charset="0"/>
                    <a:ea typeface="楷体_GB2312"/>
                    <a:cs typeface="楷体_GB2312"/>
                  </a:defRPr>
                </a:lvl7pPr>
                <a:lvl8pPr marL="3200400" algn="l" defTabSz="914400" rtl="0" eaLnBrk="1" latinLnBrk="0" hangingPunct="1">
                  <a:defRPr kern="1200">
                    <a:solidFill>
                      <a:schemeClr val="tx1"/>
                    </a:solidFill>
                    <a:latin typeface="Arial" pitchFamily="34" charset="0"/>
                    <a:ea typeface="楷体_GB2312"/>
                    <a:cs typeface="楷体_GB2312"/>
                  </a:defRPr>
                </a:lvl8pPr>
                <a:lvl9pPr marL="3657600" algn="l" defTabSz="914400" rtl="0" eaLnBrk="1" latinLnBrk="0" hangingPunct="1">
                  <a:defRPr kern="1200">
                    <a:solidFill>
                      <a:schemeClr val="tx1"/>
                    </a:solidFill>
                    <a:latin typeface="Arial" pitchFamily="34" charset="0"/>
                    <a:ea typeface="楷体_GB2312"/>
                    <a:cs typeface="楷体_GB2312"/>
                  </a:defRPr>
                </a:lvl9pPr>
              </a:lstStyle>
              <a:p>
                <a:pPr indent="-342900">
                  <a:defRPr/>
                </a:pPr>
                <a:r>
                  <a:rPr kumimoji="0" lang="en-US" altLang="zh-CN" sz="1400" b="1" i="0" u="none" strike="noStrike" kern="0" cap="none" spc="0" normalizeH="0" baseline="0" noProof="0" dirty="0" smtClean="0">
                    <a:ln>
                      <a:noFill/>
                    </a:ln>
                    <a:solidFill>
                      <a:srgbClr val="C00000"/>
                    </a:solidFill>
                    <a:effectLst/>
                    <a:uLnTx/>
                    <a:uFillTx/>
                    <a:latin typeface="+mn-lt"/>
                    <a:ea typeface="宋体" charset="-122"/>
                    <a:cs typeface="+mn-cs"/>
                  </a:rPr>
                  <a:t>GLS1975</a:t>
                </a:r>
                <a:endParaRPr lang="en-US" altLang="zh-CN" sz="1400" b="1" dirty="0" smtClean="0">
                  <a:solidFill>
                    <a:srgbClr val="C00000"/>
                  </a:solidFill>
                  <a:ea typeface="宋体" charset="-122"/>
                </a:endParaRPr>
              </a:p>
            </p:txBody>
          </p:sp>
        </p:grpSp>
      </p:grpSp>
      <p:sp>
        <p:nvSpPr>
          <p:cNvPr id="102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700" b="0" i="0" u="none" strike="noStrike" cap="none" normalizeH="0" baseline="0" smtClean="0">
                <a:ln>
                  <a:noFill/>
                </a:ln>
                <a:solidFill>
                  <a:schemeClr val="tx1"/>
                </a:solidFill>
                <a:effectLst/>
                <a:latin typeface="Arial" pitchFamily="34" charset="0"/>
                <a:ea typeface="宋体" pitchFamily="2" charset="-122"/>
                <a:cs typeface="Arial" pitchFamily="34" charset="0"/>
              </a:rPr>
              <a:t/>
            </a:r>
            <a:br>
              <a:rPr kumimoji="0" lang="zh-CN" altLang="zh-CN" sz="700" b="0" i="0" u="none" strike="noStrike" cap="none" normalizeH="0" baseline="0" smtClean="0">
                <a:ln>
                  <a:noFill/>
                </a:ln>
                <a:solidFill>
                  <a:schemeClr val="tx1"/>
                </a:solidFill>
                <a:effectLst/>
                <a:latin typeface="Arial" pitchFamily="34" charset="0"/>
                <a:ea typeface="宋体" pitchFamily="2" charset="-122"/>
                <a:cs typeface="Arial" pitchFamily="34" charset="0"/>
              </a:rPr>
            </a:br>
            <a:r>
              <a:rPr kumimoji="0" lang="zh-CN" altLang="zh-CN" sz="700" b="0" i="0" u="none" strike="noStrike" cap="none" normalizeH="0" baseline="0" smtClean="0">
                <a:ln>
                  <a:noFill/>
                </a:ln>
                <a:solidFill>
                  <a:schemeClr val="tx1"/>
                </a:solidFill>
                <a:effectLst/>
                <a:latin typeface="Arial" pitchFamily="34" charset="0"/>
                <a:ea typeface="宋体" pitchFamily="2" charset="-122"/>
                <a:cs typeface="Arial" pitchFamily="34" charset="0"/>
              </a:rPr>
              <a:t/>
            </a:r>
            <a:br>
              <a:rPr kumimoji="0" lang="zh-CN" altLang="zh-CN" sz="700" b="0" i="0" u="none" strike="noStrike" cap="none" normalizeH="0" baseline="0" smtClean="0">
                <a:ln>
                  <a:noFill/>
                </a:ln>
                <a:solidFill>
                  <a:schemeClr val="tx1"/>
                </a:solidFill>
                <a:effectLst/>
                <a:latin typeface="Arial" pitchFamily="34" charset="0"/>
                <a:ea typeface="宋体" pitchFamily="2" charset="-122"/>
                <a:cs typeface="Arial" pitchFamily="34" charset="0"/>
              </a:rPr>
            </a:b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内容占位符 2"/>
          <p:cNvSpPr>
            <a:spLocks noGrp="1"/>
          </p:cNvSpPr>
          <p:nvPr>
            <p:ph idx="1"/>
          </p:nvPr>
        </p:nvSpPr>
        <p:spPr>
          <a:xfrm>
            <a:off x="611560" y="1700808"/>
            <a:ext cx="7772400" cy="4114800"/>
          </a:xfrm>
        </p:spPr>
        <p:txBody>
          <a:bodyPr/>
          <a:lstStyle/>
          <a:p>
            <a:r>
              <a:rPr lang="en-US" altLang="zh-CN" dirty="0" smtClean="0"/>
              <a:t>The Global Land Survey (GLS) </a:t>
            </a:r>
          </a:p>
          <a:p>
            <a:pPr lvl="1">
              <a:lnSpc>
                <a:spcPct val="150000"/>
              </a:lnSpc>
            </a:pPr>
            <a:r>
              <a:rPr lang="en-US" altLang="zh-CN" sz="1600" kern="1200" dirty="0" smtClean="0">
                <a:latin typeface="Times New Roman" pitchFamily="18" charset="0"/>
                <a:ea typeface="+mn-ea"/>
                <a:cs typeface="Times New Roman" pitchFamily="18" charset="0"/>
              </a:rPr>
              <a:t>Availability: We archive all the GLS datasets, GLS 1975, 1990, 2000, 2005</a:t>
            </a:r>
          </a:p>
          <a:p>
            <a:pPr lvl="1">
              <a:lnSpc>
                <a:spcPct val="150000"/>
              </a:lnSpc>
            </a:pPr>
            <a:r>
              <a:rPr lang="en-US" altLang="zh-CN" sz="1600" kern="1200" dirty="0" smtClean="0">
                <a:latin typeface="Times New Roman" pitchFamily="18" charset="0"/>
                <a:ea typeface="+mn-ea"/>
                <a:cs typeface="Times New Roman" pitchFamily="18" charset="0"/>
              </a:rPr>
              <a:t>Data source: The University of Maryland</a:t>
            </a:r>
          </a:p>
          <a:p>
            <a:r>
              <a:rPr lang="en-US" altLang="zh-CN" dirty="0" smtClean="0"/>
              <a:t>Global </a:t>
            </a:r>
            <a:r>
              <a:rPr lang="en-US" altLang="zh-CN" dirty="0" err="1" smtClean="0"/>
              <a:t>Landsat</a:t>
            </a:r>
            <a:r>
              <a:rPr lang="en-US" altLang="zh-CN" dirty="0" smtClean="0"/>
              <a:t> TM and ETM Mosaic Data</a:t>
            </a:r>
          </a:p>
          <a:p>
            <a:pPr lvl="1">
              <a:lnSpc>
                <a:spcPct val="150000"/>
              </a:lnSpc>
            </a:pPr>
            <a:r>
              <a:rPr lang="en-US" altLang="zh-CN" sz="1600" dirty="0" smtClean="0"/>
              <a:t>The U.S. Geological Survey (USGS) </a:t>
            </a:r>
            <a:endParaRPr lang="en-US" altLang="zh-CN" sz="1600" kern="1200" dirty="0" smtClean="0">
              <a:latin typeface="Times New Roman" pitchFamily="18" charset="0"/>
              <a:ea typeface="+mn-ea"/>
              <a:cs typeface="Times New Roman" pitchFamily="18" charset="0"/>
            </a:endParaRPr>
          </a:p>
          <a:p>
            <a:pPr lvl="1"/>
            <a:endParaRPr lang="en-US" altLang="zh-CN" dirty="0" smtClean="0"/>
          </a:p>
        </p:txBody>
      </p:sp>
      <p:sp>
        <p:nvSpPr>
          <p:cNvPr id="7" name="标题 1"/>
          <p:cNvSpPr>
            <a:spLocks noGrp="1"/>
          </p:cNvSpPr>
          <p:nvPr>
            <p:ph type="title"/>
          </p:nvPr>
        </p:nvSpPr>
        <p:spPr>
          <a:xfrm>
            <a:off x="1154113" y="457200"/>
            <a:ext cx="7772400" cy="1143000"/>
          </a:xfrm>
        </p:spPr>
        <p:txBody>
          <a:bodyPr/>
          <a:lstStyle/>
          <a:p>
            <a:r>
              <a:rPr lang="en-US" altLang="zh-CN" dirty="0" smtClean="0"/>
              <a:t>2.Data Resources--LANDSAT</a:t>
            </a:r>
            <a:endParaRPr lang="zh-CN" altLang="en-US" dirty="0"/>
          </a:p>
        </p:txBody>
      </p:sp>
      <p:pic>
        <p:nvPicPr>
          <p:cNvPr id="22" name="内容占位符 4" descr="global.jpg"/>
          <p:cNvPicPr>
            <a:picLocks noChangeAspect="1"/>
          </p:cNvPicPr>
          <p:nvPr/>
        </p:nvPicPr>
        <p:blipFill>
          <a:blip r:embed="rId7" cstate="print"/>
          <a:srcRect l="5585" t="18818" r="8070" b="18168"/>
          <a:stretch>
            <a:fillRect/>
          </a:stretch>
        </p:blipFill>
        <p:spPr bwMode="auto">
          <a:xfrm>
            <a:off x="0" y="3933056"/>
            <a:ext cx="3888432" cy="2448271"/>
          </a:xfrm>
          <a:prstGeom prst="rect">
            <a:avLst/>
          </a:prstGeom>
          <a:noFill/>
          <a:ln w="9525">
            <a:noFill/>
            <a:miter lim="800000"/>
            <a:headEnd/>
            <a:tailEnd/>
          </a:ln>
        </p:spPr>
      </p:pic>
      <p:sp>
        <p:nvSpPr>
          <p:cNvPr id="23" name="灯片编号占位符 22"/>
          <p:cNvSpPr>
            <a:spLocks noGrp="1"/>
          </p:cNvSpPr>
          <p:nvPr>
            <p:ph type="sldNum" sz="quarter" idx="12"/>
          </p:nvPr>
        </p:nvSpPr>
        <p:spPr/>
        <p:txBody>
          <a:bodyPr/>
          <a:lstStyle/>
          <a:p>
            <a:pPr>
              <a:defRPr/>
            </a:pPr>
            <a:fld id="{B0FF5078-B470-4C76-BACE-A291D487136D}" type="slidenum">
              <a:rPr lang="it-IT" altLang="zh-CN" smtClean="0"/>
              <a:pPr>
                <a:defRPr/>
              </a:pPr>
              <a:t>8</a:t>
            </a:fld>
            <a:endParaRPr lang="it-IT" altLang="zh-C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9592" y="1772816"/>
            <a:ext cx="7772400" cy="4176464"/>
          </a:xfrm>
        </p:spPr>
        <p:txBody>
          <a:bodyPr/>
          <a:lstStyle/>
          <a:p>
            <a:r>
              <a:rPr lang="en-US" altLang="zh-CN" dirty="0" smtClean="0"/>
              <a:t>The Moderate-resolution Imaging </a:t>
            </a:r>
            <a:r>
              <a:rPr lang="en-US" altLang="zh-CN" dirty="0" err="1" smtClean="0"/>
              <a:t>Spectroradiometer</a:t>
            </a:r>
            <a:r>
              <a:rPr lang="en-US" altLang="zh-CN" dirty="0" smtClean="0"/>
              <a:t> (MODIS) offers a unique combination of features:</a:t>
            </a:r>
          </a:p>
          <a:p>
            <a:pPr lvl="1"/>
            <a:r>
              <a:rPr lang="en-US" altLang="zh-CN" sz="1800" dirty="0" smtClean="0"/>
              <a:t>It detects a wide spectral range:</a:t>
            </a:r>
            <a:r>
              <a:rPr lang="en-US" altLang="zh-CN" sz="1800" b="1" dirty="0" smtClean="0"/>
              <a:t> 36 bands</a:t>
            </a:r>
            <a:r>
              <a:rPr lang="en-US" altLang="zh-CN" sz="1800" dirty="0" smtClean="0"/>
              <a:t>‎</a:t>
            </a:r>
          </a:p>
          <a:p>
            <a:pPr lvl="1"/>
            <a:r>
              <a:rPr lang="en-US" altLang="zh-CN" sz="1800" dirty="0" smtClean="0"/>
              <a:t>It takes measurements at three spatial resolutions (250m,500m,1KM)</a:t>
            </a:r>
          </a:p>
          <a:p>
            <a:pPr lvl="1"/>
            <a:r>
              <a:rPr lang="en-US" altLang="zh-CN" sz="1800" dirty="0" smtClean="0"/>
              <a:t>I takes measurements all day, every day</a:t>
            </a:r>
          </a:p>
          <a:p>
            <a:pPr lvl="1"/>
            <a:r>
              <a:rPr lang="en-US" altLang="zh-CN" sz="1800" dirty="0" smtClean="0"/>
              <a:t>It has a wide field of view. </a:t>
            </a:r>
          </a:p>
          <a:p>
            <a:r>
              <a:rPr lang="en-US" altLang="zh-CN" dirty="0" smtClean="0"/>
              <a:t>These data will improve our understanding of global dynamics and processes occurring on the land, in the oceans, and in the lower atmosphere. MODIS is playing a vital role in the development of validated, global, interactive Earth system models able to predict global change accurately enough to assist policy makers in making sound decisions concerning the protection of our environment.</a:t>
            </a:r>
          </a:p>
          <a:p>
            <a:endParaRPr lang="en-US" altLang="zh-CN" sz="1000" dirty="0" smtClean="0"/>
          </a:p>
        </p:txBody>
      </p:sp>
      <p:sp>
        <p:nvSpPr>
          <p:cNvPr id="4" name="标题 1"/>
          <p:cNvSpPr>
            <a:spLocks noGrp="1"/>
          </p:cNvSpPr>
          <p:nvPr>
            <p:ph type="title"/>
          </p:nvPr>
        </p:nvSpPr>
        <p:spPr>
          <a:xfrm>
            <a:off x="1154113" y="457200"/>
            <a:ext cx="7772400" cy="1143000"/>
          </a:xfrm>
        </p:spPr>
        <p:txBody>
          <a:bodyPr/>
          <a:lstStyle/>
          <a:p>
            <a:r>
              <a:rPr lang="en-US" altLang="zh-CN" dirty="0" smtClean="0"/>
              <a:t>2. Data Resources--MODIS</a:t>
            </a:r>
            <a:endParaRPr lang="zh-CN" altLang="en-US" dirty="0"/>
          </a:p>
        </p:txBody>
      </p:sp>
      <p:sp>
        <p:nvSpPr>
          <p:cNvPr id="5" name="灯片编号占位符 4"/>
          <p:cNvSpPr>
            <a:spLocks noGrp="1"/>
          </p:cNvSpPr>
          <p:nvPr>
            <p:ph type="sldNum" sz="quarter" idx="12"/>
          </p:nvPr>
        </p:nvSpPr>
        <p:spPr/>
        <p:txBody>
          <a:bodyPr/>
          <a:lstStyle/>
          <a:p>
            <a:pPr>
              <a:defRPr/>
            </a:pPr>
            <a:fld id="{B0FF5078-B470-4C76-BACE-A291D487136D}" type="slidenum">
              <a:rPr lang="it-IT" altLang="zh-CN" smtClean="0"/>
              <a:pPr>
                <a:defRPr/>
              </a:pPr>
              <a:t>9</a:t>
            </a:fld>
            <a:endParaRPr lang="it-IT" altLang="zh-CN"/>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C:\Programmi\Microsoft Office\Templates\Presentation Designs\Cactus.pot</Template>
  <TotalTime>2276</TotalTime>
  <Words>2937</Words>
  <Application>Microsoft Office PowerPoint</Application>
  <PresentationFormat>On-screen Show (4:3)</PresentationFormat>
  <Paragraphs>317</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Cactus</vt:lpstr>
      <vt:lpstr>Introduction of International Scientific Data Service Platform</vt:lpstr>
      <vt:lpstr>CATALOG</vt:lpstr>
      <vt:lpstr>1. Objectives</vt:lpstr>
      <vt:lpstr>CATALOG</vt:lpstr>
      <vt:lpstr>2. Data Resources </vt:lpstr>
      <vt:lpstr>2. Data Resources--NCAR</vt:lpstr>
      <vt:lpstr>2.Data Resources--LANDSAT</vt:lpstr>
      <vt:lpstr>2.Data Resources--LANDSAT</vt:lpstr>
      <vt:lpstr>2. Data Resources--MODIS</vt:lpstr>
      <vt:lpstr>2. Data Resources--MODIS</vt:lpstr>
      <vt:lpstr>2. Data Resources--Other Data</vt:lpstr>
      <vt:lpstr>CATALOG</vt:lpstr>
      <vt:lpstr>3. Multi-services</vt:lpstr>
      <vt:lpstr>3. Multi-services -- data online</vt:lpstr>
      <vt:lpstr>3. Multi-services -- Consultant Online</vt:lpstr>
      <vt:lpstr>3. Multi-services -- Model Online</vt:lpstr>
      <vt:lpstr>3. Multi-services -- Model Online</vt:lpstr>
      <vt:lpstr>CATALOG</vt:lpstr>
      <vt:lpstr>Slide 19</vt:lpstr>
      <vt:lpstr>Slide 20</vt:lpstr>
      <vt:lpstr>Slide 21</vt:lpstr>
      <vt:lpstr>CATALOG</vt:lpstr>
      <vt:lpstr>5. Future Prospect -- Geospatial Cloud Platform</vt:lpstr>
      <vt:lpstr>Slide 24</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Examen Físico del Abdomen</dc:title>
  <dc:creator>Rolando Garrido</dc:creator>
  <cp:lastModifiedBy>CLevey</cp:lastModifiedBy>
  <cp:revision>271</cp:revision>
  <dcterms:created xsi:type="dcterms:W3CDTF">2005-02-20T16:03:29Z</dcterms:created>
  <dcterms:modified xsi:type="dcterms:W3CDTF">2011-11-26T19:51:02Z</dcterms:modified>
</cp:coreProperties>
</file>