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407" r:id="rId2"/>
    <p:sldId id="408" r:id="rId3"/>
    <p:sldId id="429" r:id="rId4"/>
    <p:sldId id="430" r:id="rId5"/>
    <p:sldId id="431" r:id="rId6"/>
    <p:sldId id="413" r:id="rId7"/>
    <p:sldId id="432" r:id="rId8"/>
    <p:sldId id="444" r:id="rId9"/>
    <p:sldId id="433" r:id="rId10"/>
    <p:sldId id="437" r:id="rId11"/>
    <p:sldId id="440" r:id="rId12"/>
    <p:sldId id="446" r:id="rId13"/>
    <p:sldId id="443" r:id="rId14"/>
    <p:sldId id="417" r:id="rId15"/>
    <p:sldId id="420" r:id="rId16"/>
    <p:sldId id="449" r:id="rId17"/>
    <p:sldId id="448" r:id="rId18"/>
    <p:sldId id="409" r:id="rId19"/>
    <p:sldId id="450" r:id="rId20"/>
    <p:sldId id="41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014"/>
    <a:srgbClr val="432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 autoAdjust="0"/>
  </p:normalViewPr>
  <p:slideViewPr>
    <p:cSldViewPr>
      <p:cViewPr varScale="1">
        <p:scale>
          <a:sx n="65" d="100"/>
          <a:sy n="65" d="100"/>
        </p:scale>
        <p:origin x="-11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33997A-653B-42EB-92B6-DC802E12D757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CB1259-5A62-4B22-9B61-E00AFA956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2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B2009-2D21-4A3B-88E6-3AC745E7F27E}" type="slidenum">
              <a:rPr lang="fr-FR" smtClean="0">
                <a:latin typeface="Arial" charset="0"/>
              </a:rPr>
              <a:pPr/>
              <a:t>5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B1259-5A62-4B22-9B61-E00AFA956B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65625-451F-4A5E-9A83-F22292501E1B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8D6909-D138-4546-9B75-B25B94F5C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4" descr="Codatau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9528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701E-78B3-4F66-BB40-A80200097EE0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274D-12FC-4D68-BDC2-B73F31D40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1BA4-1598-4601-9B22-39794BAE94E0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7FA6-3CAF-4773-A4CE-D338C0205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5CA1-1768-4830-97DD-9BE91425ACA6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2B13-D465-472C-A465-418E93AD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4" descr="Codatau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9528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DCDB48-AD41-4034-B17D-6B0CB2D9D276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A290CB-2EBE-40E2-873A-F82BFD787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" name="Picture 4" descr="Codatau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9528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2B0ED-4543-48DD-A838-5D7B7ADFCDDF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89C2B1-37BB-42FD-8296-AE961F1E4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 descr="Codatau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9528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2C0BAF-1514-40CF-9897-D5E12BF4CCB5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33D1A1-35DE-4258-ABE4-D934D5E82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76AB-04D1-4120-88FD-905173D34DFF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6BB3-D69C-4D42-A349-9F0B15F20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42C74-B7B3-4787-89B6-9CC7E029E4B2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F8EB05-C38E-4FE9-8389-0FD77D0A3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8757-CAA7-4D57-893B-5A81EDCDBDC9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A174-DD0E-49DD-B117-F5E873886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C3768-7EA7-4261-9770-40CE07E3E20B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3658E-DEE0-446D-9312-3D504F5BB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3658FD-E896-44A4-A39B-B9B1809D6B04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FD78FC8-7C62-43A1-92CC-569580F83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58" r:id="rId2"/>
    <p:sldLayoutId id="2147483964" r:id="rId3"/>
    <p:sldLayoutId id="2147483965" r:id="rId4"/>
    <p:sldLayoutId id="2147483966" r:id="rId5"/>
    <p:sldLayoutId id="2147483959" r:id="rId6"/>
    <p:sldLayoutId id="2147483967" r:id="rId7"/>
    <p:sldLayoutId id="2147483960" r:id="rId8"/>
    <p:sldLayoutId id="2147483968" r:id="rId9"/>
    <p:sldLayoutId id="2147483961" r:id="rId10"/>
    <p:sldLayoutId id="21474839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arcommons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PN-2001-0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486400" cy="6858000"/>
          </a:xfrm>
          <a:prstGeom prst="rect">
            <a:avLst/>
          </a:prstGeom>
        </p:spPr>
      </p:pic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8229600" cy="1482725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  <a:t>CODATA Update 2012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24200"/>
            <a:ext cx="4160838" cy="1822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Robert S. Chen</a:t>
            </a:r>
            <a:b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Secretary General</a:t>
            </a:r>
            <a:b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February 2012</a:t>
            </a:r>
          </a:p>
        </p:txBody>
      </p:sp>
      <p:pic>
        <p:nvPicPr>
          <p:cNvPr id="4" name="Picture 4" descr="Codat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486400"/>
            <a:ext cx="137630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CODATA and the Polar Information Commons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504950"/>
            <a:ext cx="8077200" cy="4286250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Attempt to develop a long-term, community based structure for polar data sharing and stewardship after the end of the IPY</a:t>
            </a:r>
          </a:p>
          <a:p>
            <a:pPr marL="177800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2008 ICSU Grant of 30,000 </a:t>
            </a:r>
            <a:r>
              <a:rPr lang="en-US" altLang="ja-JP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euros</a:t>
            </a: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awarded in February 2009</a:t>
            </a:r>
          </a:p>
          <a:p>
            <a:pPr marL="177800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Partners:</a:t>
            </a:r>
          </a:p>
          <a:p>
            <a:pPr marL="457200" lvl="1" indent="-228600">
              <a:spcBef>
                <a:spcPct val="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International Arctic Science Council (IASC), IPY IPO, IUGG, SCAR, WMO</a:t>
            </a:r>
          </a:p>
          <a:p>
            <a:pPr marL="457200" lvl="1" indent="-228600">
              <a:spcBef>
                <a:spcPct val="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World Data System Transition Team/Scientific Committee</a:t>
            </a:r>
          </a:p>
          <a:p>
            <a:pPr marL="457200" lvl="1" indent="-228600">
              <a:spcBef>
                <a:spcPct val="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Royal Netherlands Academy of Sciences</a:t>
            </a:r>
          </a:p>
          <a:p>
            <a:pPr marL="457200" lvl="1" indent="-228600">
              <a:spcBef>
                <a:spcPct val="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Science Commons</a:t>
            </a:r>
          </a:p>
          <a:p>
            <a:pPr marL="177800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Established PIC Web Site and PIC Cloud</a:t>
            </a:r>
          </a:p>
          <a:p>
            <a:pPr marL="506412" lvl="1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ja-JP" sz="1800" b="1" dirty="0" smtClean="0"/>
              <a:t>Defined structure for data sharing using CC licenses</a:t>
            </a:r>
            <a:br>
              <a:rPr lang="en-US" altLang="ja-JP" sz="1800" b="1" dirty="0" smtClean="0"/>
            </a:br>
            <a:r>
              <a:rPr lang="en-US" altLang="ja-JP" sz="1800" b="1" dirty="0" smtClean="0"/>
              <a:t>and public domain waiver</a:t>
            </a:r>
          </a:p>
          <a:p>
            <a:pPr marL="506412" lvl="1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ja-JP" sz="1800" b="1" dirty="0" smtClean="0"/>
              <a:t>Prepared list of “norms” for data providers and users</a:t>
            </a:r>
          </a:p>
          <a:p>
            <a:pPr marL="177800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Launch event at IPY Open Science Conference in Oslo</a:t>
            </a:r>
            <a:b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 June 2010</a:t>
            </a:r>
          </a:p>
        </p:txBody>
      </p:sp>
      <p:pic>
        <p:nvPicPr>
          <p:cNvPr id="13316" name="Picture 4" descr="PIC_web_lar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5435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5912" y="6356350"/>
            <a:ext cx="3671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http://www.polarcommons.org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622" t="3883" r="1056" b="1637"/>
          <a:stretch>
            <a:fillRect/>
          </a:stretch>
        </p:blipFill>
        <p:spPr bwMode="auto">
          <a:xfrm>
            <a:off x="6553200" y="3281867"/>
            <a:ext cx="2438400" cy="296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t="10371" b="44686"/>
          <a:stretch>
            <a:fillRect/>
          </a:stretch>
        </p:blipFill>
        <p:spPr bwMode="auto">
          <a:xfrm>
            <a:off x="1828799" y="5543550"/>
            <a:ext cx="20333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G_1130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5629" y="5538787"/>
            <a:ext cx="1597086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400800" cy="11430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2010 CODATA Conference, Cape Town, South Africa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 than 250 participants (including staff and volunteers)</a:t>
            </a:r>
          </a:p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Around 80 scientists and students from Africa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Paul Laughton, co-chair Young Scientist WG</a:t>
            </a:r>
          </a:p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Strong keynotes, organized sessions</a:t>
            </a:r>
          </a:p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Significant support from South African NRF</a:t>
            </a:r>
          </a:p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Articles in SciDev.net, </a:t>
            </a:r>
            <a:r>
              <a:rPr lang="en-US" altLang="ja-JP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Nature</a:t>
            </a:r>
          </a:p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CODATA Prize award to Paul </a:t>
            </a:r>
            <a:r>
              <a:rPr lang="en-US" altLang="ja-JP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Uhlir</a:t>
            </a:r>
            <a:endParaRPr lang="en-US" altLang="ja-JP" sz="2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pre-meetings at the venue: 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WDS Scientific Committee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Global Research Data</a:t>
            </a:r>
            <a:br>
              <a:rPr lang="en-US" altLang="ja-JP" sz="1800" b="1" dirty="0" smtClean="0"/>
            </a:br>
            <a:r>
              <a:rPr lang="en-US" altLang="ja-JP" sz="1800" b="1" dirty="0" smtClean="0"/>
              <a:t>Infrastructure 2020 initiative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 t="28355" r="-659" b="8258"/>
          <a:stretch>
            <a:fillRect/>
          </a:stretch>
        </p:blipFill>
        <p:spPr bwMode="auto">
          <a:xfrm>
            <a:off x="4343400" y="4861088"/>
            <a:ext cx="4724400" cy="18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 cstate="print"/>
          <a:srcRect l="7948" t="5690" r="12575" b="6120"/>
          <a:stretch>
            <a:fillRect/>
          </a:stretch>
        </p:blipFill>
        <p:spPr bwMode="auto">
          <a:xfrm>
            <a:off x="6477000" y="2209800"/>
            <a:ext cx="2384089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05200"/>
            <a:ext cx="8747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276850"/>
            <a:ext cx="237911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629400" cy="11430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2012 CODATA Conference, Taipei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56150"/>
          </a:xfrm>
        </p:spPr>
        <p:txBody>
          <a:bodyPr/>
          <a:lstStyle/>
          <a:p>
            <a:pPr marL="411163" lvl="1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Conference, October 28-31; General Assembly, November 1-2</a:t>
            </a:r>
          </a:p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Conference theme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Open Data and Information for a Changing Planet</a:t>
            </a:r>
          </a:p>
          <a:p>
            <a:pPr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Scientific program committee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Chair: Prof. Ray Harris, University College London (retired)</a:t>
            </a:r>
          </a:p>
          <a:p>
            <a:pPr marL="411163" lvl="1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Venue: </a:t>
            </a:r>
            <a:r>
              <a:rPr lang="en-US" altLang="ja-JP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Academica</a:t>
            </a: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Sinica</a:t>
            </a:r>
            <a:endParaRPr lang="en-US" altLang="ja-JP" sz="2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Same venue as 2009 Symposium on Common Use Licensing of Publicly Funded Scientific Data and Publications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Modern campus, meeting rooms, Internet</a:t>
            </a:r>
          </a:p>
          <a:p>
            <a:pPr marL="411163" lvl="1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Web site in development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Online submission, review (easychair.org)</a:t>
            </a:r>
          </a:p>
          <a:p>
            <a:pPr marL="411163" lvl="1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</a:pPr>
            <a:r>
              <a:rPr lang="en-US" altLang="ja-JP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Accommodations include rooms on campus,</a:t>
            </a:r>
            <a:br>
              <a:rPr lang="en-US" altLang="ja-JP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ja-JP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 nearby business hotel, and in Taipei City</a:t>
            </a:r>
          </a:p>
          <a:p>
            <a:pPr marL="411163" lvl="1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</a:pPr>
            <a:r>
              <a:rPr lang="en-US" altLang="ja-JP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Opportunities for pre-meetings and workshops</a:t>
            </a:r>
            <a:endParaRPr lang="en-US" altLang="ja-JP" sz="2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AS-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Other Recent &amp; Ongoing Activities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Contributed to and endorsed Advisory Note on Data Sharing with Developing Countries issued by ICSU Committee on Freedom and Responsibility in the conduct of Science (CFRS) in 2011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1800" b="1" dirty="0" smtClean="0"/>
              <a:t>http://www.icsu.org/publications/cfrs-statements/data-sharing/</a:t>
            </a:r>
            <a:endParaRPr lang="en-US" altLang="ja-JP" sz="18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MoU</a:t>
            </a: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with the ICSU Integrated Research on Disaster Risk (IRDR) program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Organized data session at the first IRDR Conference in Beijing, 31 October-2 November 2011 (see background slide)</a:t>
            </a:r>
          </a:p>
          <a:p>
            <a:pPr lvl="1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1800" b="1" dirty="0" smtClean="0"/>
              <a:t>Coordination under way with IRDR Disaster Loss Data Working Group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Special issue of the </a:t>
            </a:r>
            <a:r>
              <a:rPr lang="en-US" altLang="ja-JP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CODATA Data Science Journal </a:t>
            </a: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based on the First ICSU WDS Conference held in Kyoto in September 2011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Joint ICSU/CODATA workshop on common ontology and interoperable standards for nanotechnology, February 2012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Initiative on harmonization of data standards involving WDS and Unions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Session at Planet Under Pressure Conference, London, March 2012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Potential participation in Rio+20 in June (or related events)??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ja-JP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Young scientist activities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0020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419600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 organized by ICSU, CODATA, WDS-SC: </a:t>
            </a:r>
            <a:br>
              <a:rPr lang="en-GB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GB" altLang="zh-CN" sz="2400" b="1" i="1" dirty="0" smtClean="0">
                <a:solidFill>
                  <a:srgbClr val="C00000"/>
                </a:solidFill>
              </a:rPr>
              <a:t>Data Challenges for Global Sustainability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altLang="zh-CN" sz="2000" b="1" dirty="0" smtClean="0"/>
              <a:t>Data intensive science and our changing planet (</a:t>
            </a:r>
            <a:r>
              <a:rPr lang="en-GB" altLang="zh-CN" sz="2000" b="1" dirty="0" err="1" smtClean="0"/>
              <a:t>Guo</a:t>
            </a:r>
            <a:r>
              <a:rPr lang="en-GB" altLang="zh-CN" sz="2000" b="1" dirty="0" smtClean="0"/>
              <a:t>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altLang="zh-CN" sz="2000" b="1" dirty="0" smtClean="0"/>
              <a:t>Multidisciplinary, Integrated Data on Sustainability (Chen)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altLang="zh-CN" sz="2000" b="1" dirty="0" smtClean="0"/>
              <a:t>Long time series of data for sustainability (Minster)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Open science and open data: funders' role in ensuring open access to research data </a:t>
            </a:r>
            <a:r>
              <a:rPr lang="en-GB" altLang="zh-CN" sz="2000" b="1" dirty="0" smtClean="0"/>
              <a:t>(Thorley)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Linking research data to articles: the role of publishers in supporting open and transparent research (Wilson)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The need of disaster loss data for global sustainability (</a:t>
            </a:r>
            <a:r>
              <a:rPr lang="en-US" altLang="zh-CN" sz="2000" b="1" dirty="0" err="1" smtClean="0"/>
              <a:t>Wirtz</a:t>
            </a:r>
            <a:r>
              <a:rPr lang="en-US" altLang="zh-CN" sz="2000" b="1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" y="76200"/>
            <a:ext cx="91592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odata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638800"/>
            <a:ext cx="137630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715000" y="5638800"/>
            <a:ext cx="2133600" cy="990600"/>
            <a:chOff x="2590800" y="5334000"/>
            <a:chExt cx="2057400" cy="1159010"/>
          </a:xfrm>
        </p:grpSpPr>
        <p:sp>
          <p:nvSpPr>
            <p:cNvPr id="9" name="Rectangle 8"/>
            <p:cNvSpPr/>
            <p:nvPr/>
          </p:nvSpPr>
          <p:spPr>
            <a:xfrm>
              <a:off x="2590800" y="5334000"/>
              <a:ext cx="20574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5334000"/>
              <a:ext cx="2057400" cy="1159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769572"/>
            <a:ext cx="2590799" cy="8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Recent CODATA Partnerships:</a:t>
            </a:r>
            <a:b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</a:br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“Hand in Hand”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4267200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World Data System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Integrated Research on Disaster Risk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International Society for Digital Earth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International Geographical Union and Geographical Society of China</a:t>
            </a:r>
          </a:p>
          <a:p>
            <a:endParaRPr lang="en-US" altLang="zh-CN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7000" y="1600200"/>
            <a:ext cx="2286000" cy="1295400"/>
            <a:chOff x="2590800" y="5334000"/>
            <a:chExt cx="2057400" cy="1159010"/>
          </a:xfrm>
        </p:grpSpPr>
        <p:sp>
          <p:nvSpPr>
            <p:cNvPr id="9" name="Rectangle 8"/>
            <p:cNvSpPr/>
            <p:nvPr/>
          </p:nvSpPr>
          <p:spPr>
            <a:xfrm>
              <a:off x="2590800" y="5334000"/>
              <a:ext cx="20574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5334000"/>
              <a:ext cx="2057400" cy="1159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2945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1600200" cy="1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114800"/>
            <a:ext cx="1371600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1795" t="9596" r="80770" b="21717"/>
          <a:stretch>
            <a:fillRect/>
          </a:stretch>
        </p:blipFill>
        <p:spPr bwMode="auto">
          <a:xfrm>
            <a:off x="7391400" y="4495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4582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Key Issues for BRDI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953000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Inputs on CODATA Strategic Plan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Major topic of upcoming CODATA Executive Committee meeting in March (just before Planet Under Pressure)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Opportunities for linking with ICSU</a:t>
            </a:r>
            <a:br>
              <a:rPr lang="en-US" altLang="zh-CN" sz="2000" b="1" dirty="0" smtClean="0"/>
            </a:br>
            <a:r>
              <a:rPr lang="en-US" altLang="zh-CN" sz="2000" b="1" dirty="0" smtClean="0"/>
              <a:t>initiatives, e.g., Intergovernmental Platform on Biodiversity and Ecosystem Services (IPBES</a:t>
            </a:r>
            <a:r>
              <a:rPr lang="en-US" altLang="zh-CN" sz="2000" b="1" dirty="0" smtClean="0"/>
              <a:t>), Integrated Research on Disaster Risk (IRDR) program</a:t>
            </a:r>
            <a:endParaRPr lang="en-US" altLang="zh-C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Participation in CODATA Task Group activities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Late submission of new applications and renewals possible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Contributions to CODATA 2012 Conference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Possible joint activities, sessions, etc</a:t>
            </a:r>
            <a:r>
              <a:rPr lang="en-US" altLang="zh-CN" sz="2000" b="1" dirty="0" smtClean="0"/>
              <a:t>. (to be discussed later)</a:t>
            </a:r>
            <a:endParaRPr lang="en-US" altLang="zh-C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Inputs to GEO Data Sharing Working Group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CODATA – WDS Interactions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000" b="1" dirty="0" smtClean="0"/>
              <a:t>To be discussed tomorrow</a:t>
            </a:r>
          </a:p>
          <a:p>
            <a:endParaRPr lang="en-US" altLang="zh-CN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4648200" cy="9144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Background Slides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743575" cy="461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617220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http://xkcd.com/1007/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010400" cy="1143000"/>
          </a:xfrm>
        </p:spPr>
        <p:txBody>
          <a:bodyPr/>
          <a:lstStyle/>
          <a:p>
            <a:pPr eaLnBrk="1" hangingPunct="1"/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Brief Timeline of CODATA’s Strategic 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5181600"/>
          </a:xfrm>
        </p:spPr>
        <p:txBody>
          <a:bodyPr/>
          <a:lstStyle/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2005-6 	ICSU recommends development of Plan in its Priority Area Assessment on Data and Information and the ICSU Strategic Plan</a:t>
            </a:r>
          </a:p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2006 	25th CODATA GA in Beijing reviews draft Plan and approves new mission statement and key initiatives and actions</a:t>
            </a:r>
          </a:p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2007 	CODATA completes full version of plan and sends for review;</a:t>
            </a:r>
            <a:b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ICSU GA in Maputo endorses Plan</a:t>
            </a:r>
          </a:p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2008	26th CODATA GA in Kiev endorses Plan</a:t>
            </a:r>
          </a:p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2006-10	Key initiatives are launched</a:t>
            </a:r>
          </a:p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2009	ICSU establishes Ad hoc Strategic Coordination Committee on Information and Data (SCCID) for 3 years</a:t>
            </a:r>
          </a:p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2010	27th CODATA GA in Cape Town calls for review of current</a:t>
            </a:r>
            <a:b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Plan and development of new Plan for 2013 and beyond</a:t>
            </a:r>
          </a:p>
          <a:p>
            <a:pPr marL="973138" indent="-973138" eaLnBrk="1" hangingPunct="1">
              <a:buNone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2011	CODATA Executive Committee appoints Strategic Plan Committee; ICSU approves its Strategic Plan for 2012-17 including CODATA review; survey sent to CODATA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CODATA and GEO Data Sharing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181600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GB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Group on Earth Observation (GEO) Task DA-06-01 led by CODATA, 2008-11</a:t>
            </a:r>
          </a:p>
          <a:p>
            <a:pPr marL="433388" lvl="2" indent="-177800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  <a:defRPr/>
            </a:pPr>
            <a:r>
              <a:rPr lang="en-GB" altLang="zh-CN" sz="1800" b="1" dirty="0" smtClean="0"/>
              <a:t>Data Sharing Implementation White Paper by </a:t>
            </a:r>
            <a:r>
              <a:rPr lang="en-GB" altLang="zh-CN" sz="1800" b="1" dirty="0" err="1" smtClean="0"/>
              <a:t>Uhlir</a:t>
            </a:r>
            <a:r>
              <a:rPr lang="en-GB" altLang="zh-CN" sz="1800" b="1" dirty="0" smtClean="0"/>
              <a:t>, Chen,</a:t>
            </a:r>
            <a:br>
              <a:rPr lang="en-GB" altLang="zh-CN" sz="1800" b="1" dirty="0" smtClean="0"/>
            </a:br>
            <a:r>
              <a:rPr lang="en-GB" altLang="zh-CN" sz="1800" b="1" dirty="0" err="1" smtClean="0"/>
              <a:t>Gabrynowicz</a:t>
            </a:r>
            <a:r>
              <a:rPr lang="en-GB" altLang="zh-CN" sz="1800" b="1" dirty="0" smtClean="0"/>
              <a:t> and Janssen published in 2009 by the </a:t>
            </a:r>
            <a:r>
              <a:rPr lang="en-GB" altLang="zh-CN" sz="1800" b="1" i="1" dirty="0" smtClean="0"/>
              <a:t>Journal of Space </a:t>
            </a:r>
            <a:br>
              <a:rPr lang="en-GB" altLang="zh-CN" sz="1800" b="1" i="1" dirty="0" smtClean="0"/>
            </a:br>
            <a:r>
              <a:rPr lang="en-GB" altLang="zh-CN" sz="1800" b="1" i="1" dirty="0" smtClean="0"/>
              <a:t>Law </a:t>
            </a:r>
            <a:r>
              <a:rPr lang="en-GB" altLang="zh-CN" sz="1800" b="1" dirty="0" smtClean="0"/>
              <a:t>and the </a:t>
            </a:r>
            <a:r>
              <a:rPr lang="en-GB" altLang="zh-CN" sz="1800" b="1" i="1" dirty="0" smtClean="0"/>
              <a:t>CODATA Data Science Journal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Sharing Guidelines accepted by GEO-VI Plenary in 2009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Organized side events at Ministerial Summits and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Plenaries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in</a:t>
            </a:r>
            <a:b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2007, 2008, 2009, and 2010; represented ICSU at 2011 plenary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of six co-chairs of the GEO Data Sharing Task Force, 2009-11 (P.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Uhlir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R. Chen along with J.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Gabrynowicz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506412" lvl="1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1800" b="1" dirty="0" smtClean="0"/>
              <a:t>P. </a:t>
            </a:r>
            <a:r>
              <a:rPr lang="en-US" altLang="zh-CN" sz="1800" b="1" dirty="0" err="1" smtClean="0"/>
              <a:t>Uhlir</a:t>
            </a:r>
            <a:r>
              <a:rPr lang="en-US" altLang="zh-CN" sz="1800" b="1" dirty="0" smtClean="0"/>
              <a:t> chaired Legal Interoperability subgroup addressing use of open access licensing approaches within GEO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Sharing Action Plan accepted by GEO-VII Plenary in 2010; included establishment of the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GEOSS Data CORE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Co-chair of new GEO Data Sharing Working Group (P.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Uhlir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R. Chen)</a:t>
            </a:r>
          </a:p>
          <a:p>
            <a:pPr marL="506412" lvl="1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1800" b="1" dirty="0" smtClean="0"/>
              <a:t>R. Chen serving as Task Coordinator for GEO Task ID-01</a:t>
            </a:r>
          </a:p>
          <a:p>
            <a:pPr marL="506412" lvl="1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1800" b="1" dirty="0" smtClean="0"/>
              <a:t>R. Chen also representing ISDE on working group</a:t>
            </a:r>
          </a:p>
          <a:p>
            <a:pPr marL="506412" lvl="1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1800" b="1" dirty="0" smtClean="0"/>
              <a:t>GEO Work Plan Symposium, Geneva, May 2012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600200"/>
            <a:ext cx="1141412" cy="164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5740400"/>
            <a:ext cx="17145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N-2001-0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486400" cy="6858000"/>
          </a:xfrm>
          <a:prstGeom prst="rect">
            <a:avLst/>
          </a:prstGeom>
        </p:spPr>
      </p:pic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pPr marR="9144" eaLnBrk="1" hangingPunct="1"/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CODATA Mission Statement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00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mission of CODATA is to strengthen international science for the benefit of society </a:t>
            </a:r>
            <a:r>
              <a:rPr lang="en-US" altLang="zh-CN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by promoting improved scientific and technical data management and use.</a:t>
            </a:r>
            <a:endParaRPr lang="en-US" sz="2800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60206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b="1" i="1" dirty="0" smtClean="0">
                <a:latin typeface="+mn-lt"/>
              </a:rPr>
              <a:t>Adopted 25th CODATA General Assembly, Beijing, October 2006</a:t>
            </a:r>
          </a:p>
        </p:txBody>
      </p:sp>
      <p:pic>
        <p:nvPicPr>
          <p:cNvPr id="7" name="Picture 4" descr="Codat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486400"/>
            <a:ext cx="137630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4350"/>
            <a:ext cx="8610600" cy="4572000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 organized by CODATA: </a:t>
            </a:r>
            <a:r>
              <a:rPr lang="en-US" altLang="zh-CN" sz="2800" b="1" i="1" dirty="0" smtClean="0"/>
              <a:t>Integrated Disaster Data in Support of Integrated Disaster Research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Importance of High Quality Data for Calibration and Verification of Hazard and Risk Models (</a:t>
            </a:r>
            <a:r>
              <a:rPr lang="en-US" altLang="zh-CN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Nadim</a:t>
            </a: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OpenISDM</a:t>
            </a: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An Open Framework for Disaster Information Systems (Ho)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GEO Grid Disaster Response Task Force Activity for the 2011 Tohoku, Japan Earthquake (</a:t>
            </a:r>
            <a:r>
              <a:rPr lang="en-US" altLang="zh-CN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Iwao</a:t>
            </a: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Progress and Challenges in Integrating Disaster Data and Information (Chen)</a:t>
            </a:r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10140"/>
            <a:ext cx="2405062" cy="9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6429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CODATA Leadership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3025" cy="4090988"/>
          </a:xfrm>
        </p:spPr>
        <p:txBody>
          <a:bodyPr/>
          <a:lstStyle/>
          <a:p>
            <a:pPr marL="228600" indent="-228600">
              <a:buClr>
                <a:schemeClr val="accent6"/>
              </a:buClr>
              <a:defRPr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Officers</a:t>
            </a:r>
            <a:endParaRPr lang="en-U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err="1" smtClean="0"/>
              <a:t>Huadong</a:t>
            </a:r>
            <a:r>
              <a:rPr lang="en-US" sz="1800" b="1" dirty="0" smtClean="0"/>
              <a:t> GUO (China), President</a:t>
            </a: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smtClean="0"/>
              <a:t>Takashi GOJOBORI (Japan), Vice Pres.</a:t>
            </a: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err="1" smtClean="0"/>
              <a:t>Fedor</a:t>
            </a:r>
            <a:r>
              <a:rPr lang="en-US" sz="1800" b="1" dirty="0" smtClean="0"/>
              <a:t> KUZNETSOV (Russia), Vice Pres.</a:t>
            </a: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err="1" smtClean="0"/>
              <a:t>Krishan</a:t>
            </a:r>
            <a:r>
              <a:rPr lang="en-US" sz="1800" b="1" dirty="0" smtClean="0"/>
              <a:t> LAL (India), Past President</a:t>
            </a: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smtClean="0"/>
              <a:t>Robert CHEN (USA), Secretary-General</a:t>
            </a:r>
            <a:r>
              <a:rPr lang="en-IE" sz="1800" b="1" dirty="0" smtClean="0"/>
              <a:t> *</a:t>
            </a:r>
            <a:endParaRPr lang="en-US" sz="1800" b="1" dirty="0" smtClean="0"/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smtClean="0"/>
              <a:t>TBD, Treasurer </a:t>
            </a:r>
            <a:r>
              <a:rPr lang="en-IE" sz="1800" b="1" dirty="0" smtClean="0"/>
              <a:t>**</a:t>
            </a:r>
            <a:endParaRPr lang="en-US" sz="1800" b="1" dirty="0" smtClean="0"/>
          </a:p>
          <a:p>
            <a:pPr marL="228600" indent="-228600">
              <a:buClr>
                <a:schemeClr val="accent6"/>
              </a:buClr>
              <a:defRPr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Executive Committee (2010-12)</a:t>
            </a:r>
            <a:endParaRPr lang="en-U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err="1" smtClean="0"/>
              <a:t>Niv</a:t>
            </a:r>
            <a:r>
              <a:rPr lang="en-US" sz="1800" b="1" dirty="0" smtClean="0"/>
              <a:t> AHITUV (Israel)</a:t>
            </a: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smtClean="0"/>
              <a:t>John BROOME (Canada)</a:t>
            </a: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pt-BR" sz="1800" b="1" dirty="0" smtClean="0"/>
              <a:t>Dora Ann Lange CANHOS (Brazil)</a:t>
            </a:r>
          </a:p>
          <a:p>
            <a:pPr marL="457200" lvl="1" indent="-165100"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1800" b="1" dirty="0" smtClean="0"/>
              <a:t>Antony COOPER (South Africa)</a:t>
            </a:r>
          </a:p>
          <a:p>
            <a:pPr marL="228600" indent="-228600">
              <a:buClr>
                <a:schemeClr val="accent6"/>
              </a:buClr>
              <a:defRPr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Secretariat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(Paris)</a:t>
            </a:r>
          </a:p>
          <a:p>
            <a:pPr marL="457200" lvl="1" indent="-165100">
              <a:buClr>
                <a:schemeClr val="accent6"/>
              </a:buClr>
              <a:defRPr/>
            </a:pPr>
            <a:r>
              <a:rPr lang="en-US" sz="1800" b="1" dirty="0" smtClean="0"/>
              <a:t>Kathleen Cass, Executive Director</a:t>
            </a:r>
          </a:p>
          <a:p>
            <a:pPr marL="228600" indent="-228600">
              <a:buClr>
                <a:schemeClr val="accent6"/>
              </a:buClr>
              <a:defRPr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CODATA </a:t>
            </a:r>
            <a:r>
              <a:rPr lang="en-US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Science Journal</a:t>
            </a:r>
            <a:endParaRPr lang="en-US" sz="24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57200" lvl="1" indent="-165100">
              <a:buClr>
                <a:schemeClr val="accent6"/>
              </a:buClr>
              <a:defRPr/>
            </a:pPr>
            <a:r>
              <a:rPr lang="en-US" sz="1800" b="1" dirty="0" smtClean="0"/>
              <a:t>Shuichi Iwata, Editor-in-Chief </a:t>
            </a:r>
          </a:p>
          <a:p>
            <a:pPr lvl="1">
              <a:buClr>
                <a:schemeClr val="tx2"/>
              </a:buClr>
              <a:defRPr/>
            </a:pPr>
            <a:endParaRPr lang="en-US" sz="1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16463" y="3733800"/>
            <a:ext cx="44275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165100" eaLnBrk="0" hangingPunct="0">
              <a:buClr>
                <a:schemeClr val="accent6"/>
              </a:buClr>
              <a:buSzPct val="90000"/>
              <a:buFont typeface="Wingdings" pitchFamily="2" charset="2"/>
              <a:buChar char=""/>
              <a:defRPr/>
            </a:pPr>
            <a:r>
              <a:rPr lang="en-US" b="1" dirty="0" err="1" smtClean="0">
                <a:latin typeface="+mn-lt"/>
              </a:rPr>
              <a:t>Françoise GENOVA (France)</a:t>
            </a:r>
          </a:p>
          <a:p>
            <a:pPr lvl="1" indent="-165100" eaLnBrk="0" hangingPunct="0">
              <a:buClr>
                <a:schemeClr val="accent6"/>
              </a:buClr>
              <a:buSzPct val="90000"/>
              <a:buFont typeface="Wingdings" pitchFamily="2" charset="2"/>
              <a:buChar char=""/>
              <a:defRPr/>
            </a:pPr>
            <a:r>
              <a:rPr lang="en-US" b="1" dirty="0" err="1">
                <a:latin typeface="+mn-lt"/>
              </a:rPr>
              <a:t>Sara GRAVES (USA)</a:t>
            </a:r>
          </a:p>
          <a:p>
            <a:pPr lvl="1" indent="-165100" eaLnBrk="0" hangingPunct="0">
              <a:buClr>
                <a:schemeClr val="accent6"/>
              </a:buClr>
              <a:buSzPct val="90000"/>
              <a:buFont typeface="Wingdings" pitchFamily="2" charset="2"/>
              <a:buChar char=""/>
              <a:defRPr/>
            </a:pPr>
            <a:r>
              <a:rPr lang="en-US" b="1" dirty="0" err="1">
                <a:latin typeface="+mn-lt"/>
              </a:rPr>
              <a:t>Hiro-o HAMAGUCHI (Japan)</a:t>
            </a:r>
          </a:p>
          <a:p>
            <a:pPr lvl="1" indent="-165100" eaLnBrk="0" hangingPunct="0">
              <a:buClr>
                <a:schemeClr val="accent6"/>
              </a:buClr>
              <a:buSzPct val="90000"/>
              <a:buFont typeface="Wingdings" pitchFamily="2" charset="2"/>
              <a:buChar char=""/>
              <a:defRPr/>
            </a:pPr>
            <a:r>
              <a:rPr lang="en-US" b="1" dirty="0" err="1">
                <a:latin typeface="+mn-lt"/>
              </a:rPr>
              <a:t>Mark THORLEY (UK)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248400"/>
            <a:ext cx="1371600" cy="46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 l="2904"/>
          <a:stretch>
            <a:fillRect/>
          </a:stretch>
        </p:blipFill>
        <p:spPr bwMode="auto">
          <a:xfrm>
            <a:off x="5148600" y="1371601"/>
            <a:ext cx="384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00600" y="53340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28600">
              <a:buNone/>
              <a:defRPr/>
            </a:pPr>
            <a:r>
              <a:rPr lang="en-IE" sz="1600" dirty="0" smtClean="0"/>
              <a:t>* 	</a:t>
            </a:r>
            <a:r>
              <a:rPr lang="en-IE" sz="1600" dirty="0" smtClean="0">
                <a:solidFill>
                  <a:srgbClr val="FF0000"/>
                </a:solidFill>
              </a:rPr>
              <a:t>Reaching 10-year term limit</a:t>
            </a:r>
          </a:p>
          <a:p>
            <a:pPr lvl="1" indent="-228600">
              <a:buNone/>
              <a:defRPr/>
            </a:pPr>
            <a:r>
              <a:rPr lang="en-US" sz="1600" dirty="0" smtClean="0"/>
              <a:t>**	</a:t>
            </a:r>
            <a:r>
              <a:rPr lang="en-US" sz="1600" dirty="0" smtClean="0">
                <a:solidFill>
                  <a:srgbClr val="FF0000"/>
                </a:solidFill>
              </a:rPr>
              <a:t>M. </a:t>
            </a:r>
            <a:r>
              <a:rPr lang="en-US" sz="1600" dirty="0" err="1" smtClean="0">
                <a:solidFill>
                  <a:srgbClr val="FF0000"/>
                </a:solidFill>
              </a:rPr>
              <a:t>Sabourin</a:t>
            </a:r>
            <a:r>
              <a:rPr lang="en-US" sz="1600" dirty="0" smtClean="0">
                <a:solidFill>
                  <a:srgbClr val="FF0000"/>
                </a:solidFill>
              </a:rPr>
              <a:t> (Canada/</a:t>
            </a:r>
            <a:r>
              <a:rPr lang="en-US" sz="1600" dirty="0" err="1" smtClean="0">
                <a:solidFill>
                  <a:srgbClr val="FF0000"/>
                </a:solidFill>
              </a:rPr>
              <a:t>IUPsyS</a:t>
            </a:r>
            <a:r>
              <a:rPr lang="en-US" sz="1600" dirty="0" smtClean="0">
                <a:solidFill>
                  <a:srgbClr val="FF0000"/>
                </a:solidFill>
              </a:rPr>
              <a:t>) resigned this month for personal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CODATA Membership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910513" cy="4718050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 National Members</a:t>
            </a:r>
          </a:p>
          <a:p>
            <a:pPr lvl="1">
              <a:buClr>
                <a:schemeClr val="accent6"/>
              </a:buClr>
            </a:pPr>
            <a:r>
              <a:rPr lang="en-US" sz="2000" b="1" dirty="0" smtClean="0"/>
              <a:t>Potential for new members: Mongolia, Czech Republic, others</a:t>
            </a:r>
          </a:p>
          <a:p>
            <a:pPr lvl="1">
              <a:buClr>
                <a:schemeClr val="accent6"/>
              </a:buClr>
            </a:pPr>
            <a:r>
              <a:rPr lang="en-US" sz="2000" b="1" dirty="0" smtClean="0"/>
              <a:t> Unfortunately, Poland just gave notice of withdrawal</a:t>
            </a:r>
          </a:p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16 ICSU Scientific Unions</a:t>
            </a:r>
          </a:p>
          <a:p>
            <a:pPr lvl="1">
              <a:buClr>
                <a:schemeClr val="accent6"/>
              </a:buClr>
            </a:pPr>
            <a:r>
              <a:rPr lang="en-US" sz="2000" b="1" dirty="0" smtClean="0"/>
              <a:t>IAU, IGU, IUGG, IUGS…</a:t>
            </a:r>
          </a:p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 Co-Opted Organizations</a:t>
            </a:r>
          </a:p>
          <a:p>
            <a:pPr lvl="1">
              <a:buClr>
                <a:schemeClr val="accent6"/>
              </a:buClr>
            </a:pPr>
            <a:r>
              <a:rPr lang="en-US" sz="1800" b="1" dirty="0" smtClean="0"/>
              <a:t>International Council of Scientific and Technical Information (ICSTI)</a:t>
            </a:r>
          </a:p>
          <a:p>
            <a:pPr lvl="1">
              <a:buClr>
                <a:schemeClr val="accent6"/>
              </a:buClr>
            </a:pPr>
            <a:r>
              <a:rPr lang="en-US" sz="1800" b="1" dirty="0" smtClean="0"/>
              <a:t>World Federation for Culture Collections (WFCC)</a:t>
            </a:r>
          </a:p>
          <a:p>
            <a:pPr lvl="1">
              <a:buClr>
                <a:schemeClr val="accent6"/>
              </a:buClr>
            </a:pPr>
            <a:r>
              <a:rPr lang="en-US" sz="1800" b="1" dirty="0" smtClean="0"/>
              <a:t>World Data System – Scientific Committee</a:t>
            </a:r>
          </a:p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 Supporting Organizations</a:t>
            </a:r>
          </a:p>
          <a:p>
            <a:pPr lvl="1">
              <a:buClr>
                <a:schemeClr val="accent6"/>
              </a:buClr>
            </a:pPr>
            <a:r>
              <a:rPr lang="en-US" sz="1800" b="1" dirty="0" smtClean="0"/>
              <a:t>US National Archives and Records Administration and CAS Computer Network information Center just joined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246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Renewed CODATA Task Groups, 2010-12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8150"/>
            <a:ext cx="6553200" cy="4997450"/>
          </a:xfrm>
        </p:spPr>
        <p:txBody>
          <a:bodyPr/>
          <a:lstStyle/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Anthropometric Data and Engineering </a:t>
            </a:r>
            <a:r>
              <a:rPr lang="en-IE" sz="2000" b="1" dirty="0" smtClean="0">
                <a:ea typeface="+mn-ea"/>
                <a:cs typeface="+mn-cs"/>
              </a:rPr>
              <a:t>*</a:t>
            </a:r>
            <a:endParaRPr lang="en-US" sz="2000" b="1" dirty="0" smtClean="0">
              <a:ea typeface="+mn-ea"/>
              <a:cs typeface="+mn-cs"/>
            </a:endParaRPr>
          </a:p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Data Sources for Sustainable Development in SADC Countries</a:t>
            </a:r>
            <a:endParaRPr lang="en-US" sz="2000" b="1" dirty="0" smtClean="0">
              <a:solidFill>
                <a:schemeClr val="accent4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eGY</a:t>
            </a: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Earth and Space Science Data Interoperability</a:t>
            </a:r>
            <a:r>
              <a:rPr lang="en-IE" sz="2000" b="1" dirty="0" smtClean="0"/>
              <a:t> *</a:t>
            </a:r>
            <a:endParaRPr lang="en-US" sz="2000" b="1" dirty="0" smtClean="0">
              <a:ea typeface="+mn-ea"/>
              <a:cs typeface="+mn-cs"/>
            </a:endParaRPr>
          </a:p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Exchangeable Materials Data Representation to Support Scientific Research and Education</a:t>
            </a: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000" b="1" dirty="0" smtClean="0"/>
              <a:t>*</a:t>
            </a:r>
            <a:endParaRPr lang="en-US" sz="2000" b="1" dirty="0" smtClean="0">
              <a:ea typeface="+mn-ea"/>
              <a:cs typeface="+mn-cs"/>
            </a:endParaRPr>
          </a:p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Fundamental Physical Constants</a:t>
            </a:r>
            <a:r>
              <a:rPr lang="en-IE" sz="2000" b="1" dirty="0" smtClean="0"/>
              <a:t> *</a:t>
            </a:r>
          </a:p>
          <a:p>
            <a:pPr marL="571500" lvl="1"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sz="1800" b="1" dirty="0" smtClean="0"/>
              <a:t>Official member of the Consultative Committee</a:t>
            </a:r>
            <a:br>
              <a:rPr lang="en-US" sz="1800" b="1" dirty="0" smtClean="0"/>
            </a:br>
            <a:r>
              <a:rPr lang="en-US" sz="1800" b="1" dirty="0" smtClean="0"/>
              <a:t>on Units (CCU) of the International Conference </a:t>
            </a:r>
            <a:br>
              <a:rPr lang="en-US" sz="1800" b="1" dirty="0" smtClean="0"/>
            </a:br>
            <a:r>
              <a:rPr lang="en-US" sz="1800" b="1" dirty="0" smtClean="0"/>
              <a:t>on Weights and Measures (CIPM)</a:t>
            </a:r>
            <a:endParaRPr lang="en-US" sz="1800" b="1" dirty="0" smtClean="0">
              <a:ea typeface="+mn-ea"/>
              <a:cs typeface="+mn-cs"/>
            </a:endParaRPr>
          </a:p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Global Information Commons for Science</a:t>
            </a:r>
            <a:b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initiative - EU activities</a:t>
            </a: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000" b="1" dirty="0" smtClean="0"/>
              <a:t>*</a:t>
            </a:r>
            <a:endParaRPr lang="en-US" sz="2000" b="1" dirty="0" smtClean="0">
              <a:ea typeface="+mn-ea"/>
              <a:cs typeface="+mn-cs"/>
            </a:endParaRPr>
          </a:p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Polar Year Data Policy and Management</a:t>
            </a:r>
            <a:endParaRPr lang="en-US" sz="2000" b="1" dirty="0" smtClean="0">
              <a:solidFill>
                <a:schemeClr val="accent4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marL="242888" indent="-228600">
              <a:spcBef>
                <a:spcPts val="0"/>
              </a:spcBef>
              <a:buClr>
                <a:schemeClr val="accent6"/>
              </a:buClr>
              <a:defRPr/>
            </a:pP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Preservation and Archiving of Scientific and</a:t>
            </a:r>
            <a:b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Technical Data in Developing Countries</a:t>
            </a:r>
            <a:r>
              <a:rPr lang="en-I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000" b="1" dirty="0" smtClean="0"/>
              <a:t>*</a:t>
            </a:r>
            <a:endParaRPr lang="en-US" sz="2400" b="1" dirty="0" smtClean="0">
              <a:ea typeface="+mn-ea"/>
              <a:cs typeface="+mn-cs"/>
            </a:endParaRPr>
          </a:p>
          <a:p>
            <a:pPr lvl="1">
              <a:buNone/>
              <a:defRPr/>
            </a:pPr>
            <a:endParaRPr lang="en-IE" sz="1000" b="1" dirty="0" smtClean="0"/>
          </a:p>
          <a:p>
            <a:pPr lvl="1">
              <a:buNone/>
              <a:defRPr/>
            </a:pPr>
            <a:r>
              <a:rPr lang="en-IE" sz="1600" b="1" dirty="0" smtClean="0"/>
              <a:t>* includes US chair, vice chair, or secretary</a:t>
            </a:r>
            <a:endParaRPr lang="en-US" sz="2000" b="1" dirty="0"/>
          </a:p>
        </p:txBody>
      </p:sp>
      <p:pic>
        <p:nvPicPr>
          <p:cNvPr id="4" name="Picture 4" descr="Codat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528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920" y="1371600"/>
            <a:ext cx="109868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000" t="17692" r="6923" b="385"/>
          <a:stretch>
            <a:fillRect/>
          </a:stretch>
        </p:blipFill>
        <p:spPr bwMode="auto">
          <a:xfrm>
            <a:off x="5896377" y="3202460"/>
            <a:ext cx="3095223" cy="296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324600"/>
            <a:ext cx="2819400" cy="49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New CODATA Task Groups, 2010-12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572000" cy="4495800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IE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at Risk </a:t>
            </a:r>
            <a:r>
              <a:rPr lang="en-IE" sz="2400" b="1" dirty="0" smtClean="0"/>
              <a:t>*</a:t>
            </a:r>
            <a:endParaRPr lang="en-US" altLang="zh-CN" sz="2400" b="1" dirty="0" smtClean="0"/>
          </a:p>
          <a:p>
            <a:pPr>
              <a:buClr>
                <a:schemeClr val="accent4"/>
              </a:buClr>
            </a:pPr>
            <a:r>
              <a:rPr lang="en-IE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Global Roads Data Development </a:t>
            </a:r>
            <a:r>
              <a:rPr lang="en-IE" sz="2400" b="1" dirty="0" smtClean="0"/>
              <a:t>*</a:t>
            </a:r>
            <a:endParaRPr lang="en-US" altLang="zh-CN" sz="2400" b="1" dirty="0" smtClean="0"/>
          </a:p>
          <a:p>
            <a:pPr>
              <a:buClr>
                <a:schemeClr val="accent4"/>
              </a:buClr>
            </a:pPr>
            <a:r>
              <a:rPr lang="en-IE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Citation Standards and Practices (with ICSTI) </a:t>
            </a:r>
            <a:r>
              <a:rPr lang="en-IE" sz="2000" dirty="0" smtClean="0"/>
              <a:t>*</a:t>
            </a:r>
            <a:endParaRPr lang="en-US" altLang="zh-CN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84" t="10902" r="13930" b="4601"/>
          <a:stretch>
            <a:fillRect/>
          </a:stretch>
        </p:blipFill>
        <p:spPr bwMode="auto">
          <a:xfrm>
            <a:off x="6160215" y="3810000"/>
            <a:ext cx="2450385" cy="23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520280" cy="18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2578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9824" t="37363" r="25623" b="45055"/>
          <a:stretch>
            <a:fillRect/>
          </a:stretch>
        </p:blipFill>
        <p:spPr bwMode="auto">
          <a:xfrm>
            <a:off x="762000" y="3810000"/>
            <a:ext cx="449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07437" y="6400800"/>
            <a:ext cx="4536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  <a:defRPr/>
            </a:pPr>
            <a:r>
              <a:rPr lang="en-IE" sz="1600" dirty="0" smtClean="0"/>
              <a:t>* includes US chair, vice chair, or secretary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CODATA Strategic Plans, 2006-12</a:t>
            </a:r>
            <a:b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</a:br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and 2013-18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257800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First plan established in 2005-06 in response to ICSU recommendation</a:t>
            </a:r>
          </a:p>
          <a:p>
            <a:pPr lvl="1">
              <a:buClr>
                <a:schemeClr val="accent6"/>
              </a:buClr>
            </a:pPr>
            <a:r>
              <a:rPr lang="en-US" sz="2000" b="1" dirty="0" smtClean="0"/>
              <a:t>Focused on digital divide and related data policy issues</a:t>
            </a:r>
          </a:p>
          <a:p>
            <a:pPr lvl="1">
              <a:buClr>
                <a:schemeClr val="accent6"/>
              </a:buClr>
            </a:pPr>
            <a:r>
              <a:rPr lang="en-US" sz="2000" b="1" dirty="0" smtClean="0"/>
              <a:t>Three major cross-cutting activities:</a:t>
            </a:r>
          </a:p>
          <a:p>
            <a:pPr marL="1141412" lvl="3" indent="-292100" eaLnBrk="1" hangingPunct="1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en-US" altLang="zh-CN" sz="1800" b="1" dirty="0" smtClean="0">
                <a:solidFill>
                  <a:srgbClr val="C00000"/>
                </a:solidFill>
              </a:rPr>
              <a:t>Global Information Commons for Science Initiative (GICSI)</a:t>
            </a:r>
          </a:p>
          <a:p>
            <a:pPr marL="1141412" lvl="3" indent="-292100" eaLnBrk="1" hangingPunct="1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en-US" altLang="zh-CN" sz="1800" b="1" dirty="0" smtClean="0">
                <a:solidFill>
                  <a:srgbClr val="C00000"/>
                </a:solidFill>
              </a:rPr>
              <a:t>Scientific Data across the Digital Divide Program (SD</a:t>
            </a:r>
            <a:r>
              <a:rPr lang="en-US" altLang="zh-CN" sz="1800" b="1" baseline="30000" dirty="0" smtClean="0">
                <a:solidFill>
                  <a:srgbClr val="C00000"/>
                </a:solidFill>
              </a:rPr>
              <a:t>3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)</a:t>
            </a:r>
          </a:p>
          <a:p>
            <a:pPr marL="1141412" lvl="3" indent="-292100" eaLnBrk="1" hangingPunct="1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AutoNum type="arabicPeriod"/>
            </a:pPr>
            <a:r>
              <a:rPr lang="en-US" altLang="zh-CN" sz="1800" b="1" dirty="0" smtClean="0">
                <a:solidFill>
                  <a:srgbClr val="C00000"/>
                </a:solidFill>
              </a:rPr>
              <a:t>Advanced Data Methods and Information technologies for Research and Education (ADMIRE)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Evaluation of past plan under way along with planning for the 2013-18 period</a:t>
            </a:r>
          </a:p>
          <a:p>
            <a:pPr lvl="1">
              <a:buClr>
                <a:schemeClr val="accent6"/>
              </a:buClr>
            </a:pPr>
            <a:r>
              <a:rPr lang="en-US" sz="2000" b="1" dirty="0" smtClean="0"/>
              <a:t>Survey sent to membership in late 2011</a:t>
            </a:r>
          </a:p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Coordination needed with ICSU Strategic Plan, 2012-17</a:t>
            </a:r>
          </a:p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New strategic plan to be considered at 2012 CODATA General Assembly in October 2012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29550" cy="976313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ICSU Strategic Plan II, 2012-17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781800" cy="4429125"/>
          </a:xfrm>
        </p:spPr>
        <p:txBody>
          <a:bodyPr/>
          <a:lstStyle/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ICSU Foresight Analysis, scenarios for the development of international science over the next 20 years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Earth System Science Initiative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Belmont Challenge on delivering knowledge to support human action and adaptation to regional environmental change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Strategic review on science education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Review of ICSU Regional Offices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New ICSU programs, e.g., hazards, urban health &amp; wellbeing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400" b="1" i="1" dirty="0" smtClean="0">
                <a:solidFill>
                  <a:srgbClr val="C00000"/>
                </a:solidFill>
              </a:rPr>
              <a:t>Review of CODATA to be undertaken by ICSU</a:t>
            </a:r>
          </a:p>
          <a:p>
            <a:pPr marL="342900" lvl="1" indent="-165100">
              <a:spcBef>
                <a:spcPts val="300"/>
              </a:spcBef>
              <a:defRPr/>
            </a:pPr>
            <a:endParaRPr lang="en-US" sz="1800" dirty="0" smtClean="0">
              <a:ea typeface="+mn-ea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867400"/>
            <a:ext cx="2057400" cy="6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617068"/>
            <a:ext cx="1371599" cy="19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447800"/>
            <a:ext cx="134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14400"/>
          </a:xfrm>
        </p:spPr>
        <p:txBody>
          <a:bodyPr/>
          <a:lstStyle/>
          <a:p>
            <a:r>
              <a:rPr lang="en-US" sz="3600" b="1" spc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rPr>
              <a:t>CODATA and GEO Data Sharing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315200" cy="5181600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GB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CODATA involved in implementation of the Group on Earth Observations (GEO)  Data Sharing Principles since 2008</a:t>
            </a:r>
          </a:p>
          <a:p>
            <a:pPr marL="433388" lvl="2" indent="-177800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  <a:defRPr/>
            </a:pPr>
            <a:r>
              <a:rPr lang="en-GB" altLang="zh-CN" sz="1800" b="1" dirty="0" smtClean="0"/>
              <a:t>Data Sharing Implementation White Paper published in 2009</a:t>
            </a:r>
            <a:br>
              <a:rPr lang="en-GB" altLang="zh-CN" sz="1800" b="1" dirty="0" smtClean="0"/>
            </a:br>
            <a:r>
              <a:rPr lang="en-GB" altLang="zh-CN" sz="1800" b="1" dirty="0" smtClean="0"/>
              <a:t>by the </a:t>
            </a:r>
            <a:r>
              <a:rPr lang="en-GB" altLang="zh-CN" sz="1800" b="1" i="1" dirty="0" smtClean="0"/>
              <a:t>Journal of Space Law </a:t>
            </a:r>
            <a:r>
              <a:rPr lang="en-GB" altLang="zh-CN" sz="1800" b="1" dirty="0" smtClean="0"/>
              <a:t>and </a:t>
            </a:r>
            <a:r>
              <a:rPr lang="en-GB" altLang="zh-CN" sz="1800" b="1" i="1" dirty="0" smtClean="0"/>
              <a:t>CODATA Data Science Journal</a:t>
            </a:r>
          </a:p>
          <a:p>
            <a:pPr marL="433388" lvl="2" indent="-177800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"/>
              <a:defRPr/>
            </a:pPr>
            <a:r>
              <a:rPr lang="en-GB" altLang="zh-CN" sz="1800" b="1" dirty="0" smtClean="0"/>
              <a:t>Helped draft data sharing guidelines and organize numerous side</a:t>
            </a:r>
            <a:br>
              <a:rPr lang="en-GB" altLang="zh-CN" sz="1800" b="1" dirty="0" smtClean="0"/>
            </a:br>
            <a:r>
              <a:rPr lang="en-GB" altLang="zh-CN" sz="1800" b="1" dirty="0" smtClean="0"/>
              <a:t>events at GEO and other events</a:t>
            </a: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CODATA represented ICSU as one of six co-chairs of the GEO</a:t>
            </a:r>
            <a:b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Sharing Task Force, 2009-11 (P.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Uhlir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R. Chen along with J.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Gabrynowicz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506412" lvl="1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1800" b="1" dirty="0" smtClean="0"/>
              <a:t>Data Sharing Action Plan accepted by GEO-VII Plenary in 2010; included establishment of the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GEOSS </a:t>
            </a:r>
            <a:r>
              <a:rPr lang="en-US" altLang="zh-CN" sz="1800" b="1" dirty="0" err="1" smtClean="0">
                <a:solidFill>
                  <a:srgbClr val="FF0000"/>
                </a:solidFill>
              </a:rPr>
              <a:t>DataCORE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 marL="506412" lvl="1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1800" b="1" dirty="0" smtClean="0"/>
              <a:t>P. </a:t>
            </a:r>
            <a:r>
              <a:rPr lang="en-US" altLang="zh-CN" sz="1800" b="1" dirty="0" err="1" smtClean="0"/>
              <a:t>Uhlir</a:t>
            </a:r>
            <a:r>
              <a:rPr lang="en-US" altLang="zh-CN" sz="1800" b="1" dirty="0" smtClean="0"/>
              <a:t> chaired Legal Interoperability subgroup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 marL="177800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CODATA again representing ICSU as one of the co-chairs of new GEO Data Sharing Working Group (P.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Uhlir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R. Chen)</a:t>
            </a:r>
          </a:p>
          <a:p>
            <a:pPr marL="506412" lvl="1" indent="-177800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altLang="zh-CN" sz="1800" b="1" dirty="0" smtClean="0"/>
              <a:t>Following up on data sharing implementation under GEO</a:t>
            </a:r>
            <a:br>
              <a:rPr lang="en-US" altLang="zh-CN" sz="1800" b="1" dirty="0" smtClean="0"/>
            </a:br>
            <a:r>
              <a:rPr lang="en-US" altLang="zh-CN" sz="1800" b="1" dirty="0" smtClean="0"/>
              <a:t>Task ID-01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600199"/>
            <a:ext cx="1370012" cy="19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5740400"/>
            <a:ext cx="17145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3014</TotalTime>
  <Words>1070</Words>
  <Application>Microsoft Office PowerPoint</Application>
  <PresentationFormat>On-screen Show (4:3)</PresentationFormat>
  <Paragraphs>189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CODATA Update 2012</vt:lpstr>
      <vt:lpstr>CODATA Mission Statement</vt:lpstr>
      <vt:lpstr>CODATA Leadership</vt:lpstr>
      <vt:lpstr>CODATA Membership</vt:lpstr>
      <vt:lpstr>Renewed CODATA Task Groups, 2010-12</vt:lpstr>
      <vt:lpstr>New CODATA Task Groups, 2010-12</vt:lpstr>
      <vt:lpstr>CODATA Strategic Plans, 2006-12 and 2013-18</vt:lpstr>
      <vt:lpstr>ICSU Strategic Plan II, 2012-17</vt:lpstr>
      <vt:lpstr>CODATA and GEO Data Sharing</vt:lpstr>
      <vt:lpstr>CODATA and the Polar Information Commons</vt:lpstr>
      <vt:lpstr>2010 CODATA Conference, Cape Town, South Africa</vt:lpstr>
      <vt:lpstr>2012 CODATA Conference, Taipei</vt:lpstr>
      <vt:lpstr>Other Recent &amp; Ongoing Activities</vt:lpstr>
      <vt:lpstr>s</vt:lpstr>
      <vt:lpstr>Recent CODATA Partnerships: “Hand in Hand”</vt:lpstr>
      <vt:lpstr>Key Issues for BRDI</vt:lpstr>
      <vt:lpstr>Background Slides</vt:lpstr>
      <vt:lpstr>Brief Timeline of CODATA’s Strategic Plan</vt:lpstr>
      <vt:lpstr>CODATA and GEO Data Sharing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Secondhand Planet</dc:title>
  <dc:creator>Robert S. Chen</dc:creator>
  <cp:lastModifiedBy>Robert Chen</cp:lastModifiedBy>
  <cp:revision>429</cp:revision>
  <dcterms:created xsi:type="dcterms:W3CDTF">2009-03-01T04:23:09Z</dcterms:created>
  <dcterms:modified xsi:type="dcterms:W3CDTF">2012-01-30T21:17:32Z</dcterms:modified>
</cp:coreProperties>
</file>