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3" r:id="rId1"/>
    <p:sldMasterId id="2147483984" r:id="rId2"/>
    <p:sldMasterId id="2147483988" r:id="rId3"/>
    <p:sldMasterId id="2147484000" r:id="rId4"/>
    <p:sldMasterId id="2147484024" r:id="rId5"/>
  </p:sldMasterIdLst>
  <p:notesMasterIdLst>
    <p:notesMasterId r:id="rId36"/>
  </p:notesMasterIdLst>
  <p:handoutMasterIdLst>
    <p:handoutMasterId r:id="rId37"/>
  </p:handoutMasterIdLst>
  <p:sldIdLst>
    <p:sldId id="504" r:id="rId6"/>
    <p:sldId id="511" r:id="rId7"/>
    <p:sldId id="492" r:id="rId8"/>
    <p:sldId id="512" r:id="rId9"/>
    <p:sldId id="505" r:id="rId10"/>
    <p:sldId id="495" r:id="rId11"/>
    <p:sldId id="496" r:id="rId12"/>
    <p:sldId id="506" r:id="rId13"/>
    <p:sldId id="497" r:id="rId14"/>
    <p:sldId id="502" r:id="rId15"/>
    <p:sldId id="501" r:id="rId16"/>
    <p:sldId id="491" r:id="rId17"/>
    <p:sldId id="525" r:id="rId18"/>
    <p:sldId id="526" r:id="rId19"/>
    <p:sldId id="528" r:id="rId20"/>
    <p:sldId id="507" r:id="rId21"/>
    <p:sldId id="500" r:id="rId22"/>
    <p:sldId id="513" r:id="rId23"/>
    <p:sldId id="503" r:id="rId24"/>
    <p:sldId id="499" r:id="rId25"/>
    <p:sldId id="498" r:id="rId26"/>
    <p:sldId id="510" r:id="rId27"/>
    <p:sldId id="516" r:id="rId28"/>
    <p:sldId id="514" r:id="rId29"/>
    <p:sldId id="515" r:id="rId30"/>
    <p:sldId id="524" r:id="rId31"/>
    <p:sldId id="509" r:id="rId32"/>
    <p:sldId id="522" r:id="rId33"/>
    <p:sldId id="521" r:id="rId34"/>
    <p:sldId id="517" r:id="rId35"/>
  </p:sldIdLst>
  <p:sldSz cx="9144000" cy="6858000" type="screen4x3"/>
  <p:notesSz cx="6813550" cy="9945688"/>
  <p:defaultTextStyle>
    <a:defPPr>
      <a:defRPr lang="en-GB"/>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Diepenbroek" initials="M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FF0066"/>
    <a:srgbClr val="007770"/>
    <a:srgbClr val="00496E"/>
    <a:srgbClr val="FF9900"/>
    <a:srgbClr val="003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78664" autoAdjust="0"/>
  </p:normalViewPr>
  <p:slideViewPr>
    <p:cSldViewPr>
      <p:cViewPr varScale="1">
        <p:scale>
          <a:sx n="123" d="100"/>
          <a:sy n="123" d="100"/>
        </p:scale>
        <p:origin x="-1072"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notesMaster" Target="notesMasters/notes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52750" cy="498475"/>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lvl1pPr defTabSz="928688">
              <a:defRPr sz="1200"/>
            </a:lvl1pPr>
          </a:lstStyle>
          <a:p>
            <a:endParaRPr lang="en-GB"/>
          </a:p>
        </p:txBody>
      </p:sp>
      <p:sp>
        <p:nvSpPr>
          <p:cNvPr id="52227" name="Rectangle 3"/>
          <p:cNvSpPr>
            <a:spLocks noGrp="1" noChangeArrowheads="1"/>
          </p:cNvSpPr>
          <p:nvPr>
            <p:ph type="dt" sz="quarter" idx="1"/>
          </p:nvPr>
        </p:nvSpPr>
        <p:spPr bwMode="auto">
          <a:xfrm>
            <a:off x="3859213" y="0"/>
            <a:ext cx="2952750" cy="498475"/>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lvl1pPr algn="r" defTabSz="928688">
              <a:defRPr sz="1200"/>
            </a:lvl1pPr>
          </a:lstStyle>
          <a:p>
            <a:endParaRPr lang="en-GB"/>
          </a:p>
        </p:txBody>
      </p:sp>
      <p:sp>
        <p:nvSpPr>
          <p:cNvPr id="52228" name="Rectangle 4"/>
          <p:cNvSpPr>
            <a:spLocks noGrp="1" noChangeArrowheads="1"/>
          </p:cNvSpPr>
          <p:nvPr>
            <p:ph type="ftr" sz="quarter" idx="2"/>
          </p:nvPr>
        </p:nvSpPr>
        <p:spPr bwMode="auto">
          <a:xfrm>
            <a:off x="0" y="9445625"/>
            <a:ext cx="2952750" cy="498475"/>
          </a:xfrm>
          <a:prstGeom prst="rect">
            <a:avLst/>
          </a:prstGeom>
          <a:noFill/>
          <a:ln w="9525">
            <a:noFill/>
            <a:miter lim="800000"/>
            <a:headEnd/>
            <a:tailEnd/>
          </a:ln>
          <a:effectLst/>
        </p:spPr>
        <p:txBody>
          <a:bodyPr vert="horz" wrap="square" lIns="92912" tIns="46456" rIns="92912" bIns="46456" numCol="1" anchor="b" anchorCtr="0" compatLnSpc="1">
            <a:prstTxWarp prst="textNoShape">
              <a:avLst/>
            </a:prstTxWarp>
          </a:bodyPr>
          <a:lstStyle>
            <a:lvl1pPr defTabSz="928688">
              <a:defRPr sz="1200"/>
            </a:lvl1pPr>
          </a:lstStyle>
          <a:p>
            <a:endParaRPr lang="en-GB"/>
          </a:p>
        </p:txBody>
      </p:sp>
      <p:sp>
        <p:nvSpPr>
          <p:cNvPr id="52229" name="Rectangle 5"/>
          <p:cNvSpPr>
            <a:spLocks noGrp="1" noChangeArrowheads="1"/>
          </p:cNvSpPr>
          <p:nvPr>
            <p:ph type="sldNum" sz="quarter" idx="3"/>
          </p:nvPr>
        </p:nvSpPr>
        <p:spPr bwMode="auto">
          <a:xfrm>
            <a:off x="3859213" y="9445625"/>
            <a:ext cx="2952750" cy="498475"/>
          </a:xfrm>
          <a:prstGeom prst="rect">
            <a:avLst/>
          </a:prstGeom>
          <a:noFill/>
          <a:ln w="9525">
            <a:noFill/>
            <a:miter lim="800000"/>
            <a:headEnd/>
            <a:tailEnd/>
          </a:ln>
          <a:effectLst/>
        </p:spPr>
        <p:txBody>
          <a:bodyPr vert="horz" wrap="square" lIns="92912" tIns="46456" rIns="92912" bIns="46456" numCol="1" anchor="b" anchorCtr="0" compatLnSpc="1">
            <a:prstTxWarp prst="textNoShape">
              <a:avLst/>
            </a:prstTxWarp>
          </a:bodyPr>
          <a:lstStyle>
            <a:lvl1pPr algn="r" defTabSz="928688">
              <a:defRPr sz="1200"/>
            </a:lvl1pPr>
          </a:lstStyle>
          <a:p>
            <a:fld id="{51F76AFF-2896-4A01-9889-82C28B58151E}" type="slidenum">
              <a:rPr lang="en-GB"/>
              <a:pPr/>
              <a:t>‹#›</a:t>
            </a:fld>
            <a:endParaRPr lang="en-GB"/>
          </a:p>
        </p:txBody>
      </p:sp>
    </p:spTree>
    <p:extLst>
      <p:ext uri="{BB962C8B-B14F-4D97-AF65-F5344CB8AC3E}">
        <p14:creationId xmlns:p14="http://schemas.microsoft.com/office/powerpoint/2010/main" val="85398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52750" cy="498475"/>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lvl1pPr defTabSz="928688">
              <a:defRPr sz="1200"/>
            </a:lvl1pPr>
          </a:lstStyle>
          <a:p>
            <a:endParaRPr lang="en-GB"/>
          </a:p>
        </p:txBody>
      </p:sp>
      <p:sp>
        <p:nvSpPr>
          <p:cNvPr id="94211" name="Rectangle 3"/>
          <p:cNvSpPr>
            <a:spLocks noGrp="1" noChangeArrowheads="1"/>
          </p:cNvSpPr>
          <p:nvPr>
            <p:ph type="dt" idx="1"/>
          </p:nvPr>
        </p:nvSpPr>
        <p:spPr bwMode="auto">
          <a:xfrm>
            <a:off x="3859213" y="0"/>
            <a:ext cx="2952750" cy="498475"/>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lvl1pPr algn="r" defTabSz="928688">
              <a:defRPr sz="1200"/>
            </a:lvl1pPr>
          </a:lstStyle>
          <a:p>
            <a:endParaRPr lang="en-GB"/>
          </a:p>
        </p:txBody>
      </p:sp>
      <p:sp>
        <p:nvSpPr>
          <p:cNvPr id="94212" name="Rectangle 4"/>
          <p:cNvSpPr>
            <a:spLocks noGrp="1" noRot="1" noChangeAspect="1" noChangeArrowheads="1" noTextEdit="1"/>
          </p:cNvSpPr>
          <p:nvPr>
            <p:ph type="sldImg" idx="2"/>
          </p:nvPr>
        </p:nvSpPr>
        <p:spPr bwMode="auto">
          <a:xfrm>
            <a:off x="919163" y="744538"/>
            <a:ext cx="4975225" cy="3730625"/>
          </a:xfrm>
          <a:prstGeom prst="rect">
            <a:avLst/>
          </a:prstGeom>
          <a:noFill/>
          <a:ln w="9525">
            <a:solidFill>
              <a:srgbClr val="000000"/>
            </a:solidFill>
            <a:miter lim="800000"/>
            <a:headEnd/>
            <a:tailEnd/>
          </a:ln>
          <a:effectLst/>
        </p:spPr>
      </p:sp>
      <p:sp>
        <p:nvSpPr>
          <p:cNvPr id="94213" name="Rectangle 5"/>
          <p:cNvSpPr>
            <a:spLocks noGrp="1" noChangeArrowheads="1"/>
          </p:cNvSpPr>
          <p:nvPr>
            <p:ph type="body" sz="quarter" idx="3"/>
          </p:nvPr>
        </p:nvSpPr>
        <p:spPr bwMode="auto">
          <a:xfrm>
            <a:off x="682625" y="4724400"/>
            <a:ext cx="5448300" cy="4476750"/>
          </a:xfrm>
          <a:prstGeom prst="rect">
            <a:avLst/>
          </a:prstGeom>
          <a:noFill/>
          <a:ln w="9525">
            <a:noFill/>
            <a:miter lim="800000"/>
            <a:headEnd/>
            <a:tailEnd/>
          </a:ln>
          <a:effectLst/>
        </p:spPr>
        <p:txBody>
          <a:bodyPr vert="horz" wrap="square" lIns="92912" tIns="46456" rIns="92912" bIns="46456"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94214" name="Rectangle 6"/>
          <p:cNvSpPr>
            <a:spLocks noGrp="1" noChangeArrowheads="1"/>
          </p:cNvSpPr>
          <p:nvPr>
            <p:ph type="ftr" sz="quarter" idx="4"/>
          </p:nvPr>
        </p:nvSpPr>
        <p:spPr bwMode="auto">
          <a:xfrm>
            <a:off x="0" y="9445625"/>
            <a:ext cx="2952750" cy="498475"/>
          </a:xfrm>
          <a:prstGeom prst="rect">
            <a:avLst/>
          </a:prstGeom>
          <a:noFill/>
          <a:ln w="9525">
            <a:noFill/>
            <a:miter lim="800000"/>
            <a:headEnd/>
            <a:tailEnd/>
          </a:ln>
          <a:effectLst/>
        </p:spPr>
        <p:txBody>
          <a:bodyPr vert="horz" wrap="square" lIns="92912" tIns="46456" rIns="92912" bIns="46456" numCol="1" anchor="b" anchorCtr="0" compatLnSpc="1">
            <a:prstTxWarp prst="textNoShape">
              <a:avLst/>
            </a:prstTxWarp>
          </a:bodyPr>
          <a:lstStyle>
            <a:lvl1pPr defTabSz="928688">
              <a:defRPr sz="1200"/>
            </a:lvl1pPr>
          </a:lstStyle>
          <a:p>
            <a:endParaRPr lang="en-GB"/>
          </a:p>
        </p:txBody>
      </p:sp>
      <p:sp>
        <p:nvSpPr>
          <p:cNvPr id="94215" name="Rectangle 7"/>
          <p:cNvSpPr>
            <a:spLocks noGrp="1" noChangeArrowheads="1"/>
          </p:cNvSpPr>
          <p:nvPr>
            <p:ph type="sldNum" sz="quarter" idx="5"/>
          </p:nvPr>
        </p:nvSpPr>
        <p:spPr bwMode="auto">
          <a:xfrm>
            <a:off x="3859213" y="9445625"/>
            <a:ext cx="2952750" cy="498475"/>
          </a:xfrm>
          <a:prstGeom prst="rect">
            <a:avLst/>
          </a:prstGeom>
          <a:noFill/>
          <a:ln w="9525">
            <a:noFill/>
            <a:miter lim="800000"/>
            <a:headEnd/>
            <a:tailEnd/>
          </a:ln>
          <a:effectLst/>
        </p:spPr>
        <p:txBody>
          <a:bodyPr vert="horz" wrap="square" lIns="92912" tIns="46456" rIns="92912" bIns="46456" numCol="1" anchor="b" anchorCtr="0" compatLnSpc="1">
            <a:prstTxWarp prst="textNoShape">
              <a:avLst/>
            </a:prstTxWarp>
          </a:bodyPr>
          <a:lstStyle>
            <a:lvl1pPr algn="r" defTabSz="928688">
              <a:defRPr sz="1200"/>
            </a:lvl1pPr>
          </a:lstStyle>
          <a:p>
            <a:fld id="{9857C5B1-1D04-48EC-8357-460C986568E1}" type="slidenum">
              <a:rPr lang="en-GB"/>
              <a:pPr/>
              <a:t>‹#›</a:t>
            </a:fld>
            <a:endParaRPr lang="en-GB"/>
          </a:p>
        </p:txBody>
      </p:sp>
    </p:spTree>
    <p:extLst>
      <p:ext uri="{BB962C8B-B14F-4D97-AF65-F5344CB8AC3E}">
        <p14:creationId xmlns:p14="http://schemas.microsoft.com/office/powerpoint/2010/main" val="11974718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Following the recommendation from the </a:t>
            </a:r>
            <a:r>
              <a:rPr lang="en-GB" sz="1200" b="1" kern="1200" baseline="0" dirty="0" smtClean="0">
                <a:solidFill>
                  <a:schemeClr val="tx1"/>
                </a:solidFill>
                <a:latin typeface="Times" charset="0"/>
                <a:ea typeface="+mn-ea"/>
                <a:cs typeface="+mn-cs"/>
              </a:rPr>
              <a:t>Strategic Committee on Information and Data</a:t>
            </a:r>
            <a:endParaRPr lang="en-GB" dirty="0"/>
          </a:p>
        </p:txBody>
      </p:sp>
      <p:sp>
        <p:nvSpPr>
          <p:cNvPr id="4" name="Slide Number Placeholder 3"/>
          <p:cNvSpPr>
            <a:spLocks noGrp="1"/>
          </p:cNvSpPr>
          <p:nvPr>
            <p:ph type="sldNum" sz="quarter" idx="10"/>
          </p:nvPr>
        </p:nvSpPr>
        <p:spPr/>
        <p:txBody>
          <a:bodyPr/>
          <a:lstStyle/>
          <a:p>
            <a:fld id="{9857C5B1-1D04-48EC-8357-460C986568E1}"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WDS-SC met physically 5 times</a:t>
            </a:r>
          </a:p>
          <a:p>
            <a:r>
              <a:rPr lang="en-GB" dirty="0" smtClean="0"/>
              <a:t>Numerous</a:t>
            </a:r>
            <a:r>
              <a:rPr lang="en-GB" baseline="0" dirty="0" smtClean="0"/>
              <a:t> teleconferences</a:t>
            </a:r>
          </a:p>
        </p:txBody>
      </p:sp>
      <p:sp>
        <p:nvSpPr>
          <p:cNvPr id="4" name="Slide Number Placeholder 3"/>
          <p:cNvSpPr>
            <a:spLocks noGrp="1"/>
          </p:cNvSpPr>
          <p:nvPr>
            <p:ph type="sldNum" sz="quarter" idx="10"/>
          </p:nvPr>
        </p:nvSpPr>
        <p:spPr/>
        <p:txBody>
          <a:bodyPr/>
          <a:lstStyle/>
          <a:p>
            <a:fld id="{9857C5B1-1D04-48EC-8357-460C986568E1}"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defined in the constitution</a:t>
            </a:r>
            <a:endParaRPr lang="en-GB" dirty="0"/>
          </a:p>
        </p:txBody>
      </p:sp>
      <p:sp>
        <p:nvSpPr>
          <p:cNvPr id="4" name="Slide Number Placeholder 3"/>
          <p:cNvSpPr>
            <a:spLocks noGrp="1"/>
          </p:cNvSpPr>
          <p:nvPr>
            <p:ph type="sldNum" sz="quarter" idx="10"/>
          </p:nvPr>
        </p:nvSpPr>
        <p:spPr/>
        <p:txBody>
          <a:bodyPr/>
          <a:lstStyle/>
          <a:p>
            <a:fld id="{9857C5B1-1D04-48EC-8357-460C986568E1}"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7C5B1-1D04-48EC-8357-460C986568E1}" type="slidenum">
              <a:rPr lang="en-GB" smtClean="0"/>
              <a:pPr/>
              <a:t>6</a:t>
            </a:fld>
            <a:endParaRPr lang="en-GB"/>
          </a:p>
        </p:txBody>
      </p:sp>
    </p:spTree>
    <p:extLst>
      <p:ext uri="{BB962C8B-B14F-4D97-AF65-F5344CB8AC3E}">
        <p14:creationId xmlns:p14="http://schemas.microsoft.com/office/powerpoint/2010/main" val="248720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857C5B1-1D04-48EC-8357-460C986568E1}" type="slidenum">
              <a:rPr lang="en-GB" smtClean="0"/>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Highlight the main functions of WDS (red boxes)</a:t>
            </a:r>
          </a:p>
          <a:p>
            <a:r>
              <a:rPr lang="en-GB" dirty="0" smtClean="0"/>
              <a:t>The links to other </a:t>
            </a:r>
            <a:r>
              <a:rPr lang="en-GB" dirty="0" err="1" smtClean="0"/>
              <a:t>orgnaizations</a:t>
            </a:r>
            <a:r>
              <a:rPr lang="en-GB" dirty="0" smtClean="0"/>
              <a:t> (blue boxes)</a:t>
            </a:r>
            <a:endParaRPr lang="en-GB" dirty="0"/>
          </a:p>
        </p:txBody>
      </p:sp>
      <p:sp>
        <p:nvSpPr>
          <p:cNvPr id="4" name="Slide Number Placeholder 3"/>
          <p:cNvSpPr>
            <a:spLocks noGrp="1"/>
          </p:cNvSpPr>
          <p:nvPr>
            <p:ph type="sldNum" sz="quarter" idx="10"/>
          </p:nvPr>
        </p:nvSpPr>
        <p:spPr/>
        <p:txBody>
          <a:bodyPr/>
          <a:lstStyle/>
          <a:p>
            <a:fld id="{9857C5B1-1D04-48EC-8357-460C986568E1}" type="slidenum">
              <a:rPr lang="en-GB" smtClean="0"/>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criteria will supply a transparent and objective base for the evaluation and accreditation of WDS candidates as well as for periodic assessment of the WDS facilities and the overall performance of the system. The certification procedures will ensure the trustworthiness of WDS facilities in terms of authenticity, integrity, confidentiality and availability of data and services.</a:t>
            </a:r>
            <a:endParaRPr lang="en-GB" dirty="0"/>
          </a:p>
        </p:txBody>
      </p:sp>
      <p:sp>
        <p:nvSpPr>
          <p:cNvPr id="4" name="Slide Number Placeholder 3"/>
          <p:cNvSpPr>
            <a:spLocks noGrp="1"/>
          </p:cNvSpPr>
          <p:nvPr>
            <p:ph type="sldNum" sz="quarter" idx="10"/>
          </p:nvPr>
        </p:nvSpPr>
        <p:spPr/>
        <p:txBody>
          <a:bodyPr/>
          <a:lstStyle/>
          <a:p>
            <a:fld id="{9857C5B1-1D04-48EC-8357-460C986568E1}" type="slidenum">
              <a:rPr lang="en-GB" smtClean="0"/>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criteria will supply a transparent and objective base for the evaluation and accreditation of WDS candidates as well as for periodic assessment of the WDS facilities and the overall performance of the system. The certification procedures will ensure the trustworthiness of WDS facilities in terms of authenticity, integrity, confidentiality and availability of data and services.</a:t>
            </a:r>
            <a:endParaRPr lang="en-GB" dirty="0"/>
          </a:p>
        </p:txBody>
      </p:sp>
      <p:sp>
        <p:nvSpPr>
          <p:cNvPr id="4" name="Slide Number Placeholder 3"/>
          <p:cNvSpPr>
            <a:spLocks noGrp="1"/>
          </p:cNvSpPr>
          <p:nvPr>
            <p:ph type="sldNum" sz="quarter" idx="10"/>
          </p:nvPr>
        </p:nvSpPr>
        <p:spPr/>
        <p:txBody>
          <a:bodyPr/>
          <a:lstStyle/>
          <a:p>
            <a:fld id="{9857C5B1-1D04-48EC-8357-460C986568E1}" type="slidenum">
              <a:rPr lang="en-GB" smtClean="0"/>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857C5B1-1D04-48EC-8357-460C986568E1}" type="slidenum">
              <a:rPr lang="en-GB" smtClean="0"/>
              <a:pPr/>
              <a:t>25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PowerPoint9.jpg"/>
          <p:cNvPicPr>
            <a:picLocks noChangeAspect="1"/>
          </p:cNvPicPr>
          <p:nvPr/>
        </p:nvPicPr>
        <p:blipFill>
          <a:blip r:embed="rId2" cstate="screen"/>
          <a:stretch>
            <a:fillRect/>
          </a:stretch>
        </p:blipFill>
        <p:spPr>
          <a:xfrm>
            <a:off x="0" y="0"/>
            <a:ext cx="9144000" cy="6858000"/>
          </a:xfrm>
          <a:prstGeom prst="rect">
            <a:avLst/>
          </a:prstGeom>
        </p:spPr>
      </p:pic>
      <p:pic>
        <p:nvPicPr>
          <p:cNvPr id="6" name="Picture 5" descr="ICSU_banner1024x200.jpg"/>
          <p:cNvPicPr>
            <a:picLocks noChangeAspect="1"/>
          </p:cNvPicPr>
          <p:nvPr/>
        </p:nvPicPr>
        <p:blipFill>
          <a:blip r:embed="rId3" cstate="screen"/>
          <a:stretch>
            <a:fillRect/>
          </a:stretch>
        </p:blipFill>
        <p:spPr>
          <a:xfrm>
            <a:off x="0" y="-12"/>
            <a:ext cx="9144000" cy="1785938"/>
          </a:xfrm>
          <a:prstGeom prst="rect">
            <a:avLst/>
          </a:prstGeom>
        </p:spPr>
      </p:pic>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7FDF470C-C9B6-BB43-BFB3-7FA0AD886A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endParaRPr lang="fr-FR">
              <a:solidFill>
                <a:srgbClr val="D6ECFF"/>
              </a:solidFill>
            </a:endParaRPr>
          </a:p>
        </p:txBody>
      </p:sp>
      <p:sp>
        <p:nvSpPr>
          <p:cNvPr id="17" name="Footer Placeholder 16"/>
          <p:cNvSpPr>
            <a:spLocks noGrp="1"/>
          </p:cNvSpPr>
          <p:nvPr>
            <p:ph type="ftr" sz="quarter" idx="11"/>
          </p:nvPr>
        </p:nvSpPr>
        <p:spPr/>
        <p:txBody>
          <a:bodyPr/>
          <a:lstStyle/>
          <a:p>
            <a:endParaRPr lang="fr-FR">
              <a:solidFill>
                <a:srgbClr val="D6ECFF"/>
              </a:solidFill>
            </a:endParaRPr>
          </a:p>
        </p:txBody>
      </p:sp>
      <p:sp>
        <p:nvSpPr>
          <p:cNvPr id="29" name="Slide Number Placeholder 28"/>
          <p:cNvSpPr>
            <a:spLocks noGrp="1"/>
          </p:cNvSpPr>
          <p:nvPr>
            <p:ph type="sldNum" sz="quarter" idx="12"/>
          </p:nvPr>
        </p:nvSpPr>
        <p:spPr/>
        <p:txBody>
          <a:bodyPr/>
          <a:lstStyle/>
          <a:p>
            <a:fld id="{CCE28E46-D8FD-4EDC-8A67-9DE764DC25A0}" type="slidenum">
              <a:rPr lang="fr-FR" smtClean="0">
                <a:solidFill>
                  <a:srgbClr val="D6ECFF"/>
                </a:solidFill>
              </a:rPr>
              <a:pPr/>
              <a:t>‹#›</a:t>
            </a:fld>
            <a:endParaRPr lang="fr-FR">
              <a:solidFill>
                <a:srgbClr val="D6ECFF"/>
              </a:solidFill>
            </a:endParaRPr>
          </a:p>
        </p:txBody>
      </p:sp>
      <p:sp>
        <p:nvSpPr>
          <p:cNvPr id="8" name="Title 7"/>
          <p:cNvSpPr>
            <a:spLocks noGrp="1"/>
          </p:cNvSpPr>
          <p:nvPr>
            <p:ph type="ctrTitle"/>
          </p:nvPr>
        </p:nvSpPr>
        <p:spPr>
          <a:xfrm>
            <a:off x="914400" y="166821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3849066"/>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fr-FR">
              <a:solidFill>
                <a:srgbClr val="D6ECFF"/>
              </a:solidFill>
            </a:endParaRPr>
          </a:p>
        </p:txBody>
      </p:sp>
      <p:sp>
        <p:nvSpPr>
          <p:cNvPr id="5" name="Footer Placeholder 4"/>
          <p:cNvSpPr>
            <a:spLocks noGrp="1"/>
          </p:cNvSpPr>
          <p:nvPr>
            <p:ph type="ftr" sz="quarter" idx="11"/>
          </p:nvPr>
        </p:nvSpPr>
        <p:spPr/>
        <p:txBody>
          <a:bodyPr/>
          <a:lstStyle/>
          <a:p>
            <a:endParaRPr lang="fr-FR">
              <a:solidFill>
                <a:srgbClr val="D6ECFF"/>
              </a:solidFill>
            </a:endParaRPr>
          </a:p>
        </p:txBody>
      </p:sp>
      <p:sp>
        <p:nvSpPr>
          <p:cNvPr id="6" name="Slide Number Placeholder 5"/>
          <p:cNvSpPr>
            <a:spLocks noGrp="1"/>
          </p:cNvSpPr>
          <p:nvPr>
            <p:ph type="sldNum" sz="quarter" idx="12"/>
          </p:nvPr>
        </p:nvSpPr>
        <p:spPr/>
        <p:txBody>
          <a:bodyPr/>
          <a:lstStyle/>
          <a:p>
            <a:fld id="{CCE28E46-D8FD-4EDC-8A67-9DE764DC25A0}" type="slidenum">
              <a:rPr lang="fr-FR" smtClean="0">
                <a:solidFill>
                  <a:srgbClr val="D6ECFF"/>
                </a:solidFill>
              </a:rPr>
              <a:pPr/>
              <a:t>‹#›</a:t>
            </a:fld>
            <a:endParaRPr lang="fr-FR">
              <a:solidFill>
                <a:srgbClr val="D6ECFF"/>
              </a:solidFill>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5906"/>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2714620"/>
            <a:ext cx="4038600" cy="3581844"/>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55344" y="2714620"/>
            <a:ext cx="4038600" cy="3581844"/>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endParaRPr lang="fr-FR">
              <a:solidFill>
                <a:srgbClr val="D6ECFF"/>
              </a:solidFill>
            </a:endParaRPr>
          </a:p>
        </p:txBody>
      </p:sp>
      <p:sp>
        <p:nvSpPr>
          <p:cNvPr id="6" name="Footer Placeholder 5"/>
          <p:cNvSpPr>
            <a:spLocks noGrp="1"/>
          </p:cNvSpPr>
          <p:nvPr>
            <p:ph type="ftr" sz="quarter" idx="11"/>
          </p:nvPr>
        </p:nvSpPr>
        <p:spPr/>
        <p:txBody>
          <a:bodyPr/>
          <a:lstStyle/>
          <a:p>
            <a:endParaRPr lang="fr-FR">
              <a:solidFill>
                <a:srgbClr val="D6ECFF"/>
              </a:solidFill>
            </a:endParaRPr>
          </a:p>
        </p:txBody>
      </p:sp>
      <p:sp>
        <p:nvSpPr>
          <p:cNvPr id="7" name="Slide Number Placeholder 6"/>
          <p:cNvSpPr>
            <a:spLocks noGrp="1"/>
          </p:cNvSpPr>
          <p:nvPr>
            <p:ph type="sldNum" sz="quarter" idx="12"/>
          </p:nvPr>
        </p:nvSpPr>
        <p:spPr/>
        <p:txBody>
          <a:bodyPr/>
          <a:lstStyle/>
          <a:p>
            <a:fld id="{CCE28E46-D8FD-4EDC-8A67-9DE764DC25A0}" type="slidenum">
              <a:rPr lang="fr-FR" smtClean="0">
                <a:solidFill>
                  <a:srgbClr val="D6ECFF"/>
                </a:solidFill>
              </a:rPr>
              <a:pPr/>
              <a:t>‹#›</a:t>
            </a:fld>
            <a:endParaRPr lang="fr-FR">
              <a:solidFill>
                <a:srgbClr val="D6ECFF"/>
              </a:solidFill>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0CDEA47-DE60-4F65-8B85-8F1DB6833CEA}" type="datetimeFigureOut">
              <a:rPr lang="en-US" smtClean="0">
                <a:solidFill>
                  <a:srgbClr val="DBF5F9">
                    <a:shade val="90000"/>
                  </a:srgbClr>
                </a:solidFill>
              </a:rPr>
              <a:pPr/>
              <a:t>1/31/12</a:t>
            </a:fld>
            <a:endParaRPr lang="en-US">
              <a:solidFill>
                <a:srgbClr val="DBF5F9">
                  <a:shade val="90000"/>
                </a:srgbClr>
              </a:solidFill>
            </a:endParaRPr>
          </a:p>
        </p:txBody>
      </p:sp>
      <p:sp>
        <p:nvSpPr>
          <p:cNvPr id="19" name="Footer Placeholder 18"/>
          <p:cNvSpPr>
            <a:spLocks noGrp="1"/>
          </p:cNvSpPr>
          <p:nvPr>
            <p:ph type="ftr" sz="quarter" idx="11"/>
          </p:nvPr>
        </p:nvSpPr>
        <p:spPr>
          <a:xfrm>
            <a:off x="2667000" y="6356350"/>
            <a:ext cx="4065240" cy="365125"/>
          </a:xfrm>
          <a:prstGeom prst="rect">
            <a:avLst/>
          </a:prstGeom>
        </p:spPr>
        <p:txBody>
          <a:bodyPr/>
          <a:lstStyle/>
          <a:p>
            <a:r>
              <a:rPr lang="en-GB" dirty="0" smtClean="0">
                <a:solidFill>
                  <a:prstClr val="white"/>
                </a:solidFill>
              </a:rPr>
              <a:t>ICSU WDS-SC Meeting, Stellenbosch, 23-24 Oct 2010</a:t>
            </a:r>
            <a:endParaRPr lang="en-US" dirty="0">
              <a:solidFill>
                <a:prstClr val="white"/>
              </a:solidFill>
            </a:endParaRPr>
          </a:p>
        </p:txBody>
      </p:sp>
      <p:sp>
        <p:nvSpPr>
          <p:cNvPr id="27" name="Slide Number Placeholder 26"/>
          <p:cNvSpPr>
            <a:spLocks noGrp="1"/>
          </p:cNvSpPr>
          <p:nvPr>
            <p:ph type="sldNum" sz="quarter" idx="12"/>
          </p:nvPr>
        </p:nvSpPr>
        <p:spPr/>
        <p:txBody>
          <a:bodyPr/>
          <a:lstStyle/>
          <a:p>
            <a:fld id="{39852E84-B998-4347-9AF6-CEB12D891545}"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5" name="Footer Placeholder 4"/>
          <p:cNvSpPr>
            <a:spLocks noGrp="1"/>
          </p:cNvSpPr>
          <p:nvPr>
            <p:ph type="ftr" sz="quarter" idx="11"/>
          </p:nvPr>
        </p:nvSpPr>
        <p:spPr>
          <a:xfrm>
            <a:off x="2699792" y="6381328"/>
            <a:ext cx="3993232" cy="476671"/>
          </a:xfrm>
          <a:prstGeom prst="rect">
            <a:avLst/>
          </a:prstGeom>
        </p:spPr>
        <p:txBody>
          <a:bodyPr/>
          <a:lstStyle/>
          <a:p>
            <a:r>
              <a:rPr lang="en-GB" dirty="0" smtClean="0">
                <a:solidFill>
                  <a:prstClr val="black"/>
                </a:solidFill>
              </a:rPr>
              <a:t>ICSU WDS-SC Meeting, Stellenbosch, 23-24 Oct 2010</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CDEA47-DE60-4F65-8B85-8F1DB6833CEA}" type="datetimeFigureOut">
              <a:rPr lang="en-US" smtClean="0">
                <a:solidFill>
                  <a:srgbClr val="DBF5F9">
                    <a:shade val="90000"/>
                  </a:srgbClr>
                </a:solidFill>
              </a:rPr>
              <a:pPr/>
              <a:t>1/31/12</a:t>
            </a:fld>
            <a:endParaRPr lang="en-US">
              <a:solidFill>
                <a:srgbClr val="DBF5F9">
                  <a:shade val="90000"/>
                </a:srgbClr>
              </a:solidFill>
            </a:endParaRPr>
          </a:p>
        </p:txBody>
      </p:sp>
      <p:sp>
        <p:nvSpPr>
          <p:cNvPr id="5" name="Footer Placeholder 4"/>
          <p:cNvSpPr>
            <a:spLocks noGrp="1"/>
          </p:cNvSpPr>
          <p:nvPr>
            <p:ph type="ftr" sz="quarter" idx="11"/>
          </p:nvPr>
        </p:nvSpPr>
        <p:spPr>
          <a:xfrm>
            <a:off x="2699792" y="6589861"/>
            <a:ext cx="3993232" cy="79499"/>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9852E84-B998-4347-9AF6-CEB12D891545}"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6" name="Footer Placeholder 5"/>
          <p:cNvSpPr>
            <a:spLocks noGrp="1"/>
          </p:cNvSpPr>
          <p:nvPr>
            <p:ph type="ftr" sz="quarter" idx="11"/>
          </p:nvPr>
        </p:nvSpPr>
        <p:spPr>
          <a:xfrm>
            <a:off x="2699792" y="6589861"/>
            <a:ext cx="3993232" cy="79499"/>
          </a:xfrm>
          <a:prstGeom prst="rect">
            <a:avLst/>
          </a:prstGeom>
        </p:spPr>
        <p:txBody>
          <a:bodyPr/>
          <a:lstStyle/>
          <a:p>
            <a:r>
              <a:rPr lang="en-GB" dirty="0" smtClean="0">
                <a:solidFill>
                  <a:prstClr val="black"/>
                </a:solidFill>
              </a:rPr>
              <a:t>ICSU WDS-SC Meeting, Stellenbosch, 23-24 Oct 2010</a:t>
            </a:r>
            <a:endParaRPr lang="en-US" dirty="0" smtClean="0">
              <a:solidFill>
                <a:prstClr val="black"/>
              </a:solidFill>
            </a:endParaRPr>
          </a:p>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8" name="Footer Placeholder 7"/>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4" name="Footer Placeholder 3"/>
          <p:cNvSpPr>
            <a:spLocks noGrp="1"/>
          </p:cNvSpPr>
          <p:nvPr>
            <p:ph type="ftr" sz="quarter" idx="11"/>
          </p:nvPr>
        </p:nvSpPr>
        <p:spPr>
          <a:xfrm>
            <a:off x="2699792" y="6589861"/>
            <a:ext cx="3993232" cy="79499"/>
          </a:xfrm>
          <a:prstGeom prst="rect">
            <a:avLst/>
          </a:prstGeom>
        </p:spPr>
        <p:txBody>
          <a:bodyPr/>
          <a:lstStyle/>
          <a:p>
            <a:r>
              <a:rPr lang="en-GB" dirty="0" smtClean="0">
                <a:solidFill>
                  <a:prstClr val="black"/>
                </a:solidFill>
              </a:rPr>
              <a:t>ICSU WDS-SC Meeting, Stellenbosch, 23-24 Oct 2010</a:t>
            </a:r>
            <a:endParaRPr lang="en-US" dirty="0" smtClean="0">
              <a:solidFill>
                <a:prstClr val="black"/>
              </a:solidFill>
            </a:endParaRPr>
          </a:p>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CCE28E46-D8FD-4EDC-8A67-9DE764DC25A0}" type="slidenum">
              <a:rPr lang="fr-FR" smtClean="0"/>
              <a:pPr/>
              <a:t>‹#›</a:t>
            </a:fld>
            <a:endParaRPr lang="fr-F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3" name="Footer Placeholder 2"/>
          <p:cNvSpPr>
            <a:spLocks noGrp="1"/>
          </p:cNvSpPr>
          <p:nvPr>
            <p:ph type="ftr" sz="quarter" idx="11"/>
          </p:nvPr>
        </p:nvSpPr>
        <p:spPr>
          <a:xfrm>
            <a:off x="2699792" y="6589861"/>
            <a:ext cx="3993232" cy="79499"/>
          </a:xfrm>
          <a:prstGeom prst="rect">
            <a:avLst/>
          </a:prstGeom>
        </p:spPr>
        <p:txBody>
          <a:bodyPr/>
          <a:lstStyle/>
          <a:p>
            <a:r>
              <a:rPr lang="en-GB" dirty="0" smtClean="0">
                <a:solidFill>
                  <a:prstClr val="black"/>
                </a:solidFill>
              </a:rPr>
              <a:t>ICSU WDS-SC Meeting, Stellenbosch, 23-24 Oct 2010</a:t>
            </a:r>
            <a:endParaRPr lang="en-US" dirty="0" smtClean="0">
              <a:solidFill>
                <a:prstClr val="black"/>
              </a:solidFill>
            </a:endParaRPr>
          </a:p>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6" name="Footer Placeholder 5"/>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latin typeface="Constantia"/>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latin typeface="Constantia"/>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6" name="Footer Placeholder 5"/>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5" name="Footer Placeholder 4"/>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5" name="Footer Placeholder 4"/>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0CDEA47-DE60-4F65-8B85-8F1DB6833CEA}" type="datetimeFigureOut">
              <a:rPr lang="en-US" smtClean="0">
                <a:solidFill>
                  <a:srgbClr val="DBF5F9">
                    <a:shade val="90000"/>
                  </a:srgbClr>
                </a:solidFill>
              </a:rPr>
              <a:pPr/>
              <a:t>1/31/12</a:t>
            </a:fld>
            <a:endParaRPr lang="en-US">
              <a:solidFill>
                <a:srgbClr val="DBF5F9">
                  <a:shade val="90000"/>
                </a:srgbClr>
              </a:solidFill>
            </a:endParaRPr>
          </a:p>
        </p:txBody>
      </p:sp>
      <p:sp>
        <p:nvSpPr>
          <p:cNvPr id="19" name="Footer Placeholder 18"/>
          <p:cNvSpPr>
            <a:spLocks noGrp="1"/>
          </p:cNvSpPr>
          <p:nvPr>
            <p:ph type="ftr" sz="quarter" idx="11"/>
          </p:nvPr>
        </p:nvSpPr>
        <p:spPr>
          <a:xfrm>
            <a:off x="2667000" y="6356350"/>
            <a:ext cx="4065240" cy="365125"/>
          </a:xfrm>
          <a:prstGeom prst="rect">
            <a:avLst/>
          </a:prstGeom>
        </p:spPr>
        <p:txBody>
          <a:bodyPr/>
          <a:lstStyle/>
          <a:p>
            <a:r>
              <a:rPr lang="en-GB" dirty="0" smtClean="0">
                <a:solidFill>
                  <a:prstClr val="white"/>
                </a:solidFill>
              </a:rPr>
              <a:t>ICSU WDS-SC Meeting, Stellenbosch, 23-24 Oct 2010</a:t>
            </a:r>
            <a:endParaRPr lang="en-US" dirty="0">
              <a:solidFill>
                <a:prstClr val="white"/>
              </a:solidFill>
            </a:endParaRPr>
          </a:p>
        </p:txBody>
      </p:sp>
      <p:sp>
        <p:nvSpPr>
          <p:cNvPr id="27" name="Slide Number Placeholder 26"/>
          <p:cNvSpPr>
            <a:spLocks noGrp="1"/>
          </p:cNvSpPr>
          <p:nvPr>
            <p:ph type="sldNum" sz="quarter" idx="12"/>
          </p:nvPr>
        </p:nvSpPr>
        <p:spPr/>
        <p:txBody>
          <a:bodyPr/>
          <a:lstStyle/>
          <a:p>
            <a:fld id="{39852E84-B998-4347-9AF6-CEB12D891545}"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5" name="Footer Placeholder 4"/>
          <p:cNvSpPr>
            <a:spLocks noGrp="1"/>
          </p:cNvSpPr>
          <p:nvPr>
            <p:ph type="ftr" sz="quarter" idx="11"/>
          </p:nvPr>
        </p:nvSpPr>
        <p:spPr>
          <a:xfrm>
            <a:off x="2699792" y="6381328"/>
            <a:ext cx="3993232" cy="476671"/>
          </a:xfrm>
          <a:prstGeom prst="rect">
            <a:avLst/>
          </a:prstGeom>
        </p:spPr>
        <p:txBody>
          <a:bodyPr/>
          <a:lstStyle/>
          <a:p>
            <a:r>
              <a:rPr lang="en-GB" dirty="0" smtClean="0">
                <a:solidFill>
                  <a:prstClr val="black"/>
                </a:solidFill>
              </a:rPr>
              <a:t>ICSU WDS-SC Meeting, Stellenbosch, 23-24 Oct 2010</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CDEA47-DE60-4F65-8B85-8F1DB6833CEA}" type="datetimeFigureOut">
              <a:rPr lang="en-US" smtClean="0">
                <a:solidFill>
                  <a:srgbClr val="DBF5F9">
                    <a:shade val="90000"/>
                  </a:srgbClr>
                </a:solidFill>
              </a:rPr>
              <a:pPr/>
              <a:t>1/31/12</a:t>
            </a:fld>
            <a:endParaRPr lang="en-US">
              <a:solidFill>
                <a:srgbClr val="DBF5F9">
                  <a:shade val="90000"/>
                </a:srgbClr>
              </a:solidFill>
            </a:endParaRPr>
          </a:p>
        </p:txBody>
      </p:sp>
      <p:sp>
        <p:nvSpPr>
          <p:cNvPr id="5" name="Footer Placeholder 4"/>
          <p:cNvSpPr>
            <a:spLocks noGrp="1"/>
          </p:cNvSpPr>
          <p:nvPr>
            <p:ph type="ftr" sz="quarter" idx="11"/>
          </p:nvPr>
        </p:nvSpPr>
        <p:spPr>
          <a:xfrm>
            <a:off x="2699792" y="6589861"/>
            <a:ext cx="3993232" cy="79499"/>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9852E84-B998-4347-9AF6-CEB12D891545}"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6" name="Footer Placeholder 5"/>
          <p:cNvSpPr>
            <a:spLocks noGrp="1"/>
          </p:cNvSpPr>
          <p:nvPr>
            <p:ph type="ftr" sz="quarter" idx="11"/>
          </p:nvPr>
        </p:nvSpPr>
        <p:spPr>
          <a:xfrm>
            <a:off x="2699792" y="6589861"/>
            <a:ext cx="3993232" cy="79499"/>
          </a:xfrm>
          <a:prstGeom prst="rect">
            <a:avLst/>
          </a:prstGeom>
        </p:spPr>
        <p:txBody>
          <a:bodyPr/>
          <a:lstStyle/>
          <a:p>
            <a:r>
              <a:rPr lang="en-GB" dirty="0" smtClean="0">
                <a:solidFill>
                  <a:prstClr val="black"/>
                </a:solidFill>
              </a:rPr>
              <a:t>ICSU WDS-SC Meeting, Stellenbosch, 23-24 Oct 2010</a:t>
            </a:r>
            <a:endParaRPr lang="en-US" dirty="0" smtClean="0">
              <a:solidFill>
                <a:prstClr val="black"/>
              </a:solidFill>
            </a:endParaRPr>
          </a:p>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8" name="Footer Placeholder 7"/>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4C69BDC-827F-974F-A15F-052F53D6405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4" name="Footer Placeholder 3"/>
          <p:cNvSpPr>
            <a:spLocks noGrp="1"/>
          </p:cNvSpPr>
          <p:nvPr>
            <p:ph type="ftr" sz="quarter" idx="11"/>
          </p:nvPr>
        </p:nvSpPr>
        <p:spPr>
          <a:xfrm>
            <a:off x="2699792" y="6589861"/>
            <a:ext cx="3993232" cy="79499"/>
          </a:xfrm>
          <a:prstGeom prst="rect">
            <a:avLst/>
          </a:prstGeom>
        </p:spPr>
        <p:txBody>
          <a:bodyPr/>
          <a:lstStyle/>
          <a:p>
            <a:r>
              <a:rPr lang="en-GB" dirty="0" smtClean="0">
                <a:solidFill>
                  <a:prstClr val="black"/>
                </a:solidFill>
              </a:rPr>
              <a:t>ICSU WDS-SC Meeting, Stellenbosch, 23-24 Oct 2010</a:t>
            </a:r>
            <a:endParaRPr lang="en-US" dirty="0" smtClean="0">
              <a:solidFill>
                <a:prstClr val="black"/>
              </a:solidFill>
            </a:endParaRPr>
          </a:p>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3" name="Footer Placeholder 2"/>
          <p:cNvSpPr>
            <a:spLocks noGrp="1"/>
          </p:cNvSpPr>
          <p:nvPr>
            <p:ph type="ftr" sz="quarter" idx="11"/>
          </p:nvPr>
        </p:nvSpPr>
        <p:spPr>
          <a:xfrm>
            <a:off x="2699792" y="6589861"/>
            <a:ext cx="3993232" cy="79499"/>
          </a:xfrm>
          <a:prstGeom prst="rect">
            <a:avLst/>
          </a:prstGeom>
        </p:spPr>
        <p:txBody>
          <a:bodyPr/>
          <a:lstStyle/>
          <a:p>
            <a:r>
              <a:rPr lang="en-GB" dirty="0" smtClean="0">
                <a:solidFill>
                  <a:prstClr val="black"/>
                </a:solidFill>
              </a:rPr>
              <a:t>ICSU WDS-SC Meeting, Stellenbosch, 23-24 Oct 2010</a:t>
            </a:r>
            <a:endParaRPr lang="en-US" dirty="0" smtClean="0">
              <a:solidFill>
                <a:prstClr val="black"/>
              </a:solidFill>
            </a:endParaRPr>
          </a:p>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6" name="Footer Placeholder 5"/>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latin typeface="Constantia"/>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latin typeface="Constantia"/>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6" name="Footer Placeholder 5"/>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5" name="Footer Placeholder 4"/>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5" name="Footer Placeholder 4"/>
          <p:cNvSpPr>
            <a:spLocks noGrp="1"/>
          </p:cNvSpPr>
          <p:nvPr>
            <p:ph type="ftr" sz="quarter" idx="11"/>
          </p:nvPr>
        </p:nvSpPr>
        <p:spPr>
          <a:xfrm>
            <a:off x="2699792" y="6589861"/>
            <a:ext cx="3993232" cy="79499"/>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6E4F9-565A-EC45-98E6-5B79E5B906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4972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3D96E7-F6B8-C048-B6CE-D2F096AABF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5591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A77CF-9745-1E42-9176-C30553EBE5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364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2F0A7-EF34-824A-9A0F-2290E53FA7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5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CCE28E46-D8FD-4EDC-8A67-9DE764DC25A0}" type="slidenum">
              <a:rPr lang="fr-FR" smtClean="0"/>
              <a:pPr/>
              <a:t>‹#›</a:t>
            </a:fld>
            <a:endParaRPr lang="fr-F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5BD3A35-FD2D-D84A-BEDD-FE547BEA34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909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72483B3-3DD9-6A42-AF46-873A58AA95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8550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1E29CB-7AC8-F240-BF2B-8499BA27C8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7657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96383-CDAA-2E44-93C6-D6735AAC8C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838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F4F8EA-0894-5C4A-B870-EBA395A3D0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840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918F39-FA23-7C47-B048-14B50C9F04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50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B029A-DEEF-8642-A049-5278210D8C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20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7101BE74-F3D2-3749-A2E1-6102B67F80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5A8C4B76-8F39-F442-AF6D-67D0790B9B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A1424202-4730-5B4F-BD0D-49561340D0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9E07782A-16F6-C343-86E4-56BE622FA9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1C798328-383B-A747-BE62-437986D2B9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theme" Target="../theme/theme2.xml"/><Relationship Id="rId5" Type="http://schemas.openxmlformats.org/officeDocument/2006/relationships/image" Target="../media/image4.jpe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4.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5.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PowerPoint9.jpg"/>
          <p:cNvPicPr>
            <a:picLocks noChangeAspect="1"/>
          </p:cNvPicPr>
          <p:nvPr/>
        </p:nvPicPr>
        <p:blipFill>
          <a:blip r:embed="rId12" cstate="screen"/>
          <a:stretch>
            <a:fillRect/>
          </a:stretch>
        </p:blipFill>
        <p:spPr>
          <a:xfrm>
            <a:off x="0" y="0"/>
            <a:ext cx="9144000" cy="6858000"/>
          </a:xfrm>
          <a:prstGeom prst="rect">
            <a:avLst/>
          </a:prstGeom>
        </p:spPr>
      </p:pic>
      <p:pic>
        <p:nvPicPr>
          <p:cNvPr id="9" name="Picture 8" descr="ICSU_banner1024x200.jpg"/>
          <p:cNvPicPr>
            <a:picLocks noChangeAspect="1"/>
          </p:cNvPicPr>
          <p:nvPr/>
        </p:nvPicPr>
        <p:blipFill>
          <a:blip r:embed="rId13" cstate="screen"/>
          <a:stretch>
            <a:fillRect/>
          </a:stretch>
        </p:blipFill>
        <p:spPr>
          <a:xfrm>
            <a:off x="0" y="-12"/>
            <a:ext cx="9144000" cy="1785938"/>
          </a:xfrm>
          <a:prstGeom prst="rect">
            <a:avLst/>
          </a:prstGeom>
        </p:spPr>
      </p:pic>
      <p:sp>
        <p:nvSpPr>
          <p:cNvPr id="62467" name="Rectangle 3"/>
          <p:cNvSpPr>
            <a:spLocks noGrp="1" noChangeArrowheads="1"/>
          </p:cNvSpPr>
          <p:nvPr>
            <p:ph type="title"/>
          </p:nvPr>
        </p:nvSpPr>
        <p:spPr bwMode="auto">
          <a:xfrm>
            <a:off x="250825" y="333375"/>
            <a:ext cx="5749935"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 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91556B1D-9563-5E45-96D7-C8112FAC2A30}" type="slidenum">
              <a:rPr lang="fr-FR" smtClean="0"/>
              <a:t>‹#›</a:t>
            </a:fld>
            <a:endParaRPr lang="fr-FR" dirty="0"/>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Lst>
  <p:timing>
    <p:tnLst>
      <p:par>
        <p:cTn xmlns:p14="http://schemas.microsoft.com/office/powerpoint/2010/main" id="1" dur="indefinite" restart="never" nodeType="tmRoot"/>
      </p:par>
    </p:tnLst>
  </p:timing>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Picture 18" descr="Powerpoint_bkgd.jpg"/>
          <p:cNvPicPr>
            <a:picLocks noChangeAspect="1"/>
          </p:cNvPicPr>
          <p:nvPr/>
        </p:nvPicPr>
        <p:blipFill>
          <a:blip r:embed="rId5"/>
          <a:stretch>
            <a:fillRect/>
          </a:stretch>
        </p:blipFill>
        <p:spPr>
          <a:xfrm>
            <a:off x="0" y="0"/>
            <a:ext cx="9144000" cy="6858000"/>
          </a:xfrm>
          <a:prstGeom prst="rect">
            <a:avLst/>
          </a:prstGeom>
        </p:spPr>
      </p:pic>
      <p:sp>
        <p:nvSpPr>
          <p:cNvPr id="22" name="Title Placeholder 21"/>
          <p:cNvSpPr>
            <a:spLocks noGrp="1"/>
          </p:cNvSpPr>
          <p:nvPr>
            <p:ph type="title"/>
          </p:nvPr>
        </p:nvSpPr>
        <p:spPr>
          <a:xfrm>
            <a:off x="914400" y="1514468"/>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2643182"/>
            <a:ext cx="7772400" cy="371237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endParaRPr lang="fr-FR">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fr-FR">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CCE28E46-D8FD-4EDC-8A67-9DE764DC25A0}" type="slidenum">
              <a:rPr lang="fr-FR" smtClean="0">
                <a:solidFill>
                  <a:srgbClr val="D6ECFF"/>
                </a:solidFill>
              </a:rPr>
              <a:pPr/>
              <a:t>‹#›</a:t>
            </a:fld>
            <a:endParaRPr lang="fr-FR">
              <a:solidFill>
                <a:srgbClr val="D6ECFF"/>
              </a:solidFill>
            </a:endParaRPr>
          </a:p>
        </p:txBody>
      </p:sp>
      <p:pic>
        <p:nvPicPr>
          <p:cNvPr id="8" name="Picture 7" descr="Powerpoint_bkgd.jpg"/>
          <p:cNvPicPr>
            <a:picLocks noChangeAspect="1"/>
          </p:cNvPicPr>
          <p:nvPr userDrawn="1"/>
        </p:nvPicPr>
        <p:blipFill>
          <a:blip r:embed="rId5"/>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
        <p:nvSpPr>
          <p:cNvPr id="14" name="Footer Placeholder 18"/>
          <p:cNvSpPr>
            <a:spLocks noGrp="1"/>
          </p:cNvSpPr>
          <p:nvPr>
            <p:ph type="ftr" sz="quarter" idx="3"/>
          </p:nvPr>
        </p:nvSpPr>
        <p:spPr>
          <a:xfrm>
            <a:off x="2667000" y="6356350"/>
            <a:ext cx="5073352" cy="365125"/>
          </a:xfrm>
          <a:prstGeom prst="rect">
            <a:avLst/>
          </a:prstGeom>
        </p:spPr>
        <p:txBody>
          <a:bodyPr/>
          <a:lstStyle>
            <a:lvl1pPr>
              <a:defRPr sz="1200"/>
            </a:lvl1pPr>
          </a:lstStyle>
          <a:p>
            <a:r>
              <a:rPr lang="en-GB" dirty="0" smtClean="0">
                <a:solidFill>
                  <a:prstClr val="black"/>
                </a:solidFill>
              </a:rPr>
              <a:t>ICSU WDS-SC Meeting, Stellenbosch, 23-24 Oct 2010</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hangingPunct="1"/>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0CDEA47-DE60-4F65-8B85-8F1DB6833CEA}" type="datetimeFigureOut">
              <a:rPr lang="en-US" smtClean="0">
                <a:solidFill>
                  <a:srgbClr val="04617B">
                    <a:shade val="90000"/>
                  </a:srgbClr>
                </a:solidFill>
              </a:rPr>
              <a:pPr/>
              <a:t>1/31/12</a:t>
            </a:fld>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852E84-B998-4347-9AF6-CEB12D891545}"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
        <p:nvSpPr>
          <p:cNvPr id="14" name="Footer Placeholder 18"/>
          <p:cNvSpPr>
            <a:spLocks noGrp="1"/>
          </p:cNvSpPr>
          <p:nvPr>
            <p:ph type="ftr" sz="quarter" idx="3"/>
          </p:nvPr>
        </p:nvSpPr>
        <p:spPr>
          <a:xfrm>
            <a:off x="2667000" y="6356350"/>
            <a:ext cx="5073352" cy="365125"/>
          </a:xfrm>
          <a:prstGeom prst="rect">
            <a:avLst/>
          </a:prstGeom>
        </p:spPr>
        <p:txBody>
          <a:bodyPr/>
          <a:lstStyle>
            <a:lvl1pPr>
              <a:defRPr sz="1200"/>
            </a:lvl1pPr>
          </a:lstStyle>
          <a:p>
            <a:r>
              <a:rPr lang="en-GB" dirty="0" smtClean="0">
                <a:solidFill>
                  <a:prstClr val="black"/>
                </a:solidFill>
              </a:rPr>
              <a:t>ICSU WDS-SC Meeting, Stellenbosch, 23-24 Oct 2010</a:t>
            </a:r>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782" tIns="47390" rIns="94782" bIns="4739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782" tIns="47390" rIns="94782" bIns="473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782" tIns="47390" rIns="94782" bIns="47390" numCol="1" anchor="t" anchorCtr="0" compatLnSpc="1">
            <a:prstTxWarp prst="textNoShape">
              <a:avLst/>
            </a:prstTxWarp>
          </a:bodyPr>
          <a:lstStyle>
            <a:lvl1pPr defTabSz="947738">
              <a:defRPr sz="1400" smtClean="0">
                <a:cs typeface="+mn-cs"/>
              </a:defRPr>
            </a:lvl1pPr>
          </a:lstStyle>
          <a:p>
            <a:pPr eaLnBrk="1" hangingPunct="1">
              <a:defRPr/>
            </a:pPr>
            <a:endParaRPr lang="en-US">
              <a:solidFill>
                <a:srgbClr val="000000"/>
              </a:solidFill>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782" tIns="47390" rIns="94782" bIns="47390" numCol="1" anchor="t" anchorCtr="0" compatLnSpc="1">
            <a:prstTxWarp prst="textNoShape">
              <a:avLst/>
            </a:prstTxWarp>
          </a:bodyPr>
          <a:lstStyle>
            <a:lvl1pPr algn="ctr" defTabSz="947738">
              <a:defRPr sz="1400" smtClean="0">
                <a:cs typeface="+mn-cs"/>
              </a:defRPr>
            </a:lvl1pPr>
          </a:lstStyle>
          <a:p>
            <a:pPr eaLnBrk="1" hangingPunct="1">
              <a:defRPr/>
            </a:pPr>
            <a:endParaRPr lang="en-US">
              <a:solidFill>
                <a:srgbClr val="000000"/>
              </a:solidFill>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782" tIns="47390" rIns="94782" bIns="47390" numCol="1" anchor="t" anchorCtr="0" compatLnSpc="1">
            <a:prstTxWarp prst="textNoShape">
              <a:avLst/>
            </a:prstTxWarp>
          </a:bodyPr>
          <a:lstStyle>
            <a:lvl1pPr algn="r" defTabSz="947738">
              <a:defRPr sz="1400" smtClean="0">
                <a:cs typeface="+mn-cs"/>
              </a:defRPr>
            </a:lvl1pPr>
          </a:lstStyle>
          <a:p>
            <a:pPr eaLnBrk="1" hangingPunct="1">
              <a:defRPr/>
            </a:pPr>
            <a:fld id="{AD122A46-4C88-F14B-B766-9CEF22DBAE10}" type="slidenum">
              <a:rPr lang="en-US">
                <a:solidFill>
                  <a:srgbClr val="000000"/>
                </a:solidFill>
                <a:latin typeface="Arial" charset="0"/>
                <a:ea typeface="ＭＳ Ｐゴシック" charset="0"/>
              </a:rPr>
              <a:pPr eaLnBrk="1" hangingPunct="1">
                <a:defRPr/>
              </a:pPr>
              <a:t>‹#›</a:t>
            </a:fld>
            <a:endParaRPr lang="en-US">
              <a:solidFill>
                <a:srgbClr val="000000"/>
              </a:solidFill>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47738" rtl="0" eaLnBrk="0" fontAlgn="base" hangingPunct="0">
        <a:spcBef>
          <a:spcPct val="0"/>
        </a:spcBef>
        <a:spcAft>
          <a:spcPct val="0"/>
        </a:spcAft>
        <a:defRPr sz="4600">
          <a:solidFill>
            <a:schemeClr val="tx2"/>
          </a:solidFill>
          <a:latin typeface="+mj-lt"/>
          <a:ea typeface="+mj-ea"/>
          <a:cs typeface="ＭＳ Ｐゴシック" charset="0"/>
        </a:defRPr>
      </a:lvl1pPr>
      <a:lvl2pPr algn="ctr" defTabSz="947738" rtl="0" eaLnBrk="0" fontAlgn="base" hangingPunct="0">
        <a:spcBef>
          <a:spcPct val="0"/>
        </a:spcBef>
        <a:spcAft>
          <a:spcPct val="0"/>
        </a:spcAft>
        <a:defRPr sz="4600">
          <a:solidFill>
            <a:schemeClr val="tx2"/>
          </a:solidFill>
          <a:latin typeface="Arial" charset="0"/>
          <a:ea typeface="ＭＳ Ｐゴシック" charset="0"/>
          <a:cs typeface="ＭＳ Ｐゴシック" charset="0"/>
        </a:defRPr>
      </a:lvl2pPr>
      <a:lvl3pPr algn="ctr" defTabSz="947738" rtl="0" eaLnBrk="0" fontAlgn="base" hangingPunct="0">
        <a:spcBef>
          <a:spcPct val="0"/>
        </a:spcBef>
        <a:spcAft>
          <a:spcPct val="0"/>
        </a:spcAft>
        <a:defRPr sz="4600">
          <a:solidFill>
            <a:schemeClr val="tx2"/>
          </a:solidFill>
          <a:latin typeface="Arial" charset="0"/>
          <a:ea typeface="ＭＳ Ｐゴシック" charset="0"/>
          <a:cs typeface="ＭＳ Ｐゴシック" charset="0"/>
        </a:defRPr>
      </a:lvl3pPr>
      <a:lvl4pPr algn="ctr" defTabSz="947738" rtl="0" eaLnBrk="0" fontAlgn="base" hangingPunct="0">
        <a:spcBef>
          <a:spcPct val="0"/>
        </a:spcBef>
        <a:spcAft>
          <a:spcPct val="0"/>
        </a:spcAft>
        <a:defRPr sz="4600">
          <a:solidFill>
            <a:schemeClr val="tx2"/>
          </a:solidFill>
          <a:latin typeface="Arial" charset="0"/>
          <a:ea typeface="ＭＳ Ｐゴシック" charset="0"/>
          <a:cs typeface="ＭＳ Ｐゴシック" charset="0"/>
        </a:defRPr>
      </a:lvl4pPr>
      <a:lvl5pPr algn="ctr" defTabSz="947738" rtl="0" eaLnBrk="0" fontAlgn="base" hangingPunct="0">
        <a:spcBef>
          <a:spcPct val="0"/>
        </a:spcBef>
        <a:spcAft>
          <a:spcPct val="0"/>
        </a:spcAft>
        <a:defRPr sz="4600">
          <a:solidFill>
            <a:schemeClr val="tx2"/>
          </a:solidFill>
          <a:latin typeface="Arial" charset="0"/>
          <a:ea typeface="ＭＳ Ｐゴシック" charset="0"/>
          <a:cs typeface="ＭＳ Ｐゴシック" charset="0"/>
        </a:defRPr>
      </a:lvl5pPr>
      <a:lvl6pPr marL="457200" algn="ctr" defTabSz="947738" rtl="0" fontAlgn="base">
        <a:spcBef>
          <a:spcPct val="0"/>
        </a:spcBef>
        <a:spcAft>
          <a:spcPct val="0"/>
        </a:spcAft>
        <a:defRPr sz="4600">
          <a:solidFill>
            <a:schemeClr val="tx2"/>
          </a:solidFill>
          <a:latin typeface="Arial" charset="0"/>
          <a:ea typeface="ＭＳ Ｐゴシック" charset="0"/>
        </a:defRPr>
      </a:lvl6pPr>
      <a:lvl7pPr marL="914400" algn="ctr" defTabSz="947738" rtl="0" fontAlgn="base">
        <a:spcBef>
          <a:spcPct val="0"/>
        </a:spcBef>
        <a:spcAft>
          <a:spcPct val="0"/>
        </a:spcAft>
        <a:defRPr sz="4600">
          <a:solidFill>
            <a:schemeClr val="tx2"/>
          </a:solidFill>
          <a:latin typeface="Arial" charset="0"/>
          <a:ea typeface="ＭＳ Ｐゴシック" charset="0"/>
        </a:defRPr>
      </a:lvl7pPr>
      <a:lvl8pPr marL="1371600" algn="ctr" defTabSz="947738" rtl="0" fontAlgn="base">
        <a:spcBef>
          <a:spcPct val="0"/>
        </a:spcBef>
        <a:spcAft>
          <a:spcPct val="0"/>
        </a:spcAft>
        <a:defRPr sz="4600">
          <a:solidFill>
            <a:schemeClr val="tx2"/>
          </a:solidFill>
          <a:latin typeface="Arial" charset="0"/>
          <a:ea typeface="ＭＳ Ｐゴシック" charset="0"/>
        </a:defRPr>
      </a:lvl8pPr>
      <a:lvl9pPr marL="1828800" algn="ctr" defTabSz="947738" rtl="0" fontAlgn="base">
        <a:spcBef>
          <a:spcPct val="0"/>
        </a:spcBef>
        <a:spcAft>
          <a:spcPct val="0"/>
        </a:spcAft>
        <a:defRPr sz="4600">
          <a:solidFill>
            <a:schemeClr val="tx2"/>
          </a:solidFill>
          <a:latin typeface="Arial" charset="0"/>
          <a:ea typeface="ＭＳ Ｐゴシック" charset="0"/>
        </a:defRPr>
      </a:lvl9pPr>
    </p:titleStyle>
    <p:bodyStyle>
      <a:lvl1pPr marL="355600" indent="-355600" algn="l" defTabSz="947738" rtl="0" eaLnBrk="0" fontAlgn="base" hangingPunct="0">
        <a:spcBef>
          <a:spcPct val="20000"/>
        </a:spcBef>
        <a:spcAft>
          <a:spcPct val="0"/>
        </a:spcAft>
        <a:buChar char="•"/>
        <a:defRPr sz="3300">
          <a:solidFill>
            <a:schemeClr val="tx1"/>
          </a:solidFill>
          <a:latin typeface="+mn-lt"/>
          <a:ea typeface="+mn-ea"/>
          <a:cs typeface="ＭＳ Ｐゴシック" charset="0"/>
        </a:defRPr>
      </a:lvl1pPr>
      <a:lvl2pPr marL="769938" indent="-295275" algn="l" defTabSz="947738" rtl="0" eaLnBrk="0" fontAlgn="base" hangingPunct="0">
        <a:spcBef>
          <a:spcPct val="20000"/>
        </a:spcBef>
        <a:spcAft>
          <a:spcPct val="0"/>
        </a:spcAft>
        <a:buChar char="–"/>
        <a:defRPr sz="2900">
          <a:solidFill>
            <a:schemeClr val="tx1"/>
          </a:solidFill>
          <a:latin typeface="+mn-lt"/>
          <a:ea typeface="+mn-ea"/>
        </a:defRPr>
      </a:lvl2pPr>
      <a:lvl3pPr marL="1184275" indent="-236538" algn="l" defTabSz="947738" rtl="0" eaLnBrk="0" fontAlgn="base" hangingPunct="0">
        <a:spcBef>
          <a:spcPct val="20000"/>
        </a:spcBef>
        <a:spcAft>
          <a:spcPct val="0"/>
        </a:spcAft>
        <a:buChar char="•"/>
        <a:defRPr sz="2500">
          <a:solidFill>
            <a:schemeClr val="tx1"/>
          </a:solidFill>
          <a:latin typeface="+mn-lt"/>
          <a:ea typeface="+mn-ea"/>
        </a:defRPr>
      </a:lvl3pPr>
      <a:lvl4pPr marL="1658938" indent="-236538" algn="l" defTabSz="947738" rtl="0" eaLnBrk="0" fontAlgn="base" hangingPunct="0">
        <a:spcBef>
          <a:spcPct val="20000"/>
        </a:spcBef>
        <a:spcAft>
          <a:spcPct val="0"/>
        </a:spcAft>
        <a:buChar char="–"/>
        <a:defRPr sz="2100">
          <a:solidFill>
            <a:schemeClr val="tx1"/>
          </a:solidFill>
          <a:latin typeface="+mn-lt"/>
          <a:ea typeface="+mn-ea"/>
        </a:defRPr>
      </a:lvl4pPr>
      <a:lvl5pPr marL="2133600" indent="-238125" algn="l" defTabSz="947738" rtl="0" eaLnBrk="0" fontAlgn="base" hangingPunct="0">
        <a:spcBef>
          <a:spcPct val="20000"/>
        </a:spcBef>
        <a:spcAft>
          <a:spcPct val="0"/>
        </a:spcAft>
        <a:buChar char="»"/>
        <a:defRPr sz="2100">
          <a:solidFill>
            <a:schemeClr val="tx1"/>
          </a:solidFill>
          <a:latin typeface="+mn-lt"/>
          <a:ea typeface="+mn-ea"/>
        </a:defRPr>
      </a:lvl5pPr>
      <a:lvl6pPr marL="2590800" indent="-238125" algn="l" defTabSz="947738" rtl="0" fontAlgn="base">
        <a:spcBef>
          <a:spcPct val="20000"/>
        </a:spcBef>
        <a:spcAft>
          <a:spcPct val="0"/>
        </a:spcAft>
        <a:buChar char="»"/>
        <a:defRPr sz="2100">
          <a:solidFill>
            <a:schemeClr val="tx1"/>
          </a:solidFill>
          <a:latin typeface="+mn-lt"/>
          <a:ea typeface="+mn-ea"/>
        </a:defRPr>
      </a:lvl6pPr>
      <a:lvl7pPr marL="3048000" indent="-238125" algn="l" defTabSz="947738" rtl="0" fontAlgn="base">
        <a:spcBef>
          <a:spcPct val="20000"/>
        </a:spcBef>
        <a:spcAft>
          <a:spcPct val="0"/>
        </a:spcAft>
        <a:buChar char="»"/>
        <a:defRPr sz="2100">
          <a:solidFill>
            <a:schemeClr val="tx1"/>
          </a:solidFill>
          <a:latin typeface="+mn-lt"/>
          <a:ea typeface="+mn-ea"/>
        </a:defRPr>
      </a:lvl7pPr>
      <a:lvl8pPr marL="3505200" indent="-238125" algn="l" defTabSz="947738" rtl="0" fontAlgn="base">
        <a:spcBef>
          <a:spcPct val="20000"/>
        </a:spcBef>
        <a:spcAft>
          <a:spcPct val="0"/>
        </a:spcAft>
        <a:buChar char="»"/>
        <a:defRPr sz="2100">
          <a:solidFill>
            <a:schemeClr val="tx1"/>
          </a:solidFill>
          <a:latin typeface="+mn-lt"/>
          <a:ea typeface="+mn-ea"/>
        </a:defRPr>
      </a:lvl8pPr>
      <a:lvl9pPr marL="3962400" indent="-238125" algn="l" defTabSz="947738" rtl="0" fontAlgn="base">
        <a:spcBef>
          <a:spcPct val="20000"/>
        </a:spcBef>
        <a:spcAft>
          <a:spcPct val="0"/>
        </a:spcAft>
        <a:buChar char="»"/>
        <a:defRPr sz="21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6.emf"/><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hyperlink" Target="http://archive.library.nau.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2000240"/>
            <a:ext cx="8353425" cy="2428892"/>
          </a:xfrm>
        </p:spPr>
        <p:txBody>
          <a:bodyPr>
            <a:noAutofit/>
          </a:bodyPr>
          <a:lstStyle/>
          <a:p>
            <a:r>
              <a:rPr lang="en-US" sz="5300" dirty="0" smtClean="0">
                <a:uFill>
                  <a:solidFill>
                    <a:schemeClr val="tx1"/>
                  </a:solidFill>
                </a:uFill>
              </a:rPr>
              <a:t>ICSU World Data System</a:t>
            </a:r>
            <a:br>
              <a:rPr lang="en-US" sz="5300" dirty="0" smtClean="0">
                <a:uFill>
                  <a:solidFill>
                    <a:schemeClr val="tx1"/>
                  </a:solidFill>
                </a:uFill>
              </a:rPr>
            </a:br>
            <a:r>
              <a:rPr lang="en-US" dirty="0" smtClean="0">
                <a:uFill>
                  <a:solidFill>
                    <a:schemeClr val="tx1"/>
                  </a:solidFill>
                </a:uFill>
              </a:rPr>
              <a:t>(update from 30</a:t>
            </a:r>
            <a:r>
              <a:rPr lang="en-US" baseline="30000" dirty="0" smtClean="0">
                <a:uFill>
                  <a:solidFill>
                    <a:schemeClr val="tx1"/>
                  </a:solidFill>
                </a:uFill>
              </a:rPr>
              <a:t>th</a:t>
            </a:r>
            <a:r>
              <a:rPr lang="en-US" dirty="0" smtClean="0">
                <a:uFill>
                  <a:solidFill>
                    <a:schemeClr val="tx1"/>
                  </a:solidFill>
                </a:uFill>
              </a:rPr>
              <a:t> ICSU GA)</a:t>
            </a:r>
            <a:r>
              <a:rPr lang="en-US" sz="6600" dirty="0" smtClean="0">
                <a:uFill>
                  <a:solidFill>
                    <a:schemeClr val="tx1"/>
                  </a:solidFill>
                </a:uFill>
              </a:rPr>
              <a:t/>
            </a:r>
            <a:br>
              <a:rPr lang="en-US" sz="6600" dirty="0" smtClean="0">
                <a:uFill>
                  <a:solidFill>
                    <a:schemeClr val="tx1"/>
                  </a:solidFill>
                </a:uFill>
              </a:rPr>
            </a:br>
            <a:endParaRPr lang="en-GB" dirty="0"/>
          </a:p>
        </p:txBody>
      </p:sp>
      <p:sp>
        <p:nvSpPr>
          <p:cNvPr id="3" name="Subtitle 2"/>
          <p:cNvSpPr>
            <a:spLocks noGrp="1"/>
          </p:cNvSpPr>
          <p:nvPr>
            <p:ph type="subTitle" idx="1"/>
          </p:nvPr>
        </p:nvSpPr>
        <p:spPr>
          <a:xfrm>
            <a:off x="1043608" y="4077072"/>
            <a:ext cx="6985000" cy="755640"/>
          </a:xfrm>
        </p:spPr>
        <p:txBody>
          <a:bodyPr/>
          <a:lstStyle/>
          <a:p>
            <a:r>
              <a:rPr lang="en-GB" dirty="0" smtClean="0"/>
              <a:t>Jean Bernard Minster</a:t>
            </a:r>
          </a:p>
          <a:p>
            <a:r>
              <a:rPr lang="en-GB" sz="2800" dirty="0" smtClean="0"/>
              <a:t>Chair, WDS Scientific Committee</a:t>
            </a:r>
          </a:p>
          <a:p>
            <a:endParaRPr lang="en-GB" sz="2800" dirty="0" smtClean="0"/>
          </a:p>
          <a:p>
            <a:r>
              <a:rPr lang="en-GB" sz="2800" dirty="0" smtClean="0"/>
              <a:t>Presentation to BRDI, 02/01/2012</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Office (IPO)</a:t>
            </a:r>
            <a:endParaRPr lang="en-GB" dirty="0"/>
          </a:p>
        </p:txBody>
      </p:sp>
      <p:sp>
        <p:nvSpPr>
          <p:cNvPr id="3" name="Content Placeholder 2"/>
          <p:cNvSpPr>
            <a:spLocks noGrp="1"/>
          </p:cNvSpPr>
          <p:nvPr>
            <p:ph idx="1"/>
          </p:nvPr>
        </p:nvSpPr>
        <p:spPr/>
        <p:txBody>
          <a:bodyPr/>
          <a:lstStyle/>
          <a:p>
            <a:endParaRPr lang="en-GB" dirty="0" smtClean="0"/>
          </a:p>
          <a:p>
            <a:r>
              <a:rPr lang="en-GB" dirty="0" smtClean="0"/>
              <a:t>The International Programme Office (IPO) is responsible for </a:t>
            </a:r>
            <a:r>
              <a:rPr lang="en-GB" dirty="0" smtClean="0">
                <a:solidFill>
                  <a:srgbClr val="C00000"/>
                </a:solidFill>
              </a:rPr>
              <a:t>implementing the decisions of the Scientific Committee </a:t>
            </a:r>
            <a:r>
              <a:rPr lang="en-GB" dirty="0" smtClean="0"/>
              <a:t>and day to day tasks of </a:t>
            </a:r>
            <a:r>
              <a:rPr lang="en-GB" dirty="0" smtClean="0">
                <a:solidFill>
                  <a:srgbClr val="C00000"/>
                </a:solidFill>
              </a:rPr>
              <a:t>coordinating the ICSU WDS activities</a:t>
            </a:r>
            <a:r>
              <a:rPr lang="en-GB" dirty="0" smtClean="0"/>
              <a:t>. </a:t>
            </a:r>
          </a:p>
          <a:p>
            <a:endParaRPr lang="en-GB"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10</a:t>
            </a:fld>
            <a:endParaRPr lang="fr-F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33375"/>
            <a:ext cx="5749935" cy="863377"/>
          </a:xfrm>
        </p:spPr>
        <p:txBody>
          <a:bodyPr/>
          <a:lstStyle/>
          <a:p>
            <a:r>
              <a:rPr lang="en-GB" dirty="0" smtClean="0"/>
              <a:t>Programme Office (IPO)</a:t>
            </a:r>
            <a:endParaRPr lang="en-GB" dirty="0"/>
          </a:p>
        </p:txBody>
      </p:sp>
      <p:sp>
        <p:nvSpPr>
          <p:cNvPr id="3" name="Content Placeholder 2"/>
          <p:cNvSpPr>
            <a:spLocks noGrp="1"/>
          </p:cNvSpPr>
          <p:nvPr>
            <p:ph idx="1"/>
          </p:nvPr>
        </p:nvSpPr>
        <p:spPr>
          <a:xfrm>
            <a:off x="251520" y="1556792"/>
            <a:ext cx="8642350" cy="4380940"/>
          </a:xfrm>
        </p:spPr>
        <p:txBody>
          <a:bodyPr/>
          <a:lstStyle/>
          <a:p>
            <a:pPr>
              <a:buFont typeface="Arial" pitchFamily="34" charset="0"/>
              <a:buChar char="•"/>
            </a:pPr>
            <a:r>
              <a:rPr lang="en-US" dirty="0" smtClean="0"/>
              <a:t> </a:t>
            </a:r>
            <a:r>
              <a:rPr lang="en-US" sz="2800" dirty="0" smtClean="0"/>
              <a:t>Approved by ICSU EB, </a:t>
            </a:r>
            <a:r>
              <a:rPr lang="en-US" sz="2800" i="1" dirty="0" smtClean="0">
                <a:solidFill>
                  <a:srgbClr val="007770"/>
                </a:solidFill>
              </a:rPr>
              <a:t>April 2010 </a:t>
            </a:r>
          </a:p>
          <a:p>
            <a:pPr>
              <a:buFont typeface="Arial" pitchFamily="34" charset="0"/>
              <a:buChar char="•"/>
            </a:pPr>
            <a:r>
              <a:rPr lang="en-US" sz="2800" dirty="0" smtClean="0"/>
              <a:t> NICT proposal accepted, </a:t>
            </a:r>
            <a:r>
              <a:rPr lang="en-US" sz="2800" i="1" dirty="0" smtClean="0">
                <a:solidFill>
                  <a:srgbClr val="007770"/>
                </a:solidFill>
              </a:rPr>
              <a:t>November 2010</a:t>
            </a:r>
          </a:p>
          <a:p>
            <a:pPr>
              <a:buFont typeface="Arial" pitchFamily="34" charset="0"/>
              <a:buChar char="•"/>
            </a:pPr>
            <a:r>
              <a:rPr lang="en-US" sz="2800" dirty="0" smtClean="0"/>
              <a:t> Letter of agreement signed, </a:t>
            </a:r>
            <a:r>
              <a:rPr lang="en-US" sz="2800" i="1" dirty="0" smtClean="0">
                <a:solidFill>
                  <a:srgbClr val="007770"/>
                </a:solidFill>
              </a:rPr>
              <a:t>July 2011</a:t>
            </a:r>
          </a:p>
          <a:p>
            <a:pPr indent="233363">
              <a:spcBef>
                <a:spcPts val="600"/>
              </a:spcBef>
              <a:spcAft>
                <a:spcPts val="1200"/>
              </a:spcAft>
            </a:pPr>
            <a:r>
              <a:rPr lang="en-US" sz="2800" b="1" dirty="0" smtClean="0">
                <a:solidFill>
                  <a:srgbClr val="C00000"/>
                </a:solidFill>
                <a:latin typeface="Arial" pitchFamily="34" charset="0"/>
                <a:cs typeface="Arial" pitchFamily="34" charset="0"/>
              </a:rPr>
              <a:t>IPO hosted by NICT in Tokyo, Japan</a:t>
            </a:r>
            <a:endParaRPr lang="en-US" sz="3600" b="1" dirty="0" smtClean="0">
              <a:solidFill>
                <a:srgbClr val="C00000"/>
              </a:solidFill>
              <a:latin typeface="Arial" pitchFamily="34" charset="0"/>
              <a:cs typeface="Arial" pitchFamily="34" charset="0"/>
            </a:endParaRPr>
          </a:p>
          <a:p>
            <a:pPr>
              <a:buFont typeface="Arial" pitchFamily="34" charset="0"/>
              <a:buChar char="•"/>
            </a:pPr>
            <a:r>
              <a:rPr lang="en-US" dirty="0" smtClean="0"/>
              <a:t> </a:t>
            </a:r>
            <a:r>
              <a:rPr lang="en-US" sz="2800" dirty="0"/>
              <a:t>IPO Executive Director</a:t>
            </a:r>
            <a:r>
              <a:rPr lang="en-US" dirty="0" smtClean="0"/>
              <a:t>, </a:t>
            </a:r>
            <a:r>
              <a:rPr lang="en-US" sz="2800" i="1" dirty="0">
                <a:solidFill>
                  <a:srgbClr val="007770"/>
                </a:solidFill>
              </a:rPr>
              <a:t>March 5 2012</a:t>
            </a:r>
          </a:p>
          <a:p>
            <a:pPr marL="166688" indent="-166688">
              <a:buFont typeface="Arial" pitchFamily="34" charset="0"/>
              <a:buChar char="•"/>
            </a:pPr>
            <a:r>
              <a:rPr lang="en-US" i="1" dirty="0" smtClean="0">
                <a:solidFill>
                  <a:srgbClr val="FF0066"/>
                </a:solidFill>
              </a:rPr>
              <a:t> </a:t>
            </a:r>
            <a:r>
              <a:rPr lang="en-US" sz="2800" b="1" dirty="0">
                <a:solidFill>
                  <a:srgbClr val="C00000"/>
                </a:solidFill>
                <a:latin typeface="Arial" pitchFamily="34" charset="0"/>
                <a:cs typeface="Arial" pitchFamily="34" charset="0"/>
              </a:rPr>
              <a:t>Opening Ceremony</a:t>
            </a:r>
            <a:r>
              <a:rPr lang="en-US" sz="2800" dirty="0">
                <a:solidFill>
                  <a:srgbClr val="C00000"/>
                </a:solidFill>
                <a:latin typeface="Arial" pitchFamily="34" charset="0"/>
                <a:cs typeface="Arial" pitchFamily="34" charset="0"/>
              </a:rPr>
              <a:t>, </a:t>
            </a:r>
            <a:r>
              <a:rPr lang="en-US" sz="2800" i="1" dirty="0">
                <a:solidFill>
                  <a:srgbClr val="007770"/>
                </a:solidFill>
              </a:rPr>
              <a:t>April 19, 2012</a:t>
            </a:r>
          </a:p>
          <a:p>
            <a:pPr>
              <a:buFont typeface="Arial" pitchFamily="34" charset="0"/>
              <a:buChar char="•"/>
            </a:pPr>
            <a:r>
              <a:rPr lang="en-US" dirty="0" smtClean="0"/>
              <a:t> </a:t>
            </a:r>
            <a:r>
              <a:rPr lang="en-US" sz="2800" dirty="0"/>
              <a:t>IPO staffing  in place, </a:t>
            </a:r>
            <a:r>
              <a:rPr lang="en-US" sz="2800" i="1" dirty="0">
                <a:solidFill>
                  <a:srgbClr val="007770"/>
                </a:solidFill>
              </a:rPr>
              <a:t>2012</a:t>
            </a:r>
          </a:p>
        </p:txBody>
      </p:sp>
      <p:sp>
        <p:nvSpPr>
          <p:cNvPr id="4" name="Slide Number Placeholder 3"/>
          <p:cNvSpPr>
            <a:spLocks noGrp="1"/>
          </p:cNvSpPr>
          <p:nvPr>
            <p:ph type="sldNum" sz="quarter" idx="12"/>
          </p:nvPr>
        </p:nvSpPr>
        <p:spPr/>
        <p:txBody>
          <a:bodyPr/>
          <a:lstStyle/>
          <a:p>
            <a:fld id="{CCE28E46-D8FD-4EDC-8A67-9DE764DC25A0}" type="slidenum">
              <a:rPr lang="fr-FR" smtClean="0"/>
              <a:pPr/>
              <a:t>11</a:t>
            </a:fld>
            <a:endParaRPr lang="fr-FR"/>
          </a:p>
        </p:txBody>
      </p:sp>
      <p:pic>
        <p:nvPicPr>
          <p:cNvPr id="8" name="Picture 7" descr="nict_logo.png"/>
          <p:cNvPicPr>
            <a:picLocks noChangeAspect="1"/>
          </p:cNvPicPr>
          <p:nvPr/>
        </p:nvPicPr>
        <p:blipFill>
          <a:blip r:embed="rId3" cstate="screen"/>
          <a:stretch>
            <a:fillRect/>
          </a:stretch>
        </p:blipFill>
        <p:spPr>
          <a:xfrm>
            <a:off x="214282" y="6019823"/>
            <a:ext cx="2857500" cy="695325"/>
          </a:xfrm>
          <a:prstGeom prst="rect">
            <a:avLst/>
          </a:prstGeom>
        </p:spPr>
      </p:pic>
      <p:pic>
        <p:nvPicPr>
          <p:cNvPr id="9" name="Picture 8" descr="ICSU_logo_Colour.jpg"/>
          <p:cNvPicPr>
            <a:picLocks noChangeAspect="1"/>
          </p:cNvPicPr>
          <p:nvPr/>
        </p:nvPicPr>
        <p:blipFill>
          <a:blip r:embed="rId4" cstate="screen"/>
          <a:stretch>
            <a:fillRect/>
          </a:stretch>
        </p:blipFill>
        <p:spPr>
          <a:xfrm>
            <a:off x="3476041" y="5756044"/>
            <a:ext cx="3310537" cy="1101956"/>
          </a:xfrm>
          <a:prstGeom prst="rect">
            <a:avLst/>
          </a:prstGeom>
        </p:spPr>
      </p:pic>
      <p:pic>
        <p:nvPicPr>
          <p:cNvPr id="10" name="Picture 9" descr="ICSU_logo_orange_RGB_letterhead.jpg"/>
          <p:cNvPicPr>
            <a:picLocks noChangeAspect="1"/>
          </p:cNvPicPr>
          <p:nvPr/>
        </p:nvPicPr>
        <p:blipFill>
          <a:blip r:embed="rId5" cstate="screen"/>
          <a:stretch>
            <a:fillRect/>
          </a:stretch>
        </p:blipFill>
        <p:spPr>
          <a:xfrm>
            <a:off x="7262842" y="5787222"/>
            <a:ext cx="1524000" cy="8564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&amp; Architecture</a:t>
            </a:r>
            <a:endParaRPr lang="en-GB"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12</a:t>
            </a:fld>
            <a:endParaRPr lang="fr-FR"/>
          </a:p>
        </p:txBody>
      </p:sp>
      <p:pic>
        <p:nvPicPr>
          <p:cNvPr id="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 y="1577030"/>
            <a:ext cx="7822082" cy="528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normAutofit fontScale="90000"/>
          </a:bodyPr>
          <a:lstStyle/>
          <a:p>
            <a:r>
              <a:rPr lang="en-GB" b="1" dirty="0" smtClean="0"/>
              <a:t>WDS - a "system of data systems"</a:t>
            </a:r>
            <a:endParaRPr lang="en-US" b="1" dirty="0"/>
          </a:p>
        </p:txBody>
      </p:sp>
      <p:sp>
        <p:nvSpPr>
          <p:cNvPr id="3" name="Content Placeholder 2"/>
          <p:cNvSpPr>
            <a:spLocks noGrp="1"/>
          </p:cNvSpPr>
          <p:nvPr>
            <p:ph idx="1"/>
          </p:nvPr>
        </p:nvSpPr>
        <p:spPr>
          <a:xfrm>
            <a:off x="0" y="1676400"/>
            <a:ext cx="8991600" cy="4848944"/>
          </a:xfrm>
        </p:spPr>
        <p:txBody>
          <a:bodyPr>
            <a:noAutofit/>
          </a:bodyPr>
          <a:lstStyle/>
          <a:p>
            <a:pPr marL="355600" indent="-355600">
              <a:lnSpc>
                <a:spcPts val="3200"/>
              </a:lnSpc>
              <a:spcBef>
                <a:spcPts val="900"/>
              </a:spcBef>
              <a:buFont typeface="Arial" pitchFamily="34" charset="0"/>
              <a:buChar char="•"/>
            </a:pPr>
            <a:r>
              <a:rPr lang="en-GB" sz="2800" b="1" dirty="0" smtClean="0">
                <a:latin typeface="+mj-lt"/>
              </a:rPr>
              <a:t>...of </a:t>
            </a:r>
            <a:r>
              <a:rPr lang="en-GB" sz="2800" b="1" dirty="0">
                <a:latin typeface="+mj-lt"/>
              </a:rPr>
              <a:t>data archive </a:t>
            </a:r>
            <a:r>
              <a:rPr lang="en-GB" sz="2800" b="1" dirty="0" smtClean="0">
                <a:latin typeface="+mj-lt"/>
              </a:rPr>
              <a:t>centres</a:t>
            </a:r>
            <a:r>
              <a:rPr lang="en-GB" sz="2800" b="1" dirty="0">
                <a:latin typeface="+mj-lt"/>
              </a:rPr>
              <a:t>, data analysis </a:t>
            </a:r>
            <a:r>
              <a:rPr lang="en-GB" sz="2800" b="1" dirty="0" smtClean="0">
                <a:latin typeface="+mj-lt"/>
              </a:rPr>
              <a:t>centres</a:t>
            </a:r>
            <a:r>
              <a:rPr lang="en-GB" sz="2800" b="1" dirty="0">
                <a:latin typeface="+mj-lt"/>
              </a:rPr>
              <a:t>, data producers, data developers, data observing systems</a:t>
            </a:r>
            <a:r>
              <a:rPr lang="en-GB" sz="2800" b="1" dirty="0" smtClean="0">
                <a:latin typeface="+mj-lt"/>
              </a:rPr>
              <a:t> and networks, </a:t>
            </a:r>
            <a:r>
              <a:rPr lang="en-GB" sz="2800" b="1" dirty="0">
                <a:latin typeface="+mj-lt"/>
              </a:rPr>
              <a:t>virtual observatories, etc., both regional (including national) and </a:t>
            </a:r>
            <a:r>
              <a:rPr lang="en-GB" sz="2800" b="1" dirty="0" smtClean="0">
                <a:latin typeface="+mj-lt"/>
              </a:rPr>
              <a:t>global</a:t>
            </a:r>
          </a:p>
          <a:p>
            <a:pPr marL="355600" indent="-355600">
              <a:lnSpc>
                <a:spcPts val="3200"/>
              </a:lnSpc>
              <a:spcBef>
                <a:spcPts val="900"/>
              </a:spcBef>
              <a:buFont typeface="Arial" pitchFamily="34" charset="0"/>
              <a:buChar char="•"/>
            </a:pPr>
            <a:endParaRPr lang="en-GB" sz="2800" b="1" dirty="0" smtClean="0">
              <a:latin typeface="+mj-lt"/>
            </a:endParaRPr>
          </a:p>
          <a:p>
            <a:pPr marL="355600" indent="-355600">
              <a:lnSpc>
                <a:spcPts val="3200"/>
              </a:lnSpc>
              <a:spcBef>
                <a:spcPts val="900"/>
              </a:spcBef>
              <a:buFont typeface="Arial" pitchFamily="34" charset="0"/>
              <a:buChar char="•"/>
            </a:pPr>
            <a:r>
              <a:rPr lang="en-GB" sz="2800" b="1" dirty="0" smtClean="0">
                <a:latin typeface="+mj-lt"/>
              </a:rPr>
              <a:t>Membership criteria inclusive </a:t>
            </a:r>
            <a:r>
              <a:rPr lang="en-GB" sz="2800" b="1" dirty="0">
                <a:latin typeface="+mj-lt"/>
              </a:rPr>
              <a:t>of this </a:t>
            </a:r>
            <a:r>
              <a:rPr lang="en-GB" sz="2800" b="1" dirty="0" smtClean="0">
                <a:latin typeface="+mj-lt"/>
              </a:rPr>
              <a:t>concept </a:t>
            </a:r>
          </a:p>
          <a:p>
            <a:pPr marL="355600" indent="-355600">
              <a:lnSpc>
                <a:spcPts val="3200"/>
              </a:lnSpc>
              <a:spcBef>
                <a:spcPts val="900"/>
              </a:spcBef>
              <a:buFont typeface="Arial" pitchFamily="34" charset="0"/>
              <a:buChar char="•"/>
            </a:pPr>
            <a:r>
              <a:rPr lang="en-GB" sz="2800" b="1" dirty="0" smtClean="0">
                <a:latin typeface="+mj-lt"/>
              </a:rPr>
              <a:t>Some may </a:t>
            </a:r>
            <a:r>
              <a:rPr lang="en-GB" sz="2800" b="1" dirty="0">
                <a:latin typeface="+mj-lt"/>
              </a:rPr>
              <a:t>need to </a:t>
            </a:r>
            <a:r>
              <a:rPr lang="en-GB" sz="2800" b="1" dirty="0" smtClean="0">
                <a:latin typeface="+mj-lt"/>
              </a:rPr>
              <a:t>be </a:t>
            </a:r>
            <a:r>
              <a:rPr lang="en-GB" sz="2800" b="1" dirty="0">
                <a:latin typeface="+mj-lt"/>
              </a:rPr>
              <a:t>more general than</a:t>
            </a:r>
            <a:r>
              <a:rPr lang="en-GB" sz="2800" b="1" dirty="0" smtClean="0">
                <a:latin typeface="+mj-lt"/>
              </a:rPr>
              <a:t> current ones </a:t>
            </a:r>
            <a:r>
              <a:rPr lang="en-GB" sz="2800" b="1" dirty="0">
                <a:latin typeface="+mj-lt"/>
              </a:rPr>
              <a:t> </a:t>
            </a:r>
            <a:endParaRPr lang="en-GB" sz="2800" b="1" dirty="0" smtClean="0">
              <a:latin typeface="+mj-lt"/>
            </a:endParaRPr>
          </a:p>
          <a:p>
            <a:pPr marL="355600" indent="-355600">
              <a:lnSpc>
                <a:spcPts val="3200"/>
              </a:lnSpc>
              <a:spcBef>
                <a:spcPts val="900"/>
              </a:spcBef>
              <a:buFont typeface="Arial" pitchFamily="34" charset="0"/>
              <a:buChar char="•"/>
            </a:pPr>
            <a:r>
              <a:rPr lang="en-GB" sz="2800" b="1" dirty="0" smtClean="0">
                <a:latin typeface="+mj-lt"/>
              </a:rPr>
              <a:t>Tough concept </a:t>
            </a:r>
            <a:r>
              <a:rPr lang="en-GB" sz="2800" b="1" dirty="0">
                <a:latin typeface="+mj-lt"/>
              </a:rPr>
              <a:t>to</a:t>
            </a:r>
            <a:r>
              <a:rPr lang="en-GB" sz="2800" b="1" dirty="0" smtClean="0">
                <a:latin typeface="+mj-lt"/>
              </a:rPr>
              <a:t> address until WDS is fully developed...</a:t>
            </a:r>
            <a:r>
              <a:rPr lang="en-GB" sz="2800" b="1" dirty="0">
                <a:latin typeface="+mj-lt"/>
              </a:rPr>
              <a:t>   </a:t>
            </a:r>
            <a:endParaRPr lang="en-US" sz="2800" b="1"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7"/>
          <p:cNvGrpSpPr/>
          <p:nvPr/>
        </p:nvGrpSpPr>
        <p:grpSpPr>
          <a:xfrm>
            <a:off x="381000" y="762000"/>
            <a:ext cx="8458200" cy="6097478"/>
            <a:chOff x="228600" y="228600"/>
            <a:chExt cx="8915400" cy="6637761"/>
          </a:xfrm>
        </p:grpSpPr>
        <p:grpSp>
          <p:nvGrpSpPr>
            <p:cNvPr id="7" name="Group 98"/>
            <p:cNvGrpSpPr>
              <a:grpSpLocks/>
            </p:cNvGrpSpPr>
            <p:nvPr/>
          </p:nvGrpSpPr>
          <p:grpSpPr bwMode="auto">
            <a:xfrm>
              <a:off x="4227513" y="4729163"/>
              <a:ext cx="192087" cy="685800"/>
              <a:chOff x="4227513" y="4729163"/>
              <a:chExt cx="192087" cy="685800"/>
            </a:xfrm>
          </p:grpSpPr>
          <p:cxnSp>
            <p:nvCxnSpPr>
              <p:cNvPr id="138" name="Straight Connector 137"/>
              <p:cNvCxnSpPr>
                <a:cxnSpLocks noChangeShapeType="1"/>
              </p:cNvCxnSpPr>
              <p:nvPr/>
            </p:nvCxnSpPr>
            <p:spPr bwMode="auto">
              <a:xfrm rot="5400000">
                <a:off x="3890170" y="5066506"/>
                <a:ext cx="677862" cy="3175"/>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39" name="Straight Connector 138"/>
              <p:cNvCxnSpPr>
                <a:cxnSpLocks noChangeShapeType="1"/>
              </p:cNvCxnSpPr>
              <p:nvPr/>
            </p:nvCxnSpPr>
            <p:spPr bwMode="auto">
              <a:xfrm>
                <a:off x="4229100" y="4956175"/>
                <a:ext cx="188913"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40" name="Straight Connector 139"/>
              <p:cNvCxnSpPr>
                <a:cxnSpLocks noChangeShapeType="1"/>
              </p:cNvCxnSpPr>
              <p:nvPr/>
            </p:nvCxnSpPr>
            <p:spPr bwMode="auto">
              <a:xfrm>
                <a:off x="4227513" y="5105400"/>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41" name="Straight Connector 140"/>
              <p:cNvCxnSpPr>
                <a:cxnSpLocks noChangeShapeType="1"/>
              </p:cNvCxnSpPr>
              <p:nvPr/>
            </p:nvCxnSpPr>
            <p:spPr bwMode="auto">
              <a:xfrm>
                <a:off x="4229100" y="5259388"/>
                <a:ext cx="188913"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42" name="Straight Connector 141"/>
              <p:cNvCxnSpPr>
                <a:cxnSpLocks noChangeShapeType="1"/>
              </p:cNvCxnSpPr>
              <p:nvPr/>
            </p:nvCxnSpPr>
            <p:spPr bwMode="auto">
              <a:xfrm>
                <a:off x="4230688" y="541337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grpSp>
        <p:grpSp>
          <p:nvGrpSpPr>
            <p:cNvPr id="9" name="Group 106"/>
            <p:cNvGrpSpPr/>
            <p:nvPr/>
          </p:nvGrpSpPr>
          <p:grpSpPr>
            <a:xfrm>
              <a:off x="228600" y="228600"/>
              <a:ext cx="8915400" cy="6637761"/>
              <a:chOff x="228600" y="228600"/>
              <a:chExt cx="8915400" cy="6637761"/>
            </a:xfrm>
          </p:grpSpPr>
          <p:cxnSp>
            <p:nvCxnSpPr>
              <p:cNvPr id="92" name="Straight Connector 91"/>
              <p:cNvCxnSpPr>
                <a:cxnSpLocks noChangeShapeType="1"/>
              </p:cNvCxnSpPr>
              <p:nvPr/>
            </p:nvCxnSpPr>
            <p:spPr bwMode="auto">
              <a:xfrm rot="5400000">
                <a:off x="2085975" y="3532188"/>
                <a:ext cx="1316037" cy="1588"/>
              </a:xfrm>
              <a:prstGeom prst="line">
                <a:avLst/>
              </a:prstGeom>
              <a:noFill/>
              <a:ln w="25400">
                <a:solidFill>
                  <a:srgbClr val="7F7F7F"/>
                </a:solidFill>
                <a:round/>
                <a:headEnd/>
                <a:tailEnd/>
              </a:ln>
              <a:effectLst>
                <a:outerShdw dist="20000" dir="5400000" rotWithShape="0">
                  <a:srgbClr val="808080">
                    <a:alpha val="37999"/>
                  </a:srgbClr>
                </a:outerShdw>
              </a:effectLst>
            </p:spPr>
          </p:cxnSp>
          <p:sp>
            <p:nvSpPr>
              <p:cNvPr id="21" name="Rounded Rectangle 20"/>
              <p:cNvSpPr>
                <a:spLocks noChangeArrowheads="1"/>
              </p:cNvSpPr>
              <p:nvPr/>
            </p:nvSpPr>
            <p:spPr bwMode="auto">
              <a:xfrm>
                <a:off x="2286000" y="2486025"/>
                <a:ext cx="990600" cy="415925"/>
              </a:xfrm>
              <a:prstGeom prst="roundRect">
                <a:avLst>
                  <a:gd name="adj" fmla="val 16667"/>
                </a:avLst>
              </a:prstGeom>
              <a:gradFill rotWithShape="1">
                <a:gsLst>
                  <a:gs pos="0">
                    <a:srgbClr val="FF9A99"/>
                  </a:gs>
                  <a:gs pos="100000">
                    <a:srgbClr val="D1403C"/>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r>
                  <a:rPr lang="en-US" sz="1100" b="1">
                    <a:solidFill>
                      <a:srgbClr val="FFFFFF"/>
                    </a:solidFill>
                    <a:latin typeface="Constantia"/>
                    <a:cs typeface="ＭＳ Ｐゴシック" pitchFamily="-107" charset="-128"/>
                  </a:rPr>
                  <a:t>Analysis Coordinator</a:t>
                </a:r>
              </a:p>
            </p:txBody>
          </p:sp>
          <p:cxnSp>
            <p:nvCxnSpPr>
              <p:cNvPr id="89" name="Straight Connector 88"/>
              <p:cNvCxnSpPr>
                <a:cxnSpLocks noChangeShapeType="1"/>
              </p:cNvCxnSpPr>
              <p:nvPr/>
            </p:nvCxnSpPr>
            <p:spPr bwMode="auto">
              <a:xfrm rot="10800000" flipV="1">
                <a:off x="2746375" y="3941763"/>
                <a:ext cx="1827213" cy="0"/>
              </a:xfrm>
              <a:prstGeom prst="line">
                <a:avLst/>
              </a:prstGeom>
              <a:noFill/>
              <a:ln w="25400">
                <a:solidFill>
                  <a:srgbClr val="7F7F7F"/>
                </a:solidFill>
                <a:prstDash val="sysDash"/>
                <a:round/>
                <a:headEnd/>
                <a:tailEnd/>
              </a:ln>
              <a:effectLst>
                <a:outerShdw dist="20000" dir="5400000" rotWithShape="0">
                  <a:srgbClr val="808080">
                    <a:alpha val="37999"/>
                  </a:srgbClr>
                </a:outerShdw>
              </a:effectLst>
            </p:spPr>
          </p:cxnSp>
          <p:grpSp>
            <p:nvGrpSpPr>
              <p:cNvPr id="10" name="Group 99"/>
              <p:cNvGrpSpPr/>
              <p:nvPr/>
            </p:nvGrpSpPr>
            <p:grpSpPr>
              <a:xfrm>
                <a:off x="228600" y="228600"/>
                <a:ext cx="8915400" cy="6637761"/>
                <a:chOff x="228600" y="228600"/>
                <a:chExt cx="8915400" cy="6637761"/>
              </a:xfrm>
            </p:grpSpPr>
            <p:cxnSp>
              <p:nvCxnSpPr>
                <p:cNvPr id="55" name="Straight Connector 54"/>
                <p:cNvCxnSpPr>
                  <a:cxnSpLocks noChangeShapeType="1"/>
                </p:cNvCxnSpPr>
                <p:nvPr/>
              </p:nvCxnSpPr>
              <p:spPr bwMode="auto">
                <a:xfrm rot="5400000">
                  <a:off x="3556794" y="2080419"/>
                  <a:ext cx="2028825"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64" name="Straight Connector 63"/>
                <p:cNvCxnSpPr>
                  <a:cxnSpLocks noChangeShapeType="1"/>
                </p:cNvCxnSpPr>
                <p:nvPr/>
              </p:nvCxnSpPr>
              <p:spPr bwMode="auto">
                <a:xfrm rot="10800000" flipV="1">
                  <a:off x="5562600" y="2819400"/>
                  <a:ext cx="760413" cy="0"/>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74" name="Straight Connector 73"/>
                <p:cNvCxnSpPr>
                  <a:cxnSpLocks noChangeShapeType="1"/>
                  <a:stCxn id="3" idx="0"/>
                  <a:endCxn id="4" idx="0"/>
                </p:cNvCxnSpPr>
                <p:nvPr/>
              </p:nvCxnSpPr>
              <p:spPr bwMode="auto">
                <a:xfrm rot="5400000" flipH="1" flipV="1">
                  <a:off x="4335463" y="466725"/>
                  <a:ext cx="474662" cy="1588"/>
                </a:xfrm>
                <a:prstGeom prst="line">
                  <a:avLst/>
                </a:prstGeom>
                <a:noFill/>
                <a:ln w="25400">
                  <a:solidFill>
                    <a:srgbClr val="7F7F7F"/>
                  </a:solidFill>
                  <a:prstDash val="sysDash"/>
                  <a:round/>
                  <a:headEnd/>
                  <a:tailEnd/>
                </a:ln>
                <a:effectLst>
                  <a:outerShdw dist="20000" dir="5400000" rotWithShape="0">
                    <a:srgbClr val="808080">
                      <a:alpha val="37999"/>
                    </a:srgbClr>
                  </a:outerShdw>
                </a:effectLst>
              </p:spPr>
            </p:cxnSp>
            <p:cxnSp>
              <p:nvCxnSpPr>
                <p:cNvPr id="78" name="Straight Connector 77"/>
                <p:cNvCxnSpPr>
                  <a:cxnSpLocks noChangeShapeType="1"/>
                </p:cNvCxnSpPr>
                <p:nvPr/>
              </p:nvCxnSpPr>
              <p:spPr bwMode="auto">
                <a:xfrm rot="10800000" flipV="1">
                  <a:off x="5410200" y="1066800"/>
                  <a:ext cx="912813" cy="0"/>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80" name="Straight Connector 79"/>
                <p:cNvCxnSpPr>
                  <a:cxnSpLocks noChangeShapeType="1"/>
                </p:cNvCxnSpPr>
                <p:nvPr/>
              </p:nvCxnSpPr>
              <p:spPr bwMode="auto">
                <a:xfrm rot="10800000">
                  <a:off x="755650" y="2176463"/>
                  <a:ext cx="3816350" cy="396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82" name="Straight Connector 81"/>
                <p:cNvCxnSpPr>
                  <a:cxnSpLocks noChangeShapeType="1"/>
                </p:cNvCxnSpPr>
                <p:nvPr/>
              </p:nvCxnSpPr>
              <p:spPr bwMode="auto">
                <a:xfrm rot="16200000" flipH="1">
                  <a:off x="2569369" y="2388394"/>
                  <a:ext cx="347662" cy="0"/>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59" name="Straight Connector 158"/>
                <p:cNvCxnSpPr>
                  <a:cxnSpLocks noChangeShapeType="1"/>
                </p:cNvCxnSpPr>
                <p:nvPr/>
              </p:nvCxnSpPr>
              <p:spPr bwMode="auto">
                <a:xfrm>
                  <a:off x="4570413" y="3944938"/>
                  <a:ext cx="2058987"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64" name="Straight Connector 163"/>
                <p:cNvCxnSpPr>
                  <a:cxnSpLocks noChangeShapeType="1"/>
                </p:cNvCxnSpPr>
                <p:nvPr/>
              </p:nvCxnSpPr>
              <p:spPr bwMode="auto">
                <a:xfrm rot="5400000">
                  <a:off x="6503988" y="4067175"/>
                  <a:ext cx="254000" cy="3175"/>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75" name="Straight Connector 174"/>
                <p:cNvCxnSpPr>
                  <a:cxnSpLocks noChangeShapeType="1"/>
                  <a:stCxn id="5" idx="2"/>
                </p:cNvCxnSpPr>
                <p:nvPr/>
              </p:nvCxnSpPr>
              <p:spPr bwMode="auto">
                <a:xfrm rot="5400000">
                  <a:off x="4068763" y="3706813"/>
                  <a:ext cx="1004887"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03" name="Straight Connector 102"/>
                <p:cNvCxnSpPr>
                  <a:cxnSpLocks noChangeShapeType="1"/>
                </p:cNvCxnSpPr>
                <p:nvPr/>
              </p:nvCxnSpPr>
              <p:spPr bwMode="auto">
                <a:xfrm rot="16200000" flipH="1">
                  <a:off x="-41275" y="2973388"/>
                  <a:ext cx="1600200" cy="6350"/>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97" name="Straight Connector 96"/>
                <p:cNvCxnSpPr>
                  <a:cxnSpLocks noChangeShapeType="1"/>
                </p:cNvCxnSpPr>
                <p:nvPr/>
              </p:nvCxnSpPr>
              <p:spPr bwMode="auto">
                <a:xfrm rot="16200000" flipH="1">
                  <a:off x="1273968" y="2355057"/>
                  <a:ext cx="347663" cy="0"/>
                </a:xfrm>
                <a:prstGeom prst="line">
                  <a:avLst/>
                </a:prstGeom>
                <a:noFill/>
                <a:ln w="25400">
                  <a:solidFill>
                    <a:srgbClr val="7F7F7F"/>
                  </a:solidFill>
                  <a:round/>
                  <a:headEnd/>
                  <a:tailEnd/>
                </a:ln>
                <a:effectLst>
                  <a:outerShdw dist="20000" dir="5400000" rotWithShape="0">
                    <a:srgbClr val="808080">
                      <a:alpha val="37999"/>
                    </a:srgbClr>
                  </a:outerShdw>
                </a:effectLst>
              </p:spPr>
            </p:cxnSp>
            <p:grpSp>
              <p:nvGrpSpPr>
                <p:cNvPr id="11" name="Group 98"/>
                <p:cNvGrpSpPr/>
                <p:nvPr/>
              </p:nvGrpSpPr>
              <p:grpSpPr>
                <a:xfrm>
                  <a:off x="228600" y="228600"/>
                  <a:ext cx="8915400" cy="6637761"/>
                  <a:chOff x="228600" y="228600"/>
                  <a:chExt cx="8915400" cy="6637761"/>
                </a:xfrm>
              </p:grpSpPr>
              <p:sp>
                <p:nvSpPr>
                  <p:cNvPr id="2063" name="TextBox 42"/>
                  <p:cNvSpPr txBox="1">
                    <a:spLocks noChangeArrowheads="1"/>
                  </p:cNvSpPr>
                  <p:nvPr/>
                </p:nvSpPr>
                <p:spPr bwMode="auto">
                  <a:xfrm>
                    <a:off x="4191000" y="5827713"/>
                    <a:ext cx="4800600" cy="1038648"/>
                  </a:xfrm>
                  <a:prstGeom prst="rect">
                    <a:avLst/>
                  </a:prstGeom>
                  <a:noFill/>
                  <a:ln w="9525">
                    <a:noFill/>
                    <a:miter lim="800000"/>
                    <a:headEnd/>
                    <a:tailEnd/>
                  </a:ln>
                </p:spPr>
                <p:txBody>
                  <a:bodyPr wrap="square">
                    <a:spAutoFit/>
                  </a:bodyPr>
                  <a:lstStyle/>
                  <a:p>
                    <a:r>
                      <a:rPr lang="en-US" sz="800" dirty="0">
                        <a:solidFill>
                          <a:prstClr val="black"/>
                        </a:solidFill>
                      </a:rPr>
                      <a:t>International Association for Geodesy/Global Geodetic Observing System (IAG/GGOS)</a:t>
                    </a:r>
                  </a:p>
                  <a:p>
                    <a:r>
                      <a:rPr lang="en-US" sz="800" dirty="0">
                        <a:solidFill>
                          <a:prstClr val="black"/>
                        </a:solidFill>
                      </a:rPr>
                      <a:t>International Earth Rotation and Reference Frame Service (IERS)</a:t>
                    </a:r>
                  </a:p>
                  <a:p>
                    <a:r>
                      <a:rPr lang="en-US" sz="800" dirty="0">
                        <a:solidFill>
                          <a:prstClr val="black"/>
                        </a:solidFill>
                      </a:rPr>
                      <a:t>Bureau International des </a:t>
                    </a:r>
                    <a:r>
                      <a:rPr lang="en-US" sz="800" dirty="0" err="1">
                        <a:solidFill>
                          <a:prstClr val="black"/>
                        </a:solidFill>
                      </a:rPr>
                      <a:t>Poids</a:t>
                    </a:r>
                    <a:r>
                      <a:rPr lang="en-US" sz="800" dirty="0">
                        <a:solidFill>
                          <a:prstClr val="black"/>
                        </a:solidFill>
                      </a:rPr>
                      <a:t> et </a:t>
                    </a:r>
                    <a:r>
                      <a:rPr lang="en-US" sz="800" dirty="0" err="1">
                        <a:solidFill>
                          <a:prstClr val="black"/>
                        </a:solidFill>
                      </a:rPr>
                      <a:t>Mesures</a:t>
                    </a:r>
                    <a:r>
                      <a:rPr lang="en-US" sz="800" dirty="0">
                        <a:solidFill>
                          <a:prstClr val="black"/>
                        </a:solidFill>
                      </a:rPr>
                      <a:t> (BIPM)</a:t>
                    </a:r>
                  </a:p>
                  <a:p>
                    <a:r>
                      <a:rPr lang="en-US" sz="800" dirty="0">
                        <a:solidFill>
                          <a:prstClr val="black"/>
                        </a:solidFill>
                      </a:rPr>
                      <a:t>International Council for Science/Word Data Systems (ICSU/WDS)</a:t>
                    </a:r>
                  </a:p>
                  <a:p>
                    <a:r>
                      <a:rPr lang="en-US" sz="800" dirty="0">
                        <a:solidFill>
                          <a:prstClr val="black"/>
                        </a:solidFill>
                      </a:rPr>
                      <a:t>United Nations Office for Outer Space Affairs/International Committee on GNSS (UNOOSA/ICG)</a:t>
                    </a:r>
                  </a:p>
                  <a:p>
                    <a:r>
                      <a:rPr lang="en-US" sz="800" dirty="0">
                        <a:solidFill>
                          <a:prstClr val="black"/>
                        </a:solidFill>
                      </a:rPr>
                      <a:t>Analysis Center (AC)</a:t>
                    </a:r>
                  </a:p>
                  <a:p>
                    <a:r>
                      <a:rPr lang="en-US" sz="800" dirty="0">
                        <a:solidFill>
                          <a:prstClr val="black"/>
                        </a:solidFill>
                      </a:rPr>
                      <a:t>Associate Analysis Center (AAC)</a:t>
                    </a:r>
                  </a:p>
                </p:txBody>
              </p:sp>
              <p:sp>
                <p:nvSpPr>
                  <p:cNvPr id="4" name="Rounded Rectangle 3"/>
                  <p:cNvSpPr>
                    <a:spLocks noChangeArrowheads="1"/>
                  </p:cNvSpPr>
                  <p:nvPr/>
                </p:nvSpPr>
                <p:spPr bwMode="auto">
                  <a:xfrm>
                    <a:off x="2438400" y="228600"/>
                    <a:ext cx="4267200" cy="2286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dist="23000" dir="5400000" rotWithShape="0">
                      <a:srgbClr val="808080">
                        <a:alpha val="34999"/>
                      </a:srgbClr>
                    </a:outerShdw>
                  </a:effectLst>
                </p:spPr>
                <p:txBody>
                  <a:bodyPr anchor="ctr"/>
                  <a:lstStyle/>
                  <a:p>
                    <a:pPr algn="ctr">
                      <a:defRPr/>
                    </a:pPr>
                    <a:r>
                      <a:rPr lang="en-US" sz="1100">
                        <a:solidFill>
                          <a:srgbClr val="FFFFFF"/>
                        </a:solidFill>
                        <a:latin typeface="Constantia"/>
                        <a:cs typeface="ＭＳ Ｐゴシック" pitchFamily="-107" charset="-128"/>
                      </a:rPr>
                      <a:t>IGS Associate Members</a:t>
                    </a:r>
                  </a:p>
                </p:txBody>
              </p:sp>
              <p:grpSp>
                <p:nvGrpSpPr>
                  <p:cNvPr id="12" name="Group 97"/>
                  <p:cNvGrpSpPr/>
                  <p:nvPr/>
                </p:nvGrpSpPr>
                <p:grpSpPr>
                  <a:xfrm>
                    <a:off x="228600" y="703263"/>
                    <a:ext cx="8915400" cy="5432603"/>
                    <a:chOff x="228600" y="703263"/>
                    <a:chExt cx="8915400" cy="5432603"/>
                  </a:xfrm>
                </p:grpSpPr>
                <p:sp>
                  <p:nvSpPr>
                    <p:cNvPr id="72" name="Left-Right Arrow 71"/>
                    <p:cNvSpPr>
                      <a:spLocks noChangeArrowheads="1"/>
                    </p:cNvSpPr>
                    <p:nvPr/>
                  </p:nvSpPr>
                  <p:spPr bwMode="auto">
                    <a:xfrm>
                      <a:off x="2362200" y="762000"/>
                      <a:ext cx="685800" cy="303213"/>
                    </a:xfrm>
                    <a:prstGeom prst="leftRightArrow">
                      <a:avLst>
                        <a:gd name="adj1" fmla="val 50000"/>
                        <a:gd name="adj2" fmla="val 50000"/>
                      </a:avLst>
                    </a:prstGeom>
                    <a:solidFill>
                      <a:srgbClr val="FFFF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onstantia"/>
                        <a:cs typeface="ＭＳ Ｐゴシック" pitchFamily="-107" charset="-128"/>
                      </a:endParaRPr>
                    </a:p>
                  </p:txBody>
                </p:sp>
                <p:sp>
                  <p:nvSpPr>
                    <p:cNvPr id="5" name="Rounded Rectangle 4"/>
                    <p:cNvSpPr>
                      <a:spLocks noChangeArrowheads="1"/>
                    </p:cNvSpPr>
                    <p:nvPr/>
                  </p:nvSpPr>
                  <p:spPr bwMode="auto">
                    <a:xfrm>
                      <a:off x="3581400" y="2443163"/>
                      <a:ext cx="1981200" cy="7620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100" b="1" dirty="0">
                          <a:solidFill>
                            <a:srgbClr val="FFFFFF"/>
                          </a:solidFill>
                          <a:latin typeface="Constantia"/>
                          <a:cs typeface="ＭＳ Ｐゴシック" pitchFamily="-107" charset="-128"/>
                        </a:rPr>
                        <a:t>Central Bureau</a:t>
                      </a:r>
                    </a:p>
                    <a:p>
                      <a:pPr algn="ctr">
                        <a:defRPr/>
                      </a:pPr>
                      <a:r>
                        <a:rPr lang="en-US" sz="1000" dirty="0">
                          <a:solidFill>
                            <a:srgbClr val="FFFFFF"/>
                          </a:solidFill>
                          <a:latin typeface="Constantia"/>
                          <a:cs typeface="ＭＳ Ｐゴシック" pitchFamily="-107" charset="-128"/>
                        </a:rPr>
                        <a:t>Executive Management</a:t>
                      </a:r>
                    </a:p>
                    <a:p>
                      <a:pPr algn="ctr">
                        <a:defRPr/>
                      </a:pPr>
                      <a:r>
                        <a:rPr lang="en-US" sz="1000" dirty="0">
                          <a:solidFill>
                            <a:srgbClr val="FFFFFF"/>
                          </a:solidFill>
                          <a:latin typeface="Constantia"/>
                          <a:cs typeface="ＭＳ Ｐゴシック" pitchFamily="-107" charset="-128"/>
                        </a:rPr>
                        <a:t>Network Coordination</a:t>
                      </a:r>
                    </a:p>
                    <a:p>
                      <a:pPr algn="ctr">
                        <a:defRPr/>
                      </a:pPr>
                      <a:r>
                        <a:rPr lang="en-US" sz="1000" dirty="0">
                          <a:solidFill>
                            <a:srgbClr val="FFFFFF"/>
                          </a:solidFill>
                          <a:latin typeface="Constantia"/>
                          <a:cs typeface="ＭＳ Ｐゴシック" pitchFamily="-107" charset="-128"/>
                        </a:rPr>
                        <a:t>Information Portal</a:t>
                      </a:r>
                    </a:p>
                  </p:txBody>
                </p:sp>
                <p:grpSp>
                  <p:nvGrpSpPr>
                    <p:cNvPr id="13" name="Group 108"/>
                    <p:cNvGrpSpPr>
                      <a:grpSpLocks/>
                    </p:cNvGrpSpPr>
                    <p:nvPr/>
                  </p:nvGrpSpPr>
                  <p:grpSpPr bwMode="auto">
                    <a:xfrm>
                      <a:off x="835025" y="990600"/>
                      <a:ext cx="1450975" cy="1110385"/>
                      <a:chOff x="835025" y="1316037"/>
                      <a:chExt cx="1450975" cy="1111110"/>
                    </a:xfrm>
                  </p:grpSpPr>
                  <p:sp>
                    <p:nvSpPr>
                      <p:cNvPr id="2132" name="TextBox 42"/>
                      <p:cNvSpPr txBox="1">
                        <a:spLocks noChangeArrowheads="1"/>
                      </p:cNvSpPr>
                      <p:nvPr/>
                    </p:nvSpPr>
                    <p:spPr bwMode="auto">
                      <a:xfrm>
                        <a:off x="1030287" y="1488401"/>
                        <a:ext cx="1255713" cy="938746"/>
                      </a:xfrm>
                      <a:prstGeom prst="rect">
                        <a:avLst/>
                      </a:prstGeom>
                      <a:noFill/>
                      <a:ln w="9525">
                        <a:noFill/>
                        <a:miter lim="800000"/>
                        <a:headEnd/>
                        <a:tailEnd/>
                      </a:ln>
                    </p:spPr>
                    <p:txBody>
                      <a:bodyPr wrap="square">
                        <a:spAutoFit/>
                      </a:bodyPr>
                      <a:lstStyle/>
                      <a:p>
                        <a:r>
                          <a:rPr lang="en-US" sz="1000">
                            <a:solidFill>
                              <a:prstClr val="black"/>
                            </a:solidFill>
                          </a:rPr>
                          <a:t>IAG/GGOS</a:t>
                        </a:r>
                      </a:p>
                      <a:p>
                        <a:r>
                          <a:rPr lang="en-US" sz="1000">
                            <a:solidFill>
                              <a:prstClr val="black"/>
                            </a:solidFill>
                          </a:rPr>
                          <a:t>IERS</a:t>
                        </a:r>
                      </a:p>
                      <a:p>
                        <a:r>
                          <a:rPr lang="en-US" sz="1000">
                            <a:solidFill>
                              <a:prstClr val="black"/>
                            </a:solidFill>
                          </a:rPr>
                          <a:t>BIPM</a:t>
                        </a:r>
                      </a:p>
                      <a:p>
                        <a:r>
                          <a:rPr lang="en-US" sz="1000">
                            <a:solidFill>
                              <a:prstClr val="black"/>
                            </a:solidFill>
                          </a:rPr>
                          <a:t>ICSU/WDS</a:t>
                        </a:r>
                      </a:p>
                      <a:p>
                        <a:r>
                          <a:rPr lang="en-US" sz="1000">
                            <a:solidFill>
                              <a:prstClr val="black"/>
                            </a:solidFill>
                          </a:rPr>
                          <a:t>UNOOSA/ICG</a:t>
                        </a:r>
                      </a:p>
                    </p:txBody>
                  </p:sp>
                  <p:cxnSp>
                    <p:nvCxnSpPr>
                      <p:cNvPr id="44" name="Straight Connector 43"/>
                      <p:cNvCxnSpPr>
                        <a:cxnSpLocks noChangeShapeType="1"/>
                      </p:cNvCxnSpPr>
                      <p:nvPr/>
                    </p:nvCxnSpPr>
                    <p:spPr bwMode="auto">
                      <a:xfrm rot="5400000">
                        <a:off x="392613" y="1763212"/>
                        <a:ext cx="899112" cy="4762"/>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45" name="Straight Connector 44"/>
                      <p:cNvCxnSpPr>
                        <a:cxnSpLocks noChangeShapeType="1"/>
                      </p:cNvCxnSpPr>
                      <p:nvPr/>
                    </p:nvCxnSpPr>
                    <p:spPr bwMode="auto">
                      <a:xfrm>
                        <a:off x="839788" y="1614682"/>
                        <a:ext cx="190500" cy="1589"/>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46" name="Straight Connector 45"/>
                      <p:cNvCxnSpPr>
                        <a:cxnSpLocks noChangeShapeType="1"/>
                      </p:cNvCxnSpPr>
                      <p:nvPr/>
                    </p:nvCxnSpPr>
                    <p:spPr bwMode="auto">
                      <a:xfrm>
                        <a:off x="838200" y="1765593"/>
                        <a:ext cx="188913"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47" name="Straight Connector 46"/>
                      <p:cNvCxnSpPr>
                        <a:cxnSpLocks noChangeShapeType="1"/>
                      </p:cNvCxnSpPr>
                      <p:nvPr/>
                    </p:nvCxnSpPr>
                    <p:spPr bwMode="auto">
                      <a:xfrm>
                        <a:off x="839788" y="1918093"/>
                        <a:ext cx="190500"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a:off x="835025" y="2070593"/>
                        <a:ext cx="190500"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90" name="Straight Connector 89"/>
                      <p:cNvCxnSpPr>
                        <a:cxnSpLocks noChangeShapeType="1"/>
                      </p:cNvCxnSpPr>
                      <p:nvPr/>
                    </p:nvCxnSpPr>
                    <p:spPr bwMode="auto">
                      <a:xfrm>
                        <a:off x="838200" y="2213561"/>
                        <a:ext cx="190500" cy="1588"/>
                      </a:xfrm>
                      <a:prstGeom prst="line">
                        <a:avLst/>
                      </a:prstGeom>
                      <a:noFill/>
                      <a:ln w="25400">
                        <a:solidFill>
                          <a:srgbClr val="7F7F7F"/>
                        </a:solidFill>
                        <a:round/>
                        <a:headEnd/>
                        <a:tailEnd/>
                      </a:ln>
                      <a:effectLst>
                        <a:outerShdw dist="20000" dir="5400000" rotWithShape="0">
                          <a:srgbClr val="808080">
                            <a:alpha val="37999"/>
                          </a:srgbClr>
                        </a:outerShdw>
                      </a:effectLst>
                    </p:spPr>
                  </p:cxnSp>
                </p:grpSp>
                <p:sp>
                  <p:nvSpPr>
                    <p:cNvPr id="3" name="Rounded Rectangle 2"/>
                    <p:cNvSpPr>
                      <a:spLocks noChangeArrowheads="1"/>
                    </p:cNvSpPr>
                    <p:nvPr/>
                  </p:nvSpPr>
                  <p:spPr bwMode="auto">
                    <a:xfrm>
                      <a:off x="3581400" y="703263"/>
                      <a:ext cx="1981200" cy="736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100" b="1" dirty="0">
                          <a:solidFill>
                            <a:srgbClr val="FFFFFF"/>
                          </a:solidFill>
                          <a:latin typeface="Constantia"/>
                          <a:cs typeface="ＭＳ Ｐゴシック" pitchFamily="-107" charset="-128"/>
                        </a:rPr>
                        <a:t>Governing Board</a:t>
                      </a:r>
                    </a:p>
                    <a:p>
                      <a:pPr algn="ctr">
                        <a:defRPr/>
                      </a:pPr>
                      <a:r>
                        <a:rPr lang="en-US" sz="1000" dirty="0">
                          <a:solidFill>
                            <a:srgbClr val="FFFFFF"/>
                          </a:solidFill>
                          <a:latin typeface="Constantia"/>
                          <a:cs typeface="ＭＳ Ｐゴシック" pitchFamily="-107" charset="-128"/>
                        </a:rPr>
                        <a:t>Oversight</a:t>
                      </a:r>
                    </a:p>
                  </p:txBody>
                </p:sp>
                <p:sp>
                  <p:nvSpPr>
                    <p:cNvPr id="8" name="Rounded Rectangle 7"/>
                    <p:cNvSpPr/>
                    <p:nvPr/>
                  </p:nvSpPr>
                  <p:spPr>
                    <a:xfrm>
                      <a:off x="609600" y="733425"/>
                      <a:ext cx="1330325" cy="3333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100" b="1">
                          <a:solidFill>
                            <a:srgbClr val="FFFFFF"/>
                          </a:solidFill>
                          <a:latin typeface="Constantia"/>
                          <a:ea typeface="ＭＳ Ｐゴシック" pitchFamily="-107" charset="-128"/>
                          <a:cs typeface="ＭＳ Ｐゴシック" pitchFamily="-107" charset="-128"/>
                        </a:rPr>
                        <a:t>External Interfaces</a:t>
                      </a:r>
                    </a:p>
                  </p:txBody>
                </p:sp>
                <p:grpSp>
                  <p:nvGrpSpPr>
                    <p:cNvPr id="14" name="Group 134"/>
                    <p:cNvGrpSpPr>
                      <a:grpSpLocks/>
                    </p:cNvGrpSpPr>
                    <p:nvPr/>
                  </p:nvGrpSpPr>
                  <p:grpSpPr bwMode="auto">
                    <a:xfrm>
                      <a:off x="990600" y="2486026"/>
                      <a:ext cx="1636713" cy="935593"/>
                      <a:chOff x="990600" y="2714625"/>
                      <a:chExt cx="1636713" cy="935655"/>
                    </a:xfrm>
                  </p:grpSpPr>
                  <p:sp>
                    <p:nvSpPr>
                      <p:cNvPr id="91" name="Rounded Rectangle 90"/>
                      <p:cNvSpPr>
                        <a:spLocks noChangeArrowheads="1"/>
                      </p:cNvSpPr>
                      <p:nvPr/>
                    </p:nvSpPr>
                    <p:spPr bwMode="auto">
                      <a:xfrm>
                        <a:off x="990600" y="2714625"/>
                        <a:ext cx="990600" cy="415953"/>
                      </a:xfrm>
                      <a:prstGeom prst="roundRect">
                        <a:avLst>
                          <a:gd name="adj" fmla="val 16667"/>
                        </a:avLst>
                      </a:prstGeom>
                      <a:gradFill rotWithShape="1">
                        <a:gsLst>
                          <a:gs pos="0">
                            <a:srgbClr val="FF9A99"/>
                          </a:gs>
                          <a:gs pos="100000">
                            <a:srgbClr val="D1403C"/>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r>
                          <a:rPr lang="en-US" sz="1100" b="1">
                            <a:solidFill>
                              <a:srgbClr val="FFFFFF"/>
                            </a:solidFill>
                            <a:latin typeface="Constantia"/>
                            <a:cs typeface="ＭＳ Ｐゴシック" pitchFamily="-107" charset="-128"/>
                          </a:rPr>
                          <a:t>Product Coordinators</a:t>
                        </a:r>
                      </a:p>
                    </p:txBody>
                  </p:sp>
                  <p:sp>
                    <p:nvSpPr>
                      <p:cNvPr id="2116" name="TextBox 35"/>
                      <p:cNvSpPr txBox="1">
                        <a:spLocks noChangeArrowheads="1"/>
                      </p:cNvSpPr>
                      <p:nvPr/>
                    </p:nvSpPr>
                    <p:spPr bwMode="auto">
                      <a:xfrm>
                        <a:off x="1411289" y="3214688"/>
                        <a:ext cx="1216024" cy="435592"/>
                      </a:xfrm>
                      <a:prstGeom prst="rect">
                        <a:avLst/>
                      </a:prstGeom>
                      <a:noFill/>
                      <a:ln w="9525">
                        <a:noFill/>
                        <a:miter lim="800000"/>
                        <a:headEnd/>
                        <a:tailEnd/>
                      </a:ln>
                    </p:spPr>
                    <p:txBody>
                      <a:bodyPr wrap="square">
                        <a:spAutoFit/>
                      </a:bodyPr>
                      <a:lstStyle/>
                      <a:p>
                        <a:r>
                          <a:rPr lang="en-US" sz="1000">
                            <a:solidFill>
                              <a:prstClr val="black"/>
                            </a:solidFill>
                          </a:rPr>
                          <a:t>Reference Frame</a:t>
                        </a:r>
                      </a:p>
                      <a:p>
                        <a:r>
                          <a:rPr lang="en-US" sz="1000">
                            <a:solidFill>
                              <a:prstClr val="black"/>
                            </a:solidFill>
                          </a:rPr>
                          <a:t>Clock Products</a:t>
                        </a:r>
                      </a:p>
                    </p:txBody>
                  </p:sp>
                  <p:cxnSp>
                    <p:nvCxnSpPr>
                      <p:cNvPr id="111" name="Straight Connector 110"/>
                      <p:cNvCxnSpPr>
                        <a:cxnSpLocks noChangeShapeType="1"/>
                      </p:cNvCxnSpPr>
                      <p:nvPr/>
                    </p:nvCxnSpPr>
                    <p:spPr bwMode="auto">
                      <a:xfrm rot="5400000">
                        <a:off x="1034243" y="3312359"/>
                        <a:ext cx="376263" cy="0"/>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12" name="Straight Connector 111"/>
                      <p:cNvCxnSpPr>
                        <a:cxnSpLocks noChangeShapeType="1"/>
                      </p:cNvCxnSpPr>
                      <p:nvPr/>
                    </p:nvCxnSpPr>
                    <p:spPr bwMode="auto">
                      <a:xfrm>
                        <a:off x="1220788" y="3351255"/>
                        <a:ext cx="190500"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14" name="Straight Connector 113"/>
                      <p:cNvCxnSpPr>
                        <a:cxnSpLocks noChangeShapeType="1"/>
                      </p:cNvCxnSpPr>
                      <p:nvPr/>
                    </p:nvCxnSpPr>
                    <p:spPr bwMode="auto">
                      <a:xfrm>
                        <a:off x="1219200" y="3500490"/>
                        <a:ext cx="188913" cy="1587"/>
                      </a:xfrm>
                      <a:prstGeom prst="line">
                        <a:avLst/>
                      </a:prstGeom>
                      <a:noFill/>
                      <a:ln w="25400">
                        <a:solidFill>
                          <a:srgbClr val="7F7F7F"/>
                        </a:solidFill>
                        <a:round/>
                        <a:headEnd/>
                        <a:tailEnd/>
                      </a:ln>
                      <a:effectLst>
                        <a:outerShdw dist="20000" dir="5400000" rotWithShape="0">
                          <a:srgbClr val="808080">
                            <a:alpha val="37999"/>
                          </a:srgbClr>
                        </a:outerShdw>
                      </a:effectLst>
                    </p:spPr>
                  </p:cxnSp>
                </p:grpSp>
                <p:grpSp>
                  <p:nvGrpSpPr>
                    <p:cNvPr id="16" name="Group 115"/>
                    <p:cNvGrpSpPr>
                      <a:grpSpLocks/>
                    </p:cNvGrpSpPr>
                    <p:nvPr/>
                  </p:nvGrpSpPr>
                  <p:grpSpPr bwMode="auto">
                    <a:xfrm>
                      <a:off x="6172200" y="2590801"/>
                      <a:ext cx="1981200" cy="984802"/>
                      <a:chOff x="5943600" y="2747963"/>
                      <a:chExt cx="1981200" cy="984864"/>
                    </a:xfrm>
                  </p:grpSpPr>
                  <p:sp>
                    <p:nvSpPr>
                      <p:cNvPr id="15" name="Rounded Rectangle 14"/>
                      <p:cNvSpPr>
                        <a:spLocks noChangeArrowheads="1"/>
                      </p:cNvSpPr>
                      <p:nvPr/>
                    </p:nvSpPr>
                    <p:spPr bwMode="auto">
                      <a:xfrm>
                        <a:off x="5943600" y="2747963"/>
                        <a:ext cx="1600200" cy="458817"/>
                      </a:xfrm>
                      <a:prstGeom prst="roundRect">
                        <a:avLst>
                          <a:gd name="adj" fmla="val 16667"/>
                        </a:avLst>
                      </a:prstGeom>
                      <a:gradFill rotWithShape="1">
                        <a:gsLst>
                          <a:gs pos="0">
                            <a:srgbClr val="95EEFF"/>
                          </a:gs>
                          <a:gs pos="100000">
                            <a:srgbClr val="39B7D8"/>
                          </a:gs>
                        </a:gsLst>
                        <a:lin ang="5400000"/>
                      </a:gradFill>
                      <a:ln w="9525">
                        <a:solidFill>
                          <a:srgbClr val="46AAC5"/>
                        </a:solidFill>
                        <a:round/>
                        <a:headEnd/>
                        <a:tailEnd/>
                      </a:ln>
                      <a:effectLst>
                        <a:outerShdw dist="23000" dir="5400000" rotWithShape="0">
                          <a:srgbClr val="808080">
                            <a:alpha val="34999"/>
                          </a:srgbClr>
                        </a:outerShdw>
                      </a:effectLst>
                    </p:spPr>
                    <p:txBody>
                      <a:bodyPr anchor="ctr"/>
                      <a:lstStyle/>
                      <a:p>
                        <a:pPr algn="ctr">
                          <a:defRPr/>
                        </a:pPr>
                        <a:r>
                          <a:rPr lang="en-US" sz="1100" b="1">
                            <a:solidFill>
                              <a:srgbClr val="FFFFFF"/>
                            </a:solidFill>
                            <a:latin typeface="Constantia"/>
                            <a:cs typeface="ＭＳ Ｐゴシック" pitchFamily="-107" charset="-128"/>
                          </a:rPr>
                          <a:t>Support Organizations</a:t>
                        </a:r>
                      </a:p>
                    </p:txBody>
                  </p:sp>
                  <p:sp>
                    <p:nvSpPr>
                      <p:cNvPr id="2096" name="TextBox 35"/>
                      <p:cNvSpPr txBox="1">
                        <a:spLocks noChangeArrowheads="1"/>
                      </p:cNvSpPr>
                      <p:nvPr/>
                    </p:nvSpPr>
                    <p:spPr bwMode="auto">
                      <a:xfrm>
                        <a:off x="6364288" y="3297237"/>
                        <a:ext cx="1560512" cy="435590"/>
                      </a:xfrm>
                      <a:prstGeom prst="rect">
                        <a:avLst/>
                      </a:prstGeom>
                      <a:noFill/>
                      <a:ln w="9525">
                        <a:noFill/>
                        <a:miter lim="800000"/>
                        <a:headEnd/>
                        <a:tailEnd/>
                      </a:ln>
                    </p:spPr>
                    <p:txBody>
                      <a:bodyPr wrap="square">
                        <a:spAutoFit/>
                      </a:bodyPr>
                      <a:lstStyle/>
                      <a:p>
                        <a:r>
                          <a:rPr lang="en-US" sz="1000">
                            <a:solidFill>
                              <a:prstClr val="black"/>
                            </a:solidFill>
                          </a:rPr>
                          <a:t>IGS Institute</a:t>
                        </a:r>
                      </a:p>
                      <a:p>
                        <a:r>
                          <a:rPr lang="en-US" sz="1000">
                            <a:solidFill>
                              <a:prstClr val="black"/>
                            </a:solidFill>
                          </a:rPr>
                          <a:t>UNAVCO</a:t>
                        </a:r>
                      </a:p>
                    </p:txBody>
                  </p:sp>
                  <p:cxnSp>
                    <p:nvCxnSpPr>
                      <p:cNvPr id="37" name="Straight Connector 36"/>
                      <p:cNvCxnSpPr>
                        <a:cxnSpLocks noChangeShapeType="1"/>
                      </p:cNvCxnSpPr>
                      <p:nvPr/>
                    </p:nvCxnSpPr>
                    <p:spPr bwMode="auto">
                      <a:xfrm rot="5400000">
                        <a:off x="5987244" y="3394911"/>
                        <a:ext cx="376261" cy="0"/>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38" name="Straight Connector 37"/>
                      <p:cNvCxnSpPr>
                        <a:cxnSpLocks noChangeShapeType="1"/>
                      </p:cNvCxnSpPr>
                      <p:nvPr/>
                    </p:nvCxnSpPr>
                    <p:spPr bwMode="auto">
                      <a:xfrm>
                        <a:off x="6173788" y="3433806"/>
                        <a:ext cx="190500"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39" name="Straight Connector 38"/>
                      <p:cNvCxnSpPr>
                        <a:cxnSpLocks noChangeShapeType="1"/>
                      </p:cNvCxnSpPr>
                      <p:nvPr/>
                    </p:nvCxnSpPr>
                    <p:spPr bwMode="auto">
                      <a:xfrm>
                        <a:off x="6172200" y="3583041"/>
                        <a:ext cx="188913" cy="1588"/>
                      </a:xfrm>
                      <a:prstGeom prst="line">
                        <a:avLst/>
                      </a:prstGeom>
                      <a:noFill/>
                      <a:ln w="25400">
                        <a:solidFill>
                          <a:srgbClr val="7F7F7F"/>
                        </a:solidFill>
                        <a:round/>
                        <a:headEnd/>
                        <a:tailEnd/>
                      </a:ln>
                      <a:effectLst>
                        <a:outerShdw dist="20000" dir="5400000" rotWithShape="0">
                          <a:srgbClr val="808080">
                            <a:alpha val="37999"/>
                          </a:srgbClr>
                        </a:outerShdw>
                      </a:effectLst>
                    </p:spPr>
                  </p:cxnSp>
                </p:grpSp>
                <p:grpSp>
                  <p:nvGrpSpPr>
                    <p:cNvPr id="17" name="Group 85"/>
                    <p:cNvGrpSpPr>
                      <a:grpSpLocks/>
                    </p:cNvGrpSpPr>
                    <p:nvPr/>
                  </p:nvGrpSpPr>
                  <p:grpSpPr bwMode="auto">
                    <a:xfrm>
                      <a:off x="6096000" y="876300"/>
                      <a:ext cx="2362200" cy="1319885"/>
                      <a:chOff x="5943600" y="1514475"/>
                      <a:chExt cx="2362200" cy="1319885"/>
                    </a:xfrm>
                  </p:grpSpPr>
                  <p:sp>
                    <p:nvSpPr>
                      <p:cNvPr id="6" name="Rounded Rectangle 5"/>
                      <p:cNvSpPr>
                        <a:spLocks noChangeArrowheads="1"/>
                      </p:cNvSpPr>
                      <p:nvPr/>
                    </p:nvSpPr>
                    <p:spPr bwMode="auto">
                      <a:xfrm>
                        <a:off x="5943600" y="1514475"/>
                        <a:ext cx="1600200" cy="425450"/>
                      </a:xfrm>
                      <a:prstGeom prst="roundRect">
                        <a:avLst>
                          <a:gd name="adj" fmla="val 16667"/>
                        </a:avLst>
                      </a:prstGeom>
                      <a:gradFill rotWithShape="1">
                        <a:gsLst>
                          <a:gs pos="0">
                            <a:srgbClr val="DCFFA0"/>
                          </a:gs>
                          <a:gs pos="100000">
                            <a:srgbClr val="A0CA4A"/>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r>
                          <a:rPr lang="en-US" sz="1100" b="1">
                            <a:solidFill>
                              <a:srgbClr val="FFFFFF"/>
                            </a:solidFill>
                            <a:latin typeface="Constantia"/>
                            <a:cs typeface="ＭＳ Ｐゴシック" pitchFamily="-107" charset="-128"/>
                          </a:rPr>
                          <a:t>Committees of the GB</a:t>
                        </a:r>
                      </a:p>
                    </p:txBody>
                  </p:sp>
                  <p:sp>
                    <p:nvSpPr>
                      <p:cNvPr id="2089" name="TextBox 6"/>
                      <p:cNvSpPr txBox="1">
                        <a:spLocks noChangeArrowheads="1"/>
                      </p:cNvSpPr>
                      <p:nvPr/>
                    </p:nvSpPr>
                    <p:spPr bwMode="auto">
                      <a:xfrm>
                        <a:off x="6362700" y="2063750"/>
                        <a:ext cx="1943100" cy="770610"/>
                      </a:xfrm>
                      <a:prstGeom prst="rect">
                        <a:avLst/>
                      </a:prstGeom>
                      <a:noFill/>
                      <a:ln w="9525">
                        <a:noFill/>
                        <a:miter lim="800000"/>
                        <a:headEnd/>
                        <a:tailEnd/>
                      </a:ln>
                    </p:spPr>
                    <p:txBody>
                      <a:bodyPr wrap="square">
                        <a:spAutoFit/>
                      </a:bodyPr>
                      <a:lstStyle/>
                      <a:p>
                        <a:r>
                          <a:rPr lang="en-US" sz="1000">
                            <a:solidFill>
                              <a:prstClr val="black"/>
                            </a:solidFill>
                          </a:rPr>
                          <a:t>Executive Committee</a:t>
                        </a:r>
                      </a:p>
                      <a:p>
                        <a:r>
                          <a:rPr lang="en-US" sz="1000">
                            <a:solidFill>
                              <a:prstClr val="black"/>
                            </a:solidFill>
                          </a:rPr>
                          <a:t>Strategic Planning Committee</a:t>
                        </a:r>
                      </a:p>
                      <a:p>
                        <a:r>
                          <a:rPr lang="en-US" sz="1000">
                            <a:solidFill>
                              <a:prstClr val="black"/>
                            </a:solidFill>
                          </a:rPr>
                          <a:t>Elections Committee</a:t>
                        </a:r>
                      </a:p>
                      <a:p>
                        <a:r>
                          <a:rPr lang="en-US" sz="1000">
                            <a:solidFill>
                              <a:prstClr val="black"/>
                            </a:solidFill>
                          </a:rPr>
                          <a:t>Infrastructure Committee</a:t>
                        </a:r>
                      </a:p>
                    </p:txBody>
                  </p:sp>
                  <p:cxnSp>
                    <p:nvCxnSpPr>
                      <p:cNvPr id="25" name="Straight Connector 24"/>
                      <p:cNvCxnSpPr>
                        <a:cxnSpLocks noChangeShapeType="1"/>
                      </p:cNvCxnSpPr>
                      <p:nvPr/>
                    </p:nvCxnSpPr>
                    <p:spPr bwMode="auto">
                      <a:xfrm rot="5400000">
                        <a:off x="5829301" y="2312987"/>
                        <a:ext cx="685800" cy="3175"/>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27" name="Straight Connector 26"/>
                      <p:cNvCxnSpPr>
                        <a:cxnSpLocks noChangeShapeType="1"/>
                      </p:cNvCxnSpPr>
                      <p:nvPr/>
                    </p:nvCxnSpPr>
                    <p:spPr bwMode="auto">
                      <a:xfrm>
                        <a:off x="6173788" y="220027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28" name="Straight Connector 27"/>
                      <p:cNvCxnSpPr>
                        <a:cxnSpLocks noChangeShapeType="1"/>
                      </p:cNvCxnSpPr>
                      <p:nvPr/>
                    </p:nvCxnSpPr>
                    <p:spPr bwMode="auto">
                      <a:xfrm>
                        <a:off x="6170613" y="2349500"/>
                        <a:ext cx="190500"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29" name="Straight Connector 28"/>
                      <p:cNvCxnSpPr>
                        <a:cxnSpLocks noChangeShapeType="1"/>
                      </p:cNvCxnSpPr>
                      <p:nvPr/>
                    </p:nvCxnSpPr>
                    <p:spPr bwMode="auto">
                      <a:xfrm>
                        <a:off x="6173788" y="2503488"/>
                        <a:ext cx="188912"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30" name="Straight Connector 29"/>
                      <p:cNvCxnSpPr>
                        <a:cxnSpLocks noChangeShapeType="1"/>
                      </p:cNvCxnSpPr>
                      <p:nvPr/>
                    </p:nvCxnSpPr>
                    <p:spPr bwMode="auto">
                      <a:xfrm>
                        <a:off x="6173788" y="265747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grpSp>
                <p:grpSp>
                  <p:nvGrpSpPr>
                    <p:cNvPr id="18" name="Group 95"/>
                    <p:cNvGrpSpPr/>
                    <p:nvPr/>
                  </p:nvGrpSpPr>
                  <p:grpSpPr>
                    <a:xfrm>
                      <a:off x="228600" y="3581400"/>
                      <a:ext cx="8915400" cy="2554466"/>
                      <a:chOff x="228600" y="3581400"/>
                      <a:chExt cx="8915400" cy="2554466"/>
                    </a:xfrm>
                  </p:grpSpPr>
                  <p:sp>
                    <p:nvSpPr>
                      <p:cNvPr id="83" name="Rounded Rectangle 82"/>
                      <p:cNvSpPr>
                        <a:spLocks noChangeArrowheads="1"/>
                      </p:cNvSpPr>
                      <p:nvPr/>
                    </p:nvSpPr>
                    <p:spPr bwMode="auto">
                      <a:xfrm>
                        <a:off x="4038600" y="4195763"/>
                        <a:ext cx="1028700" cy="53975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100">
                            <a:solidFill>
                              <a:srgbClr val="FFFFFF"/>
                            </a:solidFill>
                            <a:latin typeface="Constantia"/>
                            <a:cs typeface="ＭＳ Ｐゴシック" pitchFamily="-107" charset="-128"/>
                          </a:rPr>
                          <a:t>Data Centers</a:t>
                        </a:r>
                      </a:p>
                    </p:txBody>
                  </p:sp>
                  <p:sp>
                    <p:nvSpPr>
                      <p:cNvPr id="2067" name="TextBox 97"/>
                      <p:cNvSpPr txBox="1">
                        <a:spLocks noChangeArrowheads="1"/>
                      </p:cNvSpPr>
                      <p:nvPr/>
                    </p:nvSpPr>
                    <p:spPr bwMode="auto">
                      <a:xfrm>
                        <a:off x="4419600" y="4821238"/>
                        <a:ext cx="1636713" cy="770610"/>
                      </a:xfrm>
                      <a:prstGeom prst="rect">
                        <a:avLst/>
                      </a:prstGeom>
                      <a:noFill/>
                      <a:ln w="9525">
                        <a:noFill/>
                        <a:miter lim="800000"/>
                        <a:headEnd/>
                        <a:tailEnd/>
                      </a:ln>
                    </p:spPr>
                    <p:txBody>
                      <a:bodyPr wrap="square">
                        <a:spAutoFit/>
                      </a:bodyPr>
                      <a:lstStyle/>
                      <a:p>
                        <a:r>
                          <a:rPr lang="en-US" sz="1000">
                            <a:solidFill>
                              <a:prstClr val="black"/>
                            </a:solidFill>
                          </a:rPr>
                          <a:t>Global Data Centers</a:t>
                        </a:r>
                      </a:p>
                      <a:p>
                        <a:r>
                          <a:rPr lang="en-US" sz="1000">
                            <a:solidFill>
                              <a:prstClr val="black"/>
                            </a:solidFill>
                          </a:rPr>
                          <a:t>Regional Data Centers</a:t>
                        </a:r>
                      </a:p>
                      <a:p>
                        <a:r>
                          <a:rPr lang="en-US" sz="1000">
                            <a:solidFill>
                              <a:prstClr val="black"/>
                            </a:solidFill>
                          </a:rPr>
                          <a:t>Operational Data Centers</a:t>
                        </a:r>
                      </a:p>
                      <a:p>
                        <a:r>
                          <a:rPr lang="en-US" sz="1000">
                            <a:solidFill>
                              <a:prstClr val="black"/>
                            </a:solidFill>
                          </a:rPr>
                          <a:t>Project Data Centers</a:t>
                        </a:r>
                      </a:p>
                    </p:txBody>
                  </p:sp>
                  <p:grpSp>
                    <p:nvGrpSpPr>
                      <p:cNvPr id="20" name="Group 97"/>
                      <p:cNvGrpSpPr>
                        <a:grpSpLocks/>
                      </p:cNvGrpSpPr>
                      <p:nvPr/>
                    </p:nvGrpSpPr>
                    <p:grpSpPr bwMode="auto">
                      <a:xfrm>
                        <a:off x="6096000" y="4190999"/>
                        <a:ext cx="3048000" cy="1737613"/>
                        <a:chOff x="6096000" y="4191000"/>
                        <a:chExt cx="3048000" cy="1737258"/>
                      </a:xfrm>
                    </p:grpSpPr>
                    <p:sp>
                      <p:nvSpPr>
                        <p:cNvPr id="19" name="Rounded Rectangle 18"/>
                        <p:cNvSpPr>
                          <a:spLocks noChangeArrowheads="1"/>
                        </p:cNvSpPr>
                        <p:nvPr/>
                      </p:nvSpPr>
                      <p:spPr bwMode="auto">
                        <a:xfrm>
                          <a:off x="6096000" y="4191000"/>
                          <a:ext cx="1066800" cy="53964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100" dirty="0">
                              <a:solidFill>
                                <a:srgbClr val="FFFFFF"/>
                              </a:solidFill>
                              <a:latin typeface="Constantia"/>
                              <a:cs typeface="ＭＳ Ｐゴシック" pitchFamily="-107" charset="-128"/>
                            </a:rPr>
                            <a:t>IGS Tracking Stations</a:t>
                          </a:r>
                        </a:p>
                      </p:txBody>
                    </p:sp>
                    <p:sp>
                      <p:nvSpPr>
                        <p:cNvPr id="2121" name="TextBox 48"/>
                        <p:cNvSpPr txBox="1">
                          <a:spLocks noChangeArrowheads="1"/>
                        </p:cNvSpPr>
                        <p:nvPr/>
                      </p:nvSpPr>
                      <p:spPr bwMode="auto">
                        <a:xfrm>
                          <a:off x="6556375" y="4822825"/>
                          <a:ext cx="2587625" cy="1105433"/>
                        </a:xfrm>
                        <a:prstGeom prst="rect">
                          <a:avLst/>
                        </a:prstGeom>
                        <a:noFill/>
                        <a:ln w="9525">
                          <a:noFill/>
                          <a:miter lim="800000"/>
                          <a:headEnd/>
                          <a:tailEnd/>
                        </a:ln>
                      </p:spPr>
                      <p:txBody>
                        <a:bodyPr wrap="square">
                          <a:spAutoFit/>
                        </a:bodyPr>
                        <a:lstStyle/>
                        <a:p>
                          <a:r>
                            <a:rPr lang="en-US" sz="1000">
                              <a:solidFill>
                                <a:prstClr val="black"/>
                              </a:solidFill>
                            </a:rPr>
                            <a:t>Reference Frame Stations</a:t>
                          </a:r>
                        </a:p>
                        <a:p>
                          <a:r>
                            <a:rPr lang="en-US" sz="1000">
                              <a:solidFill>
                                <a:prstClr val="black"/>
                              </a:solidFill>
                            </a:rPr>
                            <a:t>Multi GNSS Stations</a:t>
                          </a:r>
                        </a:p>
                        <a:p>
                          <a:r>
                            <a:rPr lang="en-US" sz="1000">
                              <a:solidFill>
                                <a:prstClr val="black"/>
                              </a:solidFill>
                            </a:rPr>
                            <a:t>Real-time Stations</a:t>
                          </a:r>
                        </a:p>
                        <a:p>
                          <a:r>
                            <a:rPr lang="en-US" sz="1000">
                              <a:solidFill>
                                <a:prstClr val="black"/>
                              </a:solidFill>
                            </a:rPr>
                            <a:t>Application Stations (e.g. Tide Gauge, Timing)</a:t>
                          </a:r>
                        </a:p>
                        <a:p>
                          <a:endParaRPr lang="en-US" sz="1000">
                            <a:solidFill>
                              <a:prstClr val="black"/>
                            </a:solidFill>
                          </a:endParaRPr>
                        </a:p>
                      </p:txBody>
                    </p:sp>
                    <p:cxnSp>
                      <p:nvCxnSpPr>
                        <p:cNvPr id="50" name="Straight Connector 49"/>
                        <p:cNvCxnSpPr>
                          <a:cxnSpLocks noChangeShapeType="1"/>
                        </p:cNvCxnSpPr>
                        <p:nvPr/>
                      </p:nvCxnSpPr>
                      <p:spPr bwMode="auto">
                        <a:xfrm rot="5400000">
                          <a:off x="6027013" y="5069501"/>
                          <a:ext cx="679311"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51" name="Straight Connector 50"/>
                        <p:cNvCxnSpPr>
                          <a:cxnSpLocks noChangeShapeType="1"/>
                        </p:cNvCxnSpPr>
                        <p:nvPr/>
                      </p:nvCxnSpPr>
                      <p:spPr bwMode="auto">
                        <a:xfrm>
                          <a:off x="6367463" y="4957606"/>
                          <a:ext cx="188912"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6365875" y="5108387"/>
                          <a:ext cx="188913"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6367463" y="5260756"/>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93" name="Straight Connector 92"/>
                        <p:cNvCxnSpPr>
                          <a:cxnSpLocks noChangeShapeType="1"/>
                        </p:cNvCxnSpPr>
                        <p:nvPr/>
                      </p:nvCxnSpPr>
                      <p:spPr bwMode="auto">
                        <a:xfrm>
                          <a:off x="6367463" y="5414713"/>
                          <a:ext cx="190500" cy="1587"/>
                        </a:xfrm>
                        <a:prstGeom prst="line">
                          <a:avLst/>
                        </a:prstGeom>
                        <a:noFill/>
                        <a:ln w="25400">
                          <a:solidFill>
                            <a:srgbClr val="7F7F7F"/>
                          </a:solidFill>
                          <a:round/>
                          <a:headEnd/>
                          <a:tailEnd/>
                        </a:ln>
                        <a:effectLst>
                          <a:outerShdw dist="20000" dir="5400000" rotWithShape="0">
                            <a:srgbClr val="808080">
                              <a:alpha val="37999"/>
                            </a:srgbClr>
                          </a:outerShdw>
                        </a:effectLst>
                      </p:spPr>
                    </p:cxnSp>
                  </p:grpSp>
                  <p:grpSp>
                    <p:nvGrpSpPr>
                      <p:cNvPr id="22" name="Group 107"/>
                      <p:cNvGrpSpPr>
                        <a:grpSpLocks/>
                      </p:cNvGrpSpPr>
                      <p:nvPr/>
                    </p:nvGrpSpPr>
                    <p:grpSpPr bwMode="auto">
                      <a:xfrm>
                        <a:off x="228600" y="3581400"/>
                        <a:ext cx="2133600" cy="2554466"/>
                        <a:chOff x="228600" y="3581400"/>
                        <a:chExt cx="2133601" cy="2554466"/>
                      </a:xfrm>
                    </p:grpSpPr>
                    <p:sp>
                      <p:nvSpPr>
                        <p:cNvPr id="2100" name="TextBox 120"/>
                        <p:cNvSpPr txBox="1">
                          <a:spLocks noChangeArrowheads="1"/>
                        </p:cNvSpPr>
                        <p:nvPr/>
                      </p:nvSpPr>
                      <p:spPr bwMode="auto">
                        <a:xfrm>
                          <a:off x="685801" y="4192588"/>
                          <a:ext cx="1676400" cy="1943278"/>
                        </a:xfrm>
                        <a:prstGeom prst="rect">
                          <a:avLst/>
                        </a:prstGeom>
                        <a:noFill/>
                        <a:ln w="9525">
                          <a:noFill/>
                          <a:miter lim="800000"/>
                          <a:headEnd/>
                          <a:tailEnd/>
                        </a:ln>
                      </p:spPr>
                      <p:txBody>
                        <a:bodyPr wrap="square">
                          <a:spAutoFit/>
                        </a:bodyPr>
                        <a:lstStyle/>
                        <a:p>
                          <a:r>
                            <a:rPr lang="en-US" sz="1000">
                              <a:solidFill>
                                <a:prstClr val="black"/>
                              </a:solidFill>
                            </a:rPr>
                            <a:t>Antenna WG</a:t>
                          </a:r>
                        </a:p>
                        <a:p>
                          <a:r>
                            <a:rPr lang="en-US" sz="1000">
                              <a:solidFill>
                                <a:prstClr val="black"/>
                              </a:solidFill>
                            </a:rPr>
                            <a:t>Bias &amp; Calibration WG</a:t>
                          </a:r>
                        </a:p>
                        <a:p>
                          <a:r>
                            <a:rPr lang="en-US" sz="1000">
                              <a:solidFill>
                                <a:prstClr val="black"/>
                              </a:solidFill>
                            </a:rPr>
                            <a:t>Clock Product WG</a:t>
                          </a:r>
                        </a:p>
                        <a:p>
                          <a:r>
                            <a:rPr lang="en-US" sz="1000">
                              <a:solidFill>
                                <a:prstClr val="black"/>
                              </a:solidFill>
                            </a:rPr>
                            <a:t>Data Centers WG</a:t>
                          </a:r>
                        </a:p>
                        <a:p>
                          <a:r>
                            <a:rPr lang="en-US" sz="1000">
                              <a:solidFill>
                                <a:prstClr val="black"/>
                              </a:solidFill>
                            </a:rPr>
                            <a:t>GNSS WG</a:t>
                          </a:r>
                        </a:p>
                        <a:p>
                          <a:r>
                            <a:rPr lang="en-US" sz="1000">
                              <a:solidFill>
                                <a:prstClr val="black"/>
                              </a:solidFill>
                            </a:rPr>
                            <a:t>Ionosphere WG</a:t>
                          </a:r>
                        </a:p>
                        <a:p>
                          <a:r>
                            <a:rPr lang="en-US" sz="1000">
                              <a:solidFill>
                                <a:prstClr val="black"/>
                              </a:solidFill>
                            </a:rPr>
                            <a:t>LEO WG</a:t>
                          </a:r>
                        </a:p>
                        <a:p>
                          <a:r>
                            <a:rPr lang="en-US" sz="1000">
                              <a:solidFill>
                                <a:prstClr val="black"/>
                              </a:solidFill>
                            </a:rPr>
                            <a:t>Real-time WG</a:t>
                          </a:r>
                        </a:p>
                        <a:p>
                          <a:r>
                            <a:rPr lang="en-US" sz="1000">
                              <a:solidFill>
                                <a:prstClr val="black"/>
                              </a:solidFill>
                            </a:rPr>
                            <a:t>Reference Frame WG</a:t>
                          </a:r>
                        </a:p>
                        <a:p>
                          <a:r>
                            <a:rPr lang="en-US" sz="1000">
                              <a:solidFill>
                                <a:prstClr val="black"/>
                              </a:solidFill>
                            </a:rPr>
                            <a:t>Troposphere WG</a:t>
                          </a:r>
                        </a:p>
                        <a:p>
                          <a:r>
                            <a:rPr lang="en-US" sz="1000">
                              <a:solidFill>
                                <a:prstClr val="black"/>
                              </a:solidFill>
                            </a:rPr>
                            <a:t>Tide Gauge PP</a:t>
                          </a:r>
                        </a:p>
                      </p:txBody>
                    </p:sp>
                    <p:grpSp>
                      <p:nvGrpSpPr>
                        <p:cNvPr id="23" name="Group 106"/>
                        <p:cNvGrpSpPr>
                          <a:grpSpLocks/>
                        </p:cNvGrpSpPr>
                        <p:nvPr/>
                      </p:nvGrpSpPr>
                      <p:grpSpPr bwMode="auto">
                        <a:xfrm>
                          <a:off x="228600" y="3581400"/>
                          <a:ext cx="1103313" cy="2271713"/>
                          <a:chOff x="228600" y="3581400"/>
                          <a:chExt cx="1103313" cy="2271713"/>
                        </a:xfrm>
                      </p:grpSpPr>
                      <p:cxnSp>
                        <p:nvCxnSpPr>
                          <p:cNvPr id="122" name="Straight Connector 121"/>
                          <p:cNvCxnSpPr>
                            <a:cxnSpLocks noChangeShapeType="1"/>
                          </p:cNvCxnSpPr>
                          <p:nvPr/>
                        </p:nvCxnSpPr>
                        <p:spPr bwMode="auto">
                          <a:xfrm rot="16200000" flipH="1">
                            <a:off x="-369887" y="4986338"/>
                            <a:ext cx="1730375" cy="3175"/>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23" name="Straight Connector 122"/>
                          <p:cNvCxnSpPr>
                            <a:cxnSpLocks noChangeShapeType="1"/>
                          </p:cNvCxnSpPr>
                          <p:nvPr/>
                        </p:nvCxnSpPr>
                        <p:spPr bwMode="auto">
                          <a:xfrm>
                            <a:off x="496888" y="432752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24" name="Straight Connector 123"/>
                          <p:cNvCxnSpPr>
                            <a:cxnSpLocks noChangeShapeType="1"/>
                          </p:cNvCxnSpPr>
                          <p:nvPr/>
                        </p:nvCxnSpPr>
                        <p:spPr bwMode="auto">
                          <a:xfrm>
                            <a:off x="495300" y="4476750"/>
                            <a:ext cx="188913"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25" name="Straight Connector 124"/>
                          <p:cNvCxnSpPr>
                            <a:cxnSpLocks noChangeShapeType="1"/>
                          </p:cNvCxnSpPr>
                          <p:nvPr/>
                        </p:nvCxnSpPr>
                        <p:spPr bwMode="auto">
                          <a:xfrm>
                            <a:off x="496888" y="4630738"/>
                            <a:ext cx="188912"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26" name="Straight Connector 125"/>
                          <p:cNvCxnSpPr>
                            <a:cxnSpLocks noChangeShapeType="1"/>
                          </p:cNvCxnSpPr>
                          <p:nvPr/>
                        </p:nvCxnSpPr>
                        <p:spPr bwMode="auto">
                          <a:xfrm>
                            <a:off x="496888" y="4784725"/>
                            <a:ext cx="190500"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50" name="Straight Connector 149"/>
                          <p:cNvCxnSpPr>
                            <a:cxnSpLocks noChangeShapeType="1"/>
                          </p:cNvCxnSpPr>
                          <p:nvPr/>
                        </p:nvCxnSpPr>
                        <p:spPr bwMode="auto">
                          <a:xfrm>
                            <a:off x="493713" y="493712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51" name="Straight Connector 150"/>
                          <p:cNvCxnSpPr>
                            <a:cxnSpLocks noChangeShapeType="1"/>
                          </p:cNvCxnSpPr>
                          <p:nvPr/>
                        </p:nvCxnSpPr>
                        <p:spPr bwMode="auto">
                          <a:xfrm>
                            <a:off x="493713" y="508952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52" name="Straight Connector 151"/>
                          <p:cNvCxnSpPr>
                            <a:cxnSpLocks noChangeShapeType="1"/>
                          </p:cNvCxnSpPr>
                          <p:nvPr/>
                        </p:nvCxnSpPr>
                        <p:spPr bwMode="auto">
                          <a:xfrm>
                            <a:off x="493713" y="524192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53" name="Straight Connector 152"/>
                          <p:cNvCxnSpPr>
                            <a:cxnSpLocks noChangeShapeType="1"/>
                          </p:cNvCxnSpPr>
                          <p:nvPr/>
                        </p:nvCxnSpPr>
                        <p:spPr bwMode="auto">
                          <a:xfrm>
                            <a:off x="493713" y="539432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54" name="Straight Connector 153"/>
                          <p:cNvCxnSpPr>
                            <a:cxnSpLocks noChangeShapeType="1"/>
                          </p:cNvCxnSpPr>
                          <p:nvPr/>
                        </p:nvCxnSpPr>
                        <p:spPr bwMode="auto">
                          <a:xfrm>
                            <a:off x="493713" y="554672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55" name="Straight Connector 154"/>
                          <p:cNvCxnSpPr>
                            <a:cxnSpLocks noChangeShapeType="1"/>
                          </p:cNvCxnSpPr>
                          <p:nvPr/>
                        </p:nvCxnSpPr>
                        <p:spPr bwMode="auto">
                          <a:xfrm>
                            <a:off x="493713" y="569912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56" name="Straight Connector 155"/>
                          <p:cNvCxnSpPr>
                            <a:cxnSpLocks noChangeShapeType="1"/>
                          </p:cNvCxnSpPr>
                          <p:nvPr/>
                        </p:nvCxnSpPr>
                        <p:spPr bwMode="auto">
                          <a:xfrm>
                            <a:off x="493713" y="5851525"/>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sp>
                        <p:nvSpPr>
                          <p:cNvPr id="95" name="Rounded Rectangle 94"/>
                          <p:cNvSpPr>
                            <a:spLocks noChangeArrowheads="1"/>
                          </p:cNvSpPr>
                          <p:nvPr/>
                        </p:nvSpPr>
                        <p:spPr bwMode="auto">
                          <a:xfrm>
                            <a:off x="228600" y="3581400"/>
                            <a:ext cx="1103314" cy="541338"/>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dist="23000" dir="5400000" rotWithShape="0">
                              <a:srgbClr val="808080">
                                <a:alpha val="34999"/>
                              </a:srgbClr>
                            </a:outerShdw>
                          </a:effectLst>
                        </p:spPr>
                        <p:txBody>
                          <a:bodyPr anchor="ctr"/>
                          <a:lstStyle/>
                          <a:p>
                            <a:pPr algn="ctr">
                              <a:defRPr/>
                            </a:pPr>
                            <a:r>
                              <a:rPr lang="en-US" sz="1100">
                                <a:solidFill>
                                  <a:srgbClr val="FFFFFF"/>
                                </a:solidFill>
                                <a:latin typeface="Constantia"/>
                                <a:cs typeface="ＭＳ Ｐゴシック" pitchFamily="-107" charset="-128"/>
                              </a:rPr>
                              <a:t>Pilot Projects and Working Groups</a:t>
                            </a:r>
                          </a:p>
                        </p:txBody>
                      </p:sp>
                    </p:grpSp>
                  </p:grpSp>
                  <p:grpSp>
                    <p:nvGrpSpPr>
                      <p:cNvPr id="24" name="Group 108"/>
                      <p:cNvGrpSpPr>
                        <a:grpSpLocks/>
                      </p:cNvGrpSpPr>
                      <p:nvPr/>
                    </p:nvGrpSpPr>
                    <p:grpSpPr bwMode="auto">
                      <a:xfrm>
                        <a:off x="2209800" y="4195763"/>
                        <a:ext cx="2020888" cy="1573235"/>
                        <a:chOff x="2209800" y="4195763"/>
                        <a:chExt cx="2020888" cy="1572985"/>
                      </a:xfrm>
                    </p:grpSpPr>
                    <p:sp>
                      <p:nvSpPr>
                        <p:cNvPr id="94" name="Rounded Rectangle 93"/>
                        <p:cNvSpPr>
                          <a:spLocks noChangeArrowheads="1"/>
                        </p:cNvSpPr>
                        <p:nvPr/>
                      </p:nvSpPr>
                      <p:spPr bwMode="auto">
                        <a:xfrm>
                          <a:off x="2209800" y="4195763"/>
                          <a:ext cx="1025525" cy="539664"/>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100">
                              <a:solidFill>
                                <a:srgbClr val="FFFFFF"/>
                              </a:solidFill>
                              <a:latin typeface="Constantia"/>
                              <a:cs typeface="ＭＳ Ｐゴシック" pitchFamily="-107" charset="-128"/>
                            </a:rPr>
                            <a:t>Analysis Centers</a:t>
                          </a:r>
                        </a:p>
                      </p:txBody>
                    </p:sp>
                    <p:sp>
                      <p:nvSpPr>
                        <p:cNvPr id="2081" name="TextBox 103"/>
                        <p:cNvSpPr txBox="1">
                          <a:spLocks noChangeArrowheads="1"/>
                        </p:cNvSpPr>
                        <p:nvPr/>
                      </p:nvSpPr>
                      <p:spPr bwMode="auto">
                        <a:xfrm>
                          <a:off x="2630487" y="4830763"/>
                          <a:ext cx="1600201" cy="937985"/>
                        </a:xfrm>
                        <a:prstGeom prst="rect">
                          <a:avLst/>
                        </a:prstGeom>
                        <a:noFill/>
                        <a:ln w="9525">
                          <a:noFill/>
                          <a:miter lim="800000"/>
                          <a:headEnd/>
                          <a:tailEnd/>
                        </a:ln>
                      </p:spPr>
                      <p:txBody>
                        <a:bodyPr wrap="square">
                          <a:spAutoFit/>
                        </a:bodyPr>
                        <a:lstStyle/>
                        <a:p>
                          <a:r>
                            <a:rPr lang="en-US" sz="1000">
                              <a:solidFill>
                                <a:prstClr val="black"/>
                              </a:solidFill>
                            </a:rPr>
                            <a:t>Global Network ACs</a:t>
                          </a:r>
                        </a:p>
                        <a:p>
                          <a:r>
                            <a:rPr lang="en-US" sz="1000">
                              <a:solidFill>
                                <a:prstClr val="black"/>
                              </a:solidFill>
                            </a:rPr>
                            <a:t>Global Network AACs</a:t>
                          </a:r>
                        </a:p>
                        <a:p>
                          <a:r>
                            <a:rPr lang="en-US" sz="1000">
                              <a:solidFill>
                                <a:prstClr val="black"/>
                              </a:solidFill>
                            </a:rPr>
                            <a:t>Regional Network AACs</a:t>
                          </a:r>
                        </a:p>
                        <a:p>
                          <a:r>
                            <a:rPr lang="en-US" sz="1000">
                              <a:solidFill>
                                <a:prstClr val="black"/>
                              </a:solidFill>
                            </a:rPr>
                            <a:t>Other AACs (Ionosphere, Real-time)</a:t>
                          </a:r>
                        </a:p>
                      </p:txBody>
                    </p:sp>
                    <p:grpSp>
                      <p:nvGrpSpPr>
                        <p:cNvPr id="26" name="Group 99"/>
                        <p:cNvGrpSpPr>
                          <a:grpSpLocks/>
                        </p:cNvGrpSpPr>
                        <p:nvPr/>
                      </p:nvGrpSpPr>
                      <p:grpSpPr bwMode="auto">
                        <a:xfrm>
                          <a:off x="2438400" y="4724400"/>
                          <a:ext cx="192087" cy="685800"/>
                          <a:chOff x="4227513" y="4729163"/>
                          <a:chExt cx="192087" cy="685800"/>
                        </a:xfrm>
                      </p:grpSpPr>
                      <p:cxnSp>
                        <p:nvCxnSpPr>
                          <p:cNvPr id="101" name="Straight Connector 100"/>
                          <p:cNvCxnSpPr>
                            <a:cxnSpLocks noChangeShapeType="1"/>
                          </p:cNvCxnSpPr>
                          <p:nvPr/>
                        </p:nvCxnSpPr>
                        <p:spPr bwMode="auto">
                          <a:xfrm rot="5400000">
                            <a:off x="3890223" y="5066369"/>
                            <a:ext cx="677755" cy="3175"/>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02" name="Straight Connector 101"/>
                          <p:cNvCxnSpPr>
                            <a:cxnSpLocks noChangeShapeType="1"/>
                          </p:cNvCxnSpPr>
                          <p:nvPr/>
                        </p:nvCxnSpPr>
                        <p:spPr bwMode="auto">
                          <a:xfrm>
                            <a:off x="4229101" y="4956056"/>
                            <a:ext cx="188912"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04" name="Straight Connector 103"/>
                          <p:cNvCxnSpPr>
                            <a:cxnSpLocks noChangeShapeType="1"/>
                          </p:cNvCxnSpPr>
                          <p:nvPr/>
                        </p:nvCxnSpPr>
                        <p:spPr bwMode="auto">
                          <a:xfrm>
                            <a:off x="4227513" y="5105257"/>
                            <a:ext cx="188913" cy="1587"/>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05" name="Straight Connector 104"/>
                          <p:cNvCxnSpPr>
                            <a:cxnSpLocks noChangeShapeType="1"/>
                          </p:cNvCxnSpPr>
                          <p:nvPr/>
                        </p:nvCxnSpPr>
                        <p:spPr bwMode="auto">
                          <a:xfrm>
                            <a:off x="4229101" y="5259220"/>
                            <a:ext cx="188912" cy="1588"/>
                          </a:xfrm>
                          <a:prstGeom prst="line">
                            <a:avLst/>
                          </a:prstGeom>
                          <a:noFill/>
                          <a:ln w="25400">
                            <a:solidFill>
                              <a:srgbClr val="7F7F7F"/>
                            </a:solidFill>
                            <a:round/>
                            <a:headEnd/>
                            <a:tailEnd/>
                          </a:ln>
                          <a:effectLst>
                            <a:outerShdw dist="20000" dir="5400000" rotWithShape="0">
                              <a:srgbClr val="808080">
                                <a:alpha val="37999"/>
                              </a:srgbClr>
                            </a:outerShdw>
                          </a:effectLst>
                        </p:spPr>
                      </p:cxnSp>
                      <p:cxnSp>
                        <p:nvCxnSpPr>
                          <p:cNvPr id="106" name="Straight Connector 105"/>
                          <p:cNvCxnSpPr>
                            <a:cxnSpLocks noChangeShapeType="1"/>
                          </p:cNvCxnSpPr>
                          <p:nvPr/>
                        </p:nvCxnSpPr>
                        <p:spPr bwMode="auto">
                          <a:xfrm>
                            <a:off x="4230688" y="5413183"/>
                            <a:ext cx="188913" cy="1587"/>
                          </a:xfrm>
                          <a:prstGeom prst="line">
                            <a:avLst/>
                          </a:prstGeom>
                          <a:noFill/>
                          <a:ln w="25400">
                            <a:solidFill>
                              <a:srgbClr val="7F7F7F"/>
                            </a:solidFill>
                            <a:round/>
                            <a:headEnd/>
                            <a:tailEnd/>
                          </a:ln>
                          <a:effectLst>
                            <a:outerShdw dist="20000" dir="5400000" rotWithShape="0">
                              <a:srgbClr val="808080">
                                <a:alpha val="37999"/>
                              </a:srgbClr>
                            </a:outerShdw>
                          </a:effectLst>
                        </p:spPr>
                      </p:cxnSp>
                    </p:grpSp>
                  </p:grpSp>
                </p:grpSp>
              </p:grpSp>
            </p:grpSp>
          </p:grpSp>
        </p:grpSp>
      </p:grpSp>
      <p:sp>
        <p:nvSpPr>
          <p:cNvPr id="98" name="TextBox 97"/>
          <p:cNvSpPr txBox="1"/>
          <p:nvPr/>
        </p:nvSpPr>
        <p:spPr>
          <a:xfrm>
            <a:off x="1600200" y="0"/>
            <a:ext cx="6019800" cy="646331"/>
          </a:xfrm>
          <a:prstGeom prst="rect">
            <a:avLst/>
          </a:prstGeom>
          <a:noFill/>
        </p:spPr>
        <p:txBody>
          <a:bodyPr wrap="square" rtlCol="0">
            <a:spAutoFit/>
          </a:bodyPr>
          <a:lstStyle/>
          <a:p>
            <a:pPr algn="ctr"/>
            <a:r>
              <a:rPr lang="en-US" sz="3600" b="1" dirty="0" smtClean="0">
                <a:solidFill>
                  <a:prstClr val="black"/>
                </a:solidFill>
                <a:latin typeface="Calibri"/>
              </a:rPr>
              <a:t>One node?  … Or many?</a:t>
            </a:r>
            <a:endParaRPr lang="en-US" sz="3600" b="1" dirty="0">
              <a:solidFill>
                <a:prstClr val="black"/>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0" name="Text Box 472"/>
          <p:cNvSpPr txBox="1">
            <a:spLocks noChangeArrowheads="1"/>
          </p:cNvSpPr>
          <p:nvPr/>
        </p:nvSpPr>
        <p:spPr bwMode="auto">
          <a:xfrm>
            <a:off x="4017963" y="6472238"/>
            <a:ext cx="500538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000" b="1" smtClean="0">
                <a:solidFill>
                  <a:srgbClr val="000000"/>
                </a:solidFill>
                <a:cs typeface="ＭＳ Ｐゴシック" charset="0"/>
              </a:rPr>
              <a:t>Illustrative example of the interoperability between the components of a WDSSDS</a:t>
            </a:r>
          </a:p>
        </p:txBody>
      </p:sp>
      <p:sp>
        <p:nvSpPr>
          <p:cNvPr id="2411" name="Oval 363"/>
          <p:cNvSpPr>
            <a:spLocks noChangeArrowheads="1"/>
          </p:cNvSpPr>
          <p:nvPr/>
        </p:nvSpPr>
        <p:spPr bwMode="auto">
          <a:xfrm>
            <a:off x="4440238" y="4926013"/>
            <a:ext cx="604837" cy="66516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WDC</a:t>
            </a:r>
          </a:p>
        </p:txBody>
      </p:sp>
      <p:sp>
        <p:nvSpPr>
          <p:cNvPr id="2413" name="Oval 365"/>
          <p:cNvSpPr>
            <a:spLocks noChangeArrowheads="1"/>
          </p:cNvSpPr>
          <p:nvPr/>
        </p:nvSpPr>
        <p:spPr bwMode="auto">
          <a:xfrm>
            <a:off x="3643313" y="2579688"/>
            <a:ext cx="604837" cy="66516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WDS</a:t>
            </a:r>
          </a:p>
        </p:txBody>
      </p:sp>
      <p:sp>
        <p:nvSpPr>
          <p:cNvPr id="2414" name="Oval 366"/>
          <p:cNvSpPr>
            <a:spLocks noChangeArrowheads="1"/>
          </p:cNvSpPr>
          <p:nvPr/>
        </p:nvSpPr>
        <p:spPr bwMode="auto">
          <a:xfrm>
            <a:off x="4622800" y="3741738"/>
            <a:ext cx="604838" cy="665162"/>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WDAS</a:t>
            </a:r>
          </a:p>
        </p:txBody>
      </p:sp>
      <p:sp>
        <p:nvSpPr>
          <p:cNvPr id="2415" name="Oval 367"/>
          <p:cNvSpPr>
            <a:spLocks noChangeArrowheads="1"/>
          </p:cNvSpPr>
          <p:nvPr/>
        </p:nvSpPr>
        <p:spPr bwMode="auto">
          <a:xfrm>
            <a:off x="3328988" y="3467100"/>
            <a:ext cx="600075" cy="6651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WDC</a:t>
            </a:r>
          </a:p>
        </p:txBody>
      </p:sp>
      <p:sp>
        <p:nvSpPr>
          <p:cNvPr id="2416" name="Oval 368"/>
          <p:cNvSpPr>
            <a:spLocks noChangeArrowheads="1"/>
          </p:cNvSpPr>
          <p:nvPr/>
        </p:nvSpPr>
        <p:spPr bwMode="auto">
          <a:xfrm>
            <a:off x="6137275" y="2590800"/>
            <a:ext cx="606425" cy="66675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dirty="0">
                <a:solidFill>
                  <a:srgbClr val="000000"/>
                </a:solidFill>
                <a:latin typeface="Arial" charset="0"/>
                <a:ea typeface="ＭＳ Ｐゴシック" charset="0"/>
                <a:cs typeface="ＭＳ Ｐゴシック" charset="0"/>
              </a:rPr>
              <a:t>WDC</a:t>
            </a:r>
          </a:p>
        </p:txBody>
      </p:sp>
      <p:sp>
        <p:nvSpPr>
          <p:cNvPr id="2417" name="Oval 369"/>
          <p:cNvSpPr>
            <a:spLocks noChangeArrowheads="1"/>
          </p:cNvSpPr>
          <p:nvPr/>
        </p:nvSpPr>
        <p:spPr bwMode="auto">
          <a:xfrm>
            <a:off x="6015038" y="4330700"/>
            <a:ext cx="600075" cy="6651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WNP</a:t>
            </a:r>
          </a:p>
        </p:txBody>
      </p:sp>
      <p:sp>
        <p:nvSpPr>
          <p:cNvPr id="2418" name="Oval 370"/>
          <p:cNvSpPr>
            <a:spLocks noChangeArrowheads="1"/>
          </p:cNvSpPr>
          <p:nvPr/>
        </p:nvSpPr>
        <p:spPr bwMode="auto">
          <a:xfrm>
            <a:off x="7747000" y="4230688"/>
            <a:ext cx="604838" cy="665162"/>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WNP</a:t>
            </a:r>
          </a:p>
        </p:txBody>
      </p:sp>
      <p:sp>
        <p:nvSpPr>
          <p:cNvPr id="2419" name="Oval 371"/>
          <p:cNvSpPr>
            <a:spLocks noChangeArrowheads="1"/>
          </p:cNvSpPr>
          <p:nvPr/>
        </p:nvSpPr>
        <p:spPr bwMode="auto">
          <a:xfrm>
            <a:off x="4849813" y="5713413"/>
            <a:ext cx="600075" cy="66516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WDAS</a:t>
            </a:r>
          </a:p>
        </p:txBody>
      </p:sp>
      <p:grpSp>
        <p:nvGrpSpPr>
          <p:cNvPr id="2058" name="Group 373"/>
          <p:cNvGrpSpPr>
            <a:grpSpLocks/>
          </p:cNvGrpSpPr>
          <p:nvPr/>
        </p:nvGrpSpPr>
        <p:grpSpPr bwMode="auto">
          <a:xfrm>
            <a:off x="7077075" y="5573713"/>
            <a:ext cx="555625" cy="536575"/>
            <a:chOff x="24246" y="17537"/>
            <a:chExt cx="411" cy="393"/>
          </a:xfrm>
        </p:grpSpPr>
        <p:sp>
          <p:nvSpPr>
            <p:cNvPr id="2386" name="Oval 338"/>
            <p:cNvSpPr>
              <a:spLocks noChangeArrowheads="1"/>
            </p:cNvSpPr>
            <p:nvPr/>
          </p:nvSpPr>
          <p:spPr bwMode="auto">
            <a:xfrm>
              <a:off x="24246" y="17537"/>
              <a:ext cx="411" cy="393"/>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20" name="Text Box 372"/>
            <p:cNvSpPr txBox="1">
              <a:spLocks noChangeArrowheads="1"/>
            </p:cNvSpPr>
            <p:nvPr/>
          </p:nvSpPr>
          <p:spPr bwMode="auto">
            <a:xfrm>
              <a:off x="24319" y="17646"/>
              <a:ext cx="310" cy="14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59" name="Group 374"/>
          <p:cNvGrpSpPr>
            <a:grpSpLocks/>
          </p:cNvGrpSpPr>
          <p:nvPr/>
        </p:nvGrpSpPr>
        <p:grpSpPr bwMode="auto">
          <a:xfrm>
            <a:off x="5440363" y="5287963"/>
            <a:ext cx="555625" cy="542925"/>
            <a:chOff x="24246" y="17537"/>
            <a:chExt cx="411" cy="393"/>
          </a:xfrm>
        </p:grpSpPr>
        <p:sp>
          <p:nvSpPr>
            <p:cNvPr id="2423" name="Oval 375"/>
            <p:cNvSpPr>
              <a:spLocks noChangeArrowheads="1"/>
            </p:cNvSpPr>
            <p:nvPr/>
          </p:nvSpPr>
          <p:spPr bwMode="auto">
            <a:xfrm>
              <a:off x="24246" y="17537"/>
              <a:ext cx="411" cy="39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24" name="Text Box 376"/>
            <p:cNvSpPr txBox="1">
              <a:spLocks noChangeArrowheads="1"/>
            </p:cNvSpPr>
            <p:nvPr/>
          </p:nvSpPr>
          <p:spPr bwMode="auto">
            <a:xfrm>
              <a:off x="24319" y="17646"/>
              <a:ext cx="310" cy="146"/>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60" name="Group 377"/>
          <p:cNvGrpSpPr>
            <a:grpSpLocks/>
          </p:cNvGrpSpPr>
          <p:nvPr/>
        </p:nvGrpSpPr>
        <p:grpSpPr bwMode="auto">
          <a:xfrm>
            <a:off x="6797675" y="4826000"/>
            <a:ext cx="561975" cy="538163"/>
            <a:chOff x="24246" y="17537"/>
            <a:chExt cx="411" cy="393"/>
          </a:xfrm>
        </p:grpSpPr>
        <p:sp>
          <p:nvSpPr>
            <p:cNvPr id="2426" name="Oval 378"/>
            <p:cNvSpPr>
              <a:spLocks noChangeArrowheads="1"/>
            </p:cNvSpPr>
            <p:nvPr/>
          </p:nvSpPr>
          <p:spPr bwMode="auto">
            <a:xfrm>
              <a:off x="24246" y="17537"/>
              <a:ext cx="411" cy="393"/>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27" name="Text Box 379"/>
            <p:cNvSpPr txBox="1">
              <a:spLocks noChangeArrowheads="1"/>
            </p:cNvSpPr>
            <p:nvPr/>
          </p:nvSpPr>
          <p:spPr bwMode="auto">
            <a:xfrm>
              <a:off x="24319" y="17646"/>
              <a:ext cx="310" cy="147"/>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61" name="Group 380"/>
          <p:cNvGrpSpPr>
            <a:grpSpLocks/>
          </p:cNvGrpSpPr>
          <p:nvPr/>
        </p:nvGrpSpPr>
        <p:grpSpPr bwMode="auto">
          <a:xfrm>
            <a:off x="5992813" y="5732463"/>
            <a:ext cx="614362" cy="536575"/>
            <a:chOff x="24246" y="17537"/>
            <a:chExt cx="411" cy="393"/>
          </a:xfrm>
        </p:grpSpPr>
        <p:sp>
          <p:nvSpPr>
            <p:cNvPr id="2429" name="Oval 381"/>
            <p:cNvSpPr>
              <a:spLocks noChangeArrowheads="1"/>
            </p:cNvSpPr>
            <p:nvPr/>
          </p:nvSpPr>
          <p:spPr bwMode="auto">
            <a:xfrm>
              <a:off x="24246" y="17537"/>
              <a:ext cx="411" cy="39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30" name="Text Box 382"/>
            <p:cNvSpPr txBox="1">
              <a:spLocks noChangeArrowheads="1"/>
            </p:cNvSpPr>
            <p:nvPr/>
          </p:nvSpPr>
          <p:spPr bwMode="auto">
            <a:xfrm>
              <a:off x="24319" y="17647"/>
              <a:ext cx="310" cy="14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sp>
        <p:nvSpPr>
          <p:cNvPr id="2431" name="Oval 383"/>
          <p:cNvSpPr>
            <a:spLocks noChangeArrowheads="1"/>
          </p:cNvSpPr>
          <p:nvPr/>
        </p:nvSpPr>
        <p:spPr bwMode="auto">
          <a:xfrm>
            <a:off x="7165975" y="2579688"/>
            <a:ext cx="604838" cy="665162"/>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WDC</a:t>
            </a:r>
          </a:p>
        </p:txBody>
      </p:sp>
      <p:sp>
        <p:nvSpPr>
          <p:cNvPr id="2432" name="Oval 384"/>
          <p:cNvSpPr>
            <a:spLocks noChangeArrowheads="1"/>
          </p:cNvSpPr>
          <p:nvPr/>
        </p:nvSpPr>
        <p:spPr bwMode="auto">
          <a:xfrm>
            <a:off x="6910388" y="1722438"/>
            <a:ext cx="604837" cy="66516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WDC</a:t>
            </a:r>
          </a:p>
        </p:txBody>
      </p:sp>
      <p:sp>
        <p:nvSpPr>
          <p:cNvPr id="2433" name="Oval 385"/>
          <p:cNvSpPr>
            <a:spLocks noChangeArrowheads="1"/>
          </p:cNvSpPr>
          <p:nvPr/>
        </p:nvSpPr>
        <p:spPr bwMode="auto">
          <a:xfrm>
            <a:off x="4337050" y="1792288"/>
            <a:ext cx="604838" cy="66516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WDC</a:t>
            </a:r>
          </a:p>
        </p:txBody>
      </p:sp>
      <p:sp>
        <p:nvSpPr>
          <p:cNvPr id="2434" name="Oval 386"/>
          <p:cNvSpPr>
            <a:spLocks noChangeArrowheads="1"/>
          </p:cNvSpPr>
          <p:nvPr/>
        </p:nvSpPr>
        <p:spPr bwMode="auto">
          <a:xfrm>
            <a:off x="3500438" y="1670050"/>
            <a:ext cx="600075" cy="665163"/>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300" b="1">
                <a:solidFill>
                  <a:srgbClr val="000000"/>
                </a:solidFill>
                <a:latin typeface="Arial" charset="0"/>
                <a:ea typeface="ＭＳ Ｐゴシック" charset="0"/>
                <a:cs typeface="ＭＳ Ｐゴシック" charset="0"/>
              </a:rPr>
              <a:t>WDC</a:t>
            </a:r>
          </a:p>
        </p:txBody>
      </p:sp>
      <p:sp>
        <p:nvSpPr>
          <p:cNvPr id="2435" name="Oval 387"/>
          <p:cNvSpPr>
            <a:spLocks noChangeArrowheads="1"/>
          </p:cNvSpPr>
          <p:nvPr/>
        </p:nvSpPr>
        <p:spPr bwMode="auto">
          <a:xfrm>
            <a:off x="6994525" y="3490913"/>
            <a:ext cx="600075" cy="66516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WDAS</a:t>
            </a:r>
          </a:p>
        </p:txBody>
      </p:sp>
      <p:sp>
        <p:nvSpPr>
          <p:cNvPr id="2436" name="Oval 388"/>
          <p:cNvSpPr>
            <a:spLocks noChangeArrowheads="1"/>
          </p:cNvSpPr>
          <p:nvPr/>
        </p:nvSpPr>
        <p:spPr bwMode="auto">
          <a:xfrm>
            <a:off x="5253038" y="4529138"/>
            <a:ext cx="604837" cy="665162"/>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WDAS</a:t>
            </a:r>
          </a:p>
        </p:txBody>
      </p:sp>
      <p:sp>
        <p:nvSpPr>
          <p:cNvPr id="2437" name="Oval 389"/>
          <p:cNvSpPr>
            <a:spLocks noChangeArrowheads="1"/>
          </p:cNvSpPr>
          <p:nvPr/>
        </p:nvSpPr>
        <p:spPr bwMode="auto">
          <a:xfrm>
            <a:off x="8047038" y="5619750"/>
            <a:ext cx="604837" cy="6651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WDAS</a:t>
            </a:r>
          </a:p>
        </p:txBody>
      </p:sp>
      <p:sp>
        <p:nvSpPr>
          <p:cNvPr id="2438" name="Oval 390"/>
          <p:cNvSpPr>
            <a:spLocks noChangeArrowheads="1"/>
          </p:cNvSpPr>
          <p:nvPr/>
        </p:nvSpPr>
        <p:spPr bwMode="auto">
          <a:xfrm>
            <a:off x="3702050" y="4278313"/>
            <a:ext cx="606425" cy="665162"/>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WDAS</a:t>
            </a:r>
          </a:p>
        </p:txBody>
      </p:sp>
      <p:sp>
        <p:nvSpPr>
          <p:cNvPr id="2439" name="Oval 391"/>
          <p:cNvSpPr>
            <a:spLocks noChangeArrowheads="1"/>
          </p:cNvSpPr>
          <p:nvPr/>
        </p:nvSpPr>
        <p:spPr bwMode="auto">
          <a:xfrm>
            <a:off x="7908925" y="3233738"/>
            <a:ext cx="604838" cy="665162"/>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WDAS</a:t>
            </a:r>
          </a:p>
        </p:txBody>
      </p:sp>
      <p:grpSp>
        <p:nvGrpSpPr>
          <p:cNvPr id="2071" name="Group 392"/>
          <p:cNvGrpSpPr>
            <a:grpSpLocks/>
          </p:cNvGrpSpPr>
          <p:nvPr/>
        </p:nvGrpSpPr>
        <p:grpSpPr bwMode="auto">
          <a:xfrm>
            <a:off x="5286375" y="2233613"/>
            <a:ext cx="566738" cy="536575"/>
            <a:chOff x="24246" y="17537"/>
            <a:chExt cx="411" cy="393"/>
          </a:xfrm>
        </p:grpSpPr>
        <p:sp>
          <p:nvSpPr>
            <p:cNvPr id="2441" name="Oval 393"/>
            <p:cNvSpPr>
              <a:spLocks noChangeArrowheads="1"/>
            </p:cNvSpPr>
            <p:nvPr/>
          </p:nvSpPr>
          <p:spPr bwMode="auto">
            <a:xfrm>
              <a:off x="24246" y="17537"/>
              <a:ext cx="411" cy="393"/>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42" name="Text Box 394"/>
            <p:cNvSpPr txBox="1">
              <a:spLocks noChangeArrowheads="1"/>
            </p:cNvSpPr>
            <p:nvPr/>
          </p:nvSpPr>
          <p:spPr bwMode="auto">
            <a:xfrm>
              <a:off x="24320" y="17646"/>
              <a:ext cx="311" cy="14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72" name="Group 395"/>
          <p:cNvGrpSpPr>
            <a:grpSpLocks/>
          </p:cNvGrpSpPr>
          <p:nvPr/>
        </p:nvGrpSpPr>
        <p:grpSpPr bwMode="auto">
          <a:xfrm>
            <a:off x="6089650" y="1639888"/>
            <a:ext cx="534988" cy="536575"/>
            <a:chOff x="24246" y="17537"/>
            <a:chExt cx="411" cy="393"/>
          </a:xfrm>
        </p:grpSpPr>
        <p:sp>
          <p:nvSpPr>
            <p:cNvPr id="2444" name="Oval 396"/>
            <p:cNvSpPr>
              <a:spLocks noChangeArrowheads="1"/>
            </p:cNvSpPr>
            <p:nvPr/>
          </p:nvSpPr>
          <p:spPr bwMode="auto">
            <a:xfrm>
              <a:off x="24246" y="17537"/>
              <a:ext cx="411" cy="39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45" name="Text Box 397"/>
            <p:cNvSpPr txBox="1">
              <a:spLocks noChangeArrowheads="1"/>
            </p:cNvSpPr>
            <p:nvPr/>
          </p:nvSpPr>
          <p:spPr bwMode="auto">
            <a:xfrm>
              <a:off x="24319" y="17646"/>
              <a:ext cx="310" cy="148"/>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73" name="Group 398"/>
          <p:cNvGrpSpPr>
            <a:grpSpLocks/>
          </p:cNvGrpSpPr>
          <p:nvPr/>
        </p:nvGrpSpPr>
        <p:grpSpPr bwMode="auto">
          <a:xfrm>
            <a:off x="5248275" y="1524000"/>
            <a:ext cx="447675" cy="542925"/>
            <a:chOff x="24246" y="17537"/>
            <a:chExt cx="411" cy="393"/>
          </a:xfrm>
        </p:grpSpPr>
        <p:sp>
          <p:nvSpPr>
            <p:cNvPr id="2447" name="Oval 399"/>
            <p:cNvSpPr>
              <a:spLocks noChangeArrowheads="1"/>
            </p:cNvSpPr>
            <p:nvPr/>
          </p:nvSpPr>
          <p:spPr bwMode="auto">
            <a:xfrm>
              <a:off x="24246" y="17537"/>
              <a:ext cx="411" cy="39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48" name="Text Box 400"/>
            <p:cNvSpPr txBox="1">
              <a:spLocks noChangeArrowheads="1"/>
            </p:cNvSpPr>
            <p:nvPr/>
          </p:nvSpPr>
          <p:spPr bwMode="auto">
            <a:xfrm>
              <a:off x="24319" y="17646"/>
              <a:ext cx="310" cy="146"/>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CD</a:t>
              </a:r>
            </a:p>
          </p:txBody>
        </p:sp>
      </p:grpSp>
      <p:grpSp>
        <p:nvGrpSpPr>
          <p:cNvPr id="2074" name="Group 401"/>
          <p:cNvGrpSpPr>
            <a:grpSpLocks/>
          </p:cNvGrpSpPr>
          <p:nvPr/>
        </p:nvGrpSpPr>
        <p:grpSpPr bwMode="auto">
          <a:xfrm>
            <a:off x="7493000" y="5165725"/>
            <a:ext cx="549275" cy="536575"/>
            <a:chOff x="24246" y="17537"/>
            <a:chExt cx="411" cy="393"/>
          </a:xfrm>
        </p:grpSpPr>
        <p:sp>
          <p:nvSpPr>
            <p:cNvPr id="2450" name="Oval 402"/>
            <p:cNvSpPr>
              <a:spLocks noChangeArrowheads="1"/>
            </p:cNvSpPr>
            <p:nvPr/>
          </p:nvSpPr>
          <p:spPr bwMode="auto">
            <a:xfrm>
              <a:off x="24246" y="17537"/>
              <a:ext cx="411" cy="39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51" name="Text Box 403"/>
            <p:cNvSpPr txBox="1">
              <a:spLocks noChangeArrowheads="1"/>
            </p:cNvSpPr>
            <p:nvPr/>
          </p:nvSpPr>
          <p:spPr bwMode="auto">
            <a:xfrm>
              <a:off x="24318" y="17646"/>
              <a:ext cx="310" cy="14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75" name="Group 404"/>
          <p:cNvGrpSpPr>
            <a:grpSpLocks/>
          </p:cNvGrpSpPr>
          <p:nvPr/>
        </p:nvGrpSpPr>
        <p:grpSpPr bwMode="auto">
          <a:xfrm>
            <a:off x="8562975" y="5240338"/>
            <a:ext cx="550863" cy="538162"/>
            <a:chOff x="24246" y="17537"/>
            <a:chExt cx="411" cy="393"/>
          </a:xfrm>
        </p:grpSpPr>
        <p:sp>
          <p:nvSpPr>
            <p:cNvPr id="2453" name="Oval 405"/>
            <p:cNvSpPr>
              <a:spLocks noChangeArrowheads="1"/>
            </p:cNvSpPr>
            <p:nvPr/>
          </p:nvSpPr>
          <p:spPr bwMode="auto">
            <a:xfrm>
              <a:off x="24246" y="17537"/>
              <a:ext cx="411" cy="39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54" name="Text Box 406"/>
            <p:cNvSpPr txBox="1">
              <a:spLocks noChangeArrowheads="1"/>
            </p:cNvSpPr>
            <p:nvPr/>
          </p:nvSpPr>
          <p:spPr bwMode="auto">
            <a:xfrm>
              <a:off x="24319" y="17646"/>
              <a:ext cx="309" cy="14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76" name="Group 407"/>
          <p:cNvGrpSpPr>
            <a:grpSpLocks/>
          </p:cNvGrpSpPr>
          <p:nvPr/>
        </p:nvGrpSpPr>
        <p:grpSpPr bwMode="auto">
          <a:xfrm>
            <a:off x="8461375" y="4621213"/>
            <a:ext cx="600075" cy="536575"/>
            <a:chOff x="24246" y="17537"/>
            <a:chExt cx="411" cy="393"/>
          </a:xfrm>
        </p:grpSpPr>
        <p:sp>
          <p:nvSpPr>
            <p:cNvPr id="2456" name="Oval 408"/>
            <p:cNvSpPr>
              <a:spLocks noChangeArrowheads="1"/>
            </p:cNvSpPr>
            <p:nvPr/>
          </p:nvSpPr>
          <p:spPr bwMode="auto">
            <a:xfrm>
              <a:off x="24246" y="17537"/>
              <a:ext cx="411" cy="39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57" name="Text Box 409"/>
            <p:cNvSpPr txBox="1">
              <a:spLocks noChangeArrowheads="1"/>
            </p:cNvSpPr>
            <p:nvPr/>
          </p:nvSpPr>
          <p:spPr bwMode="auto">
            <a:xfrm>
              <a:off x="24319" y="17646"/>
              <a:ext cx="310" cy="14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77" name="Group 410"/>
          <p:cNvGrpSpPr>
            <a:grpSpLocks/>
          </p:cNvGrpSpPr>
          <p:nvPr/>
        </p:nvGrpSpPr>
        <p:grpSpPr bwMode="auto">
          <a:xfrm>
            <a:off x="8224838" y="1500188"/>
            <a:ext cx="542925" cy="542925"/>
            <a:chOff x="24246" y="17537"/>
            <a:chExt cx="411" cy="393"/>
          </a:xfrm>
        </p:grpSpPr>
        <p:sp>
          <p:nvSpPr>
            <p:cNvPr id="2459" name="Oval 411"/>
            <p:cNvSpPr>
              <a:spLocks noChangeArrowheads="1"/>
            </p:cNvSpPr>
            <p:nvPr/>
          </p:nvSpPr>
          <p:spPr bwMode="auto">
            <a:xfrm>
              <a:off x="24246" y="17537"/>
              <a:ext cx="411" cy="393"/>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60" name="Text Box 412"/>
            <p:cNvSpPr txBox="1">
              <a:spLocks noChangeArrowheads="1"/>
            </p:cNvSpPr>
            <p:nvPr/>
          </p:nvSpPr>
          <p:spPr bwMode="auto">
            <a:xfrm>
              <a:off x="24319" y="17646"/>
              <a:ext cx="310" cy="14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78" name="Group 413"/>
          <p:cNvGrpSpPr>
            <a:grpSpLocks/>
          </p:cNvGrpSpPr>
          <p:nvPr/>
        </p:nvGrpSpPr>
        <p:grpSpPr bwMode="auto">
          <a:xfrm>
            <a:off x="8218488" y="2119313"/>
            <a:ext cx="538162" cy="536575"/>
            <a:chOff x="24246" y="17537"/>
            <a:chExt cx="411" cy="393"/>
          </a:xfrm>
        </p:grpSpPr>
        <p:sp>
          <p:nvSpPr>
            <p:cNvPr id="2462" name="Oval 414"/>
            <p:cNvSpPr>
              <a:spLocks noChangeArrowheads="1"/>
            </p:cNvSpPr>
            <p:nvPr/>
          </p:nvSpPr>
          <p:spPr bwMode="auto">
            <a:xfrm>
              <a:off x="24246" y="17537"/>
              <a:ext cx="411" cy="393"/>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63" name="Text Box 415"/>
            <p:cNvSpPr txBox="1">
              <a:spLocks noChangeArrowheads="1"/>
            </p:cNvSpPr>
            <p:nvPr/>
          </p:nvSpPr>
          <p:spPr bwMode="auto">
            <a:xfrm>
              <a:off x="24320" y="17646"/>
              <a:ext cx="310" cy="14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grpSp>
        <p:nvGrpSpPr>
          <p:cNvPr id="2079" name="Group 416"/>
          <p:cNvGrpSpPr>
            <a:grpSpLocks/>
          </p:cNvGrpSpPr>
          <p:nvPr/>
        </p:nvGrpSpPr>
        <p:grpSpPr bwMode="auto">
          <a:xfrm>
            <a:off x="8129588" y="2687638"/>
            <a:ext cx="568325" cy="536575"/>
            <a:chOff x="24246" y="17537"/>
            <a:chExt cx="411" cy="393"/>
          </a:xfrm>
        </p:grpSpPr>
        <p:sp>
          <p:nvSpPr>
            <p:cNvPr id="2465" name="Oval 417"/>
            <p:cNvSpPr>
              <a:spLocks noChangeArrowheads="1"/>
            </p:cNvSpPr>
            <p:nvPr/>
          </p:nvSpPr>
          <p:spPr bwMode="auto">
            <a:xfrm>
              <a:off x="24246" y="17537"/>
              <a:ext cx="411" cy="39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66" name="Text Box 418"/>
            <p:cNvSpPr txBox="1">
              <a:spLocks noChangeArrowheads="1"/>
            </p:cNvSpPr>
            <p:nvPr/>
          </p:nvSpPr>
          <p:spPr bwMode="auto">
            <a:xfrm>
              <a:off x="24319" y="17646"/>
              <a:ext cx="310" cy="14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sp>
        <p:nvSpPr>
          <p:cNvPr id="2468" name="Line 420"/>
          <p:cNvSpPr>
            <a:spLocks noChangeShapeType="1"/>
          </p:cNvSpPr>
          <p:nvPr/>
        </p:nvSpPr>
        <p:spPr bwMode="auto">
          <a:xfrm flipV="1">
            <a:off x="3687763" y="3221038"/>
            <a:ext cx="201612" cy="2571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grpSp>
        <p:nvGrpSpPr>
          <p:cNvPr id="2081" name="Group 421"/>
          <p:cNvGrpSpPr>
            <a:grpSpLocks/>
          </p:cNvGrpSpPr>
          <p:nvPr/>
        </p:nvGrpSpPr>
        <p:grpSpPr bwMode="auto">
          <a:xfrm>
            <a:off x="3698875" y="5399088"/>
            <a:ext cx="579438" cy="536575"/>
            <a:chOff x="24246" y="17537"/>
            <a:chExt cx="411" cy="393"/>
          </a:xfrm>
        </p:grpSpPr>
        <p:sp>
          <p:nvSpPr>
            <p:cNvPr id="2470" name="Oval 422"/>
            <p:cNvSpPr>
              <a:spLocks noChangeArrowheads="1"/>
            </p:cNvSpPr>
            <p:nvPr/>
          </p:nvSpPr>
          <p:spPr bwMode="auto">
            <a:xfrm>
              <a:off x="24246" y="17537"/>
              <a:ext cx="411" cy="393"/>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71" name="Text Box 423"/>
            <p:cNvSpPr txBox="1">
              <a:spLocks noChangeArrowheads="1"/>
            </p:cNvSpPr>
            <p:nvPr/>
          </p:nvSpPr>
          <p:spPr bwMode="auto">
            <a:xfrm>
              <a:off x="24320" y="17646"/>
              <a:ext cx="310" cy="14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sp>
        <p:nvSpPr>
          <p:cNvPr id="2472" name="Line 424"/>
          <p:cNvSpPr>
            <a:spLocks noChangeShapeType="1"/>
          </p:cNvSpPr>
          <p:nvPr/>
        </p:nvSpPr>
        <p:spPr bwMode="auto">
          <a:xfrm flipV="1">
            <a:off x="4135438" y="2311400"/>
            <a:ext cx="271462" cy="3730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73" name="Line 425"/>
          <p:cNvSpPr>
            <a:spLocks noChangeShapeType="1"/>
          </p:cNvSpPr>
          <p:nvPr/>
        </p:nvSpPr>
        <p:spPr bwMode="auto">
          <a:xfrm flipH="1" flipV="1">
            <a:off x="3830638" y="2339975"/>
            <a:ext cx="58737" cy="268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74" name="Line 426"/>
          <p:cNvSpPr>
            <a:spLocks noChangeShapeType="1"/>
          </p:cNvSpPr>
          <p:nvPr/>
        </p:nvSpPr>
        <p:spPr bwMode="auto">
          <a:xfrm flipV="1">
            <a:off x="5907088" y="4926013"/>
            <a:ext cx="241300" cy="4254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75" name="Line 427"/>
          <p:cNvSpPr>
            <a:spLocks noChangeShapeType="1"/>
          </p:cNvSpPr>
          <p:nvPr/>
        </p:nvSpPr>
        <p:spPr bwMode="auto">
          <a:xfrm flipV="1">
            <a:off x="6350000" y="4949825"/>
            <a:ext cx="68263" cy="7635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76" name="Line 428"/>
          <p:cNvSpPr>
            <a:spLocks noChangeShapeType="1"/>
          </p:cNvSpPr>
          <p:nvPr/>
        </p:nvSpPr>
        <p:spPr bwMode="auto">
          <a:xfrm flipV="1">
            <a:off x="6669088" y="2252663"/>
            <a:ext cx="349250" cy="4095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77" name="Line 429"/>
          <p:cNvSpPr>
            <a:spLocks noChangeShapeType="1"/>
          </p:cNvSpPr>
          <p:nvPr/>
        </p:nvSpPr>
        <p:spPr bwMode="auto">
          <a:xfrm>
            <a:off x="7519988" y="2195513"/>
            <a:ext cx="600075" cy="6588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78" name="Line 430"/>
          <p:cNvSpPr>
            <a:spLocks noChangeShapeType="1"/>
          </p:cNvSpPr>
          <p:nvPr/>
        </p:nvSpPr>
        <p:spPr bwMode="auto">
          <a:xfrm>
            <a:off x="7550150" y="2089150"/>
            <a:ext cx="679450" cy="2635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79" name="Line 431"/>
          <p:cNvSpPr>
            <a:spLocks noChangeShapeType="1"/>
          </p:cNvSpPr>
          <p:nvPr/>
        </p:nvSpPr>
        <p:spPr bwMode="auto">
          <a:xfrm flipV="1">
            <a:off x="7540625" y="1890713"/>
            <a:ext cx="747713" cy="1000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0" name="Line 432"/>
          <p:cNvSpPr>
            <a:spLocks noChangeShapeType="1"/>
          </p:cNvSpPr>
          <p:nvPr/>
        </p:nvSpPr>
        <p:spPr bwMode="auto">
          <a:xfrm>
            <a:off x="6600825" y="1966913"/>
            <a:ext cx="290513" cy="698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1" name="Line 433"/>
          <p:cNvSpPr>
            <a:spLocks noChangeShapeType="1"/>
          </p:cNvSpPr>
          <p:nvPr/>
        </p:nvSpPr>
        <p:spPr bwMode="auto">
          <a:xfrm flipV="1">
            <a:off x="5187950" y="3151188"/>
            <a:ext cx="1028700" cy="7540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2" name="Line 434"/>
          <p:cNvSpPr>
            <a:spLocks noChangeShapeType="1"/>
          </p:cNvSpPr>
          <p:nvPr/>
        </p:nvSpPr>
        <p:spPr bwMode="auto">
          <a:xfrm>
            <a:off x="6596063" y="3227388"/>
            <a:ext cx="393700" cy="5365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3" name="Line 435"/>
          <p:cNvSpPr>
            <a:spLocks noChangeShapeType="1"/>
          </p:cNvSpPr>
          <p:nvPr/>
        </p:nvSpPr>
        <p:spPr bwMode="auto">
          <a:xfrm>
            <a:off x="5089525" y="4337050"/>
            <a:ext cx="250825" cy="2730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4" name="Line 436"/>
          <p:cNvSpPr>
            <a:spLocks noChangeShapeType="1"/>
          </p:cNvSpPr>
          <p:nvPr/>
        </p:nvSpPr>
        <p:spPr bwMode="auto">
          <a:xfrm>
            <a:off x="6767513" y="2913063"/>
            <a:ext cx="388937" cy="47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5" name="Line 437"/>
          <p:cNvSpPr>
            <a:spLocks noChangeShapeType="1"/>
          </p:cNvSpPr>
          <p:nvPr/>
        </p:nvSpPr>
        <p:spPr bwMode="auto">
          <a:xfrm>
            <a:off x="4238625" y="4808538"/>
            <a:ext cx="300038" cy="2682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6" name="Line 438"/>
          <p:cNvSpPr>
            <a:spLocks noChangeShapeType="1"/>
          </p:cNvSpPr>
          <p:nvPr/>
        </p:nvSpPr>
        <p:spPr bwMode="auto">
          <a:xfrm>
            <a:off x="4125913" y="3128963"/>
            <a:ext cx="550862" cy="7350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7" name="Line 439"/>
          <p:cNvSpPr>
            <a:spLocks noChangeShapeType="1"/>
          </p:cNvSpPr>
          <p:nvPr/>
        </p:nvSpPr>
        <p:spPr bwMode="auto">
          <a:xfrm flipV="1">
            <a:off x="6324600" y="3251200"/>
            <a:ext cx="133350" cy="10731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8" name="Line 440"/>
          <p:cNvSpPr>
            <a:spLocks noChangeShapeType="1"/>
          </p:cNvSpPr>
          <p:nvPr/>
        </p:nvSpPr>
        <p:spPr bwMode="auto">
          <a:xfrm flipV="1">
            <a:off x="6546850" y="5888038"/>
            <a:ext cx="560388" cy="476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89" name="Line 441"/>
          <p:cNvSpPr>
            <a:spLocks noChangeShapeType="1"/>
          </p:cNvSpPr>
          <p:nvPr/>
        </p:nvSpPr>
        <p:spPr bwMode="auto">
          <a:xfrm>
            <a:off x="6546850" y="4826000"/>
            <a:ext cx="269875" cy="1873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91" name="Line 443"/>
          <p:cNvSpPr>
            <a:spLocks noChangeShapeType="1"/>
          </p:cNvSpPr>
          <p:nvPr/>
        </p:nvSpPr>
        <p:spPr bwMode="auto">
          <a:xfrm>
            <a:off x="7475538" y="4038600"/>
            <a:ext cx="320675" cy="3381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92" name="Line 444"/>
          <p:cNvSpPr>
            <a:spLocks noChangeShapeType="1"/>
          </p:cNvSpPr>
          <p:nvPr/>
        </p:nvSpPr>
        <p:spPr bwMode="auto">
          <a:xfrm flipH="1" flipV="1">
            <a:off x="3717925" y="4114800"/>
            <a:ext cx="138113" cy="2095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93" name="Line 445"/>
          <p:cNvSpPr>
            <a:spLocks noChangeShapeType="1"/>
          </p:cNvSpPr>
          <p:nvPr/>
        </p:nvSpPr>
        <p:spPr bwMode="auto">
          <a:xfrm flipV="1">
            <a:off x="4259263" y="5403850"/>
            <a:ext cx="255587" cy="1460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94" name="Line 446"/>
          <p:cNvSpPr>
            <a:spLocks noChangeShapeType="1"/>
          </p:cNvSpPr>
          <p:nvPr/>
        </p:nvSpPr>
        <p:spPr bwMode="auto">
          <a:xfrm>
            <a:off x="4725988" y="5573713"/>
            <a:ext cx="196850" cy="2921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95" name="Line 447"/>
          <p:cNvSpPr>
            <a:spLocks noChangeShapeType="1"/>
          </p:cNvSpPr>
          <p:nvPr/>
        </p:nvSpPr>
        <p:spPr bwMode="auto">
          <a:xfrm flipV="1">
            <a:off x="4918075" y="1925638"/>
            <a:ext cx="358775" cy="1000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96" name="Line 448"/>
          <p:cNvSpPr>
            <a:spLocks noChangeShapeType="1"/>
          </p:cNvSpPr>
          <p:nvPr/>
        </p:nvSpPr>
        <p:spPr bwMode="auto">
          <a:xfrm>
            <a:off x="4892675" y="2335213"/>
            <a:ext cx="384175" cy="1920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97" name="Line 449"/>
          <p:cNvSpPr>
            <a:spLocks noChangeShapeType="1"/>
          </p:cNvSpPr>
          <p:nvPr/>
        </p:nvSpPr>
        <p:spPr bwMode="auto">
          <a:xfrm flipV="1">
            <a:off x="8096250" y="3875088"/>
            <a:ext cx="73025" cy="3857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98" name="Line 450"/>
          <p:cNvSpPr>
            <a:spLocks noChangeShapeType="1"/>
          </p:cNvSpPr>
          <p:nvPr/>
        </p:nvSpPr>
        <p:spPr bwMode="auto">
          <a:xfrm>
            <a:off x="8316913" y="4675188"/>
            <a:ext cx="201612" cy="88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499" name="Line 451"/>
          <p:cNvSpPr>
            <a:spLocks noChangeShapeType="1"/>
          </p:cNvSpPr>
          <p:nvPr/>
        </p:nvSpPr>
        <p:spPr bwMode="auto">
          <a:xfrm>
            <a:off x="8223250" y="4797425"/>
            <a:ext cx="358775"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500" name="Line 452"/>
          <p:cNvSpPr>
            <a:spLocks noChangeShapeType="1"/>
          </p:cNvSpPr>
          <p:nvPr/>
        </p:nvSpPr>
        <p:spPr bwMode="auto">
          <a:xfrm>
            <a:off x="8115300" y="4902200"/>
            <a:ext cx="163513" cy="73501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501" name="Line 453"/>
          <p:cNvSpPr>
            <a:spLocks noChangeShapeType="1"/>
          </p:cNvSpPr>
          <p:nvPr/>
        </p:nvSpPr>
        <p:spPr bwMode="auto">
          <a:xfrm flipH="1">
            <a:off x="7824788" y="4884738"/>
            <a:ext cx="114300" cy="2921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503" name="Oval 455"/>
          <p:cNvSpPr>
            <a:spLocks noChangeArrowheads="1"/>
          </p:cNvSpPr>
          <p:nvPr/>
        </p:nvSpPr>
        <p:spPr bwMode="auto">
          <a:xfrm>
            <a:off x="352425" y="5089525"/>
            <a:ext cx="330200" cy="373063"/>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506" name="Oval 458"/>
          <p:cNvSpPr>
            <a:spLocks noChangeArrowheads="1"/>
          </p:cNvSpPr>
          <p:nvPr/>
        </p:nvSpPr>
        <p:spPr bwMode="auto">
          <a:xfrm>
            <a:off x="352425" y="4121150"/>
            <a:ext cx="330200" cy="37941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509" name="Oval 461"/>
          <p:cNvSpPr>
            <a:spLocks noChangeArrowheads="1"/>
          </p:cNvSpPr>
          <p:nvPr/>
        </p:nvSpPr>
        <p:spPr bwMode="auto">
          <a:xfrm>
            <a:off x="352425" y="4587875"/>
            <a:ext cx="330200" cy="373063"/>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512" name="Oval 464"/>
          <p:cNvSpPr>
            <a:spLocks noChangeArrowheads="1"/>
          </p:cNvSpPr>
          <p:nvPr/>
        </p:nvSpPr>
        <p:spPr bwMode="auto">
          <a:xfrm>
            <a:off x="354013" y="3551238"/>
            <a:ext cx="325437" cy="3556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514" name="Text Box 466"/>
          <p:cNvSpPr txBox="1">
            <a:spLocks noChangeArrowheads="1"/>
          </p:cNvSpPr>
          <p:nvPr/>
        </p:nvSpPr>
        <p:spPr bwMode="auto">
          <a:xfrm>
            <a:off x="730250" y="3629025"/>
            <a:ext cx="1003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smtClean="0">
                <a:solidFill>
                  <a:srgbClr val="000000"/>
                </a:solidFill>
                <a:cs typeface="ＭＳ Ｐゴシック" charset="0"/>
              </a:rPr>
              <a:t>= International</a:t>
            </a:r>
          </a:p>
        </p:txBody>
      </p:sp>
      <p:sp>
        <p:nvSpPr>
          <p:cNvPr id="2515" name="Text Box 467"/>
          <p:cNvSpPr txBox="1">
            <a:spLocks noChangeArrowheads="1"/>
          </p:cNvSpPr>
          <p:nvPr/>
        </p:nvSpPr>
        <p:spPr bwMode="auto">
          <a:xfrm>
            <a:off x="779463" y="4233863"/>
            <a:ext cx="725487"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smtClean="0">
                <a:solidFill>
                  <a:srgbClr val="000000"/>
                </a:solidFill>
                <a:cs typeface="ＭＳ Ｐゴシック" charset="0"/>
              </a:rPr>
              <a:t>= National</a:t>
            </a:r>
          </a:p>
        </p:txBody>
      </p:sp>
      <p:sp>
        <p:nvSpPr>
          <p:cNvPr id="2516" name="Text Box 468"/>
          <p:cNvSpPr txBox="1">
            <a:spLocks noChangeArrowheads="1"/>
          </p:cNvSpPr>
          <p:nvPr/>
        </p:nvSpPr>
        <p:spPr bwMode="auto">
          <a:xfrm>
            <a:off x="750888" y="4660900"/>
            <a:ext cx="766762"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smtClean="0">
                <a:solidFill>
                  <a:srgbClr val="000000"/>
                </a:solidFill>
                <a:cs typeface="ＭＳ Ｐゴシック" charset="0"/>
              </a:rPr>
              <a:t>= Regional</a:t>
            </a:r>
          </a:p>
        </p:txBody>
      </p:sp>
      <p:sp>
        <p:nvSpPr>
          <p:cNvPr id="2517" name="Text Box 469"/>
          <p:cNvSpPr txBox="1">
            <a:spLocks noChangeArrowheads="1"/>
          </p:cNvSpPr>
          <p:nvPr/>
        </p:nvSpPr>
        <p:spPr bwMode="auto">
          <a:xfrm>
            <a:off x="781050" y="5183188"/>
            <a:ext cx="10763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smtClean="0">
                <a:solidFill>
                  <a:srgbClr val="000000"/>
                </a:solidFill>
                <a:cs typeface="ＭＳ Ｐゴシック" charset="0"/>
              </a:rPr>
              <a:t>= Disciplinary</a:t>
            </a:r>
          </a:p>
        </p:txBody>
      </p:sp>
      <p:sp>
        <p:nvSpPr>
          <p:cNvPr id="2518" name="Oval 470"/>
          <p:cNvSpPr>
            <a:spLocks noChangeArrowheads="1"/>
          </p:cNvSpPr>
          <p:nvPr/>
        </p:nvSpPr>
        <p:spPr bwMode="auto">
          <a:xfrm>
            <a:off x="352425" y="5672138"/>
            <a:ext cx="330200" cy="37941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519" name="Text Box 471"/>
          <p:cNvSpPr txBox="1">
            <a:spLocks noChangeArrowheads="1"/>
          </p:cNvSpPr>
          <p:nvPr/>
        </p:nvSpPr>
        <p:spPr bwMode="auto">
          <a:xfrm>
            <a:off x="795338" y="5768975"/>
            <a:ext cx="124460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smtClean="0">
                <a:solidFill>
                  <a:srgbClr val="000000"/>
                </a:solidFill>
                <a:cs typeface="ＭＳ Ｐゴシック" charset="0"/>
              </a:rPr>
              <a:t>= Interdisciplinary</a:t>
            </a:r>
          </a:p>
        </p:txBody>
      </p:sp>
      <p:sp>
        <p:nvSpPr>
          <p:cNvPr id="2526" name="Oval 478"/>
          <p:cNvSpPr>
            <a:spLocks noChangeArrowheads="1"/>
          </p:cNvSpPr>
          <p:nvPr/>
        </p:nvSpPr>
        <p:spPr bwMode="auto">
          <a:xfrm>
            <a:off x="3500438" y="1670050"/>
            <a:ext cx="600075" cy="665163"/>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300" b="1">
                <a:solidFill>
                  <a:srgbClr val="000000"/>
                </a:solidFill>
                <a:latin typeface="Arial" charset="0"/>
                <a:ea typeface="ＭＳ Ｐゴシック" charset="0"/>
                <a:cs typeface="ＭＳ Ｐゴシック" charset="0"/>
              </a:rPr>
              <a:t>WDC</a:t>
            </a:r>
          </a:p>
        </p:txBody>
      </p:sp>
      <p:sp>
        <p:nvSpPr>
          <p:cNvPr id="2528" name="Oval 480"/>
          <p:cNvSpPr>
            <a:spLocks noChangeArrowheads="1"/>
          </p:cNvSpPr>
          <p:nvPr/>
        </p:nvSpPr>
        <p:spPr bwMode="auto">
          <a:xfrm>
            <a:off x="4337050" y="1792288"/>
            <a:ext cx="604838" cy="66516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WDC</a:t>
            </a:r>
          </a:p>
        </p:txBody>
      </p:sp>
      <p:sp>
        <p:nvSpPr>
          <p:cNvPr id="2529" name="Oval 481"/>
          <p:cNvSpPr>
            <a:spLocks noChangeArrowheads="1"/>
          </p:cNvSpPr>
          <p:nvPr/>
        </p:nvSpPr>
        <p:spPr bwMode="auto">
          <a:xfrm>
            <a:off x="3500438" y="1670050"/>
            <a:ext cx="600075" cy="665163"/>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300" b="1">
                <a:solidFill>
                  <a:srgbClr val="000000"/>
                </a:solidFill>
                <a:latin typeface="Arial" charset="0"/>
                <a:ea typeface="ＭＳ Ｐゴシック" charset="0"/>
                <a:cs typeface="ＭＳ Ｐゴシック" charset="0"/>
              </a:rPr>
              <a:t>WDC</a:t>
            </a:r>
          </a:p>
        </p:txBody>
      </p:sp>
      <p:grpSp>
        <p:nvGrpSpPr>
          <p:cNvPr id="2124" name="Group 483"/>
          <p:cNvGrpSpPr>
            <a:grpSpLocks/>
          </p:cNvGrpSpPr>
          <p:nvPr/>
        </p:nvGrpSpPr>
        <p:grpSpPr bwMode="auto">
          <a:xfrm>
            <a:off x="5248275" y="1524000"/>
            <a:ext cx="542925" cy="542925"/>
            <a:chOff x="24246" y="17537"/>
            <a:chExt cx="411" cy="393"/>
          </a:xfrm>
        </p:grpSpPr>
        <p:sp>
          <p:nvSpPr>
            <p:cNvPr id="2532" name="Oval 484"/>
            <p:cNvSpPr>
              <a:spLocks noChangeArrowheads="1"/>
            </p:cNvSpPr>
            <p:nvPr/>
          </p:nvSpPr>
          <p:spPr bwMode="auto">
            <a:xfrm>
              <a:off x="24246" y="17537"/>
              <a:ext cx="411" cy="39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900">
                <a:solidFill>
                  <a:srgbClr val="000000"/>
                </a:solidFill>
                <a:latin typeface="Arial" charset="0"/>
                <a:ea typeface="ＭＳ Ｐゴシック" charset="0"/>
                <a:cs typeface="ＭＳ Ｐゴシック" charset="0"/>
              </a:endParaRPr>
            </a:p>
          </p:txBody>
        </p:sp>
        <p:sp>
          <p:nvSpPr>
            <p:cNvPr id="2533" name="Text Box 485"/>
            <p:cNvSpPr txBox="1">
              <a:spLocks noChangeArrowheads="1"/>
            </p:cNvSpPr>
            <p:nvPr/>
          </p:nvSpPr>
          <p:spPr bwMode="auto">
            <a:xfrm>
              <a:off x="24319" y="17646"/>
              <a:ext cx="310" cy="146"/>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200" b="1" smtClean="0">
                  <a:solidFill>
                    <a:srgbClr val="000000"/>
                  </a:solidFill>
                  <a:cs typeface="ＭＳ Ｐゴシック" charset="0"/>
                </a:rPr>
                <a:t>WDA</a:t>
              </a:r>
            </a:p>
          </p:txBody>
        </p:sp>
      </p:grpSp>
      <p:sp>
        <p:nvSpPr>
          <p:cNvPr id="2534" name="Oval 486"/>
          <p:cNvSpPr>
            <a:spLocks noChangeArrowheads="1"/>
          </p:cNvSpPr>
          <p:nvPr/>
        </p:nvSpPr>
        <p:spPr bwMode="auto">
          <a:xfrm>
            <a:off x="4337050" y="1792288"/>
            <a:ext cx="604838" cy="66516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WDC</a:t>
            </a:r>
          </a:p>
        </p:txBody>
      </p:sp>
      <p:sp>
        <p:nvSpPr>
          <p:cNvPr id="2535" name="Oval 487"/>
          <p:cNvSpPr>
            <a:spLocks noChangeArrowheads="1"/>
          </p:cNvSpPr>
          <p:nvPr/>
        </p:nvSpPr>
        <p:spPr bwMode="auto">
          <a:xfrm>
            <a:off x="3500438" y="1670050"/>
            <a:ext cx="600075" cy="665163"/>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9737" tIns="9869" rIns="19737" bIns="9869" anchor="ctr"/>
          <a:lstStyle/>
          <a:p>
            <a:pPr algn="ctr" defTabSz="196850">
              <a:defRPr/>
            </a:pPr>
            <a:r>
              <a:rPr lang="en-US" sz="1200" b="1">
                <a:solidFill>
                  <a:srgbClr val="000000"/>
                </a:solidFill>
                <a:latin typeface="Arial" charset="0"/>
                <a:ea typeface="ＭＳ Ｐゴシック" charset="0"/>
                <a:cs typeface="ＭＳ Ｐゴシック" charset="0"/>
              </a:rPr>
              <a:t>WDC</a:t>
            </a:r>
          </a:p>
        </p:txBody>
      </p:sp>
      <p:sp>
        <p:nvSpPr>
          <p:cNvPr id="2536" name="Text Box 488"/>
          <p:cNvSpPr txBox="1">
            <a:spLocks noChangeArrowheads="1"/>
          </p:cNvSpPr>
          <p:nvPr/>
        </p:nvSpPr>
        <p:spPr bwMode="auto">
          <a:xfrm>
            <a:off x="157163" y="1484313"/>
            <a:ext cx="3113087" cy="18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746" tIns="9874" rIns="19746" bIns="9874">
            <a:spAutoFit/>
          </a:bodyPr>
          <a:lstStyle>
            <a:lvl1pPr defTabSz="947738">
              <a:defRPr>
                <a:solidFill>
                  <a:schemeClr val="tx1"/>
                </a:solidFill>
                <a:latin typeface="Arial" charset="0"/>
                <a:ea typeface="ＭＳ Ｐゴシック" charset="0"/>
              </a:defRPr>
            </a:lvl1pPr>
            <a:lvl2pPr marL="98425" defTabSz="947738">
              <a:defRPr>
                <a:solidFill>
                  <a:schemeClr val="tx1"/>
                </a:solidFill>
                <a:latin typeface="Arial" charset="0"/>
                <a:ea typeface="ＭＳ Ｐゴシック" charset="0"/>
              </a:defRPr>
            </a:lvl2pPr>
            <a:lvl3pPr marL="196850" defTabSz="947738">
              <a:defRPr>
                <a:solidFill>
                  <a:schemeClr val="tx1"/>
                </a:solidFill>
                <a:latin typeface="Arial" charset="0"/>
                <a:ea typeface="ＭＳ Ｐゴシック" charset="0"/>
              </a:defRPr>
            </a:lvl3pPr>
            <a:lvl4pPr marL="296863" defTabSz="947738">
              <a:defRPr>
                <a:solidFill>
                  <a:schemeClr val="tx1"/>
                </a:solidFill>
                <a:latin typeface="Arial" charset="0"/>
                <a:ea typeface="ＭＳ Ｐゴシック" charset="0"/>
              </a:defRPr>
            </a:lvl4pPr>
            <a:lvl5pPr marL="395288" defTabSz="947738">
              <a:defRPr>
                <a:solidFill>
                  <a:schemeClr val="tx1"/>
                </a:solidFill>
                <a:latin typeface="Arial" charset="0"/>
                <a:ea typeface="ＭＳ Ｐゴシック" charset="0"/>
              </a:defRPr>
            </a:lvl5pPr>
            <a:lvl6pPr marL="852488" defTabSz="947738" fontAlgn="base">
              <a:spcBef>
                <a:spcPct val="0"/>
              </a:spcBef>
              <a:spcAft>
                <a:spcPct val="0"/>
              </a:spcAft>
              <a:defRPr>
                <a:solidFill>
                  <a:schemeClr val="tx1"/>
                </a:solidFill>
                <a:latin typeface="Arial" charset="0"/>
                <a:ea typeface="ＭＳ Ｐゴシック" charset="0"/>
              </a:defRPr>
            </a:lvl6pPr>
            <a:lvl7pPr marL="1309688" defTabSz="947738" fontAlgn="base">
              <a:spcBef>
                <a:spcPct val="0"/>
              </a:spcBef>
              <a:spcAft>
                <a:spcPct val="0"/>
              </a:spcAft>
              <a:defRPr>
                <a:solidFill>
                  <a:schemeClr val="tx1"/>
                </a:solidFill>
                <a:latin typeface="Arial" charset="0"/>
                <a:ea typeface="ＭＳ Ｐゴシック" charset="0"/>
              </a:defRPr>
            </a:lvl7pPr>
            <a:lvl8pPr marL="1766888" defTabSz="947738" fontAlgn="base">
              <a:spcBef>
                <a:spcPct val="0"/>
              </a:spcBef>
              <a:spcAft>
                <a:spcPct val="0"/>
              </a:spcAft>
              <a:defRPr>
                <a:solidFill>
                  <a:schemeClr val="tx1"/>
                </a:solidFill>
                <a:latin typeface="Arial" charset="0"/>
                <a:ea typeface="ＭＳ Ｐゴシック" charset="0"/>
              </a:defRPr>
            </a:lvl8pPr>
            <a:lvl9pPr marL="2224088"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400" dirty="0" smtClean="0">
                <a:solidFill>
                  <a:srgbClr val="000000"/>
                </a:solidFill>
                <a:cs typeface="ＭＳ Ｐゴシック" charset="0"/>
              </a:rPr>
              <a:t>WDC = World Data Center*</a:t>
            </a:r>
          </a:p>
          <a:p>
            <a:pPr eaLnBrk="1" hangingPunct="1">
              <a:spcBef>
                <a:spcPct val="50000"/>
              </a:spcBef>
              <a:defRPr/>
            </a:pPr>
            <a:r>
              <a:rPr lang="en-US" sz="1400" dirty="0" smtClean="0">
                <a:solidFill>
                  <a:srgbClr val="000000"/>
                </a:solidFill>
                <a:cs typeface="ＭＳ Ｐゴシック" charset="0"/>
              </a:rPr>
              <a:t>WDS = World Data Service*</a:t>
            </a:r>
          </a:p>
          <a:p>
            <a:pPr eaLnBrk="1" hangingPunct="1">
              <a:spcBef>
                <a:spcPct val="50000"/>
              </a:spcBef>
              <a:defRPr/>
            </a:pPr>
            <a:r>
              <a:rPr lang="en-US" sz="1400" dirty="0" smtClean="0">
                <a:solidFill>
                  <a:srgbClr val="000000"/>
                </a:solidFill>
                <a:cs typeface="ＭＳ Ｐゴシック" charset="0"/>
              </a:rPr>
              <a:t>WDAS = World Data Analysis Service*</a:t>
            </a:r>
          </a:p>
          <a:p>
            <a:pPr eaLnBrk="1" hangingPunct="1">
              <a:spcBef>
                <a:spcPct val="50000"/>
              </a:spcBef>
              <a:defRPr/>
            </a:pPr>
            <a:r>
              <a:rPr lang="en-US" sz="1400" dirty="0" smtClean="0">
                <a:solidFill>
                  <a:srgbClr val="000000"/>
                </a:solidFill>
                <a:cs typeface="ＭＳ Ｐゴシック" charset="0"/>
              </a:rPr>
              <a:t>WDA = WDS Data Activity*</a:t>
            </a:r>
          </a:p>
          <a:p>
            <a:pPr eaLnBrk="1" hangingPunct="1">
              <a:spcBef>
                <a:spcPct val="50000"/>
              </a:spcBef>
              <a:defRPr/>
            </a:pPr>
            <a:r>
              <a:rPr lang="en-US" sz="1400" dirty="0" smtClean="0">
                <a:solidFill>
                  <a:srgbClr val="000000"/>
                </a:solidFill>
                <a:cs typeface="ＭＳ Ｐゴシック" charset="0"/>
              </a:rPr>
              <a:t>WNP = WDS Network Member</a:t>
            </a:r>
          </a:p>
          <a:p>
            <a:pPr eaLnBrk="1" hangingPunct="1">
              <a:spcBef>
                <a:spcPct val="50000"/>
              </a:spcBef>
              <a:defRPr/>
            </a:pPr>
            <a:r>
              <a:rPr lang="en-US" sz="1400" dirty="0" smtClean="0">
                <a:solidFill>
                  <a:srgbClr val="000000"/>
                </a:solidFill>
                <a:cs typeface="ＭＳ Ｐゴシック" charset="0"/>
              </a:rPr>
              <a:t>* Regular members of WDS</a:t>
            </a:r>
          </a:p>
        </p:txBody>
      </p:sp>
      <p:sp>
        <p:nvSpPr>
          <p:cNvPr id="2540" name="Text Box 492"/>
          <p:cNvSpPr txBox="1">
            <a:spLocks noChangeArrowheads="1"/>
          </p:cNvSpPr>
          <p:nvPr/>
        </p:nvSpPr>
        <p:spPr bwMode="auto">
          <a:xfrm>
            <a:off x="1403648" y="889000"/>
            <a:ext cx="5854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947738">
              <a:defRPr>
                <a:solidFill>
                  <a:schemeClr val="tx1"/>
                </a:solidFill>
                <a:latin typeface="Arial" charset="0"/>
                <a:ea typeface="ＭＳ Ｐゴシック" charset="0"/>
              </a:defRPr>
            </a:lvl1pPr>
            <a:lvl2pPr defTabSz="947738">
              <a:defRPr>
                <a:solidFill>
                  <a:schemeClr val="tx1"/>
                </a:solidFill>
                <a:latin typeface="Arial" charset="0"/>
                <a:ea typeface="ＭＳ Ｐゴシック" charset="0"/>
              </a:defRPr>
            </a:lvl2pPr>
            <a:lvl3pPr defTabSz="947738">
              <a:defRPr>
                <a:solidFill>
                  <a:schemeClr val="tx1"/>
                </a:solidFill>
                <a:latin typeface="Arial" charset="0"/>
                <a:ea typeface="ＭＳ Ｐゴシック" charset="0"/>
              </a:defRPr>
            </a:lvl3pPr>
            <a:lvl4pPr defTabSz="947738">
              <a:defRPr>
                <a:solidFill>
                  <a:schemeClr val="tx1"/>
                </a:solidFill>
                <a:latin typeface="Arial" charset="0"/>
                <a:ea typeface="ＭＳ Ｐゴシック" charset="0"/>
              </a:defRPr>
            </a:lvl4pPr>
            <a:lvl5pPr defTabSz="947738">
              <a:defRPr>
                <a:solidFill>
                  <a:schemeClr val="tx1"/>
                </a:solidFill>
                <a:latin typeface="Arial" charset="0"/>
                <a:ea typeface="ＭＳ Ｐゴシック" charset="0"/>
              </a:defRPr>
            </a:lvl5pPr>
            <a:lvl6pPr defTabSz="947738" fontAlgn="base">
              <a:spcBef>
                <a:spcPct val="0"/>
              </a:spcBef>
              <a:spcAft>
                <a:spcPct val="0"/>
              </a:spcAft>
              <a:defRPr>
                <a:solidFill>
                  <a:schemeClr val="tx1"/>
                </a:solidFill>
                <a:latin typeface="Arial" charset="0"/>
                <a:ea typeface="ＭＳ Ｐゴシック" charset="0"/>
              </a:defRPr>
            </a:lvl6pPr>
            <a:lvl7pPr defTabSz="947738" fontAlgn="base">
              <a:spcBef>
                <a:spcPct val="0"/>
              </a:spcBef>
              <a:spcAft>
                <a:spcPct val="0"/>
              </a:spcAft>
              <a:defRPr>
                <a:solidFill>
                  <a:schemeClr val="tx1"/>
                </a:solidFill>
                <a:latin typeface="Arial" charset="0"/>
                <a:ea typeface="ＭＳ Ｐゴシック" charset="0"/>
              </a:defRPr>
            </a:lvl7pPr>
            <a:lvl8pPr defTabSz="947738" fontAlgn="base">
              <a:spcBef>
                <a:spcPct val="0"/>
              </a:spcBef>
              <a:spcAft>
                <a:spcPct val="0"/>
              </a:spcAft>
              <a:defRPr>
                <a:solidFill>
                  <a:schemeClr val="tx1"/>
                </a:solidFill>
                <a:latin typeface="Arial" charset="0"/>
                <a:ea typeface="ＭＳ Ｐゴシック" charset="0"/>
              </a:defRPr>
            </a:lvl8pPr>
            <a:lvl9pPr defTabSz="947738"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900" b="1" dirty="0" smtClean="0">
                <a:solidFill>
                  <a:srgbClr val="000000"/>
                </a:solidFill>
                <a:cs typeface="ＭＳ Ｐゴシック" charset="0"/>
              </a:rPr>
              <a:t>World Data System – A System of Data Systems</a:t>
            </a:r>
          </a:p>
        </p:txBody>
      </p:sp>
      <p:pic>
        <p:nvPicPr>
          <p:cNvPr id="2129" name="Picture 493"/>
          <p:cNvPicPr>
            <a:picLocks noChangeAspect="1" noChangeArrowheads="1"/>
          </p:cNvPicPr>
          <p:nvPr/>
        </p:nvPicPr>
        <p:blipFill>
          <a:blip r:embed="rId2">
            <a:alphaModFix amt="0"/>
            <a:extLst>
              <a:ext uri="{28A0092B-C50C-407E-A947-70E740481C1C}">
                <a14:useLocalDpi xmlns:a14="http://schemas.microsoft.com/office/drawing/2010/main" val="0"/>
              </a:ext>
            </a:extLst>
          </a:blip>
          <a:srcRect/>
          <a:stretch>
            <a:fillRect/>
          </a:stretch>
        </p:blipFill>
        <p:spPr bwMode="auto">
          <a:xfrm>
            <a:off x="120650" y="101600"/>
            <a:ext cx="1797050" cy="7112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30" name="Picture 4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0"/>
            <a:ext cx="1301750" cy="809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4" name="Title 1"/>
          <p:cNvSpPr txBox="1">
            <a:spLocks/>
          </p:cNvSpPr>
          <p:nvPr/>
        </p:nvSpPr>
        <p:spPr>
          <a:xfrm>
            <a:off x="0" y="116632"/>
            <a:ext cx="8229600" cy="762000"/>
          </a:xfrm>
          <a:prstGeom prst="rect">
            <a:avLst/>
          </a:prstGeom>
        </p:spPr>
        <p:txBody>
          <a:bodyPr>
            <a:noAutofit/>
          </a:bodyPr>
          <a:lstStyle>
            <a:lvl1pPr algn="ctr" defTabSz="947738" rtl="0" eaLnBrk="0" fontAlgn="base" hangingPunct="0">
              <a:spcBef>
                <a:spcPct val="0"/>
              </a:spcBef>
              <a:spcAft>
                <a:spcPct val="0"/>
              </a:spcAft>
              <a:defRPr sz="4600">
                <a:solidFill>
                  <a:schemeClr val="tx2"/>
                </a:solidFill>
                <a:latin typeface="+mj-lt"/>
                <a:ea typeface="+mj-ea"/>
                <a:cs typeface="ＭＳ Ｐゴシック" charset="0"/>
              </a:defRPr>
            </a:lvl1pPr>
            <a:lvl2pPr algn="ctr" defTabSz="947738" rtl="0" eaLnBrk="0" fontAlgn="base" hangingPunct="0">
              <a:spcBef>
                <a:spcPct val="0"/>
              </a:spcBef>
              <a:spcAft>
                <a:spcPct val="0"/>
              </a:spcAft>
              <a:defRPr sz="4600">
                <a:solidFill>
                  <a:schemeClr val="tx2"/>
                </a:solidFill>
                <a:latin typeface="Arial" charset="0"/>
                <a:ea typeface="ＭＳ Ｐゴシック" charset="0"/>
                <a:cs typeface="ＭＳ Ｐゴシック" charset="0"/>
              </a:defRPr>
            </a:lvl2pPr>
            <a:lvl3pPr algn="ctr" defTabSz="947738" rtl="0" eaLnBrk="0" fontAlgn="base" hangingPunct="0">
              <a:spcBef>
                <a:spcPct val="0"/>
              </a:spcBef>
              <a:spcAft>
                <a:spcPct val="0"/>
              </a:spcAft>
              <a:defRPr sz="4600">
                <a:solidFill>
                  <a:schemeClr val="tx2"/>
                </a:solidFill>
                <a:latin typeface="Arial" charset="0"/>
                <a:ea typeface="ＭＳ Ｐゴシック" charset="0"/>
                <a:cs typeface="ＭＳ Ｐゴシック" charset="0"/>
              </a:defRPr>
            </a:lvl3pPr>
            <a:lvl4pPr algn="ctr" defTabSz="947738" rtl="0" eaLnBrk="0" fontAlgn="base" hangingPunct="0">
              <a:spcBef>
                <a:spcPct val="0"/>
              </a:spcBef>
              <a:spcAft>
                <a:spcPct val="0"/>
              </a:spcAft>
              <a:defRPr sz="4600">
                <a:solidFill>
                  <a:schemeClr val="tx2"/>
                </a:solidFill>
                <a:latin typeface="Arial" charset="0"/>
                <a:ea typeface="ＭＳ Ｐゴシック" charset="0"/>
                <a:cs typeface="ＭＳ Ｐゴシック" charset="0"/>
              </a:defRPr>
            </a:lvl4pPr>
            <a:lvl5pPr algn="ctr" defTabSz="947738" rtl="0" eaLnBrk="0" fontAlgn="base" hangingPunct="0">
              <a:spcBef>
                <a:spcPct val="0"/>
              </a:spcBef>
              <a:spcAft>
                <a:spcPct val="0"/>
              </a:spcAft>
              <a:defRPr sz="4600">
                <a:solidFill>
                  <a:schemeClr val="tx2"/>
                </a:solidFill>
                <a:latin typeface="Arial" charset="0"/>
                <a:ea typeface="ＭＳ Ｐゴシック" charset="0"/>
                <a:cs typeface="ＭＳ Ｐゴシック" charset="0"/>
              </a:defRPr>
            </a:lvl5pPr>
            <a:lvl6pPr marL="457200" algn="ctr" defTabSz="947738" rtl="0" fontAlgn="base">
              <a:spcBef>
                <a:spcPct val="0"/>
              </a:spcBef>
              <a:spcAft>
                <a:spcPct val="0"/>
              </a:spcAft>
              <a:defRPr sz="4600">
                <a:solidFill>
                  <a:schemeClr val="tx2"/>
                </a:solidFill>
                <a:latin typeface="Arial" charset="0"/>
                <a:ea typeface="ＭＳ Ｐゴシック" charset="0"/>
              </a:defRPr>
            </a:lvl6pPr>
            <a:lvl7pPr marL="914400" algn="ctr" defTabSz="947738" rtl="0" fontAlgn="base">
              <a:spcBef>
                <a:spcPct val="0"/>
              </a:spcBef>
              <a:spcAft>
                <a:spcPct val="0"/>
              </a:spcAft>
              <a:defRPr sz="4600">
                <a:solidFill>
                  <a:schemeClr val="tx2"/>
                </a:solidFill>
                <a:latin typeface="Arial" charset="0"/>
                <a:ea typeface="ＭＳ Ｐゴシック" charset="0"/>
              </a:defRPr>
            </a:lvl7pPr>
            <a:lvl8pPr marL="1371600" algn="ctr" defTabSz="947738" rtl="0" fontAlgn="base">
              <a:spcBef>
                <a:spcPct val="0"/>
              </a:spcBef>
              <a:spcAft>
                <a:spcPct val="0"/>
              </a:spcAft>
              <a:defRPr sz="4600">
                <a:solidFill>
                  <a:schemeClr val="tx2"/>
                </a:solidFill>
                <a:latin typeface="Arial" charset="0"/>
                <a:ea typeface="ＭＳ Ｐゴシック" charset="0"/>
              </a:defRPr>
            </a:lvl8pPr>
            <a:lvl9pPr marL="1828800" algn="ctr" defTabSz="947738" rtl="0" fontAlgn="base">
              <a:spcBef>
                <a:spcPct val="0"/>
              </a:spcBef>
              <a:spcAft>
                <a:spcPct val="0"/>
              </a:spcAft>
              <a:defRPr sz="4600">
                <a:solidFill>
                  <a:schemeClr val="tx2"/>
                </a:solidFill>
                <a:latin typeface="Arial" charset="0"/>
                <a:ea typeface="ＭＳ Ｐゴシック" charset="0"/>
              </a:defRPr>
            </a:lvl9pPr>
          </a:lstStyle>
          <a:p>
            <a:r>
              <a:rPr lang="en-GB" sz="4400" b="1" dirty="0" smtClean="0"/>
              <a:t> “System of data systems”</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WDS Membership types</a:t>
            </a:r>
            <a:endParaRPr lang="en-GB" dirty="0"/>
          </a:p>
        </p:txBody>
      </p:sp>
      <p:sp>
        <p:nvSpPr>
          <p:cNvPr id="3" name="Content Placeholder 2"/>
          <p:cNvSpPr>
            <a:spLocks noGrp="1"/>
          </p:cNvSpPr>
          <p:nvPr>
            <p:ph idx="1"/>
          </p:nvPr>
        </p:nvSpPr>
        <p:spPr/>
        <p:txBody>
          <a:bodyPr>
            <a:normAutofit/>
          </a:bodyPr>
          <a:lstStyle/>
          <a:p>
            <a:pPr marL="179388" indent="-179388">
              <a:buFont typeface="Arial" pitchFamily="34" charset="0"/>
              <a:buChar char="•"/>
            </a:pPr>
            <a:r>
              <a:rPr lang="en-US" b="1" dirty="0" smtClean="0">
                <a:solidFill>
                  <a:srgbClr val="007770"/>
                </a:solidFill>
              </a:rPr>
              <a:t>Regular members</a:t>
            </a:r>
            <a:r>
              <a:rPr lang="en-US" dirty="0" smtClean="0">
                <a:solidFill>
                  <a:srgbClr val="007770"/>
                </a:solidFill>
              </a:rPr>
              <a:t>: </a:t>
            </a:r>
            <a:r>
              <a:rPr lang="en-US" dirty="0" smtClean="0">
                <a:solidFill>
                  <a:srgbClr val="00496E"/>
                </a:solidFill>
              </a:rPr>
              <a:t>Data curation and data analysis services. </a:t>
            </a:r>
          </a:p>
          <a:p>
            <a:pPr marL="179388" indent="-179388">
              <a:buFont typeface="Arial" pitchFamily="34" charset="0"/>
              <a:buChar char="•"/>
            </a:pPr>
            <a:r>
              <a:rPr lang="en-US" b="1" dirty="0" smtClean="0">
                <a:solidFill>
                  <a:srgbClr val="007770"/>
                </a:solidFill>
              </a:rPr>
              <a:t>Network members</a:t>
            </a:r>
            <a:r>
              <a:rPr lang="en-US" dirty="0" smtClean="0">
                <a:solidFill>
                  <a:srgbClr val="007770"/>
                </a:solidFill>
              </a:rPr>
              <a:t>: </a:t>
            </a:r>
            <a:r>
              <a:rPr lang="en-US" dirty="0" smtClean="0">
                <a:solidFill>
                  <a:srgbClr val="00496E"/>
                </a:solidFill>
              </a:rPr>
              <a:t>Groups of regular members, Umbrella organizations</a:t>
            </a:r>
          </a:p>
          <a:p>
            <a:pPr marL="179388" indent="-179388">
              <a:buFont typeface="Arial" pitchFamily="34" charset="0"/>
              <a:buChar char="•"/>
            </a:pPr>
            <a:r>
              <a:rPr lang="en-US" b="1" dirty="0" smtClean="0">
                <a:solidFill>
                  <a:srgbClr val="007770"/>
                </a:solidFill>
              </a:rPr>
              <a:t>Partner members</a:t>
            </a:r>
            <a:r>
              <a:rPr lang="en-US" dirty="0" smtClean="0">
                <a:solidFill>
                  <a:srgbClr val="007770"/>
                </a:solidFill>
              </a:rPr>
              <a:t>: </a:t>
            </a:r>
            <a:r>
              <a:rPr lang="en-US" dirty="0" smtClean="0">
                <a:solidFill>
                  <a:srgbClr val="00496E"/>
                </a:solidFill>
              </a:rPr>
              <a:t>Do not deal directly with data collection, curation, and distribution</a:t>
            </a:r>
          </a:p>
          <a:p>
            <a:pPr marL="179388" indent="-179388">
              <a:buFont typeface="Arial" pitchFamily="34" charset="0"/>
              <a:buChar char="•"/>
            </a:pPr>
            <a:r>
              <a:rPr lang="en-US" b="1" dirty="0" smtClean="0">
                <a:solidFill>
                  <a:srgbClr val="007770"/>
                </a:solidFill>
              </a:rPr>
              <a:t>Associate members</a:t>
            </a:r>
            <a:r>
              <a:rPr lang="en-US" dirty="0" smtClean="0">
                <a:solidFill>
                  <a:srgbClr val="007770"/>
                </a:solidFill>
              </a:rPr>
              <a:t>: </a:t>
            </a:r>
            <a:r>
              <a:rPr lang="en-US" dirty="0" smtClean="0">
                <a:solidFill>
                  <a:srgbClr val="00496E"/>
                </a:solidFill>
              </a:rPr>
              <a:t>Organizations interested in the WDS endeavor</a:t>
            </a:r>
          </a:p>
        </p:txBody>
      </p:sp>
      <p:sp>
        <p:nvSpPr>
          <p:cNvPr id="4" name="Slide Number Placeholder 3"/>
          <p:cNvSpPr>
            <a:spLocks noGrp="1"/>
          </p:cNvSpPr>
          <p:nvPr>
            <p:ph type="sldNum" sz="quarter" idx="12"/>
          </p:nvPr>
        </p:nvSpPr>
        <p:spPr/>
        <p:txBody>
          <a:bodyPr/>
          <a:lstStyle/>
          <a:p>
            <a:fld id="{CCE28E46-D8FD-4EDC-8A67-9DE764DC25A0}" type="slidenum">
              <a:rPr lang="fr-FR" smtClean="0"/>
              <a:pPr/>
              <a:t>16</a:t>
            </a:fld>
            <a:endParaRPr lang="fr-F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WDS Membership criteria</a:t>
            </a:r>
            <a:endParaRPr lang="en-GB" dirty="0"/>
          </a:p>
        </p:txBody>
      </p:sp>
      <p:sp>
        <p:nvSpPr>
          <p:cNvPr id="3" name="Content Placeholder 2"/>
          <p:cNvSpPr>
            <a:spLocks noGrp="1"/>
          </p:cNvSpPr>
          <p:nvPr>
            <p:ph idx="1"/>
          </p:nvPr>
        </p:nvSpPr>
        <p:spPr/>
        <p:txBody>
          <a:bodyPr>
            <a:normAutofit fontScale="92500" lnSpcReduction="10000"/>
          </a:bodyPr>
          <a:lstStyle/>
          <a:p>
            <a:pPr marL="365125" indent="-365125">
              <a:buFont typeface="Arial" pitchFamily="34" charset="0"/>
              <a:buChar char="•"/>
            </a:pPr>
            <a:r>
              <a:rPr lang="en-GB" dirty="0" smtClean="0">
                <a:solidFill>
                  <a:srgbClr val="C00000"/>
                </a:solidFill>
              </a:rPr>
              <a:t>Transparent and objective </a:t>
            </a:r>
            <a:r>
              <a:rPr lang="en-GB" dirty="0" smtClean="0"/>
              <a:t>base for the</a:t>
            </a:r>
          </a:p>
          <a:p>
            <a:pPr marL="1344613" lvl="1" indent="-514350">
              <a:buFont typeface="+mj-lt"/>
              <a:buAutoNum type="arabicPeriod"/>
            </a:pPr>
            <a:r>
              <a:rPr lang="en-GB" b="1" dirty="0"/>
              <a:t>E</a:t>
            </a:r>
            <a:r>
              <a:rPr lang="en-GB" b="1" dirty="0" smtClean="0"/>
              <a:t>valuation</a:t>
            </a:r>
            <a:r>
              <a:rPr lang="en-GB" dirty="0" smtClean="0"/>
              <a:t> </a:t>
            </a:r>
          </a:p>
          <a:p>
            <a:pPr marL="1344613" lvl="1" indent="-514350">
              <a:buFont typeface="+mj-lt"/>
              <a:buAutoNum type="arabicPeriod"/>
            </a:pPr>
            <a:r>
              <a:rPr lang="en-GB" b="1" dirty="0"/>
              <a:t>A</a:t>
            </a:r>
            <a:r>
              <a:rPr lang="en-GB" b="1" dirty="0" smtClean="0"/>
              <a:t>ccreditation</a:t>
            </a:r>
            <a:r>
              <a:rPr lang="en-GB" dirty="0" smtClean="0"/>
              <a:t> </a:t>
            </a:r>
          </a:p>
          <a:p>
            <a:pPr marL="1344613" lvl="1" indent="-514350">
              <a:buFont typeface="+mj-lt"/>
              <a:buAutoNum type="arabicPeriod"/>
            </a:pPr>
            <a:r>
              <a:rPr lang="en-GB" b="1" dirty="0"/>
              <a:t>A</a:t>
            </a:r>
            <a:r>
              <a:rPr lang="en-GB" b="1" dirty="0" smtClean="0"/>
              <a:t>ssessment</a:t>
            </a:r>
          </a:p>
          <a:p>
            <a:pPr marL="365125" indent="-365125">
              <a:buFont typeface="Arial" pitchFamily="34" charset="0"/>
              <a:buChar char="•"/>
            </a:pPr>
            <a:r>
              <a:rPr lang="en-GB" dirty="0" smtClean="0">
                <a:solidFill>
                  <a:srgbClr val="C00000"/>
                </a:solidFill>
              </a:rPr>
              <a:t>Trustworthiness</a:t>
            </a:r>
            <a:r>
              <a:rPr lang="en-GB" dirty="0" smtClean="0"/>
              <a:t> in terms of </a:t>
            </a:r>
          </a:p>
          <a:p>
            <a:pPr marL="1344613" lvl="1" indent="-514350">
              <a:buFont typeface="+mj-lt"/>
              <a:buAutoNum type="arabicPeriod"/>
            </a:pPr>
            <a:r>
              <a:rPr lang="en-GB" b="1" dirty="0" smtClean="0"/>
              <a:t>Authenticity</a:t>
            </a:r>
          </a:p>
          <a:p>
            <a:pPr marL="1344613" lvl="1" indent="-514350">
              <a:buFont typeface="+mj-lt"/>
              <a:buAutoNum type="arabicPeriod"/>
            </a:pPr>
            <a:r>
              <a:rPr lang="en-GB" b="1" dirty="0" smtClean="0"/>
              <a:t>Integrity</a:t>
            </a:r>
          </a:p>
          <a:p>
            <a:pPr marL="1344613" lvl="1" indent="-514350">
              <a:buFont typeface="+mj-lt"/>
              <a:buAutoNum type="arabicPeriod"/>
            </a:pPr>
            <a:r>
              <a:rPr lang="en-GB" b="1" dirty="0" smtClean="0"/>
              <a:t>Confidentiality</a:t>
            </a:r>
          </a:p>
          <a:p>
            <a:pPr marL="1344613" lvl="1" indent="-514350">
              <a:buFont typeface="+mj-lt"/>
              <a:buAutoNum type="arabicPeriod"/>
            </a:pPr>
            <a:r>
              <a:rPr lang="en-GB" b="1" dirty="0"/>
              <a:t>A</a:t>
            </a:r>
            <a:r>
              <a:rPr lang="en-GB" b="1" dirty="0" smtClean="0"/>
              <a:t>vailability</a:t>
            </a:r>
          </a:p>
        </p:txBody>
      </p:sp>
      <p:sp>
        <p:nvSpPr>
          <p:cNvPr id="4" name="Slide Number Placeholder 3"/>
          <p:cNvSpPr>
            <a:spLocks noGrp="1"/>
          </p:cNvSpPr>
          <p:nvPr>
            <p:ph type="sldNum" sz="quarter" idx="12"/>
          </p:nvPr>
        </p:nvSpPr>
        <p:spPr/>
        <p:txBody>
          <a:bodyPr/>
          <a:lstStyle/>
          <a:p>
            <a:fld id="{CCE28E46-D8FD-4EDC-8A67-9DE764DC25A0}" type="slidenum">
              <a:rPr lang="fr-FR" smtClean="0"/>
              <a:pPr/>
              <a:t>17</a:t>
            </a:fld>
            <a:endParaRPr lang="fr-F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WDS Membership criteria</a:t>
            </a:r>
            <a:endParaRPr lang="en-GB" dirty="0"/>
          </a:p>
        </p:txBody>
      </p:sp>
      <p:sp>
        <p:nvSpPr>
          <p:cNvPr id="3" name="Content Placeholder 2"/>
          <p:cNvSpPr>
            <a:spLocks noGrp="1"/>
          </p:cNvSpPr>
          <p:nvPr>
            <p:ph idx="1"/>
          </p:nvPr>
        </p:nvSpPr>
        <p:spPr/>
        <p:txBody>
          <a:bodyPr/>
          <a:lstStyle/>
          <a:p>
            <a:r>
              <a:rPr lang="en-GB" sz="2800" dirty="0" smtClean="0"/>
              <a:t>Four categories of criteria for regular members:</a:t>
            </a:r>
          </a:p>
          <a:p>
            <a:endParaRPr lang="en-GB" sz="2800" dirty="0" smtClean="0"/>
          </a:p>
          <a:p>
            <a:pPr marL="514350" indent="-514350">
              <a:buFont typeface="+mj-lt"/>
              <a:buAutoNum type="arabicPeriod"/>
            </a:pPr>
            <a:r>
              <a:rPr lang="en-GB" dirty="0" smtClean="0"/>
              <a:t>General requirements and policies</a:t>
            </a:r>
          </a:p>
          <a:p>
            <a:pPr marL="514350" indent="-514350">
              <a:buFont typeface="+mj-lt"/>
              <a:buAutoNum type="arabicPeriod"/>
            </a:pPr>
            <a:r>
              <a:rPr lang="en-GB" dirty="0" smtClean="0"/>
              <a:t>Organizational framework</a:t>
            </a:r>
          </a:p>
          <a:p>
            <a:pPr marL="514350" indent="-514350">
              <a:buFont typeface="+mj-lt"/>
              <a:buAutoNum type="arabicPeriod"/>
            </a:pPr>
            <a:r>
              <a:rPr lang="en-GB" dirty="0" smtClean="0"/>
              <a:t>Management of data, products and services</a:t>
            </a:r>
          </a:p>
          <a:p>
            <a:pPr marL="514350" indent="-514350">
              <a:buFont typeface="+mj-lt"/>
              <a:buAutoNum type="arabicPeriod"/>
            </a:pPr>
            <a:r>
              <a:rPr lang="en-GB" dirty="0" smtClean="0"/>
              <a:t>Technical infrastructure</a:t>
            </a:r>
          </a:p>
        </p:txBody>
      </p:sp>
      <p:sp>
        <p:nvSpPr>
          <p:cNvPr id="4" name="Slide Number Placeholder 3"/>
          <p:cNvSpPr>
            <a:spLocks noGrp="1"/>
          </p:cNvSpPr>
          <p:nvPr>
            <p:ph type="sldNum" sz="quarter" idx="12"/>
          </p:nvPr>
        </p:nvSpPr>
        <p:spPr/>
        <p:txBody>
          <a:bodyPr/>
          <a:lstStyle/>
          <a:p>
            <a:fld id="{CCE28E46-D8FD-4EDC-8A67-9DE764DC25A0}" type="slidenum">
              <a:rPr lang="fr-FR" smtClean="0"/>
              <a:pPr/>
              <a:t>18</a:t>
            </a:fld>
            <a:endParaRPr lang="fr-F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WDS Membership status</a:t>
            </a:r>
            <a:endParaRPr lang="en-GB" dirty="0"/>
          </a:p>
        </p:txBody>
      </p:sp>
      <p:sp>
        <p:nvSpPr>
          <p:cNvPr id="3" name="Content Placeholder 2"/>
          <p:cNvSpPr>
            <a:spLocks noGrp="1"/>
          </p:cNvSpPr>
          <p:nvPr>
            <p:ph idx="1"/>
          </p:nvPr>
        </p:nvSpPr>
        <p:spPr>
          <a:xfrm>
            <a:off x="251520" y="1772816"/>
            <a:ext cx="8642350" cy="4321175"/>
          </a:xfrm>
        </p:spPr>
        <p:txBody>
          <a:bodyPr/>
          <a:lstStyle/>
          <a:p>
            <a:pPr marL="357188" indent="-357188"/>
            <a:r>
              <a:rPr lang="en-GB" sz="3600" dirty="0" smtClean="0">
                <a:solidFill>
                  <a:srgbClr val="C00000"/>
                </a:solidFill>
              </a:rPr>
              <a:t>37 </a:t>
            </a:r>
            <a:r>
              <a:rPr lang="en-GB" sz="3600" dirty="0" smtClean="0">
                <a:solidFill>
                  <a:srgbClr val="C00000"/>
                </a:solidFill>
              </a:rPr>
              <a:t>accredited WDS Members</a:t>
            </a:r>
            <a:endParaRPr lang="en-GB" dirty="0" smtClean="0"/>
          </a:p>
          <a:p>
            <a:pPr marL="1187451" lvl="1" indent="-357188">
              <a:buFont typeface="Arial" pitchFamily="34" charset="0"/>
              <a:buChar char="•"/>
            </a:pPr>
            <a:r>
              <a:rPr lang="en-GB" sz="3200" dirty="0" smtClean="0"/>
              <a:t>Over 146 Expressions of Interest</a:t>
            </a:r>
          </a:p>
          <a:p>
            <a:pPr marL="1187451" lvl="1" indent="-357188">
              <a:buFont typeface="Arial" pitchFamily="34" charset="0"/>
              <a:buChar char="•"/>
            </a:pPr>
            <a:r>
              <a:rPr lang="en-GB" sz="3200" dirty="0" smtClean="0"/>
              <a:t>58 applications for membership</a:t>
            </a:r>
          </a:p>
          <a:p>
            <a:pPr marL="1187451" lvl="1" indent="-357188">
              <a:buFont typeface="Arial" pitchFamily="34" charset="0"/>
              <a:buChar char="•"/>
            </a:pPr>
            <a:r>
              <a:rPr lang="en-GB" sz="3200" dirty="0" smtClean="0"/>
              <a:t>33 </a:t>
            </a:r>
            <a:r>
              <a:rPr lang="en-GB" sz="3200" dirty="0" smtClean="0"/>
              <a:t>regular members</a:t>
            </a:r>
          </a:p>
          <a:p>
            <a:pPr marL="1187451" lvl="1" indent="-357188">
              <a:buFont typeface="Arial" pitchFamily="34" charset="0"/>
              <a:buChar char="•"/>
            </a:pPr>
            <a:r>
              <a:rPr lang="en-GB" sz="3200" dirty="0" smtClean="0"/>
              <a:t>1 network member</a:t>
            </a:r>
          </a:p>
          <a:p>
            <a:pPr marL="1187451" lvl="1" indent="-357188">
              <a:buFont typeface="Arial" pitchFamily="34" charset="0"/>
              <a:buChar char="•"/>
            </a:pPr>
            <a:r>
              <a:rPr lang="en-GB" sz="3200" dirty="0" smtClean="0"/>
              <a:t>1 partner member</a:t>
            </a:r>
          </a:p>
          <a:p>
            <a:pPr marL="1187451" lvl="1" indent="-357188">
              <a:buFont typeface="Arial" pitchFamily="34" charset="0"/>
              <a:buChar char="•"/>
            </a:pPr>
            <a:r>
              <a:rPr lang="en-GB" sz="3200" dirty="0" smtClean="0"/>
              <a:t>2 associate members</a:t>
            </a:r>
          </a:p>
          <a:p>
            <a:pPr marL="1187451" lvl="1" indent="-357188">
              <a:buFont typeface="Arial" pitchFamily="34" charset="0"/>
              <a:buChar char="•"/>
            </a:pPr>
            <a:r>
              <a:rPr lang="en-GB" sz="3200" dirty="0" smtClean="0"/>
              <a:t>11 applications discouraged</a:t>
            </a:r>
          </a:p>
        </p:txBody>
      </p:sp>
      <p:sp>
        <p:nvSpPr>
          <p:cNvPr id="4" name="Slide Number Placeholder 3"/>
          <p:cNvSpPr>
            <a:spLocks noGrp="1"/>
          </p:cNvSpPr>
          <p:nvPr>
            <p:ph type="sldNum" sz="quarter" idx="12"/>
          </p:nvPr>
        </p:nvSpPr>
        <p:spPr/>
        <p:txBody>
          <a:bodyPr/>
          <a:lstStyle/>
          <a:p>
            <a:fld id="{CCE28E46-D8FD-4EDC-8A67-9DE764DC25A0}" type="slidenum">
              <a:rPr lang="fr-FR" smtClean="0"/>
              <a:pPr/>
              <a:t>19</a:t>
            </a:fld>
            <a:endParaRPr lang="fr-F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WDS creation</a:t>
            </a:r>
            <a:endParaRPr lang="en-GB" dirty="0"/>
          </a:p>
        </p:txBody>
      </p:sp>
      <p:sp>
        <p:nvSpPr>
          <p:cNvPr id="3" name="Content Placeholder 2"/>
          <p:cNvSpPr>
            <a:spLocks noGrp="1"/>
          </p:cNvSpPr>
          <p:nvPr>
            <p:ph idx="1"/>
          </p:nvPr>
        </p:nvSpPr>
        <p:spPr/>
        <p:txBody>
          <a:bodyPr/>
          <a:lstStyle/>
          <a:p>
            <a:r>
              <a:rPr lang="en-GB" dirty="0" smtClean="0"/>
              <a:t>ICSU 29</a:t>
            </a:r>
            <a:r>
              <a:rPr lang="en-GB" baseline="30000" dirty="0" smtClean="0"/>
              <a:t>th</a:t>
            </a:r>
            <a:r>
              <a:rPr lang="en-GB" dirty="0" smtClean="0"/>
              <a:t> General Assembly decision in Maputo (October 28, 2008):</a:t>
            </a:r>
          </a:p>
          <a:p>
            <a:endParaRPr lang="en-GB" sz="1600" dirty="0" smtClean="0"/>
          </a:p>
          <a:p>
            <a:r>
              <a:rPr lang="en-GB" b="1" i="1" dirty="0" smtClean="0"/>
              <a:t>to establish a new ICSU-World Data System as an Interdisciplinary Body to replace the WDC and FAGS.</a:t>
            </a:r>
            <a:endParaRPr lang="en-GB" b="1" i="1"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2</a:t>
            </a:fld>
            <a:endParaRPr lang="fr-FR"/>
          </a:p>
        </p:txBody>
      </p:sp>
      <p:pic>
        <p:nvPicPr>
          <p:cNvPr id="4098" name="Picture 2"/>
          <p:cNvPicPr>
            <a:picLocks noChangeAspect="1" noChangeArrowheads="1"/>
          </p:cNvPicPr>
          <p:nvPr/>
        </p:nvPicPr>
        <p:blipFill>
          <a:blip r:embed="rId3" cstate="screen"/>
          <a:srcRect/>
          <a:stretch>
            <a:fillRect/>
          </a:stretch>
        </p:blipFill>
        <p:spPr bwMode="auto">
          <a:xfrm>
            <a:off x="4595826" y="4783235"/>
            <a:ext cx="2905132" cy="193191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IPY data legacy</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smtClean="0"/>
              <a:t>Contribution to the </a:t>
            </a:r>
            <a:r>
              <a:rPr lang="en-GB" dirty="0" smtClean="0">
                <a:solidFill>
                  <a:srgbClr val="C00000"/>
                </a:solidFill>
              </a:rPr>
              <a:t>CODATA</a:t>
            </a:r>
            <a:r>
              <a:rPr lang="en-GB" dirty="0" smtClean="0"/>
              <a:t> Polar Information Commons (PIC) project</a:t>
            </a:r>
          </a:p>
          <a:p>
            <a:pPr marL="514350" indent="-514350">
              <a:buFont typeface="+mj-lt"/>
              <a:buAutoNum type="arabicPeriod"/>
            </a:pPr>
            <a:r>
              <a:rPr lang="en-GB" dirty="0" smtClean="0"/>
              <a:t>Bibliography effort to uncover IPY data from publications</a:t>
            </a:r>
            <a:endParaRPr lang="en-GB" dirty="0" smtClean="0">
              <a:solidFill>
                <a:srgbClr val="C00000"/>
              </a:solidFill>
            </a:endParaRPr>
          </a:p>
          <a:p>
            <a:pPr marL="514350" indent="-514350">
              <a:buFont typeface="+mj-lt"/>
              <a:buAutoNum type="arabicPeriod"/>
            </a:pPr>
            <a:r>
              <a:rPr lang="en-GB" dirty="0" smtClean="0"/>
              <a:t>Targeted invitations to 80 major IPY holders to join the ICSU WDS</a:t>
            </a:r>
          </a:p>
          <a:p>
            <a:pPr marL="514350" indent="-514350">
              <a:buFont typeface="+mj-lt"/>
              <a:buAutoNum type="arabicPeriod"/>
            </a:pPr>
            <a:endParaRPr lang="en-GB" b="1" dirty="0" smtClean="0"/>
          </a:p>
          <a:p>
            <a:endParaRPr lang="en-GB" b="1" dirty="0" smtClean="0">
              <a:solidFill>
                <a:srgbClr val="007770"/>
              </a:solidFill>
            </a:endParaRPr>
          </a:p>
        </p:txBody>
      </p:sp>
      <p:sp>
        <p:nvSpPr>
          <p:cNvPr id="4" name="Slide Number Placeholder 3"/>
          <p:cNvSpPr>
            <a:spLocks noGrp="1"/>
          </p:cNvSpPr>
          <p:nvPr>
            <p:ph type="sldNum" sz="quarter" idx="12"/>
          </p:nvPr>
        </p:nvSpPr>
        <p:spPr/>
        <p:txBody>
          <a:bodyPr/>
          <a:lstStyle/>
          <a:p>
            <a:fld id="{CCE28E46-D8FD-4EDC-8A67-9DE764DC25A0}" type="slidenum">
              <a:rPr lang="fr-FR" smtClean="0"/>
              <a:pPr/>
              <a:t>20</a:t>
            </a:fld>
            <a:endParaRPr lang="fr-FR"/>
          </a:p>
        </p:txBody>
      </p:sp>
      <p:pic>
        <p:nvPicPr>
          <p:cNvPr id="2051" name="Picture 3"/>
          <p:cNvPicPr>
            <a:picLocks noChangeAspect="1" noChangeArrowheads="1"/>
          </p:cNvPicPr>
          <p:nvPr/>
        </p:nvPicPr>
        <p:blipFill>
          <a:blip r:embed="rId2" cstate="screen"/>
          <a:srcRect/>
          <a:stretch>
            <a:fillRect/>
          </a:stretch>
        </p:blipFill>
        <p:spPr bwMode="auto">
          <a:xfrm>
            <a:off x="7191405" y="4976835"/>
            <a:ext cx="1666875" cy="16668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IPY data legacy</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solidFill>
                  <a:srgbClr val="007770"/>
                </a:solidFill>
              </a:rPr>
              <a:t>IPY data holders already members of WDS :</a:t>
            </a:r>
          </a:p>
          <a:p>
            <a:pPr>
              <a:buFont typeface="Arial" pitchFamily="34" charset="0"/>
              <a:buChar char="•"/>
            </a:pPr>
            <a:r>
              <a:rPr lang="en-GB" sz="2400" dirty="0" smtClean="0"/>
              <a:t> Research Institute of Hydro-meteorological Information, </a:t>
            </a:r>
            <a:r>
              <a:rPr lang="en-GB" sz="2400" i="1" dirty="0" smtClean="0">
                <a:solidFill>
                  <a:srgbClr val="007770"/>
                </a:solidFill>
              </a:rPr>
              <a:t>Russia </a:t>
            </a:r>
            <a:r>
              <a:rPr lang="en-GB" sz="2400" dirty="0" smtClean="0"/>
              <a:t> </a:t>
            </a:r>
          </a:p>
          <a:p>
            <a:pPr>
              <a:buFont typeface="Arial" pitchFamily="34" charset="0"/>
              <a:buChar char="•"/>
            </a:pPr>
            <a:r>
              <a:rPr lang="en-GB" sz="2400" dirty="0" smtClean="0"/>
              <a:t> Australian Antarctic Data Centre, </a:t>
            </a:r>
            <a:r>
              <a:rPr lang="en-GB" sz="2400" i="1" dirty="0" smtClean="0">
                <a:solidFill>
                  <a:srgbClr val="007770"/>
                </a:solidFill>
              </a:rPr>
              <a:t>Australia</a:t>
            </a:r>
          </a:p>
          <a:p>
            <a:pPr>
              <a:buFont typeface="Arial" pitchFamily="34" charset="0"/>
              <a:buChar char="•"/>
            </a:pPr>
            <a:r>
              <a:rPr lang="en-GB" sz="2400" dirty="0" smtClean="0"/>
              <a:t> Flanders Marine Institute, </a:t>
            </a:r>
            <a:r>
              <a:rPr lang="en-GB" sz="2400" i="1" dirty="0" smtClean="0">
                <a:solidFill>
                  <a:srgbClr val="007770"/>
                </a:solidFill>
              </a:rPr>
              <a:t>Belgium </a:t>
            </a:r>
          </a:p>
          <a:p>
            <a:pPr>
              <a:buFont typeface="Arial" pitchFamily="34" charset="0"/>
              <a:buChar char="•"/>
            </a:pPr>
            <a:r>
              <a:rPr lang="en-GB" sz="2400" dirty="0" smtClean="0"/>
              <a:t> PANGAEA - Earth &amp; Environmental Science, </a:t>
            </a:r>
            <a:r>
              <a:rPr lang="en-GB" sz="2400" i="1" dirty="0" smtClean="0">
                <a:solidFill>
                  <a:srgbClr val="007770"/>
                </a:solidFill>
              </a:rPr>
              <a:t>Germany</a:t>
            </a:r>
          </a:p>
          <a:p>
            <a:pPr>
              <a:buFont typeface="Arial" pitchFamily="34" charset="0"/>
              <a:buChar char="•"/>
            </a:pPr>
            <a:r>
              <a:rPr lang="en-GB" sz="2400" dirty="0" smtClean="0"/>
              <a:t> World Glacier Monitoring Service, </a:t>
            </a:r>
            <a:r>
              <a:rPr lang="en-GB" sz="2400" i="1" dirty="0" smtClean="0">
                <a:solidFill>
                  <a:srgbClr val="007770"/>
                </a:solidFill>
              </a:rPr>
              <a:t>Switzerland</a:t>
            </a:r>
          </a:p>
          <a:p>
            <a:pPr>
              <a:buFont typeface="Arial" pitchFamily="34" charset="0"/>
              <a:buChar char="•"/>
            </a:pPr>
            <a:r>
              <a:rPr lang="en-GB" sz="2400" dirty="0" smtClean="0"/>
              <a:t> WDC for Geomagnetism, </a:t>
            </a:r>
            <a:r>
              <a:rPr lang="en-GB" sz="2400" i="1" dirty="0" smtClean="0">
                <a:solidFill>
                  <a:srgbClr val="007770"/>
                </a:solidFill>
              </a:rPr>
              <a:t>Denmark</a:t>
            </a:r>
            <a:endParaRPr lang="en-GB" sz="2400" dirty="0" smtClean="0"/>
          </a:p>
          <a:p>
            <a:pPr>
              <a:buFont typeface="Arial" pitchFamily="34" charset="0"/>
              <a:buChar char="•"/>
            </a:pPr>
            <a:r>
              <a:rPr lang="en-GB" sz="2400" dirty="0" smtClean="0"/>
              <a:t> WDC for Geophysics (NGDC/NOAA), </a:t>
            </a:r>
            <a:r>
              <a:rPr lang="en-GB" sz="2400" i="1" dirty="0" smtClean="0">
                <a:solidFill>
                  <a:srgbClr val="007770"/>
                </a:solidFill>
              </a:rPr>
              <a:t>USA</a:t>
            </a:r>
            <a:endParaRPr lang="en-GB" sz="2400" dirty="0" smtClean="0"/>
          </a:p>
          <a:p>
            <a:pPr>
              <a:buFont typeface="Arial" pitchFamily="34" charset="0"/>
              <a:buChar char="•"/>
            </a:pPr>
            <a:r>
              <a:rPr lang="en-GB" sz="2400" dirty="0" smtClean="0"/>
              <a:t> WDC for Meteorology (NCDC/NOAA), </a:t>
            </a:r>
            <a:r>
              <a:rPr lang="en-GB" sz="2400" i="1" dirty="0" smtClean="0">
                <a:solidFill>
                  <a:srgbClr val="007770"/>
                </a:solidFill>
              </a:rPr>
              <a:t>USA</a:t>
            </a:r>
          </a:p>
          <a:p>
            <a:pPr>
              <a:buFont typeface="Arial" pitchFamily="34" charset="0"/>
              <a:buChar char="•"/>
            </a:pPr>
            <a:r>
              <a:rPr lang="en-GB" sz="2400" dirty="0" smtClean="0"/>
              <a:t> WDC for Oceanography (NODC/NOAA), </a:t>
            </a:r>
            <a:r>
              <a:rPr lang="en-GB" sz="2400" i="1" dirty="0" smtClean="0">
                <a:solidFill>
                  <a:srgbClr val="007770"/>
                </a:solidFill>
              </a:rPr>
              <a:t>USA</a:t>
            </a:r>
          </a:p>
          <a:p>
            <a:pPr>
              <a:buFont typeface="Arial" pitchFamily="34" charset="0"/>
              <a:buChar char="•"/>
            </a:pPr>
            <a:endParaRPr lang="en-GB" sz="2400" dirty="0" smtClean="0"/>
          </a:p>
          <a:p>
            <a:r>
              <a:rPr lang="en-GB" sz="2200" dirty="0" smtClean="0"/>
              <a:t>Sources: WDS, IPYDIS, GCMD</a:t>
            </a:r>
          </a:p>
        </p:txBody>
      </p:sp>
      <p:sp>
        <p:nvSpPr>
          <p:cNvPr id="4" name="Slide Number Placeholder 3"/>
          <p:cNvSpPr>
            <a:spLocks noGrp="1"/>
          </p:cNvSpPr>
          <p:nvPr>
            <p:ph type="sldNum" sz="quarter" idx="12"/>
          </p:nvPr>
        </p:nvSpPr>
        <p:spPr/>
        <p:txBody>
          <a:bodyPr/>
          <a:lstStyle/>
          <a:p>
            <a:fld id="{CCE28E46-D8FD-4EDC-8A67-9DE764DC25A0}" type="slidenum">
              <a:rPr lang="fr-FR" smtClean="0"/>
              <a:pPr/>
              <a:t>21</a:t>
            </a:fld>
            <a:endParaRPr lang="fr-FR"/>
          </a:p>
        </p:txBody>
      </p:sp>
      <p:pic>
        <p:nvPicPr>
          <p:cNvPr id="1027" name="Picture 3"/>
          <p:cNvPicPr>
            <a:picLocks noChangeAspect="1" noChangeArrowheads="1"/>
          </p:cNvPicPr>
          <p:nvPr/>
        </p:nvPicPr>
        <p:blipFill>
          <a:blip r:embed="rId2" cstate="screen"/>
          <a:srcRect/>
          <a:stretch>
            <a:fillRect/>
          </a:stretch>
        </p:blipFill>
        <p:spPr bwMode="auto">
          <a:xfrm>
            <a:off x="6858016" y="4572008"/>
            <a:ext cx="2071702" cy="207170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WDS Conference</a:t>
            </a:r>
            <a:endParaRPr lang="en-GB" dirty="0"/>
          </a:p>
        </p:txBody>
      </p:sp>
      <p:sp>
        <p:nvSpPr>
          <p:cNvPr id="3" name="Content Placeholder 2"/>
          <p:cNvSpPr>
            <a:spLocks noGrp="1"/>
          </p:cNvSpPr>
          <p:nvPr>
            <p:ph idx="1"/>
          </p:nvPr>
        </p:nvSpPr>
        <p:spPr/>
        <p:txBody>
          <a:bodyPr>
            <a:normAutofit lnSpcReduction="10000"/>
          </a:bodyPr>
          <a:lstStyle/>
          <a:p>
            <a:r>
              <a:rPr lang="en-GB" b="1" i="1" dirty="0" smtClean="0"/>
              <a:t>1st ICSU World Data System Conference: Global Data for Global Science</a:t>
            </a:r>
            <a:endParaRPr lang="en-GB" dirty="0" smtClean="0"/>
          </a:p>
          <a:p>
            <a:r>
              <a:rPr lang="en-GB" sz="2800" dirty="0" smtClean="0"/>
              <a:t>3-6 September 2011,Kyoto, Japan</a:t>
            </a:r>
          </a:p>
          <a:p>
            <a:endParaRPr lang="en-GB" sz="2800" dirty="0" smtClean="0"/>
          </a:p>
          <a:p>
            <a:pPr marL="266700" indent="-266700">
              <a:buFont typeface="Arial" pitchFamily="34" charset="0"/>
              <a:buChar char="•"/>
            </a:pPr>
            <a:r>
              <a:rPr lang="en-GB" sz="2800" dirty="0" smtClean="0"/>
              <a:t>155 Participants from 22 countries</a:t>
            </a:r>
          </a:p>
          <a:p>
            <a:pPr marL="266700" indent="-266700">
              <a:buFont typeface="Arial" pitchFamily="34" charset="0"/>
              <a:buChar char="•"/>
            </a:pPr>
            <a:r>
              <a:rPr lang="en-GB" sz="2800" dirty="0" smtClean="0"/>
              <a:t>Representatives of data centres and data services, data scientists and engineers</a:t>
            </a:r>
          </a:p>
          <a:p>
            <a:pPr marL="266700" indent="-266700">
              <a:buFont typeface="Arial" pitchFamily="34" charset="0"/>
              <a:buChar char="•"/>
            </a:pPr>
            <a:r>
              <a:rPr lang="en-GB" sz="2800" dirty="0" smtClean="0"/>
              <a:t>Multidisciplinary: natural sciences, social sciences, information technologies</a:t>
            </a:r>
          </a:p>
          <a:p>
            <a:pPr marL="514350" indent="-514350">
              <a:buFont typeface="+mj-lt"/>
              <a:buAutoNum type="arabicPeriod"/>
            </a:pPr>
            <a:endParaRPr lang="en-GB"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22</a:t>
            </a:fld>
            <a:endParaRPr lang="fr-F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WDS Conference</a:t>
            </a:r>
            <a:endParaRPr lang="en-GB" dirty="0"/>
          </a:p>
        </p:txBody>
      </p:sp>
      <p:pic>
        <p:nvPicPr>
          <p:cNvPr id="5" name="Content Placeholder 4" descr="Group_Panorama.jpg"/>
          <p:cNvPicPr>
            <a:picLocks noGrp="1" noChangeAspect="1"/>
          </p:cNvPicPr>
          <p:nvPr>
            <p:ph idx="1"/>
          </p:nvPr>
        </p:nvPicPr>
        <p:blipFill>
          <a:blip r:embed="rId2" cstate="print"/>
          <a:srcRect t="21749"/>
          <a:stretch>
            <a:fillRect/>
          </a:stretch>
        </p:blipFill>
        <p:spPr>
          <a:xfrm>
            <a:off x="18822" y="1484784"/>
            <a:ext cx="7471489" cy="3240360"/>
          </a:xfrm>
        </p:spPr>
      </p:pic>
      <p:sp>
        <p:nvSpPr>
          <p:cNvPr id="4" name="Slide Number Placeholder 3"/>
          <p:cNvSpPr>
            <a:spLocks noGrp="1"/>
          </p:cNvSpPr>
          <p:nvPr>
            <p:ph type="sldNum" sz="quarter" idx="12"/>
          </p:nvPr>
        </p:nvSpPr>
        <p:spPr/>
        <p:txBody>
          <a:bodyPr/>
          <a:lstStyle/>
          <a:p>
            <a:fld id="{CCE28E46-D8FD-4EDC-8A67-9DE764DC25A0}" type="slidenum">
              <a:rPr lang="fr-FR" smtClean="0"/>
              <a:pPr/>
              <a:t>23</a:t>
            </a:fld>
            <a:endParaRPr lang="fr-FR"/>
          </a:p>
        </p:txBody>
      </p:sp>
      <p:pic>
        <p:nvPicPr>
          <p:cNvPr id="6" name="Picture 5" descr="IMG_6160.JPG"/>
          <p:cNvPicPr>
            <a:picLocks noChangeAspect="1"/>
          </p:cNvPicPr>
          <p:nvPr/>
        </p:nvPicPr>
        <p:blipFill>
          <a:blip r:embed="rId3" cstate="print"/>
          <a:stretch>
            <a:fillRect/>
          </a:stretch>
        </p:blipFill>
        <p:spPr>
          <a:xfrm>
            <a:off x="5508104" y="4183778"/>
            <a:ext cx="3565629" cy="26742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WDS Conference</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800" dirty="0" smtClean="0"/>
              <a:t>Session on </a:t>
            </a:r>
            <a:r>
              <a:rPr lang="en-GB" sz="2800" dirty="0" smtClean="0">
                <a:solidFill>
                  <a:srgbClr val="C00000"/>
                </a:solidFill>
              </a:rPr>
              <a:t>Disasters Data </a:t>
            </a:r>
            <a:r>
              <a:rPr lang="en-GB" sz="2800" dirty="0" smtClean="0"/>
              <a:t>in collaboration with</a:t>
            </a:r>
            <a:r>
              <a:rPr lang="en-GB" sz="2800" dirty="0" smtClean="0">
                <a:solidFill>
                  <a:srgbClr val="C00000"/>
                </a:solidFill>
              </a:rPr>
              <a:t> IRDR</a:t>
            </a:r>
          </a:p>
          <a:p>
            <a:pPr marL="514350" indent="-514350">
              <a:buFont typeface="+mj-lt"/>
              <a:buAutoNum type="arabicPeriod"/>
            </a:pPr>
            <a:r>
              <a:rPr lang="en-GB" sz="2800" dirty="0" smtClean="0"/>
              <a:t>Session on </a:t>
            </a:r>
            <a:r>
              <a:rPr lang="en-GB" sz="2800" dirty="0" smtClean="0">
                <a:solidFill>
                  <a:srgbClr val="C00000"/>
                </a:solidFill>
              </a:rPr>
              <a:t>Data Publication </a:t>
            </a:r>
            <a:r>
              <a:rPr lang="en-GB" sz="2800" dirty="0" smtClean="0"/>
              <a:t>with participation of </a:t>
            </a:r>
            <a:r>
              <a:rPr lang="en-GB" sz="2800" dirty="0" smtClean="0">
                <a:solidFill>
                  <a:srgbClr val="C00000"/>
                </a:solidFill>
              </a:rPr>
              <a:t>scientific publishers</a:t>
            </a:r>
          </a:p>
          <a:p>
            <a:pPr marL="514350" indent="-514350">
              <a:buFont typeface="+mj-lt"/>
              <a:buAutoNum type="arabicPeriod"/>
            </a:pPr>
            <a:r>
              <a:rPr lang="en-GB" sz="2800" dirty="0" smtClean="0">
                <a:solidFill>
                  <a:srgbClr val="C00000"/>
                </a:solidFill>
              </a:rPr>
              <a:t>Open Forum </a:t>
            </a:r>
            <a:r>
              <a:rPr lang="en-GB" sz="2800" dirty="0"/>
              <a:t>for input/recommendations</a:t>
            </a:r>
          </a:p>
          <a:p>
            <a:pPr marL="514350" indent="-514350">
              <a:buFont typeface="+mj-lt"/>
              <a:buAutoNum type="arabicPeriod"/>
            </a:pPr>
            <a:r>
              <a:rPr lang="en-GB" sz="2800" dirty="0" smtClean="0"/>
              <a:t>Conference proceedings in special issue of the </a:t>
            </a:r>
            <a:r>
              <a:rPr lang="en-GB" sz="2800" dirty="0" smtClean="0">
                <a:solidFill>
                  <a:srgbClr val="C00000"/>
                </a:solidFill>
              </a:rPr>
              <a:t>CODATA</a:t>
            </a:r>
            <a:r>
              <a:rPr lang="en-GB" sz="2800" dirty="0" smtClean="0"/>
              <a:t> </a:t>
            </a:r>
            <a:r>
              <a:rPr lang="en-GB" sz="2800" dirty="0" smtClean="0">
                <a:solidFill>
                  <a:srgbClr val="C00000"/>
                </a:solidFill>
              </a:rPr>
              <a:t>Data Science Journal</a:t>
            </a:r>
          </a:p>
          <a:p>
            <a:pPr marL="514350" indent="-514350">
              <a:buFont typeface="+mj-lt"/>
              <a:buAutoNum type="arabicPeriod"/>
            </a:pPr>
            <a:endParaRPr lang="en-GB" sz="2800" dirty="0" smtClean="0">
              <a:solidFill>
                <a:srgbClr val="C00000"/>
              </a:solidFill>
            </a:endParaRPr>
          </a:p>
        </p:txBody>
      </p:sp>
      <p:sp>
        <p:nvSpPr>
          <p:cNvPr id="4" name="Slide Number Placeholder 3"/>
          <p:cNvSpPr>
            <a:spLocks noGrp="1"/>
          </p:cNvSpPr>
          <p:nvPr>
            <p:ph type="sldNum" sz="quarter" idx="12"/>
          </p:nvPr>
        </p:nvSpPr>
        <p:spPr/>
        <p:txBody>
          <a:bodyPr/>
          <a:lstStyle/>
          <a:p>
            <a:fld id="{CCE28E46-D8FD-4EDC-8A67-9DE764DC25A0}" type="slidenum">
              <a:rPr lang="fr-FR" smtClean="0"/>
              <a:pPr/>
              <a:t>24</a:t>
            </a:fld>
            <a:endParaRPr lang="fr-F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Understandings</a:t>
            </a:r>
          </a:p>
        </p:txBody>
      </p:sp>
      <p:sp>
        <p:nvSpPr>
          <p:cNvPr id="3" name="Content Placeholder 2"/>
          <p:cNvSpPr>
            <a:spLocks noGrp="1"/>
          </p:cNvSpPr>
          <p:nvPr>
            <p:ph idx="1"/>
          </p:nvPr>
        </p:nvSpPr>
        <p:spPr>
          <a:xfrm>
            <a:off x="250825" y="1714489"/>
            <a:ext cx="8642350" cy="4667262"/>
          </a:xfrm>
        </p:spPr>
        <p:txBody>
          <a:bodyPr>
            <a:noAutofit/>
          </a:bodyPr>
          <a:lstStyle/>
          <a:p>
            <a:r>
              <a:rPr lang="en-GB" sz="2400" dirty="0" smtClean="0"/>
              <a:t>....The WDS should aim at </a:t>
            </a:r>
            <a:r>
              <a:rPr lang="en-GB" sz="2400" dirty="0" smtClean="0">
                <a:solidFill>
                  <a:srgbClr val="C00000"/>
                </a:solidFill>
              </a:rPr>
              <a:t>an integration of multidisciplinary scientific data and information </a:t>
            </a:r>
            <a:r>
              <a:rPr lang="en-GB" sz="2400" dirty="0" smtClean="0"/>
              <a:t>to address the needs of ICSU programmes including the Earth System Sustainability Initiative...</a:t>
            </a:r>
          </a:p>
          <a:p>
            <a:r>
              <a:rPr lang="en-GB" sz="2400" dirty="0" smtClean="0"/>
              <a:t>... </a:t>
            </a:r>
            <a:r>
              <a:rPr lang="en-GB" sz="2400" dirty="0" smtClean="0">
                <a:solidFill>
                  <a:srgbClr val="C00000"/>
                </a:solidFill>
              </a:rPr>
              <a:t>data publication and data citation </a:t>
            </a:r>
            <a:r>
              <a:rPr lang="en-GB" sz="2400" dirty="0" smtClean="0"/>
              <a:t>should be adopted and promoted by the World Data System in order </a:t>
            </a:r>
            <a:r>
              <a:rPr lang="en-GB" sz="2400" dirty="0" smtClean="0">
                <a:solidFill>
                  <a:srgbClr val="C00000"/>
                </a:solidFill>
              </a:rPr>
              <a:t>to facilitate the release of data, with proper recognition of providers</a:t>
            </a:r>
            <a:r>
              <a:rPr lang="en-GB" sz="2400" dirty="0" smtClean="0"/>
              <a:t>...</a:t>
            </a:r>
          </a:p>
          <a:p>
            <a:r>
              <a:rPr lang="en-GB" sz="2400" dirty="0" smtClean="0"/>
              <a:t>...Ongoing collaboration between ICSU programmes—WDS, CODATA and IRDR—will be critical </a:t>
            </a:r>
            <a:r>
              <a:rPr lang="en-GB" sz="2400" dirty="0" smtClean="0">
                <a:solidFill>
                  <a:srgbClr val="C00000"/>
                </a:solidFill>
              </a:rPr>
              <a:t>for building interoperable data systems that guarantee full and open access to data</a:t>
            </a:r>
            <a:r>
              <a:rPr lang="en-GB" sz="2400" dirty="0" smtClean="0"/>
              <a:t> in support of better disaster prediction, understanding, and mitigation...</a:t>
            </a:r>
          </a:p>
        </p:txBody>
      </p:sp>
      <p:sp>
        <p:nvSpPr>
          <p:cNvPr id="4" name="Slide Number Placeholder 3"/>
          <p:cNvSpPr>
            <a:spLocks noGrp="1"/>
          </p:cNvSpPr>
          <p:nvPr>
            <p:ph type="sldNum" sz="quarter" idx="12"/>
          </p:nvPr>
        </p:nvSpPr>
        <p:spPr/>
        <p:txBody>
          <a:bodyPr/>
          <a:lstStyle/>
          <a:p>
            <a:fld id="{CCE28E46-D8FD-4EDC-8A67-9DE764DC25A0}" type="slidenum">
              <a:rPr lang="fr-FR" smtClean="0"/>
              <a:pPr/>
              <a:t>25</a:t>
            </a:fld>
            <a:endParaRPr lang="fr-F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13376"/>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sz="3200" dirty="0" smtClean="0"/>
              <a:t>ICSU-WDS  SC  Goals (Draft)</a:t>
            </a:r>
            <a:br>
              <a:rPr lang="en-US" sz="3200" dirty="0" smtClean="0"/>
            </a:br>
            <a:endParaRPr lang="en-US" sz="3200" dirty="0"/>
          </a:p>
        </p:txBody>
      </p:sp>
      <p:sp>
        <p:nvSpPr>
          <p:cNvPr id="3" name="Content Placeholder 2"/>
          <p:cNvSpPr>
            <a:spLocks noGrp="1"/>
          </p:cNvSpPr>
          <p:nvPr>
            <p:ph idx="1"/>
          </p:nvPr>
        </p:nvSpPr>
        <p:spPr>
          <a:xfrm>
            <a:off x="35496" y="764704"/>
            <a:ext cx="9036496" cy="6093296"/>
          </a:xfrm>
        </p:spPr>
        <p:txBody>
          <a:bodyPr>
            <a:normAutofit fontScale="55000" lnSpcReduction="20000"/>
          </a:bodyPr>
          <a:lstStyle/>
          <a:p>
            <a:pPr marL="68580" indent="0">
              <a:buNone/>
            </a:pPr>
            <a:r>
              <a:rPr lang="en-US" sz="3600" b="1" dirty="0" smtClean="0">
                <a:solidFill>
                  <a:schemeClr val="accent3"/>
                </a:solidFill>
              </a:rPr>
              <a:t>Goal #</a:t>
            </a:r>
            <a:r>
              <a:rPr lang="en-US" sz="3600" b="1" dirty="0">
                <a:solidFill>
                  <a:schemeClr val="accent3"/>
                </a:solidFill>
              </a:rPr>
              <a:t>1:  Enable universal and equitable access to scientific data, data services, products and information</a:t>
            </a:r>
            <a:endParaRPr lang="en-US" sz="3600" dirty="0">
              <a:solidFill>
                <a:schemeClr val="accent3"/>
              </a:solidFill>
            </a:endParaRPr>
          </a:p>
          <a:p>
            <a:pPr lvl="1"/>
            <a:r>
              <a:rPr lang="en-US" sz="2300" dirty="0"/>
              <a:t>Approach well-established communities of practice and disciplines, identify commonalities, and successful characteristics</a:t>
            </a:r>
          </a:p>
          <a:p>
            <a:pPr lvl="1"/>
            <a:r>
              <a:rPr lang="en-US" sz="2300" dirty="0"/>
              <a:t>Protect existing communities whose practices serve their members well</a:t>
            </a:r>
          </a:p>
          <a:p>
            <a:pPr lvl="1"/>
            <a:r>
              <a:rPr lang="en-US" sz="2300" dirty="0"/>
              <a:t>Approach emerging communities and disciplines, and help them identify their needs and organize their data activities</a:t>
            </a:r>
          </a:p>
          <a:p>
            <a:pPr lvl="1"/>
            <a:r>
              <a:rPr lang="en-US" sz="2300" dirty="0"/>
              <a:t>Foster interoperable practices to approach universality</a:t>
            </a:r>
          </a:p>
          <a:p>
            <a:pPr lvl="1"/>
            <a:r>
              <a:rPr lang="en-US" sz="2300" dirty="0"/>
              <a:t>Seek and promote innovations that lead to ever more affordable and reliable analysis services and sustainable data flow</a:t>
            </a:r>
          </a:p>
          <a:p>
            <a:pPr marL="68580" indent="0">
              <a:buNone/>
            </a:pPr>
            <a:r>
              <a:rPr lang="en-US" sz="3600" b="1" dirty="0">
                <a:solidFill>
                  <a:srgbClr val="FEB80A"/>
                </a:solidFill>
              </a:rPr>
              <a:t>Goal #2:  Ensure long-term data stewardship;</a:t>
            </a:r>
            <a:endParaRPr lang="en-US" sz="3600" dirty="0">
              <a:solidFill>
                <a:srgbClr val="FEB80A"/>
              </a:solidFill>
            </a:endParaRPr>
          </a:p>
          <a:p>
            <a:pPr lvl="1"/>
            <a:r>
              <a:rPr lang="en-US" sz="2500" dirty="0"/>
              <a:t>Spell out costs/benefits analysis of long-term data stewardship</a:t>
            </a:r>
          </a:p>
          <a:p>
            <a:pPr lvl="1"/>
            <a:r>
              <a:rPr lang="en-US" sz="2200" dirty="0"/>
              <a:t>Promote international, national and disciplinary policies that lead to sustainable long-term stable funding</a:t>
            </a:r>
          </a:p>
          <a:p>
            <a:pPr lvl="1"/>
            <a:r>
              <a:rPr lang="en-US" sz="2200" dirty="0"/>
              <a:t>Coordinate with data forums and technology forums to facilitate adaptation to new data models and curation paradigms</a:t>
            </a:r>
          </a:p>
          <a:p>
            <a:pPr lvl="1"/>
            <a:r>
              <a:rPr lang="en-US" sz="2200" dirty="0"/>
              <a:t>Coordinate with technology forums to facilitate migration of long-term data holdings to new technologies</a:t>
            </a:r>
          </a:p>
          <a:p>
            <a:pPr marL="68580" indent="0">
              <a:buNone/>
            </a:pPr>
            <a:r>
              <a:rPr lang="en-US" sz="3600" b="1" dirty="0">
                <a:solidFill>
                  <a:srgbClr val="FEB80A"/>
                </a:solidFill>
              </a:rPr>
              <a:t>Goal #3: Foster compliance to agreed-upon data standards and conventions;</a:t>
            </a:r>
            <a:endParaRPr lang="en-US" sz="3600" dirty="0">
              <a:solidFill>
                <a:srgbClr val="FEB80A"/>
              </a:solidFill>
            </a:endParaRPr>
          </a:p>
          <a:p>
            <a:pPr lvl="1"/>
            <a:r>
              <a:rPr lang="en-US" sz="2500" dirty="0"/>
              <a:t>Compile a catalog of well-accepted standards and conventions, adopted by communities of practice that include </a:t>
            </a:r>
            <a:r>
              <a:rPr lang="en-US" sz="2200" dirty="0"/>
              <a:t>WDS members </a:t>
            </a:r>
          </a:p>
          <a:p>
            <a:pPr lvl="1"/>
            <a:r>
              <a:rPr lang="en-US" sz="2200" dirty="0"/>
              <a:t>Document strategies employed by WDS members to promote or enforce adherence to standards and conventions</a:t>
            </a:r>
          </a:p>
          <a:p>
            <a:pPr lvl="1"/>
            <a:r>
              <a:rPr lang="en-US" sz="2200" dirty="0"/>
              <a:t>Identify areas where weak standards or conventions constitute an impediment to achieving the goals of WDS</a:t>
            </a:r>
          </a:p>
          <a:p>
            <a:pPr lvl="1"/>
            <a:r>
              <a:rPr lang="en-US" sz="2200" dirty="0"/>
              <a:t>Prepare nominal “template” standards and conventions based on successful examples, and incorporate these in “starter kits”</a:t>
            </a:r>
          </a:p>
          <a:p>
            <a:pPr lvl="1"/>
            <a:r>
              <a:rPr lang="en-US" sz="2200" dirty="0"/>
              <a:t>Coordinate with international standards organizations such as ISO</a:t>
            </a:r>
          </a:p>
          <a:p>
            <a:pPr marL="68580" indent="0">
              <a:buNone/>
            </a:pPr>
            <a:r>
              <a:rPr lang="en-US" sz="3600" b="1" dirty="0">
                <a:solidFill>
                  <a:srgbClr val="FEB80A"/>
                </a:solidFill>
              </a:rPr>
              <a:t>Goal #4: Provide mechanisms to facilitate and improve access to data and data products</a:t>
            </a:r>
            <a:endParaRPr lang="en-US" sz="3600" dirty="0">
              <a:solidFill>
                <a:srgbClr val="FEB80A"/>
              </a:solidFill>
            </a:endParaRPr>
          </a:p>
          <a:p>
            <a:pPr lvl="1"/>
            <a:r>
              <a:rPr lang="en-US" sz="2200" dirty="0"/>
              <a:t>Identify bottlenecks, or inadequate practices, that limit access to data and data products, and document the circumstances that lead to such shortcomings</a:t>
            </a:r>
          </a:p>
          <a:p>
            <a:pPr lvl="1"/>
            <a:r>
              <a:rPr lang="en-US" sz="2200" dirty="0"/>
              <a:t>Actively promote policies of full and open access to data at national and international venues</a:t>
            </a:r>
          </a:p>
          <a:p>
            <a:pPr lvl="1"/>
            <a:r>
              <a:rPr lang="en-US" sz="2200" dirty="0"/>
              <a:t>Identify mechanisms for data access, that are most affordable and most applicable to emerging </a:t>
            </a:r>
            <a:r>
              <a:rPr lang="en-US" sz="2200" dirty="0" smtClean="0"/>
              <a:t>economies</a:t>
            </a:r>
            <a:endParaRPr lang="en-US" sz="2200" dirty="0"/>
          </a:p>
        </p:txBody>
      </p:sp>
      <p:sp>
        <p:nvSpPr>
          <p:cNvPr id="4" name="Slide Number Placeholder 3"/>
          <p:cNvSpPr>
            <a:spLocks noGrp="1"/>
          </p:cNvSpPr>
          <p:nvPr>
            <p:ph type="sldNum" sz="quarter" idx="12"/>
          </p:nvPr>
        </p:nvSpPr>
        <p:spPr/>
        <p:txBody>
          <a:bodyPr/>
          <a:lstStyle/>
          <a:p>
            <a:fld id="{CCE28E46-D8FD-4EDC-8A67-9DE764DC25A0}" type="slidenum">
              <a:rPr lang="fr-FR" smtClean="0">
                <a:solidFill>
                  <a:srgbClr val="D6ECFF"/>
                </a:solidFill>
              </a:rPr>
              <a:pPr/>
              <a:t>26</a:t>
            </a:fld>
            <a:endParaRPr lang="fr-FR">
              <a:solidFill>
                <a:srgbClr val="D6ECFF"/>
              </a:solidFill>
            </a:endParaRPr>
          </a:p>
        </p:txBody>
      </p:sp>
    </p:spTree>
    <p:extLst>
      <p:ext uri="{BB962C8B-B14F-4D97-AF65-F5344CB8AC3E}">
        <p14:creationId xmlns:p14="http://schemas.microsoft.com/office/powerpoint/2010/main" val="34680147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45552_1.25MB.jpg"/>
          <p:cNvPicPr>
            <a:picLocks noChangeAspect="1"/>
          </p:cNvPicPr>
          <p:nvPr/>
        </p:nvPicPr>
        <p:blipFill>
          <a:blip r:embed="rId2" cstate="screen">
            <a:lum bright="-10000" contrast="-10000"/>
            <a:extLst>
              <a:ext uri="{28A0092B-C50C-407E-A947-70E740481C1C}">
                <a14:useLocalDpi xmlns:a14="http://schemas.microsoft.com/office/drawing/2010/main" val="0"/>
              </a:ext>
            </a:extLst>
          </a:blip>
          <a:stretch>
            <a:fillRect/>
          </a:stretch>
        </p:blipFill>
        <p:spPr bwMode="auto">
          <a:xfrm>
            <a:off x="393192" y="1481328"/>
            <a:ext cx="7498080" cy="4358884"/>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err="1" smtClean="0"/>
              <a:t>Tsegi</a:t>
            </a:r>
            <a:r>
              <a:rPr lang="en-US" dirty="0" smtClean="0"/>
              <a:t> Canyon, 1927</a:t>
            </a:r>
            <a:endParaRPr lang="en-GB" dirty="0"/>
          </a:p>
        </p:txBody>
      </p:sp>
      <p:sp>
        <p:nvSpPr>
          <p:cNvPr id="3" name="Content Placeholder 2"/>
          <p:cNvSpPr>
            <a:spLocks noGrp="1"/>
          </p:cNvSpPr>
          <p:nvPr>
            <p:ph idx="1"/>
          </p:nvPr>
        </p:nvSpPr>
        <p:spPr>
          <a:xfrm>
            <a:off x="107504" y="5805264"/>
            <a:ext cx="8642350" cy="571504"/>
          </a:xfrm>
        </p:spPr>
        <p:txBody>
          <a:bodyPr/>
          <a:lstStyle/>
          <a:p>
            <a:r>
              <a:rPr lang="en-US" sz="1800" dirty="0" smtClean="0"/>
              <a:t>James J. Hanks Collection, Special Collections and Archives, Cline  </a:t>
            </a:r>
            <a:br>
              <a:rPr lang="en-US" sz="1800" dirty="0" smtClean="0"/>
            </a:br>
            <a:r>
              <a:rPr lang="en-US" sz="1800" dirty="0" smtClean="0"/>
              <a:t>Library, Northern Arizona University</a:t>
            </a:r>
            <a:r>
              <a:rPr lang="en-US" sz="1800" dirty="0"/>
              <a:t>. NAU.PH.2005.3.1.2.3c.   </a:t>
            </a:r>
            <a:r>
              <a:rPr lang="en-US" sz="1800" dirty="0" smtClean="0"/>
              <a:t>Metadata </a:t>
            </a:r>
            <a:r>
              <a:rPr lang="en-US" sz="1800" dirty="0"/>
              <a:t>at  </a:t>
            </a:r>
            <a:r>
              <a:rPr lang="en-US" sz="1800" u="sng" dirty="0">
                <a:hlinkClick r:id="rId3"/>
              </a:rPr>
              <a:t>http://archive.library.nau.edu/</a:t>
            </a:r>
            <a:r>
              <a:rPr lang="en-US" sz="1800" dirty="0"/>
              <a:t>    item 45552</a:t>
            </a:r>
          </a:p>
          <a:p>
            <a:endParaRPr lang="en-GB" sz="1000"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27</a:t>
            </a:fld>
            <a:endParaRPr lang="fr-F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Tsegi</a:t>
            </a:r>
            <a:r>
              <a:rPr lang="en-US" dirty="0" smtClean="0"/>
              <a:t> Canyon, 2005 </a:t>
            </a:r>
            <a:r>
              <a:rPr lang="en-US" sz="1600" dirty="0" smtClean="0"/>
              <a:t>(Bob Webb)</a:t>
            </a:r>
            <a:endParaRPr lang="en-GB" dirty="0"/>
          </a:p>
        </p:txBody>
      </p:sp>
      <p:sp>
        <p:nvSpPr>
          <p:cNvPr id="3" name="Content Placeholder 2"/>
          <p:cNvSpPr>
            <a:spLocks noGrp="1"/>
          </p:cNvSpPr>
          <p:nvPr>
            <p:ph idx="1"/>
          </p:nvPr>
        </p:nvSpPr>
        <p:spPr>
          <a:xfrm>
            <a:off x="250825" y="5976976"/>
            <a:ext cx="8642350" cy="523858"/>
          </a:xfrm>
        </p:spPr>
        <p:txBody>
          <a:bodyPr/>
          <a:lstStyle/>
          <a:p>
            <a:r>
              <a:rPr lang="en-US" sz="2000" dirty="0" smtClean="0"/>
              <a:t>Repeat geo-photography: A data publication, curation and analysis service for the geological community</a:t>
            </a:r>
            <a:endParaRPr lang="en-GB" sz="2000"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28</a:t>
            </a:fld>
            <a:endParaRPr lang="fr-FR"/>
          </a:p>
        </p:txBody>
      </p:sp>
      <p:pic>
        <p:nvPicPr>
          <p:cNvPr id="5" name="Content Placeholder 3" descr="Stake4821.092305.jpg"/>
          <p:cNvPicPr>
            <a:picLocks noChangeAspect="1"/>
          </p:cNvPicPr>
          <p:nvPr/>
        </p:nvPicPr>
        <p:blipFill>
          <a:blip r:embed="rId2" cstate="screen">
            <a:lum bright="20000" contrast="30000"/>
            <a:extLst>
              <a:ext uri="{28A0092B-C50C-407E-A947-70E740481C1C}">
                <a14:useLocalDpi xmlns:a14="http://schemas.microsoft.com/office/drawing/2010/main" val="0"/>
              </a:ext>
            </a:extLst>
          </a:blip>
          <a:srcRect/>
          <a:stretch>
            <a:fillRect/>
          </a:stretch>
        </p:blipFill>
        <p:spPr bwMode="auto">
          <a:xfrm>
            <a:off x="811436" y="1785926"/>
            <a:ext cx="7000924" cy="4197024"/>
          </a:xfrm>
          <a:prstGeom prst="rect">
            <a:avLst/>
          </a:prstGeom>
          <a:noFill/>
          <a:ln w="9525">
            <a:solidFill>
              <a:srgbClr val="BBE0E3"/>
            </a:solidFill>
            <a:miter lim="800000"/>
            <a:headEnd/>
            <a:tailEnd/>
          </a:ln>
          <a:effectLst/>
        </p:spPr>
      </p:pic>
    </p:spTree>
    <p:extLst>
      <p:ext uri="{BB962C8B-B14F-4D97-AF65-F5344CB8AC3E}">
        <p14:creationId xmlns:p14="http://schemas.microsoft.com/office/powerpoint/2010/main" val="41639506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001.pn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600201"/>
            <a:ext cx="8229600" cy="4421088"/>
          </a:xfrm>
        </p:spPr>
      </p:pic>
      <p:sp>
        <p:nvSpPr>
          <p:cNvPr id="5"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397707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Scientific Committee</a:t>
            </a:r>
            <a:endParaRPr lang="en-GB" dirty="0"/>
          </a:p>
        </p:txBody>
      </p:sp>
      <p:sp>
        <p:nvSpPr>
          <p:cNvPr id="3" name="Content Placeholder 2"/>
          <p:cNvSpPr>
            <a:spLocks noGrp="1"/>
          </p:cNvSpPr>
          <p:nvPr>
            <p:ph idx="1"/>
          </p:nvPr>
        </p:nvSpPr>
        <p:spPr/>
        <p:txBody>
          <a:bodyPr>
            <a:normAutofit/>
          </a:bodyPr>
          <a:lstStyle/>
          <a:p>
            <a:pPr indent="-198438">
              <a:lnSpc>
                <a:spcPct val="80000"/>
              </a:lnSpc>
              <a:spcBef>
                <a:spcPts val="0"/>
              </a:spcBef>
            </a:pPr>
            <a:r>
              <a:rPr lang="en-US" sz="2800" dirty="0" smtClean="0">
                <a:cs typeface="Corbel Bold" charset="0"/>
                <a:sym typeface="Corbel Bold" charset="0"/>
              </a:rPr>
              <a:t>Jean- Bernard Minster </a:t>
            </a:r>
            <a:r>
              <a:rPr lang="en-US" sz="2800" dirty="0" smtClean="0"/>
              <a:t>(Chair)</a:t>
            </a:r>
            <a:r>
              <a:rPr lang="en-US" sz="3300" dirty="0" smtClean="0"/>
              <a:t>, </a:t>
            </a:r>
            <a:r>
              <a:rPr lang="en-US" sz="2800" i="1" dirty="0" smtClean="0">
                <a:solidFill>
                  <a:srgbClr val="007770"/>
                </a:solidFill>
              </a:rPr>
              <a:t>USA/France</a:t>
            </a:r>
          </a:p>
          <a:p>
            <a:pPr indent="-198438">
              <a:lnSpc>
                <a:spcPct val="80000"/>
              </a:lnSpc>
              <a:spcBef>
                <a:spcPts val="0"/>
              </a:spcBef>
            </a:pPr>
            <a:r>
              <a:rPr lang="en-US" sz="2800" dirty="0" smtClean="0">
                <a:cs typeface="Corbel Bold" charset="0"/>
                <a:sym typeface="Corbel Bold" charset="0"/>
              </a:rPr>
              <a:t>Michael </a:t>
            </a:r>
            <a:r>
              <a:rPr lang="en-US" sz="2800" dirty="0" err="1" smtClean="0">
                <a:cs typeface="Corbel Bold" charset="0"/>
                <a:sym typeface="Corbel Bold" charset="0"/>
              </a:rPr>
              <a:t>Diepenbroek</a:t>
            </a:r>
            <a:r>
              <a:rPr lang="en-US" sz="2800" dirty="0" smtClean="0"/>
              <a:t>, (Vice Chair) </a:t>
            </a:r>
            <a:r>
              <a:rPr lang="en-US" sz="2800" i="1" dirty="0" smtClean="0">
                <a:solidFill>
                  <a:srgbClr val="007770"/>
                </a:solidFill>
              </a:rPr>
              <a:t>Germany</a:t>
            </a:r>
            <a:endParaRPr lang="en-US" sz="2400" dirty="0" smtClean="0">
              <a:cs typeface="Corbel Bold" charset="0"/>
              <a:sym typeface="Corbel Bold" charset="0"/>
            </a:endParaRPr>
          </a:p>
          <a:p>
            <a:pPr indent="-198438">
              <a:lnSpc>
                <a:spcPct val="80000"/>
              </a:lnSpc>
              <a:spcBef>
                <a:spcPts val="0"/>
              </a:spcBef>
            </a:pPr>
            <a:r>
              <a:rPr lang="en-US" sz="2800" dirty="0" smtClean="0">
                <a:cs typeface="Corbel Bold" charset="0"/>
                <a:sym typeface="Corbel Bold" charset="0"/>
              </a:rPr>
              <a:t>David Clark</a:t>
            </a:r>
            <a:r>
              <a:rPr lang="en-US" sz="2800" dirty="0" smtClean="0"/>
              <a:t>, </a:t>
            </a:r>
            <a:r>
              <a:rPr lang="en-US" sz="2800" i="1" dirty="0" smtClean="0">
                <a:solidFill>
                  <a:srgbClr val="007770"/>
                </a:solidFill>
              </a:rPr>
              <a:t>USA</a:t>
            </a:r>
          </a:p>
          <a:p>
            <a:pPr indent="-198438">
              <a:lnSpc>
                <a:spcPct val="80000"/>
              </a:lnSpc>
              <a:spcBef>
                <a:spcPts val="0"/>
              </a:spcBef>
            </a:pPr>
            <a:r>
              <a:rPr lang="en-US" sz="2800" dirty="0" smtClean="0">
                <a:cs typeface="Corbel Bold" charset="0"/>
                <a:sym typeface="Corbel Bold" charset="0"/>
              </a:rPr>
              <a:t>Francoise </a:t>
            </a:r>
            <a:r>
              <a:rPr lang="en-US" sz="2800" dirty="0" err="1" smtClean="0">
                <a:cs typeface="Corbel Bold" charset="0"/>
                <a:sym typeface="Corbel Bold" charset="0"/>
              </a:rPr>
              <a:t>Genova</a:t>
            </a:r>
            <a:r>
              <a:rPr lang="en-US" sz="2800" dirty="0" smtClean="0"/>
              <a:t>, </a:t>
            </a:r>
            <a:r>
              <a:rPr lang="en-US" sz="2800" i="1" dirty="0" smtClean="0">
                <a:solidFill>
                  <a:srgbClr val="007770"/>
                </a:solidFill>
              </a:rPr>
              <a:t>France</a:t>
            </a:r>
          </a:p>
          <a:p>
            <a:pPr indent="-198438">
              <a:lnSpc>
                <a:spcPct val="80000"/>
              </a:lnSpc>
              <a:spcBef>
                <a:spcPts val="0"/>
              </a:spcBef>
            </a:pPr>
            <a:r>
              <a:rPr lang="en-US" sz="2800" dirty="0" err="1" smtClean="0">
                <a:cs typeface="Corbel Bold" charset="0"/>
                <a:sym typeface="Corbel Bold" charset="0"/>
              </a:rPr>
              <a:t>Luiz</a:t>
            </a:r>
            <a:r>
              <a:rPr lang="en-US" sz="2800" dirty="0" smtClean="0">
                <a:cs typeface="Corbel Bold" charset="0"/>
                <a:sym typeface="Corbel Bold" charset="0"/>
              </a:rPr>
              <a:t> </a:t>
            </a:r>
            <a:r>
              <a:rPr lang="en-US" sz="2800" dirty="0" err="1" smtClean="0">
                <a:cs typeface="Corbel Bold" charset="0"/>
                <a:sym typeface="Corbel Bold" charset="0"/>
              </a:rPr>
              <a:t>Horta</a:t>
            </a:r>
            <a:r>
              <a:rPr lang="en-US" sz="2800" dirty="0" smtClean="0"/>
              <a:t>, </a:t>
            </a:r>
            <a:r>
              <a:rPr lang="en-US" sz="2800" i="1" dirty="0" smtClean="0">
                <a:solidFill>
                  <a:srgbClr val="007770"/>
                </a:solidFill>
              </a:rPr>
              <a:t>Brazil</a:t>
            </a:r>
          </a:p>
          <a:p>
            <a:pPr indent="-198438">
              <a:lnSpc>
                <a:spcPct val="80000"/>
              </a:lnSpc>
              <a:spcBef>
                <a:spcPts val="0"/>
              </a:spcBef>
            </a:pPr>
            <a:r>
              <a:rPr lang="en-US" sz="2800" dirty="0" smtClean="0">
                <a:cs typeface="Corbel Bold" charset="0"/>
                <a:sym typeface="Corbel Bold" charset="0"/>
              </a:rPr>
              <a:t>Wim Hugo</a:t>
            </a:r>
            <a:r>
              <a:rPr lang="en-US" sz="2800" dirty="0" smtClean="0"/>
              <a:t>, </a:t>
            </a:r>
            <a:r>
              <a:rPr lang="en-US" sz="2800" i="1" dirty="0" smtClean="0">
                <a:solidFill>
                  <a:srgbClr val="007770"/>
                </a:solidFill>
              </a:rPr>
              <a:t>South Africa</a:t>
            </a:r>
          </a:p>
          <a:p>
            <a:pPr indent="-198438">
              <a:lnSpc>
                <a:spcPct val="80000"/>
              </a:lnSpc>
              <a:spcBef>
                <a:spcPts val="0"/>
              </a:spcBef>
            </a:pPr>
            <a:r>
              <a:rPr lang="en-US" sz="2800" dirty="0" smtClean="0">
                <a:cs typeface="Corbel Bold" charset="0"/>
                <a:sym typeface="Corbel Bold" charset="0"/>
              </a:rPr>
              <a:t>Ruth </a:t>
            </a:r>
            <a:r>
              <a:rPr lang="en-US" sz="2800" dirty="0" err="1" smtClean="0">
                <a:cs typeface="Corbel Bold" charset="0"/>
                <a:sym typeface="Corbel Bold" charset="0"/>
              </a:rPr>
              <a:t>Neilan</a:t>
            </a:r>
            <a:r>
              <a:rPr lang="en-US" sz="2800" dirty="0" smtClean="0"/>
              <a:t>, </a:t>
            </a:r>
            <a:r>
              <a:rPr lang="en-US" sz="2800" i="1" dirty="0" smtClean="0">
                <a:solidFill>
                  <a:srgbClr val="007770"/>
                </a:solidFill>
              </a:rPr>
              <a:t>USA</a:t>
            </a:r>
          </a:p>
          <a:p>
            <a:pPr indent="-198438">
              <a:lnSpc>
                <a:spcPct val="80000"/>
              </a:lnSpc>
              <a:spcBef>
                <a:spcPts val="0"/>
              </a:spcBef>
            </a:pPr>
            <a:r>
              <a:rPr lang="en-US" sz="2800" dirty="0" smtClean="0">
                <a:cs typeface="Corbel Bold" charset="0"/>
                <a:sym typeface="Corbel Bold" charset="0"/>
              </a:rPr>
              <a:t>Lesley </a:t>
            </a:r>
            <a:r>
              <a:rPr lang="en-US" sz="2800" dirty="0" err="1" smtClean="0">
                <a:cs typeface="Corbel Bold" charset="0"/>
                <a:sym typeface="Corbel Bold" charset="0"/>
              </a:rPr>
              <a:t>Rickards</a:t>
            </a:r>
            <a:r>
              <a:rPr lang="en-US" sz="2800" dirty="0" smtClean="0"/>
              <a:t>, </a:t>
            </a:r>
            <a:r>
              <a:rPr lang="en-US" sz="2800" i="1" dirty="0" smtClean="0">
                <a:solidFill>
                  <a:srgbClr val="007770"/>
                </a:solidFill>
              </a:rPr>
              <a:t>UK</a:t>
            </a:r>
          </a:p>
          <a:p>
            <a:pPr indent="-198438">
              <a:lnSpc>
                <a:spcPct val="80000"/>
              </a:lnSpc>
              <a:spcBef>
                <a:spcPts val="0"/>
              </a:spcBef>
            </a:pPr>
            <a:r>
              <a:rPr lang="en-US" sz="2800" dirty="0" smtClean="0">
                <a:cs typeface="Corbel Bold" charset="0"/>
                <a:sym typeface="Corbel Bold" charset="0"/>
              </a:rPr>
              <a:t>Takashi Watanabe</a:t>
            </a:r>
            <a:r>
              <a:rPr lang="en-US" sz="2800" dirty="0" smtClean="0"/>
              <a:t>, </a:t>
            </a:r>
            <a:r>
              <a:rPr lang="en-US" sz="2800" i="1" dirty="0" smtClean="0">
                <a:solidFill>
                  <a:srgbClr val="007770"/>
                </a:solidFill>
              </a:rPr>
              <a:t>Japan</a:t>
            </a:r>
          </a:p>
          <a:p>
            <a:pPr indent="-198438">
              <a:lnSpc>
                <a:spcPct val="80000"/>
              </a:lnSpc>
              <a:spcBef>
                <a:spcPts val="0"/>
              </a:spcBef>
            </a:pPr>
            <a:r>
              <a:rPr lang="en-US" sz="2800" dirty="0" err="1" smtClean="0">
                <a:cs typeface="Corbel Bold" charset="0"/>
                <a:sym typeface="Corbel Bold" charset="0"/>
              </a:rPr>
              <a:t>Baoping</a:t>
            </a:r>
            <a:r>
              <a:rPr lang="en-US" sz="2800" dirty="0" smtClean="0">
                <a:cs typeface="Corbel Bold" charset="0"/>
                <a:sym typeface="Corbel Bold" charset="0"/>
              </a:rPr>
              <a:t> Yan</a:t>
            </a:r>
            <a:r>
              <a:rPr lang="en-US" sz="2800" dirty="0" smtClean="0"/>
              <a:t>, </a:t>
            </a:r>
            <a:r>
              <a:rPr lang="en-US" sz="2800" i="1" dirty="0" smtClean="0">
                <a:solidFill>
                  <a:srgbClr val="007770"/>
                </a:solidFill>
              </a:rPr>
              <a:t>China</a:t>
            </a:r>
          </a:p>
          <a:p>
            <a:pPr indent="-198438">
              <a:lnSpc>
                <a:spcPct val="80000"/>
              </a:lnSpc>
              <a:spcBef>
                <a:spcPts val="0"/>
              </a:spcBef>
            </a:pPr>
            <a:r>
              <a:rPr lang="en-US" sz="2800" dirty="0" smtClean="0">
                <a:cs typeface="Corbel Bold" charset="0"/>
                <a:sym typeface="Corbel Bold" charset="0"/>
              </a:rPr>
              <a:t>Michael </a:t>
            </a:r>
            <a:r>
              <a:rPr lang="en-US" sz="2800" dirty="0" err="1" smtClean="0">
                <a:cs typeface="Corbel Bold" charset="0"/>
                <a:sym typeface="Corbel Bold" charset="0"/>
              </a:rPr>
              <a:t>Zgurovsky</a:t>
            </a:r>
            <a:r>
              <a:rPr lang="en-US" sz="2800" dirty="0" smtClean="0"/>
              <a:t>, </a:t>
            </a:r>
            <a:r>
              <a:rPr lang="en-US" sz="2800" i="1" dirty="0" smtClean="0">
                <a:solidFill>
                  <a:srgbClr val="007770"/>
                </a:solidFill>
              </a:rPr>
              <a:t>Ukraine</a:t>
            </a:r>
          </a:p>
          <a:p>
            <a:pPr indent="-198438">
              <a:lnSpc>
                <a:spcPct val="80000"/>
              </a:lnSpc>
              <a:spcBef>
                <a:spcPts val="0"/>
              </a:spcBef>
            </a:pPr>
            <a:r>
              <a:rPr lang="en-US" sz="2800" dirty="0" smtClean="0">
                <a:cs typeface="Corbel Bold" charset="0"/>
                <a:sym typeface="Corbel Bold" charset="0"/>
              </a:rPr>
              <a:t>Mustapha Mokrane</a:t>
            </a:r>
            <a:r>
              <a:rPr lang="en-US" sz="2800" dirty="0" smtClean="0"/>
              <a:t>, (ICSU ex officio)</a:t>
            </a:r>
            <a:endParaRPr lang="en-US" sz="2800" i="1" dirty="0" smtClean="0">
              <a:solidFill>
                <a:srgbClr val="007770"/>
              </a:solidFill>
            </a:endParaRPr>
          </a:p>
          <a:p>
            <a:endParaRPr lang="en-GB"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3</a:t>
            </a:fld>
            <a:endParaRPr lang="fr-FR"/>
          </a:p>
        </p:txBody>
      </p:sp>
      <p:pic>
        <p:nvPicPr>
          <p:cNvPr id="5" name="Picture 4" descr="IMG_6232.JPG"/>
          <p:cNvPicPr>
            <a:picLocks noChangeAspect="1"/>
          </p:cNvPicPr>
          <p:nvPr/>
        </p:nvPicPr>
        <p:blipFill>
          <a:blip r:embed="rId3" cstate="screen"/>
          <a:stretch>
            <a:fillRect/>
          </a:stretch>
        </p:blipFill>
        <p:spPr>
          <a:xfrm>
            <a:off x="5381632" y="3000372"/>
            <a:ext cx="3619524" cy="27146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565C43-C84A-436B-A82C-5E625F73CB23}" type="slidenum">
              <a:rPr lang="fr-FR" smtClean="0"/>
              <a:pPr/>
              <a:t>30</a:t>
            </a:fld>
            <a:endParaRPr lang="fr-FR"/>
          </a:p>
        </p:txBody>
      </p:sp>
      <p:grpSp>
        <p:nvGrpSpPr>
          <p:cNvPr id="2" name="Group 11"/>
          <p:cNvGrpSpPr/>
          <p:nvPr/>
        </p:nvGrpSpPr>
        <p:grpSpPr>
          <a:xfrm>
            <a:off x="0" y="0"/>
            <a:ext cx="9144000" cy="6858000"/>
            <a:chOff x="0" y="0"/>
            <a:chExt cx="9144000" cy="6858000"/>
          </a:xfrm>
        </p:grpSpPr>
        <p:sp>
          <p:nvSpPr>
            <p:cNvPr id="11" name="Rectangle 10"/>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pic>
          <p:nvPicPr>
            <p:cNvPr id="5" name="Picture 4" descr="ICSU_logo_Colour.jpg"/>
            <p:cNvPicPr>
              <a:picLocks noChangeAspect="1"/>
            </p:cNvPicPr>
            <p:nvPr/>
          </p:nvPicPr>
          <p:blipFill>
            <a:blip r:embed="rId2" cstate="print"/>
            <a:stretch>
              <a:fillRect/>
            </a:stretch>
          </p:blipFill>
          <p:spPr>
            <a:xfrm>
              <a:off x="275730" y="285728"/>
              <a:ext cx="7082352" cy="2357454"/>
            </a:xfrm>
            <a:prstGeom prst="rect">
              <a:avLst/>
            </a:prstGeom>
          </p:spPr>
        </p:pic>
        <p:sp>
          <p:nvSpPr>
            <p:cNvPr id="10" name="Rectangle 9"/>
            <p:cNvSpPr/>
            <p:nvPr/>
          </p:nvSpPr>
          <p:spPr>
            <a:xfrm>
              <a:off x="71406" y="3162730"/>
              <a:ext cx="9001156" cy="2400657"/>
            </a:xfrm>
            <a:prstGeom prst="rect">
              <a:avLst/>
            </a:prstGeom>
            <a:solidFill>
              <a:schemeClr val="bg1"/>
            </a:solidFill>
          </p:spPr>
          <p:txBody>
            <a:bodyPr wrap="square" lIns="91440" tIns="45720" rIns="91440" bIns="45720">
              <a:spAutoFit/>
              <a:scene3d>
                <a:camera prst="orthographicFront"/>
                <a:lightRig rig="threePt" dir="t"/>
              </a:scene3d>
              <a:sp3d extrusionH="57150">
                <a:bevelT w="38100" h="38100"/>
              </a:sp3d>
            </a:bodyPr>
            <a:lstStyle/>
            <a:p>
              <a:pPr algn="ctr"/>
              <a:r>
                <a:rPr lang="en-GB" sz="5000" b="1" dirty="0" smtClean="0">
                  <a:ln w="10541" cmpd="sng">
                    <a:solidFill>
                      <a:schemeClr val="accent1">
                        <a:shade val="88000"/>
                        <a:satMod val="110000"/>
                      </a:schemeClr>
                    </a:solidFill>
                    <a:prstDash val="solid"/>
                  </a:ln>
                  <a:solidFill>
                    <a:srgbClr val="007770"/>
                  </a:solidFill>
                  <a:effectLst>
                    <a:reflection blurRad="6350" stA="55000" endA="300" endPos="45500" dir="5400000" sy="-100000" algn="bl" rotWithShape="0"/>
                  </a:effectLst>
                  <a:latin typeface="Arial" pitchFamily="34" charset="0"/>
                  <a:cs typeface="Arial" pitchFamily="34" charset="0"/>
                </a:rPr>
                <a:t>Strengthening international </a:t>
              </a:r>
            </a:p>
            <a:p>
              <a:pPr algn="ctr"/>
              <a:r>
                <a:rPr lang="en-GB" sz="5000" b="1" dirty="0" smtClean="0">
                  <a:ln w="10541" cmpd="sng">
                    <a:solidFill>
                      <a:schemeClr val="accent1">
                        <a:shade val="88000"/>
                        <a:satMod val="110000"/>
                      </a:schemeClr>
                    </a:solidFill>
                    <a:prstDash val="solid"/>
                  </a:ln>
                  <a:solidFill>
                    <a:srgbClr val="007770"/>
                  </a:solidFill>
                  <a:effectLst>
                    <a:reflection blurRad="6350" stA="55000" endA="300" endPos="45500" dir="5400000" sy="-100000" algn="bl" rotWithShape="0"/>
                  </a:effectLst>
                  <a:latin typeface="Arial" pitchFamily="34" charset="0"/>
                  <a:cs typeface="Arial" pitchFamily="34" charset="0"/>
                </a:rPr>
                <a:t>science for the benefit</a:t>
              </a:r>
            </a:p>
            <a:p>
              <a:pPr algn="ctr"/>
              <a:r>
                <a:rPr lang="en-GB" sz="5000" b="1" dirty="0" smtClean="0">
                  <a:ln w="10541" cmpd="sng">
                    <a:solidFill>
                      <a:schemeClr val="accent1">
                        <a:shade val="88000"/>
                        <a:satMod val="110000"/>
                      </a:schemeClr>
                    </a:solidFill>
                    <a:prstDash val="solid"/>
                  </a:ln>
                  <a:solidFill>
                    <a:srgbClr val="007770"/>
                  </a:solidFill>
                  <a:effectLst>
                    <a:reflection blurRad="6350" stA="55000" endA="300" endPos="45500" dir="5400000" sy="-100000" algn="bl" rotWithShape="0"/>
                  </a:effectLst>
                  <a:latin typeface="Arial" pitchFamily="34" charset="0"/>
                  <a:cs typeface="Arial" pitchFamily="34" charset="0"/>
                </a:rPr>
                <a:t>of society</a:t>
              </a:r>
              <a:endParaRPr lang="en-GB" sz="5000" b="1" dirty="0">
                <a:ln w="10541" cmpd="sng">
                  <a:solidFill>
                    <a:schemeClr val="accent1">
                      <a:shade val="88000"/>
                      <a:satMod val="110000"/>
                    </a:schemeClr>
                  </a:solidFill>
                  <a:prstDash val="solid"/>
                </a:ln>
                <a:solidFill>
                  <a:srgbClr val="007770"/>
                </a:solidFill>
                <a:effectLst>
                  <a:reflection blurRad="6350" stA="55000" endA="300" endPos="45500" dir="5400000" sy="-100000" algn="bl" rotWithShape="0"/>
                </a:effectLst>
              </a:endParaRPr>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WDS Scientific Committee </a:t>
            </a:r>
            <a:r>
              <a:rPr lang="en-GB" dirty="0" err="1" smtClean="0"/>
              <a:t>ToR</a:t>
            </a:r>
            <a:endParaRPr lang="en-GB" dirty="0"/>
          </a:p>
        </p:txBody>
      </p:sp>
      <p:sp>
        <p:nvSpPr>
          <p:cNvPr id="3" name="Content Placeholder 2"/>
          <p:cNvSpPr>
            <a:spLocks noGrp="1"/>
          </p:cNvSpPr>
          <p:nvPr>
            <p:ph idx="1"/>
          </p:nvPr>
        </p:nvSpPr>
        <p:spPr/>
        <p:txBody>
          <a:bodyPr>
            <a:noAutofit/>
          </a:bodyPr>
          <a:lstStyle/>
          <a:p>
            <a:pPr marL="357188" indent="-357188">
              <a:buFont typeface="+mj-lt"/>
              <a:buAutoNum type="arabicPeriod"/>
            </a:pPr>
            <a:r>
              <a:rPr lang="en-GB" sz="2300" dirty="0" smtClean="0"/>
              <a:t>To ensure ....</a:t>
            </a:r>
            <a:r>
              <a:rPr lang="en-GB" sz="2300" dirty="0" smtClean="0">
                <a:solidFill>
                  <a:srgbClr val="C00000"/>
                </a:solidFill>
              </a:rPr>
              <a:t>long-term stewardship </a:t>
            </a:r>
            <a:r>
              <a:rPr lang="en-GB" sz="2300" dirty="0" smtClean="0"/>
              <a:t>and </a:t>
            </a:r>
            <a:r>
              <a:rPr lang="en-GB" sz="2300" dirty="0" smtClean="0">
                <a:solidFill>
                  <a:srgbClr val="C00000"/>
                </a:solidFill>
              </a:rPr>
              <a:t>provision of quality-assessed data and data services</a:t>
            </a:r>
            <a:r>
              <a:rPr lang="en-GB" sz="2300" dirty="0" smtClean="0"/>
              <a:t> to the international science community and other stakeholders; </a:t>
            </a:r>
          </a:p>
          <a:p>
            <a:pPr marL="357188" indent="-357188">
              <a:buFont typeface="+mj-lt"/>
              <a:buAutoNum type="arabicPeriod"/>
            </a:pPr>
            <a:r>
              <a:rPr lang="en-GB" sz="2300" dirty="0" smtClean="0"/>
              <a:t>to develop ...an </a:t>
            </a:r>
            <a:r>
              <a:rPr lang="en-GB" sz="2300" dirty="0" smtClean="0">
                <a:solidFill>
                  <a:srgbClr val="C00000"/>
                </a:solidFill>
              </a:rPr>
              <a:t>implementation plan </a:t>
            </a:r>
            <a:r>
              <a:rPr lang="en-GB" sz="2300" dirty="0" smtClean="0"/>
              <a:t>for the creation of the World Data System; </a:t>
            </a:r>
          </a:p>
          <a:p>
            <a:pPr marL="357188" indent="-357188">
              <a:buFont typeface="+mj-lt"/>
              <a:buAutoNum type="arabicPeriod"/>
            </a:pPr>
            <a:r>
              <a:rPr lang="en-GB" sz="2300" dirty="0" smtClean="0"/>
              <a:t>to define </a:t>
            </a:r>
            <a:r>
              <a:rPr lang="en-GB" sz="2300" dirty="0" smtClean="0">
                <a:solidFill>
                  <a:srgbClr val="C00000"/>
                </a:solidFill>
              </a:rPr>
              <a:t>agreed standards</a:t>
            </a:r>
            <a:r>
              <a:rPr lang="en-GB" sz="2300" dirty="0" smtClean="0"/>
              <a:t>, establish ...procedures for the </a:t>
            </a:r>
            <a:r>
              <a:rPr lang="en-GB" sz="2300" dirty="0" smtClean="0">
                <a:solidFill>
                  <a:srgbClr val="C00000"/>
                </a:solidFill>
              </a:rPr>
              <a:t>review and accreditation</a:t>
            </a:r>
            <a:r>
              <a:rPr lang="en-GB" sz="2300" dirty="0" smtClean="0"/>
              <a:t>...</a:t>
            </a:r>
          </a:p>
          <a:p>
            <a:pPr marL="357188" indent="-357188">
              <a:buFont typeface="+mj-lt"/>
              <a:buAutoNum type="arabicPeriod"/>
            </a:pPr>
            <a:r>
              <a:rPr lang="en-GB" sz="2300" dirty="0" smtClean="0"/>
              <a:t>to </a:t>
            </a:r>
            <a:r>
              <a:rPr lang="en-GB" sz="2300" dirty="0" smtClean="0">
                <a:solidFill>
                  <a:srgbClr val="C00000"/>
                </a:solidFill>
              </a:rPr>
              <a:t>monitor the geographic and disciplinary scope </a:t>
            </a:r>
            <a:r>
              <a:rPr lang="en-GB" sz="2300" dirty="0" smtClean="0"/>
              <a:t>of the system </a:t>
            </a:r>
          </a:p>
          <a:p>
            <a:pPr marL="357188" indent="-357188">
              <a:buFont typeface="+mj-lt"/>
              <a:buAutoNum type="arabicPeriod"/>
            </a:pPr>
            <a:r>
              <a:rPr lang="en-GB" sz="2300" dirty="0" smtClean="0"/>
              <a:t>to consider resource issues and provide guidance on funding mechanisms for facilities within WDS when appropriate; </a:t>
            </a:r>
          </a:p>
          <a:p>
            <a:pPr marL="357188" indent="-357188">
              <a:buFont typeface="+mj-lt"/>
              <a:buAutoNum type="arabicPeriod"/>
            </a:pPr>
            <a:r>
              <a:rPr lang="en-GB" sz="2300" dirty="0" smtClean="0"/>
              <a:t>to develop </a:t>
            </a:r>
            <a:r>
              <a:rPr lang="en-GB" sz="2300" dirty="0" smtClean="0">
                <a:solidFill>
                  <a:srgbClr val="C00000"/>
                </a:solidFill>
              </a:rPr>
              <a:t>close links and cooperation with CODATA</a:t>
            </a:r>
            <a:r>
              <a:rPr lang="en-GB" sz="2300" dirty="0" smtClean="0"/>
              <a:t>. </a:t>
            </a:r>
            <a:endParaRPr lang="en-GB" sz="2300"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4</a:t>
            </a:fld>
            <a:endParaRPr lang="fr-F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WDS Objectives</a:t>
            </a:r>
            <a:endParaRPr lang="en-GB" dirty="0"/>
          </a:p>
        </p:txBody>
      </p:sp>
      <p:sp>
        <p:nvSpPr>
          <p:cNvPr id="3" name="Content Placeholder 2"/>
          <p:cNvSpPr>
            <a:spLocks noGrp="1"/>
          </p:cNvSpPr>
          <p:nvPr>
            <p:ph idx="1"/>
          </p:nvPr>
        </p:nvSpPr>
        <p:spPr/>
        <p:txBody>
          <a:bodyPr/>
          <a:lstStyle/>
          <a:p>
            <a:pPr marL="268288" lvl="0" indent="-268288">
              <a:buFont typeface="Arial" pitchFamily="34" charset="0"/>
              <a:buChar char="•"/>
            </a:pPr>
            <a:r>
              <a:rPr lang="en-GB" dirty="0" smtClean="0"/>
              <a:t>Enable </a:t>
            </a:r>
            <a:r>
              <a:rPr lang="en-GB" dirty="0" smtClean="0">
                <a:solidFill>
                  <a:srgbClr val="C00000"/>
                </a:solidFill>
              </a:rPr>
              <a:t>universal and equitable access </a:t>
            </a:r>
            <a:r>
              <a:rPr lang="en-GB" dirty="0" smtClean="0"/>
              <a:t>to quality-assured scientific data, data services, products and information;</a:t>
            </a:r>
          </a:p>
          <a:p>
            <a:pPr marL="268288" lvl="0" indent="-268288">
              <a:buFont typeface="Arial" pitchFamily="34" charset="0"/>
              <a:buChar char="•"/>
            </a:pPr>
            <a:r>
              <a:rPr lang="en-GB" dirty="0" smtClean="0"/>
              <a:t>Ensure </a:t>
            </a:r>
            <a:r>
              <a:rPr lang="en-GB" dirty="0" smtClean="0">
                <a:solidFill>
                  <a:srgbClr val="C00000"/>
                </a:solidFill>
              </a:rPr>
              <a:t>long term data stewardship</a:t>
            </a:r>
            <a:r>
              <a:rPr lang="en-GB" dirty="0" smtClean="0"/>
              <a:t>; </a:t>
            </a:r>
          </a:p>
          <a:p>
            <a:pPr marL="268288" lvl="0" indent="-268288">
              <a:buFont typeface="Arial" pitchFamily="34" charset="0"/>
              <a:buChar char="•"/>
            </a:pPr>
            <a:r>
              <a:rPr lang="en-GB" dirty="0" smtClean="0"/>
              <a:t>Foster compliance to agreed-upon </a:t>
            </a:r>
            <a:r>
              <a:rPr lang="en-GB" dirty="0" smtClean="0">
                <a:solidFill>
                  <a:srgbClr val="C00000"/>
                </a:solidFill>
              </a:rPr>
              <a:t>data</a:t>
            </a:r>
            <a:r>
              <a:rPr lang="en-GB" dirty="0" smtClean="0">
                <a:solidFill>
                  <a:srgbClr val="FF0066"/>
                </a:solidFill>
              </a:rPr>
              <a:t> </a:t>
            </a:r>
            <a:r>
              <a:rPr lang="en-GB" dirty="0" smtClean="0">
                <a:solidFill>
                  <a:srgbClr val="C00000"/>
                </a:solidFill>
              </a:rPr>
              <a:t>standards and conventions</a:t>
            </a:r>
            <a:r>
              <a:rPr lang="en-GB" dirty="0" smtClean="0"/>
              <a:t>; </a:t>
            </a:r>
          </a:p>
          <a:p>
            <a:pPr marL="268288" lvl="0" indent="-268288">
              <a:buFont typeface="Arial" pitchFamily="34" charset="0"/>
              <a:buChar char="•"/>
            </a:pPr>
            <a:r>
              <a:rPr lang="en-GB" dirty="0" smtClean="0"/>
              <a:t>Provide </a:t>
            </a:r>
            <a:r>
              <a:rPr lang="en-GB" dirty="0" smtClean="0">
                <a:solidFill>
                  <a:srgbClr val="C00000"/>
                </a:solidFill>
              </a:rPr>
              <a:t>mechanisms to facilitate and improve access </a:t>
            </a:r>
            <a:r>
              <a:rPr lang="en-GB" dirty="0" smtClean="0"/>
              <a:t>to data and data products. </a:t>
            </a:r>
            <a:endParaRPr lang="en-GB"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5</a:t>
            </a:fld>
            <a:endParaRPr lang="fr-F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and where we are going </a:t>
            </a:r>
            <a:endParaRPr lang="en-GB"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6</a:t>
            </a:fld>
            <a:endParaRPr lang="fr-FR"/>
          </a:p>
        </p:txBody>
      </p:sp>
      <p:pic>
        <p:nvPicPr>
          <p:cNvPr id="5" name="Picture 4" descr="time_line (M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51" y="1916832"/>
            <a:ext cx="10585176" cy="43741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WDS Website</a:t>
            </a:r>
            <a:endParaRPr lang="en-GB" dirty="0"/>
          </a:p>
        </p:txBody>
      </p:sp>
      <p:sp>
        <p:nvSpPr>
          <p:cNvPr id="3" name="Content Placeholder 2"/>
          <p:cNvSpPr>
            <a:spLocks noGrp="1"/>
          </p:cNvSpPr>
          <p:nvPr>
            <p:ph idx="1"/>
          </p:nvPr>
        </p:nvSpPr>
        <p:spPr>
          <a:xfrm>
            <a:off x="250825" y="1643051"/>
            <a:ext cx="8642350" cy="4738700"/>
          </a:xfrm>
        </p:spPr>
        <p:txBody>
          <a:bodyPr/>
          <a:lstStyle/>
          <a:p>
            <a:r>
              <a:rPr lang="en-GB" dirty="0" smtClean="0"/>
              <a:t>www.icsu-wds.org</a:t>
            </a:r>
            <a:endParaRPr lang="en-GB" sz="1800" dirty="0" smtClean="0"/>
          </a:p>
          <a:p>
            <a:r>
              <a:rPr lang="en-GB" sz="1800" dirty="0" smtClean="0"/>
              <a:t>Hosted in Kyiv, Ukraine</a:t>
            </a:r>
            <a:endParaRPr lang="en-GB" dirty="0"/>
          </a:p>
        </p:txBody>
      </p:sp>
      <p:sp>
        <p:nvSpPr>
          <p:cNvPr id="4" name="Slide Number Placeholder 3"/>
          <p:cNvSpPr>
            <a:spLocks noGrp="1"/>
          </p:cNvSpPr>
          <p:nvPr>
            <p:ph type="sldNum" sz="quarter" idx="12"/>
          </p:nvPr>
        </p:nvSpPr>
        <p:spPr/>
        <p:txBody>
          <a:bodyPr/>
          <a:lstStyle/>
          <a:p>
            <a:fld id="{CCE28E46-D8FD-4EDC-8A67-9DE764DC25A0}" type="slidenum">
              <a:rPr lang="fr-FR" smtClean="0"/>
              <a:pPr/>
              <a:t>7</a:t>
            </a:fld>
            <a:endParaRPr lang="fr-FR"/>
          </a:p>
        </p:txBody>
      </p:sp>
      <p:pic>
        <p:nvPicPr>
          <p:cNvPr id="1026" name="Picture 2"/>
          <p:cNvPicPr>
            <a:picLocks noChangeAspect="1" noChangeArrowheads="1"/>
          </p:cNvPicPr>
          <p:nvPr/>
        </p:nvPicPr>
        <p:blipFill>
          <a:blip r:embed="rId2" cstate="screen"/>
          <a:srcRect/>
          <a:stretch>
            <a:fillRect/>
          </a:stretch>
        </p:blipFill>
        <p:spPr bwMode="auto">
          <a:xfrm>
            <a:off x="4795861" y="1500174"/>
            <a:ext cx="4133857" cy="53070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screen"/>
          <a:srcRect/>
          <a:stretch>
            <a:fillRect/>
          </a:stretch>
        </p:blipFill>
        <p:spPr bwMode="auto">
          <a:xfrm>
            <a:off x="46006" y="2928934"/>
            <a:ext cx="4592647" cy="389941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WDS</a:t>
            </a:r>
            <a:r>
              <a:rPr lang="en-US" sz="3200" dirty="0" smtClean="0">
                <a:latin typeface="Arial Black" charset="0"/>
                <a:cs typeface="Arial Black" charset="0"/>
                <a:sym typeface="Arial Black" charset="0"/>
              </a:rPr>
              <a:t> </a:t>
            </a:r>
            <a:r>
              <a:rPr lang="en-US" dirty="0" smtClean="0"/>
              <a:t>Constitution</a:t>
            </a:r>
            <a:endParaRPr lang="en-GB" dirty="0"/>
          </a:p>
        </p:txBody>
      </p:sp>
      <p:sp>
        <p:nvSpPr>
          <p:cNvPr id="3" name="Content Placeholder 2"/>
          <p:cNvSpPr>
            <a:spLocks noGrp="1"/>
          </p:cNvSpPr>
          <p:nvPr>
            <p:ph idx="1"/>
          </p:nvPr>
        </p:nvSpPr>
        <p:spPr/>
        <p:txBody>
          <a:bodyPr>
            <a:normAutofit fontScale="92500" lnSpcReduction="20000"/>
          </a:bodyPr>
          <a:lstStyle/>
          <a:p>
            <a:pPr marL="271463" indent="-271463">
              <a:buFont typeface="Arial" pitchFamily="34" charset="0"/>
              <a:buChar char="•"/>
            </a:pPr>
            <a:r>
              <a:rPr lang="en-GB" dirty="0" smtClean="0"/>
              <a:t>Constitution approved by ICSU EB in April 2010 with </a:t>
            </a:r>
            <a:r>
              <a:rPr lang="en-US" dirty="0" smtClean="0"/>
              <a:t>basic definitions of:</a:t>
            </a:r>
            <a:endParaRPr lang="en-GB" dirty="0" smtClean="0"/>
          </a:p>
          <a:p>
            <a:pPr marL="984250" lvl="1" indent="-439738">
              <a:buFont typeface="Wingdings" pitchFamily="2" charset="2"/>
              <a:buChar char="ü"/>
            </a:pPr>
            <a:r>
              <a:rPr lang="en-US" sz="3200" dirty="0" smtClean="0"/>
              <a:t>WDS</a:t>
            </a:r>
          </a:p>
          <a:p>
            <a:pPr marL="984250" lvl="1" indent="-439738">
              <a:buFont typeface="Wingdings" pitchFamily="2" charset="2"/>
              <a:buChar char="ü"/>
            </a:pPr>
            <a:r>
              <a:rPr lang="en-US" sz="3200" dirty="0" smtClean="0"/>
              <a:t>WDS-SC</a:t>
            </a:r>
          </a:p>
          <a:p>
            <a:pPr marL="984250" lvl="1" indent="-439738">
              <a:buFont typeface="Wingdings" pitchFamily="2" charset="2"/>
              <a:buChar char="ü"/>
            </a:pPr>
            <a:r>
              <a:rPr lang="en-US" sz="3200" dirty="0" smtClean="0"/>
              <a:t>International Program Office (IPO)</a:t>
            </a:r>
            <a:endParaRPr lang="en-GB" dirty="0" smtClean="0"/>
          </a:p>
          <a:p>
            <a:pPr marL="271463" indent="-271463">
              <a:buFont typeface="Arial" pitchFamily="34" charset="0"/>
              <a:buChar char="•"/>
              <a:tabLst>
                <a:tab pos="533400" algn="l"/>
              </a:tabLst>
            </a:pPr>
            <a:r>
              <a:rPr lang="en-GB" dirty="0" smtClean="0"/>
              <a:t>Bylaws to be developed with input from   Members:</a:t>
            </a:r>
          </a:p>
          <a:p>
            <a:pPr marL="984250" lvl="1" indent="-450850" defTabSz="1163638">
              <a:buFont typeface="Wingdings" pitchFamily="2" charset="2"/>
              <a:buChar char="ü"/>
            </a:pPr>
            <a:r>
              <a:rPr lang="en-US" sz="3200" dirty="0" smtClean="0"/>
              <a:t>Details of operations of the IPO</a:t>
            </a:r>
          </a:p>
          <a:p>
            <a:pPr marL="984250" lvl="1" indent="-450850" defTabSz="1163638">
              <a:buFont typeface="Wingdings" pitchFamily="2" charset="2"/>
              <a:buChar char="ü"/>
              <a:tabLst>
                <a:tab pos="533400" algn="l"/>
              </a:tabLst>
            </a:pPr>
            <a:r>
              <a:rPr lang="en-US" sz="3200" dirty="0" smtClean="0"/>
              <a:t>WDS membership</a:t>
            </a:r>
            <a:endParaRPr lang="en-GB" dirty="0" smtClean="0"/>
          </a:p>
        </p:txBody>
      </p:sp>
      <p:sp>
        <p:nvSpPr>
          <p:cNvPr id="4" name="Slide Number Placeholder 3"/>
          <p:cNvSpPr>
            <a:spLocks noGrp="1"/>
          </p:cNvSpPr>
          <p:nvPr>
            <p:ph type="sldNum" sz="quarter" idx="12"/>
          </p:nvPr>
        </p:nvSpPr>
        <p:spPr/>
        <p:txBody>
          <a:bodyPr/>
          <a:lstStyle/>
          <a:p>
            <a:fld id="{CCE28E46-D8FD-4EDC-8A67-9DE764DC25A0}" type="slidenum">
              <a:rPr lang="fr-FR" smtClean="0"/>
              <a:pPr/>
              <a:t>8</a:t>
            </a:fld>
            <a:endParaRPr lang="fr-F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WDS Data Policy</a:t>
            </a:r>
            <a:endParaRPr lang="en-GB" dirty="0"/>
          </a:p>
        </p:txBody>
      </p:sp>
      <p:pic>
        <p:nvPicPr>
          <p:cNvPr id="5" name="Content Placeholder 4" descr="WDS_Data_Policy.jpg"/>
          <p:cNvPicPr>
            <a:picLocks noGrp="1" noChangeAspect="1"/>
          </p:cNvPicPr>
          <p:nvPr>
            <p:ph idx="1"/>
          </p:nvPr>
        </p:nvPicPr>
        <p:blipFill>
          <a:blip r:embed="rId2" cstate="screen"/>
          <a:srcRect/>
          <a:stretch>
            <a:fillRect/>
          </a:stretch>
        </p:blipFill>
        <p:spPr>
          <a:xfrm>
            <a:off x="891360" y="1487188"/>
            <a:ext cx="6776984" cy="5227960"/>
          </a:xfrm>
          <a:ln>
            <a:solidFill>
              <a:srgbClr val="BBE0E3"/>
            </a:solidFill>
          </a:ln>
          <a:effectLst>
            <a:outerShdw blurRad="50800" dist="38100" dir="5400000" algn="t" rotWithShape="0">
              <a:prstClr val="black">
                <a:alpha val="40000"/>
              </a:prstClr>
            </a:outerShdw>
          </a:effectLst>
        </p:spPr>
      </p:pic>
      <p:sp>
        <p:nvSpPr>
          <p:cNvPr id="4" name="Slide Number Placeholder 3"/>
          <p:cNvSpPr>
            <a:spLocks noGrp="1"/>
          </p:cNvSpPr>
          <p:nvPr>
            <p:ph type="sldNum" sz="quarter" idx="12"/>
          </p:nvPr>
        </p:nvSpPr>
        <p:spPr/>
        <p:txBody>
          <a:bodyPr/>
          <a:lstStyle/>
          <a:p>
            <a:fld id="{CCE28E46-D8FD-4EDC-8A67-9DE764DC25A0}" type="slidenum">
              <a:rPr lang="fr-FR" smtClean="0"/>
              <a:pPr/>
              <a:t>9</a:t>
            </a:fld>
            <a:endParaRPr lang="fr-FR"/>
          </a:p>
        </p:txBody>
      </p:sp>
    </p:spTree>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47738" rtl="0" eaLnBrk="1" fontAlgn="base" latinLnBrk="0" hangingPunct="1">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47738" rtl="0" eaLnBrk="1" fontAlgn="base" latinLnBrk="0" hangingPunct="1">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ICSU_30GA_Template</Template>
  <TotalTime>4379</TotalTime>
  <Words>1878</Words>
  <Application>Microsoft Macintosh PowerPoint</Application>
  <PresentationFormat>On-screen Show (4:3)</PresentationFormat>
  <Paragraphs>313</Paragraphs>
  <Slides>30</Slides>
  <Notes>9</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blank</vt:lpstr>
      <vt:lpstr>Metro</vt:lpstr>
      <vt:lpstr>Flow</vt:lpstr>
      <vt:lpstr>1_Flow</vt:lpstr>
      <vt:lpstr>Default Design</vt:lpstr>
      <vt:lpstr>ICSU World Data System (update from 30th ICSU GA) </vt:lpstr>
      <vt:lpstr>WDS creation</vt:lpstr>
      <vt:lpstr>Scientific Committee</vt:lpstr>
      <vt:lpstr>WDS Scientific Committee ToR</vt:lpstr>
      <vt:lpstr>WDS Objectives</vt:lpstr>
      <vt:lpstr>Where we are… and where we are going </vt:lpstr>
      <vt:lpstr>WDS Website</vt:lpstr>
      <vt:lpstr>WDS Constitution</vt:lpstr>
      <vt:lpstr>WDS Data Policy</vt:lpstr>
      <vt:lpstr>Programme Office (IPO)</vt:lpstr>
      <vt:lpstr>Programme Office (IPO)</vt:lpstr>
      <vt:lpstr>Structure &amp; Architecture</vt:lpstr>
      <vt:lpstr>WDS - a "system of data systems"</vt:lpstr>
      <vt:lpstr>PowerPoint Presentation</vt:lpstr>
      <vt:lpstr>PowerPoint Presentation</vt:lpstr>
      <vt:lpstr>WDS Membership types</vt:lpstr>
      <vt:lpstr>WDS Membership criteria</vt:lpstr>
      <vt:lpstr>WDS Membership criteria</vt:lpstr>
      <vt:lpstr>WDS Membership status</vt:lpstr>
      <vt:lpstr>IPY data legacy</vt:lpstr>
      <vt:lpstr>IPY data legacy</vt:lpstr>
      <vt:lpstr>First WDS Conference</vt:lpstr>
      <vt:lpstr>First WDS Conference</vt:lpstr>
      <vt:lpstr>First WDS Conference</vt:lpstr>
      <vt:lpstr>Shared Understandings</vt:lpstr>
      <vt:lpstr>ICSU-WDS  SC  Goals (Draft) </vt:lpstr>
      <vt:lpstr>Tsegi Canyon, 1927</vt:lpstr>
      <vt:lpstr>Tsegi Canyon, 2005 (Bob Webb)</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Mustapha Mokrane</dc:creator>
  <cp:lastModifiedBy>Bernard Minster</cp:lastModifiedBy>
  <cp:revision>364</cp:revision>
  <dcterms:created xsi:type="dcterms:W3CDTF">2010-12-13T12:45:36Z</dcterms:created>
  <dcterms:modified xsi:type="dcterms:W3CDTF">2012-02-01T00:00:58Z</dcterms:modified>
</cp:coreProperties>
</file>