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8" r:id="rId2"/>
    <p:sldId id="309" r:id="rId3"/>
    <p:sldId id="300" r:id="rId4"/>
    <p:sldId id="360" r:id="rId5"/>
    <p:sldId id="288" r:id="rId6"/>
    <p:sldId id="334" r:id="rId7"/>
    <p:sldId id="359" r:id="rId8"/>
    <p:sldId id="297" r:id="rId9"/>
    <p:sldId id="349" r:id="rId10"/>
    <p:sldId id="319" r:id="rId11"/>
    <p:sldId id="361" r:id="rId12"/>
    <p:sldId id="354" r:id="rId13"/>
    <p:sldId id="362" r:id="rId14"/>
    <p:sldId id="310" r:id="rId1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C18"/>
    <a:srgbClr val="FF9900"/>
    <a:srgbClr val="99CC00"/>
    <a:srgbClr val="005250"/>
    <a:srgbClr val="080808"/>
    <a:srgbClr val="B5CEFF"/>
    <a:srgbClr val="005856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36" autoAdjust="0"/>
    <p:restoredTop sz="62903" autoAdjust="0"/>
  </p:normalViewPr>
  <p:slideViewPr>
    <p:cSldViewPr>
      <p:cViewPr varScale="1">
        <p:scale>
          <a:sx n="59" d="100"/>
          <a:sy n="59" d="100"/>
        </p:scale>
        <p:origin x="-16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b350798\AppData\Local\Temp\notesA9BC43\20110112_TotalsPerFocalAre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Sheet1!$B$39:$B$45</c:f>
              <c:strCache>
                <c:ptCount val="7"/>
                <c:pt idx="0">
                  <c:v>Biodiversity</c:v>
                </c:pt>
                <c:pt idx="1">
                  <c:v>Climate Change</c:v>
                </c:pt>
                <c:pt idx="2">
                  <c:v>International Waters</c:v>
                </c:pt>
                <c:pt idx="3">
                  <c:v>Land Degradation</c:v>
                </c:pt>
                <c:pt idx="4">
                  <c:v>Multi-Focal</c:v>
                </c:pt>
                <c:pt idx="5">
                  <c:v>Ozone Depleting Substances</c:v>
                </c:pt>
                <c:pt idx="6">
                  <c:v>Persistent Organic Pollutants</c:v>
                </c:pt>
              </c:strCache>
            </c:strRef>
          </c:cat>
          <c:val>
            <c:numRef>
              <c:f>Sheet1!$C$39:$C$45</c:f>
              <c:numCache>
                <c:formatCode>_(* #,##0_);_(* \(#,##0\);_(* "-"_);_(@_)</c:formatCode>
                <c:ptCount val="7"/>
                <c:pt idx="0">
                  <c:v>2796150094.3000002</c:v>
                </c:pt>
                <c:pt idx="1">
                  <c:v>2870692963</c:v>
                </c:pt>
                <c:pt idx="2">
                  <c:v>1091121021</c:v>
                </c:pt>
                <c:pt idx="3">
                  <c:v>341951979.88999999</c:v>
                </c:pt>
                <c:pt idx="4">
                  <c:v>1309994580</c:v>
                </c:pt>
                <c:pt idx="5">
                  <c:v>186702529.40000001</c:v>
                </c:pt>
                <c:pt idx="6">
                  <c:v>412151968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6199534047010233"/>
          <c:y val="0.22550240182241796"/>
          <c:w val="0.30242413518535743"/>
          <c:h val="0.54899494874461452"/>
        </c:manualLayout>
      </c:layout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t" anchorCtr="0" compatLnSpc="1">
            <a:prstTxWarp prst="textNoShape">
              <a:avLst/>
            </a:prstTxWarp>
          </a:bodyPr>
          <a:lstStyle>
            <a:lvl1pPr defTabSz="933337" eaLnBrk="1" hangingPunct="1">
              <a:defRPr sz="1200"/>
            </a:lvl1pPr>
          </a:lstStyle>
          <a:p>
            <a:pPr>
              <a:defRPr/>
            </a:pPr>
            <a:r>
              <a:rPr lang="en-US"/>
              <a:t>STAP - Report of the Chairperson, November 10, 2009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t" anchorCtr="0" compatLnSpc="1">
            <a:prstTxWarp prst="textNoShape">
              <a:avLst/>
            </a:prstTxWarp>
          </a:bodyPr>
          <a:lstStyle>
            <a:lvl1pPr algn="r" defTabSz="93333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b" anchorCtr="0" compatLnSpc="1">
            <a:prstTxWarp prst="textNoShape">
              <a:avLst/>
            </a:prstTxWarp>
          </a:bodyPr>
          <a:lstStyle>
            <a:lvl1pPr defTabSz="93333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b" anchorCtr="0" compatLnSpc="1">
            <a:prstTxWarp prst="textNoShape">
              <a:avLst/>
            </a:prstTxWarp>
          </a:bodyPr>
          <a:lstStyle>
            <a:lvl1pPr algn="r" defTabSz="933337" eaLnBrk="1" hangingPunct="1">
              <a:defRPr sz="1200"/>
            </a:lvl1pPr>
          </a:lstStyle>
          <a:p>
            <a:pPr>
              <a:defRPr/>
            </a:pPr>
            <a:fld id="{A8D93355-0CF4-4A40-AC83-0B4C002E8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t" anchorCtr="0" compatLnSpc="1">
            <a:prstTxWarp prst="textNoShape">
              <a:avLst/>
            </a:prstTxWarp>
          </a:bodyPr>
          <a:lstStyle>
            <a:lvl1pPr defTabSz="933337" eaLnBrk="1" hangingPunct="1">
              <a:defRPr sz="1200"/>
            </a:lvl1pPr>
          </a:lstStyle>
          <a:p>
            <a:pPr>
              <a:defRPr/>
            </a:pPr>
            <a:r>
              <a:rPr lang="en-US"/>
              <a:t>STAP - Report of the Chairperson, November 10, 2009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t" anchorCtr="0" compatLnSpc="1">
            <a:prstTxWarp prst="textNoShape">
              <a:avLst/>
            </a:prstTxWarp>
          </a:bodyPr>
          <a:lstStyle>
            <a:lvl1pPr algn="r" defTabSz="93333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b" anchorCtr="0" compatLnSpc="1">
            <a:prstTxWarp prst="textNoShape">
              <a:avLst/>
            </a:prstTxWarp>
          </a:bodyPr>
          <a:lstStyle>
            <a:lvl1pPr defTabSz="933337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1" tIns="46647" rIns="93291" bIns="46647" numCol="1" anchor="b" anchorCtr="0" compatLnSpc="1">
            <a:prstTxWarp prst="textNoShape">
              <a:avLst/>
            </a:prstTxWarp>
          </a:bodyPr>
          <a:lstStyle>
            <a:lvl1pPr algn="r" defTabSz="933337" eaLnBrk="1" hangingPunct="1">
              <a:defRPr sz="1200"/>
            </a:lvl1pPr>
          </a:lstStyle>
          <a:p>
            <a:pPr>
              <a:defRPr/>
            </a:pPr>
            <a:fld id="{573CC2DC-F285-4892-A688-D40A9E0F4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FD0C96D-8453-4AED-BE79-C1EF98C2B0F4}" type="slidenum">
              <a:rPr lang="en-US" smtClean="0"/>
              <a:pPr defTabSz="931863"/>
              <a:t>1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 For the first 20 years, the GEF has had a distinctly rural focus.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With the world now at 7 billion – and with more than half of these people living in urban areas (which is rapidly increasing) – The GEF is now considering how a shift to a predominantly urban focus will re-shape the GEF program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2D030B6-9D1B-4463-9BD1-A9EA7D20BB2B}" type="slidenum">
              <a:rPr lang="en-US" smtClean="0"/>
              <a:pPr defTabSz="931863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GEF has been instrumental in significant reductions of persistent organic pollutants in many developing countries</a:t>
            </a:r>
          </a:p>
          <a:p>
            <a:endParaRPr lang="en-US" smtClean="0"/>
          </a:p>
          <a:p>
            <a:r>
              <a:rPr lang="en-US" smtClean="0"/>
              <a:t>But a host of new toxic chemical management challenges, such as e-waste and marine debris, have emerged since the GEF was created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BA227EE-290A-4BE1-9AFF-76BC57B123CB}" type="slidenum">
              <a:rPr lang="en-US" smtClean="0"/>
              <a:pPr defTabSz="931863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implications for the GEF will be familiar to you – as they are similar for the environmental science community more broadly</a:t>
            </a:r>
          </a:p>
          <a:p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We need to protect what we have, and have accomplished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We need to focus greater attention on planetary boundaries – those we have crossed and those we will soon cross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and finally wherever possible restore and maintain earth systems  </a:t>
            </a:r>
          </a:p>
          <a:p>
            <a:endParaRPr lang="en-US" smtClean="0"/>
          </a:p>
          <a:p>
            <a:r>
              <a:rPr lang="en-US" smtClean="0"/>
              <a:t>We also need to be cognizant of how these challenges will grow with a world of 9 billion people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4D93A3A-7A0C-484A-AE21-A7FA155B3A00}" type="slidenum">
              <a:rPr lang="en-US" smtClean="0"/>
              <a:pPr defTabSz="931863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There may be more, but these are two areas of possible collaboration we would like to highlight:</a:t>
            </a:r>
          </a:p>
          <a:p>
            <a:endParaRPr lang="en-US" smtClean="0"/>
          </a:p>
          <a:p>
            <a:r>
              <a:rPr lang="en-US" smtClean="0"/>
              <a:t> -  STAP is actively seeking to expand its networks in a systematic way, and we would welcome advice and collaboration from the NAS</a:t>
            </a:r>
          </a:p>
          <a:p>
            <a:endParaRPr lang="en-US" smtClean="0"/>
          </a:p>
          <a:p>
            <a:pPr>
              <a:buFontTx/>
              <a:buChar char="-"/>
            </a:pPr>
            <a:r>
              <a:rPr lang="en-US" smtClean="0"/>
              <a:t>  The GEF, with STAP guidance, is also revising it’s research policy</a:t>
            </a:r>
          </a:p>
          <a:p>
            <a:pPr>
              <a:buFontTx/>
              <a:buChar char="-"/>
            </a:pPr>
            <a:r>
              <a:rPr lang="en-US" smtClean="0"/>
              <a:t>  This has been an underfunded and poorly used component of the GEF program</a:t>
            </a:r>
          </a:p>
          <a:p>
            <a:pPr>
              <a:buFontTx/>
              <a:buChar char="-"/>
            </a:pPr>
            <a:r>
              <a:rPr lang="en-US" smtClean="0"/>
              <a:t>  GEF Implementing Agency projects – and even targeted research projects - are typically not well grounded in science</a:t>
            </a:r>
          </a:p>
          <a:p>
            <a:pPr>
              <a:buFontTx/>
              <a:buChar char="-"/>
            </a:pPr>
            <a:r>
              <a:rPr lang="en-US" smtClean="0"/>
              <a:t>  We would welcome your advice in creating a fully transparent, science-based, and competitive research program within the GEF – which could perhaps leverage funding from existing research grant programs</a:t>
            </a:r>
          </a:p>
          <a:p>
            <a:pPr>
              <a:buFontTx/>
              <a:buChar char="-"/>
            </a:pPr>
            <a:endParaRPr lang="en-US" smtClean="0"/>
          </a:p>
          <a:p>
            <a:r>
              <a:rPr lang="en-US" smtClean="0"/>
              <a:t>[NEXT SLIDE]</a:t>
            </a:r>
          </a:p>
          <a:p>
            <a:r>
              <a:rPr lang="en-US" smtClean="0"/>
              <a:t> 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8C6A2DE-F910-43E5-B052-1A39430B2878}" type="slidenum">
              <a:rPr lang="en-US" smtClean="0"/>
              <a:pPr defTabSz="931863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 will leave it there – thank you for your time</a:t>
            </a:r>
          </a:p>
          <a:p>
            <a:endParaRPr lang="en-US" smtClean="0"/>
          </a:p>
          <a:p>
            <a:r>
              <a:rPr lang="en-US" smtClean="0"/>
              <a:t>We welcome any comments or questions you may have, and look forward to future collaboration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E6CBD0F-CED9-4358-9BE2-039137114E12}" type="slidenum">
              <a:rPr lang="en-US" smtClean="0"/>
              <a:pPr defTabSz="931863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Thank you for inviting us to spend a few minutes outlining the work of the Global Environment Facility and STAP</a:t>
            </a:r>
          </a:p>
          <a:p>
            <a:endParaRPr lang="en-US" smtClean="0"/>
          </a:p>
          <a:p>
            <a:r>
              <a:rPr lang="en-US" smtClean="0"/>
              <a:t>We would like to give you a quick overview of what the GEF is, what it does, and the role of the GEF’s Science Panel which I Chair</a:t>
            </a:r>
          </a:p>
          <a:p>
            <a:endParaRPr lang="en-US" smtClean="0"/>
          </a:p>
          <a:p>
            <a:r>
              <a:rPr lang="en-US" smtClean="0"/>
              <a:t>I’ll briefly touch on some of our recent work and advisory products (which we have brought a few examples of); </a:t>
            </a:r>
          </a:p>
          <a:p>
            <a:endParaRPr lang="en-US" smtClean="0"/>
          </a:p>
          <a:p>
            <a:r>
              <a:rPr lang="en-US" smtClean="0"/>
              <a:t>Along with a few upcoming STAP initiatives.</a:t>
            </a:r>
          </a:p>
          <a:p>
            <a:endParaRPr lang="en-US" smtClean="0"/>
          </a:p>
          <a:p>
            <a:r>
              <a:rPr lang="en-US" smtClean="0"/>
              <a:t>And conclude on our thoughts regarding possible areas of possible future collaboration</a:t>
            </a:r>
          </a:p>
          <a:p>
            <a:endParaRPr lang="en-US" smtClean="0"/>
          </a:p>
          <a:p>
            <a:r>
              <a:rPr lang="en-GB" smtClean="0"/>
              <a:t>[NEXT SLIDE]</a:t>
            </a: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04C246DC-D548-496B-90E4-AC98D7FAEA04}" type="slidenum">
              <a:rPr lang="en-US" smtClean="0"/>
              <a:pPr defTabSz="931863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1000" smtClean="0"/>
              <a:t> The GEF is not an organization, but rather a partnership of donor and recipient countries, along with 10 multi-lateral implementing agencies – such as The World Bank, UNDP, UNEP and others – supported by a Secretariat based in Washington and hosted by the World Bank</a:t>
            </a:r>
          </a:p>
          <a:p>
            <a:pPr>
              <a:buFontTx/>
              <a:buChar char="•"/>
            </a:pPr>
            <a:endParaRPr lang="en-US" sz="1000" smtClean="0"/>
          </a:p>
          <a:p>
            <a:pPr>
              <a:buFontTx/>
              <a:buChar char="•"/>
            </a:pPr>
            <a:endParaRPr lang="en-US" sz="1000" smtClean="0"/>
          </a:p>
          <a:p>
            <a:r>
              <a:rPr lang="en-GB" sz="1000" smtClean="0"/>
              <a:t>[NEXT SLIDE]</a:t>
            </a:r>
            <a:endParaRPr lang="en-US" sz="1000" smtClean="0"/>
          </a:p>
          <a:p>
            <a:endParaRPr lang="en-GB" sz="1000" smtClean="0"/>
          </a:p>
          <a:p>
            <a:endParaRPr lang="en-US" sz="100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CE97F2BA-D445-44F5-B295-E7C727AC7B7D}" type="slidenum">
              <a:rPr lang="en-US" smtClean="0"/>
              <a:pPr defTabSz="931863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 The original 3 implementing agencies are UNDP, The World Bank, and UNEP	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Increased technical needs and implementing capacity resulted in additional specialized agencies and regional development banks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UNEP is the only GEF implementing agency with the global environment as its core mandate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GB" smtClean="0"/>
              <a:t>[NEXT SLIDE]</a:t>
            </a: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9CDDDC8-917F-4C56-970E-FD79B42AE0F9}" type="slidenum">
              <a:rPr lang="en-US" smtClean="0"/>
              <a:pPr defTabSz="931863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63FBD18-6E01-48E0-A3BA-58996A2B2315}" type="slidenum">
              <a:rPr lang="en-US" smtClean="0"/>
              <a:pPr defTabSz="931863"/>
              <a:t>5</a:t>
            </a:fld>
            <a:endParaRPr lang="en-US" smtClean="0"/>
          </a:p>
        </p:txBody>
      </p:sp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 lIns="93312" tIns="46656" rIns="93312" bIns="46656"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Each funding replenishment here covers a roughly 4 year period beginning in 1990.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GEF funding has grown substantially over the past two decades – the grant program is now roughly 1 billion a year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Funding approach is meant to compliment existing aid, lending, and development programs – implementing agencies, project partners, and recipient countries are required to bring co-financing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Overall funding – grants + co financing – is roughly 4.5 billion per year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 For global environmental action – the GEF is by far the biggest game in town.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2" tIns="46656" rIns="93312" bIns="46656" anchor="b"/>
          <a:lstStyle/>
          <a:p>
            <a:pPr algn="r" defTabSz="931863"/>
            <a:fld id="{9A4A45D7-AE04-493D-9DB4-B7BC5149FD3A}" type="slidenum">
              <a:rPr lang="en-US" sz="1200">
                <a:latin typeface="Calibri" pitchFamily="34" charset="0"/>
              </a:rPr>
              <a:pPr algn="r" defTabSz="931863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 Biodiversity conservation and climate change mitigation efforts together represent almost two thirds of funding.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There have been notable success:</a:t>
            </a:r>
          </a:p>
          <a:p>
            <a:pPr>
              <a:buFontTx/>
              <a:buChar char="•"/>
            </a:pPr>
            <a:endParaRPr lang="en-US" smtClean="0"/>
          </a:p>
          <a:p>
            <a:pPr lvl="1">
              <a:buFontTx/>
              <a:buChar char="•"/>
            </a:pPr>
            <a:r>
              <a:rPr lang="en-US" smtClean="0"/>
              <a:t>The GEF has been the primary driver behind a tripling of the world’s protected area estate over the past two decades. </a:t>
            </a:r>
          </a:p>
          <a:p>
            <a:pPr lvl="1">
              <a:buFontTx/>
              <a:buChar char="•"/>
            </a:pPr>
            <a:endParaRPr lang="en-US" smtClean="0"/>
          </a:p>
          <a:p>
            <a:pPr lvl="1">
              <a:buFontTx/>
              <a:buChar char="•"/>
            </a:pPr>
            <a:r>
              <a:rPr lang="en-US" smtClean="0"/>
              <a:t> GEF Energy efficiency and renewable energy initiatives have so far led to 6.2 billion tonnes of direct and indirect reductions in CO2 emissions – roughly equivalent to 1 year of emissions in the US</a:t>
            </a:r>
          </a:p>
          <a:p>
            <a:pPr lvl="1">
              <a:buFontTx/>
              <a:buChar char="•"/>
            </a:pPr>
            <a:endParaRPr lang="en-US" smtClean="0"/>
          </a:p>
          <a:p>
            <a:pPr lvl="1">
              <a:buFontTx/>
              <a:buChar char="•"/>
            </a:pPr>
            <a:r>
              <a:rPr lang="en-US" smtClean="0"/>
              <a:t>  The GEF has been the primary funder of country action to implement the Montreal Protocol on Ozone Depleting Substances – the world’s most successful multilateral environmental agreement </a:t>
            </a:r>
          </a:p>
          <a:p>
            <a:endParaRPr lang="en-US" smtClean="0"/>
          </a:p>
          <a:p>
            <a:r>
              <a:rPr lang="en-GB" smtClean="0"/>
              <a:t>[NEXT SLIDE]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D62861C8-0D49-4074-89C2-68693134C6AE}" type="slidenum">
              <a:rPr lang="en-US" smtClean="0"/>
              <a:pPr defTabSz="931863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 STAP is a small group of international scientists with expertise in each of the thematic areas of the GEF. 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STAP reports to the GEF Council – and assists Council in addressing the tackling the complex scientific challenges the GEF was created to address</a:t>
            </a:r>
          </a:p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mtClean="0"/>
              <a:t> The Panel is charged with ensuring that the GEF Council is plugged into the most authoritative and representative science – an important and gargantuan task.</a:t>
            </a:r>
          </a:p>
          <a:p>
            <a:endParaRPr lang="en-US" smtClean="0"/>
          </a:p>
          <a:p>
            <a:r>
              <a:rPr lang="en-GB" smtClean="0"/>
              <a:t>[NEXT SLIDE]</a:t>
            </a: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A73A6B6-A501-4F34-A899-8C7D68BFD68F}" type="slidenum">
              <a:rPr lang="en-US" smtClean="0"/>
              <a:pPr defTabSz="931863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FDE7E05-55C7-409D-AD8D-145ADB2B40D8}" type="slidenum">
              <a:rPr lang="en-US" smtClean="0"/>
              <a:pPr defTabSz="931863"/>
              <a:t>8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STAP’s Advisory Products and publication series continues to grow. Our most recent publications – [</a:t>
            </a:r>
            <a:r>
              <a:rPr lang="en-GB" b="1" smtClean="0"/>
              <a:t>MOUSE CLICK </a:t>
            </a:r>
            <a:r>
              <a:rPr lang="en-GB" smtClean="0"/>
              <a:t>]“Hypoxia and Nutrient Reduction in the Coastal Zone” and [</a:t>
            </a:r>
            <a:r>
              <a:rPr lang="en-GB" b="1" smtClean="0"/>
              <a:t>MOUSE CLICK</a:t>
            </a:r>
            <a:r>
              <a:rPr lang="en-GB" smtClean="0"/>
              <a:t>]the “Selection of Persistent Organic Pollutant Disposal Technology for the GEF” – are now in circulation. All are available on our website, and as I mentioned we have brought a few copies with us. [NEXT SLIDE]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it-IT" b="1" smtClean="0"/>
              <a:t> Upcoming initiatives </a:t>
            </a:r>
            <a:r>
              <a:rPr lang="it-IT" smtClean="0"/>
              <a:t>include a systematic review of disruption of the global nitrogen cycle – based on the recently completed European nitrogen assessment – with a view to the GEF taking this on as a key program area</a:t>
            </a:r>
          </a:p>
          <a:p>
            <a:pPr>
              <a:buFontTx/>
              <a:buChar char="•"/>
            </a:pPr>
            <a:endParaRPr lang="it-IT" smtClean="0"/>
          </a:p>
          <a:p>
            <a:r>
              <a:rPr lang="it-IT" smtClean="0"/>
              <a:t> </a:t>
            </a:r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B9199FA9-C054-4AB4-B4AC-B3405D05E601}" type="slidenum">
              <a:rPr lang="it-IT" smtClean="0"/>
              <a:pPr defTabSz="931863"/>
              <a:t>9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62484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63B163"/>
                </a:solidFill>
              </a:rPr>
              <a:t>Scientific and Technical Advisory Panel </a:t>
            </a:r>
          </a:p>
        </p:txBody>
      </p:sp>
      <p:pic>
        <p:nvPicPr>
          <p:cNvPr id="5" name="Picture 3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362700"/>
            <a:ext cx="281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4"/>
          <p:cNvSpPr txBox="1">
            <a:spLocks noChangeArrowheads="1"/>
          </p:cNvSpPr>
          <p:nvPr userDrawn="1"/>
        </p:nvSpPr>
        <p:spPr bwMode="auto">
          <a:xfrm>
            <a:off x="6096000" y="6096000"/>
            <a:ext cx="3200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00" b="1" dirty="0">
                <a:solidFill>
                  <a:srgbClr val="005856"/>
                </a:solidFill>
              </a:rPr>
              <a:t> STAP- science advice for our planet</a:t>
            </a:r>
            <a:endParaRPr lang="en-US" sz="1300" dirty="0">
              <a:solidFill>
                <a:srgbClr val="005856"/>
              </a:solidFill>
            </a:endParaRPr>
          </a:p>
        </p:txBody>
      </p:sp>
      <p:pic>
        <p:nvPicPr>
          <p:cNvPr id="7" name="Picture 35" descr="UNEP ALL HEADER CYAN"/>
          <p:cNvPicPr>
            <a:picLocks noChangeAspect="1" noChangeArrowheads="1"/>
          </p:cNvPicPr>
          <p:nvPr userDrawn="1"/>
        </p:nvPicPr>
        <p:blipFill>
          <a:blip r:embed="rId3"/>
          <a:srcRect l="90427"/>
          <a:stretch>
            <a:fillRect/>
          </a:stretch>
        </p:blipFill>
        <p:spPr bwMode="auto">
          <a:xfrm>
            <a:off x="5715000" y="6176963"/>
            <a:ext cx="5429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thammond\AppData\Local\Temp\notesFFF692\New GEF logo.gif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668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608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6086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4267200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23975"/>
            <a:ext cx="4267200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267200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323975"/>
            <a:ext cx="4267200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781425"/>
            <a:ext cx="4267200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4267200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323975"/>
            <a:ext cx="4267200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781425"/>
            <a:ext cx="4267200" cy="2305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63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8305800" cy="2305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81425"/>
            <a:ext cx="8305800" cy="2305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hammond\AppData\Local\Temp\notesFFF692\New GEF logo.gif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929187" y="6096000"/>
            <a:ext cx="762000" cy="762000"/>
          </a:xfrm>
          <a:prstGeom prst="rect">
            <a:avLst/>
          </a:prstGeom>
          <a:gradFill>
            <a:gsLst>
              <a:gs pos="9100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26720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23975"/>
            <a:ext cx="426720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 rot="10800000">
            <a:off x="534988" y="969963"/>
            <a:ext cx="8015287" cy="96837"/>
            <a:chOff x="144" y="1248"/>
            <a:chExt cx="4656" cy="201"/>
          </a:xfrm>
        </p:grpSpPr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>
              <a:off x="384" y="1327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 flipH="1">
              <a:off x="144" y="1327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05800" cy="963613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3058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17">
            <a:lum bright="54000" contrast="-66000"/>
          </a:blip>
          <a:srcRect/>
          <a:stretch>
            <a:fillRect/>
          </a:stretch>
        </p:blipFill>
        <p:spPr bwMode="auto">
          <a:xfrm>
            <a:off x="6324600" y="6362700"/>
            <a:ext cx="2819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5" descr="~b634556"/>
          <p:cNvPicPr>
            <a:picLocks noChangeAspect="1" noChangeArrowheads="1"/>
          </p:cNvPicPr>
          <p:nvPr userDrawn="1"/>
        </p:nvPicPr>
        <p:blipFill>
          <a:blip r:embed="rId18">
            <a:lum bright="54000" contrast="-66000"/>
          </a:blip>
          <a:srcRect r="74307"/>
          <a:stretch>
            <a:fillRect/>
          </a:stretch>
        </p:blipFill>
        <p:spPr bwMode="auto">
          <a:xfrm>
            <a:off x="5105400" y="6172200"/>
            <a:ext cx="615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2" name="Text Box 26"/>
          <p:cNvSpPr txBox="1">
            <a:spLocks noChangeArrowheads="1"/>
          </p:cNvSpPr>
          <p:nvPr userDrawn="1"/>
        </p:nvSpPr>
        <p:spPr bwMode="auto">
          <a:xfrm>
            <a:off x="6096000" y="6096000"/>
            <a:ext cx="32004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300" b="1">
                <a:solidFill>
                  <a:srgbClr val="005856"/>
                </a:solidFill>
              </a:rPr>
              <a:t> </a:t>
            </a:r>
            <a:r>
              <a:rPr lang="en-US" sz="1300" b="1">
                <a:solidFill>
                  <a:srgbClr val="B5CEFF"/>
                </a:solidFill>
              </a:rPr>
              <a:t>STAP- science advice for our planet</a:t>
            </a:r>
            <a:endParaRPr lang="en-US" sz="1300">
              <a:solidFill>
                <a:srgbClr val="B5CEFF"/>
              </a:solidFill>
            </a:endParaRPr>
          </a:p>
        </p:txBody>
      </p:sp>
      <p:pic>
        <p:nvPicPr>
          <p:cNvPr id="1032" name="Picture 29" descr="UNEP ALL HEADER CYAN"/>
          <p:cNvPicPr>
            <a:picLocks noChangeAspect="1" noChangeArrowheads="1"/>
          </p:cNvPicPr>
          <p:nvPr userDrawn="1"/>
        </p:nvPicPr>
        <p:blipFill>
          <a:blip r:embed="rId19">
            <a:lum bright="18000"/>
            <a:grayscl/>
          </a:blip>
          <a:srcRect l="90427"/>
          <a:stretch>
            <a:fillRect/>
          </a:stretch>
        </p:blipFill>
        <p:spPr bwMode="auto">
          <a:xfrm>
            <a:off x="5715000" y="6176963"/>
            <a:ext cx="5429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35" descr="UNEP ALL HEADER CYAN"/>
          <p:cNvPicPr>
            <a:picLocks noChangeAspect="1" noChangeArrowheads="1"/>
          </p:cNvPicPr>
          <p:nvPr userDrawn="1"/>
        </p:nvPicPr>
        <p:blipFill>
          <a:blip r:embed="rId19"/>
          <a:srcRect l="90427"/>
          <a:stretch>
            <a:fillRect/>
          </a:stretch>
        </p:blipFill>
        <p:spPr bwMode="auto">
          <a:xfrm>
            <a:off x="5715000" y="6176963"/>
            <a:ext cx="5429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C:\Users\thammond\AppData\Local\Temp\notesFFF692\New GEF logo.gif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49530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.org/sta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267200"/>
            <a:ext cx="7467600" cy="908050"/>
          </a:xfrm>
        </p:spPr>
        <p:txBody>
          <a:bodyPr/>
          <a:lstStyle/>
          <a:p>
            <a:pPr algn="ctr" eaLnBrk="1" hangingPunct="1"/>
            <a:r>
              <a:rPr lang="en-US" b="1" smtClean="0"/>
              <a:t>Thomas E. Lovejoy</a:t>
            </a:r>
          </a:p>
          <a:p>
            <a:pPr algn="ctr" eaLnBrk="1" hangingPunct="1"/>
            <a:r>
              <a:rPr lang="en-US" sz="2000" smtClean="0"/>
              <a:t>Chair, GEF-STAP</a:t>
            </a:r>
          </a:p>
          <a:p>
            <a:pPr algn="ctr" eaLnBrk="1" hangingPunct="1"/>
            <a:endParaRPr lang="en-US" sz="2000" smtClean="0"/>
          </a:p>
          <a:p>
            <a:pPr algn="ctr" eaLnBrk="1" hangingPunct="1"/>
            <a:r>
              <a:rPr lang="en-US" sz="2000" smtClean="0"/>
              <a:t>Biodiversity Chair</a:t>
            </a:r>
          </a:p>
          <a:p>
            <a:pPr algn="ctr" eaLnBrk="1" hangingPunct="1"/>
            <a:r>
              <a:rPr lang="en-US" sz="2000" smtClean="0"/>
              <a:t>Heinz Center for Science, Economics, and the Environment</a:t>
            </a:r>
          </a:p>
        </p:txBody>
      </p:sp>
      <p:sp>
        <p:nvSpPr>
          <p:cNvPr id="19458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676400"/>
            <a:ext cx="9144000" cy="1905000"/>
          </a:xfrm>
        </p:spPr>
        <p:txBody>
          <a:bodyPr/>
          <a:lstStyle/>
          <a:p>
            <a:pPr eaLnBrk="1" hangingPunct="1"/>
            <a:r>
              <a:rPr lang="en-GB" sz="3200" smtClean="0"/>
              <a:t>Scientific and Technical Advisory Panel</a:t>
            </a:r>
            <a:br>
              <a:rPr lang="en-GB" sz="3200" smtClean="0"/>
            </a:br>
            <a:r>
              <a:rPr lang="en-GB" sz="2400" smtClean="0"/>
              <a:t>Global Environment Facility (GEF)</a:t>
            </a:r>
            <a:r>
              <a:rPr lang="en-GB" smtClean="0"/>
              <a:t/>
            </a:r>
            <a:br>
              <a:rPr lang="en-GB" smtClean="0"/>
            </a:br>
            <a:endParaRPr lang="en-US" smtClean="0"/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4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Urbanization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6324600" cy="4086225"/>
          </a:xfrm>
        </p:spPr>
        <p:txBody>
          <a:bodyPr/>
          <a:lstStyle/>
          <a:p>
            <a:endParaRPr lang="en-US" sz="3200" smtClean="0"/>
          </a:p>
          <a:p>
            <a:pPr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610600" cy="5878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More than half of humanity now lives in cities…                                                                                          and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billion </a:t>
            </a:r>
            <a:r>
              <a:rPr lang="en-US" sz="2800" dirty="0">
                <a:latin typeface="+mn-lt"/>
              </a:rPr>
              <a:t>more will move to cities by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2030</a:t>
            </a:r>
            <a:r>
              <a:rPr lang="en-US" sz="2800" dirty="0">
                <a:latin typeface="+mn-lt"/>
              </a:rPr>
              <a:t>. </a:t>
            </a:r>
          </a:p>
          <a:p>
            <a:pPr>
              <a:defRPr/>
            </a:pPr>
            <a:endParaRPr lang="en-US" sz="28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Over 90 % of urbanization is taking place in the developing world.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Scope of the study:</a:t>
            </a:r>
          </a:p>
          <a:p>
            <a:pPr>
              <a:defRPr/>
            </a:pPr>
            <a:endParaRPr lang="en-US" sz="16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Effects on GEF Focal Areas 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</a:rPr>
              <a:t> Emerging opportunities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endParaRPr lang="en-US" sz="1600" dirty="0"/>
          </a:p>
        </p:txBody>
      </p:sp>
      <p:pic>
        <p:nvPicPr>
          <p:cNvPr id="7" name="Picture 6" descr="5266561258_8027595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666" y="3581400"/>
            <a:ext cx="4233334" cy="3276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Emerging Chemical Mgt. Issues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371600"/>
            <a:ext cx="6507163" cy="4762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Implications for the GEF (and STAP)</a:t>
            </a:r>
            <a:endParaRPr lang="en-US" dirty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866900"/>
            <a:ext cx="8305800" cy="4762500"/>
          </a:xfrm>
        </p:spPr>
        <p:txBody>
          <a:bodyPr/>
          <a:lstStyle/>
          <a:p>
            <a:r>
              <a:rPr lang="en-US" sz="2800" smtClean="0"/>
              <a:t>Protect past investments -  and successes</a:t>
            </a:r>
          </a:p>
          <a:p>
            <a:pPr>
              <a:buFont typeface="Wingdings" pitchFamily="2" charset="2"/>
              <a:buNone/>
            </a:pPr>
            <a:r>
              <a:rPr lang="en-US" sz="1000" smtClean="0"/>
              <a:t> </a:t>
            </a:r>
          </a:p>
          <a:p>
            <a:r>
              <a:rPr lang="en-US" sz="2800" smtClean="0"/>
              <a:t>Address planetary boundaries being crossed</a:t>
            </a:r>
          </a:p>
          <a:p>
            <a:endParaRPr lang="en-US" sz="1000" smtClean="0"/>
          </a:p>
          <a:p>
            <a:r>
              <a:rPr lang="en-US" sz="2800" smtClean="0"/>
              <a:t>Understanding, restoring, and maintaining Earth System thresholds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Areas of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975"/>
            <a:ext cx="8305800" cy="3552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Assist STAP in connecting to emerging science &amp; experts</a:t>
            </a:r>
          </a:p>
          <a:p>
            <a:pPr>
              <a:defRPr/>
            </a:pPr>
            <a:endParaRPr lang="en-US" sz="1200" dirty="0" smtClean="0"/>
          </a:p>
          <a:p>
            <a:pPr lvl="1">
              <a:defRPr/>
            </a:pPr>
            <a:r>
              <a:rPr lang="en-US" dirty="0" smtClean="0"/>
              <a:t>STAP members use their professional networks, but we would like to make this systematic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Collaborate on GEF research efforts</a:t>
            </a:r>
          </a:p>
          <a:p>
            <a:pPr>
              <a:defRPr/>
            </a:pPr>
            <a:endParaRPr lang="en-US" sz="1200" dirty="0" smtClean="0"/>
          </a:p>
          <a:p>
            <a:pPr lvl="1">
              <a:defRPr/>
            </a:pPr>
            <a:r>
              <a:rPr lang="en-US" dirty="0" smtClean="0"/>
              <a:t>Targeted research projects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349250" lvl="1" indent="-34925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1470025"/>
          </a:xfrm>
        </p:spPr>
        <p:txBody>
          <a:bodyPr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Questions and comments welcomed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46082" name="Rectangle 9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CH" smtClean="0"/>
              <a:t>Thomas E. Lovejoy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CH" smtClean="0"/>
              <a:t>Chair</a:t>
            </a:r>
          </a:p>
          <a:p>
            <a:pPr marL="0" indent="0" algn="ctr">
              <a:buFont typeface="Wingdings" pitchFamily="2" charset="2"/>
              <a:buNone/>
            </a:pPr>
            <a:r>
              <a:rPr lang="fr-CH" smtClean="0"/>
              <a:t>GEF Scientific and Technical Advisory Panel</a:t>
            </a:r>
            <a:endParaRPr lang="en-US" smtClean="0"/>
          </a:p>
        </p:txBody>
      </p:sp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3429000" y="37338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www.unep.org/stap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0046" eaLnBrk="1" hangingPunct="1">
              <a:defRPr/>
            </a:pPr>
            <a:r>
              <a:rPr lang="fr-CH" dirty="0" err="1" smtClean="0">
                <a:cs typeface="Arial" charset="0"/>
                <a:sym typeface="Arial" charset="0"/>
              </a:rPr>
              <a:t>Outline</a:t>
            </a:r>
            <a:r>
              <a:rPr lang="fr-CH" dirty="0" smtClean="0">
                <a:cs typeface="Arial" charset="0"/>
                <a:sym typeface="Arial" charset="0"/>
              </a:rPr>
              <a:t> of </a:t>
            </a:r>
            <a:r>
              <a:rPr lang="fr-CH" dirty="0" err="1" smtClean="0">
                <a:cs typeface="Arial" charset="0"/>
                <a:sym typeface="Arial" charset="0"/>
              </a:rPr>
              <a:t>presentation</a:t>
            </a:r>
            <a:r>
              <a:rPr lang="fr-CH" dirty="0" smtClean="0">
                <a:cs typeface="Arial" charset="0"/>
                <a:sym typeface="Arial" charset="0"/>
              </a:rPr>
              <a:t> </a:t>
            </a:r>
            <a:endParaRPr lang="en-US" dirty="0" smtClean="0">
              <a:cs typeface="Arial" charset="0"/>
              <a:sym typeface="Arial" charset="0"/>
            </a:endParaRPr>
          </a:p>
        </p:txBody>
      </p:sp>
      <p:sp>
        <p:nvSpPr>
          <p:cNvPr id="215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305800" cy="4762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Overview of the Global Environment Facility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b="1" smtClean="0"/>
              <a:t>Role of the Science Panel within the GEF</a:t>
            </a:r>
          </a:p>
          <a:p>
            <a:pPr>
              <a:lnSpc>
                <a:spcPct val="90000"/>
              </a:lnSpc>
            </a:pPr>
            <a:endParaRPr lang="en-US" sz="2800" b="1" smtClean="0"/>
          </a:p>
          <a:p>
            <a:pPr>
              <a:lnSpc>
                <a:spcPct val="90000"/>
              </a:lnSpc>
            </a:pPr>
            <a:r>
              <a:rPr lang="en-US" sz="2800" b="1" smtClean="0"/>
              <a:t>Areas of possible collaboration</a:t>
            </a:r>
          </a:p>
          <a:p>
            <a:pPr>
              <a:lnSpc>
                <a:spcPct val="90000"/>
              </a:lnSpc>
            </a:pPr>
            <a:endParaRPr lang="en-US" sz="2800" b="1" smtClean="0"/>
          </a:p>
          <a:p>
            <a:pPr>
              <a:lnSpc>
                <a:spcPct val="90000"/>
              </a:lnSpc>
            </a:pPr>
            <a:endParaRPr lang="en-US" sz="2800" b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/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636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fr-CH" sz="3200" dirty="0" err="1" smtClean="0"/>
              <a:t>Snapshot</a:t>
            </a:r>
            <a:r>
              <a:rPr lang="fr-CH" sz="3200" dirty="0" smtClean="0"/>
              <a:t> of the GEF</a:t>
            </a:r>
            <a:endParaRPr lang="en-US" sz="32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3058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dirty="0" smtClean="0"/>
              <a:t>Multi-lateral trust fund - established in 1991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defRPr/>
            </a:pPr>
            <a:r>
              <a:rPr lang="en-US" dirty="0" smtClean="0"/>
              <a:t>Launched during the Rio Earth Summit, 1992 </a:t>
            </a:r>
          </a:p>
          <a:p>
            <a:pPr>
              <a:defRPr/>
            </a:pPr>
            <a:r>
              <a:rPr lang="en-US" dirty="0" smtClean="0"/>
              <a:t>Designed to address challenges of the global commons:</a:t>
            </a:r>
          </a:p>
          <a:p>
            <a:pPr marL="1371600" lvl="3" indent="-282575">
              <a:defRPr/>
            </a:pPr>
            <a:r>
              <a:rPr lang="en-US" sz="2000" dirty="0" smtClean="0"/>
              <a:t>Biodiversity</a:t>
            </a:r>
          </a:p>
          <a:p>
            <a:pPr marL="1371600" lvl="3" indent="-282575">
              <a:defRPr/>
            </a:pPr>
            <a:r>
              <a:rPr lang="en-US" sz="2000" dirty="0" smtClean="0"/>
              <a:t>Climate Change</a:t>
            </a:r>
          </a:p>
          <a:p>
            <a:pPr marL="1371600" lvl="3" indent="-282575">
              <a:defRPr/>
            </a:pPr>
            <a:r>
              <a:rPr lang="en-US" sz="2000" dirty="0" smtClean="0"/>
              <a:t>Ozone Depletion</a:t>
            </a:r>
          </a:p>
          <a:p>
            <a:pPr marL="1371600" lvl="3" indent="-282575">
              <a:defRPr/>
            </a:pPr>
            <a:r>
              <a:rPr lang="en-US" sz="2000" dirty="0" smtClean="0"/>
              <a:t>International waters and the high seas</a:t>
            </a:r>
          </a:p>
          <a:p>
            <a:pPr lvl="3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43400"/>
            <a:ext cx="80772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40000"/>
              </a:spcAft>
            </a:pPr>
            <a:r>
              <a:rPr lang="en-US" sz="2600" smtClean="0"/>
              <a:t>Now also includes:</a:t>
            </a:r>
          </a:p>
          <a:p>
            <a:pPr marL="1425575" lvl="3" indent="-336550">
              <a:lnSpc>
                <a:spcPct val="80000"/>
              </a:lnSpc>
            </a:pPr>
            <a:r>
              <a:rPr lang="en-US" sz="2000" smtClean="0"/>
              <a:t>Land degradation</a:t>
            </a:r>
          </a:p>
          <a:p>
            <a:pPr marL="1425575" lvl="3" indent="-336550">
              <a:lnSpc>
                <a:spcPct val="80000"/>
              </a:lnSpc>
            </a:pPr>
            <a:endParaRPr lang="en-US" sz="400" smtClean="0"/>
          </a:p>
          <a:p>
            <a:pPr marL="1425575" lvl="3" indent="-336550">
              <a:lnSpc>
                <a:spcPct val="80000"/>
              </a:lnSpc>
            </a:pPr>
            <a:r>
              <a:rPr lang="en-US" sz="2000" smtClean="0"/>
              <a:t>Chemicals and POPs</a:t>
            </a:r>
          </a:p>
          <a:p>
            <a:pPr marL="1425575" lvl="3" indent="-336550">
              <a:lnSpc>
                <a:spcPct val="80000"/>
              </a:lnSpc>
            </a:pPr>
            <a:endParaRPr lang="en-US" sz="400" smtClean="0"/>
          </a:p>
          <a:p>
            <a:pPr marL="1425575" lvl="3" indent="-336550">
              <a:lnSpc>
                <a:spcPct val="80000"/>
              </a:lnSpc>
            </a:pPr>
            <a:r>
              <a:rPr lang="en-US" sz="2000" smtClean="0"/>
              <a:t>Sustainable Forest Management</a:t>
            </a:r>
          </a:p>
          <a:p>
            <a:pPr marL="1425575" lvl="3" indent="-336550">
              <a:lnSpc>
                <a:spcPct val="80000"/>
              </a:lnSpc>
            </a:pPr>
            <a:endParaRPr lang="en-US" sz="400" smtClean="0"/>
          </a:p>
          <a:p>
            <a:pPr marL="1425575" lvl="3" indent="-336550">
              <a:lnSpc>
                <a:spcPct val="80000"/>
              </a:lnSpc>
            </a:pPr>
            <a:r>
              <a:rPr lang="en-US" sz="2000" smtClean="0"/>
              <a:t>Climate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GEF Implementing Agencies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5" descr="undp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76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unep-logo-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5975" y="2554288"/>
            <a:ext cx="8858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wbcube-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191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725613"/>
            <a:ext cx="7112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902075"/>
            <a:ext cx="6683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2540000"/>
            <a:ext cx="1062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5029200"/>
            <a:ext cx="601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3825875"/>
            <a:ext cx="7604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9220200" y="914400"/>
            <a:ext cx="7620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1789113"/>
            <a:ext cx="7620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1600" y="5103813"/>
            <a:ext cx="9906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Box 16"/>
          <p:cNvSpPr txBox="1">
            <a:spLocks noChangeArrowheads="1"/>
          </p:cNvSpPr>
          <p:nvPr/>
        </p:nvSpPr>
        <p:spPr bwMode="auto">
          <a:xfrm>
            <a:off x="838200" y="17526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original 3</a:t>
            </a:r>
          </a:p>
        </p:txBody>
      </p:sp>
      <p:sp>
        <p:nvSpPr>
          <p:cNvPr id="25616" name="TextBox 18"/>
          <p:cNvSpPr txBox="1">
            <a:spLocks noChangeArrowheads="1"/>
          </p:cNvSpPr>
          <p:nvPr/>
        </p:nvSpPr>
        <p:spPr bwMode="auto">
          <a:xfrm>
            <a:off x="5257800" y="9906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Specialized Technical Agencies</a:t>
            </a: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5181600" y="32004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Regional Development Banks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5"/>
          <p:cNvSpPr>
            <a:spLocks noChangeArrowheads="1"/>
          </p:cNvSpPr>
          <p:nvPr/>
        </p:nvSpPr>
        <p:spPr bwMode="auto">
          <a:xfrm>
            <a:off x="381000" y="103188"/>
            <a:ext cx="8305800" cy="96361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 b="1">
                <a:solidFill>
                  <a:schemeClr val="tx2"/>
                </a:solidFill>
              </a:rPr>
              <a:t>     </a:t>
            </a:r>
          </a:p>
        </p:txBody>
      </p:sp>
      <p:sp>
        <p:nvSpPr>
          <p:cNvPr id="27650" name="Content Placeholder 4"/>
          <p:cNvSpPr txBox="1">
            <a:spLocks/>
          </p:cNvSpPr>
          <p:nvPr/>
        </p:nvSpPr>
        <p:spPr bwMode="auto">
          <a:xfrm>
            <a:off x="304800" y="1152525"/>
            <a:ext cx="86106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en-US" sz="2400"/>
          </a:p>
        </p:txBody>
      </p:sp>
      <p:sp>
        <p:nvSpPr>
          <p:cNvPr id="7" name="AutoShape 4"/>
          <p:cNvSpPr txBox="1">
            <a:spLocks noChangeArrowheads="1"/>
          </p:cNvSpPr>
          <p:nvPr/>
        </p:nvSpPr>
        <p:spPr>
          <a:xfrm>
            <a:off x="381000" y="103188"/>
            <a:ext cx="8305800" cy="963612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utoShape 4"/>
          <p:cNvSpPr txBox="1">
            <a:spLocks noChangeArrowheads="1"/>
          </p:cNvSpPr>
          <p:nvPr/>
        </p:nvSpPr>
        <p:spPr>
          <a:xfrm>
            <a:off x="381000" y="179388"/>
            <a:ext cx="8305800" cy="963612"/>
          </a:xfrm>
          <a:prstGeom prst="roundRect">
            <a:avLst>
              <a:gd name="adj" fmla="val 21667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0" hangingPunct="0">
              <a:lnSpc>
                <a:spcPct val="90000"/>
              </a:lnSpc>
              <a:defRPr/>
            </a:pPr>
            <a:r>
              <a:rPr lang="fr-CH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GEF </a:t>
            </a:r>
            <a:r>
              <a:rPr lang="fr-CH" sz="36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funding</a:t>
            </a:r>
            <a:r>
              <a:rPr lang="fr-CH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allocation . . .    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5029200" y="1219200"/>
            <a:ext cx="33528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/>
          </a:p>
          <a:p>
            <a:endParaRPr lang="en-US" sz="2400"/>
          </a:p>
          <a:p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endParaRPr lang="en-US"/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endParaRPr lang="en-US" sz="1600">
              <a:solidFill>
                <a:srgbClr val="FF0000"/>
              </a:solidFill>
            </a:endParaRPr>
          </a:p>
        </p:txBody>
      </p:sp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" y="1143000"/>
            <a:ext cx="838517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457200" y="61722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Beginning in 1990 – at 4 yr. intervals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09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. . . and by focal area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381000" y="11430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smtClean="0"/>
              <a:t>What is STAP?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7924800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 The </a:t>
            </a:r>
            <a:r>
              <a:rPr lang="en-US" sz="2800" u="sng" dirty="0"/>
              <a:t>Scientific and Technical Advisory Panel </a:t>
            </a:r>
            <a:r>
              <a:rPr lang="en-US" sz="2800" dirty="0"/>
              <a:t>(STAP) of the Global Environment Facility (GEF) </a:t>
            </a:r>
            <a:r>
              <a:rPr lang="en-US" sz="2800" dirty="0">
                <a:solidFill>
                  <a:srgbClr val="FF0000"/>
                </a:solidFill>
              </a:rPr>
              <a:t>provides independent scientific advice on: </a:t>
            </a:r>
          </a:p>
          <a:p>
            <a:pPr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8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 GEF projects (roughly 100 per year) </a:t>
            </a: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 Overarching </a:t>
            </a:r>
            <a:r>
              <a:rPr lang="en-US" sz="2800" b="1" dirty="0">
                <a:solidFill>
                  <a:srgbClr val="FF0000"/>
                </a:solidFill>
              </a:rPr>
              <a:t>themes or programs </a:t>
            </a:r>
            <a:r>
              <a:rPr lang="en-US" sz="2800" dirty="0">
                <a:solidFill>
                  <a:srgbClr val="FF0000"/>
                </a:solidFill>
              </a:rPr>
              <a:t>(e.g. payments for ecosystem services)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marL="174625" indent="-174625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</a:rPr>
              <a:t> and GEF Policies (e.g.                             Targeted Research)</a:t>
            </a:r>
            <a:endParaRPr lang="en-US" sz="2800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7244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-228600" y="-381000"/>
            <a:ext cx="8839200" cy="2286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2"/>
                </a:solidFill>
              </a:rPr>
              <a:t>Recent STAP Advisory Products</a:t>
            </a:r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0668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0" y="6259513"/>
            <a:ext cx="4953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0907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2051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Q:\Publications\Transport GHG Methodology\For website\GHG co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676400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2988" y="1524000"/>
            <a:ext cx="34528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00" name="Picture 2" descr="C:\Users\thammond\AppData\Local\Temp\notesFFF692\Pages from STAP_MarineDebris_v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6813" y="2133600"/>
            <a:ext cx="2135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2975" y="1524000"/>
            <a:ext cx="3705225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42900"/>
            <a:ext cx="8115300" cy="10668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Global Threats of Excess Nitrogen </a:t>
            </a:r>
            <a:br>
              <a:rPr lang="en-GB" sz="3200" dirty="0" smtClean="0"/>
            </a:br>
            <a:endParaRPr lang="en-GB" sz="3200" dirty="0"/>
          </a:p>
        </p:txBody>
      </p:sp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304800" y="2667000"/>
            <a:ext cx="35639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3200"/>
          </a:p>
          <a:p>
            <a:endParaRPr lang="en-GB" sz="3200"/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984750" cy="49498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0" y="6172200"/>
            <a:ext cx="426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>
              <a:solidFill>
                <a:srgbClr val="000C18"/>
              </a:solidFill>
            </a:endParaRPr>
          </a:p>
          <a:p>
            <a:r>
              <a:rPr lang="en-US" sz="1100">
                <a:solidFill>
                  <a:srgbClr val="000C18"/>
                </a:solidFill>
              </a:rPr>
              <a:t>Source: European Nitrogen Assessment, 2011 </a:t>
            </a:r>
          </a:p>
        </p:txBody>
      </p:sp>
    </p:spTree>
  </p:cSld>
  <p:clrMapOvr>
    <a:masterClrMapping/>
  </p:clrMapOvr>
  <p:transition advTm="4750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P_newtemplate">
  <a:themeElements>
    <a:clrScheme name="STAP_newtemplat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STAP_ne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P_newtemplat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P_newtemplat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P_newtemplat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P_newtemplat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P_newtemplat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P_newtemplat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P_newtemplat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P_newtemplat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9899</TotalTime>
  <Words>1136</Words>
  <Application>Microsoft Office PowerPoint</Application>
  <PresentationFormat>On-screen Show (4:3)</PresentationFormat>
  <Paragraphs>198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Calibri</vt:lpstr>
      <vt:lpstr>STAP_newtemplate</vt:lpstr>
      <vt:lpstr>STAP_newtemplate</vt:lpstr>
      <vt:lpstr>STAP_newtemplate</vt:lpstr>
      <vt:lpstr>Scientific and Technical Advisory Panel Global Environment Facility (GEF) </vt:lpstr>
      <vt:lpstr>Outline of presentation </vt:lpstr>
      <vt:lpstr>Snapshot of the GEF</vt:lpstr>
      <vt:lpstr>GEF Implementing Agencies</vt:lpstr>
      <vt:lpstr>Slide 5</vt:lpstr>
      <vt:lpstr>. . . and by focal area</vt:lpstr>
      <vt:lpstr>What is STAP?</vt:lpstr>
      <vt:lpstr>Recent STAP Advisory Products</vt:lpstr>
      <vt:lpstr>     Global Threats of Excess Nitrogen  </vt:lpstr>
      <vt:lpstr>Urbanization</vt:lpstr>
      <vt:lpstr>Emerging Chemical Mgt. Issues</vt:lpstr>
      <vt:lpstr>Implications for the GEF (and STAP)</vt:lpstr>
      <vt:lpstr>Areas of collaboration</vt:lpstr>
      <vt:lpstr>Questions and comments welcomed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the Chairperson, STAP June-November 2009</dc:title>
  <dc:creator>dtaylor</dc:creator>
  <cp:lastModifiedBy>Paul Uhlir</cp:lastModifiedBy>
  <cp:revision>881</cp:revision>
  <dcterms:created xsi:type="dcterms:W3CDTF">2009-11-05T16:41:00Z</dcterms:created>
  <dcterms:modified xsi:type="dcterms:W3CDTF">2012-01-31T18:24:11Z</dcterms:modified>
</cp:coreProperties>
</file>