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261" r:id="rId4"/>
    <p:sldId id="268" r:id="rId5"/>
    <p:sldId id="262" r:id="rId6"/>
    <p:sldId id="266" r:id="rId7"/>
    <p:sldId id="259" r:id="rId8"/>
    <p:sldId id="265"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0" d="100"/>
          <a:sy n="50" d="100"/>
        </p:scale>
        <p:origin x="-1013"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563A0-ACDF-4C56-AB9D-09D71B3104D6}" type="datetimeFigureOut">
              <a:rPr lang="en-US" smtClean="0"/>
              <a:t>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9D254-3BE8-48DA-B24D-7C542F577889}" type="slidenum">
              <a:rPr lang="en-US" smtClean="0"/>
              <a:t>‹#›</a:t>
            </a:fld>
            <a:endParaRPr lang="en-US"/>
          </a:p>
        </p:txBody>
      </p:sp>
    </p:spTree>
    <p:extLst>
      <p:ext uri="{BB962C8B-B14F-4D97-AF65-F5344CB8AC3E}">
        <p14:creationId xmlns:p14="http://schemas.microsoft.com/office/powerpoint/2010/main" val="209836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9D254-3BE8-48DA-B24D-7C542F577889}" type="slidenum">
              <a:rPr lang="en-US" smtClean="0"/>
              <a:t>6</a:t>
            </a:fld>
            <a:endParaRPr lang="en-US"/>
          </a:p>
        </p:txBody>
      </p:sp>
    </p:spTree>
    <p:extLst>
      <p:ext uri="{BB962C8B-B14F-4D97-AF65-F5344CB8AC3E}">
        <p14:creationId xmlns:p14="http://schemas.microsoft.com/office/powerpoint/2010/main" val="343681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EA0147-5BA2-4D64-B893-FD4291982BF6}" type="datetimeFigureOut">
              <a:rPr lang="en-US" smtClean="0"/>
              <a:t>2/1/2012</a:t>
            </a:fld>
            <a:endParaRPr lang="en-US"/>
          </a:p>
        </p:txBody>
      </p:sp>
      <p:sp>
        <p:nvSpPr>
          <p:cNvPr id="5" name="Footer Placeholder 4"/>
          <p:cNvSpPr>
            <a:spLocks noGrp="1"/>
          </p:cNvSpPr>
          <p:nvPr>
            <p:ph type="ftr" sz="quarter" idx="11"/>
          </p:nvPr>
        </p:nvSpPr>
        <p:spPr/>
        <p:txBody>
          <a:bodyPr/>
          <a:lstStyle/>
          <a:p>
            <a:r>
              <a:rPr lang="en-US" dirty="0" smtClean="0"/>
              <a:t>Dr. Fran Berman, RPI </a:t>
            </a:r>
            <a:endParaRPr lang="en-US" dirty="0"/>
          </a:p>
        </p:txBody>
      </p:sp>
      <p:sp>
        <p:nvSpPr>
          <p:cNvPr id="6" name="Slide Number Placeholder 5"/>
          <p:cNvSpPr>
            <a:spLocks noGrp="1"/>
          </p:cNvSpPr>
          <p:nvPr>
            <p:ph type="sldNum" sz="quarter" idx="12"/>
          </p:nvPr>
        </p:nvSpPr>
        <p:spPr/>
        <p:txBody>
          <a:bodyPr/>
          <a:lstStyle/>
          <a:p>
            <a:fld id="{CA22F0C6-28D0-4257-A688-CB4C91F5A406}" type="slidenum">
              <a:rPr lang="en-US" smtClean="0"/>
              <a:t>‹#›</a:t>
            </a:fld>
            <a:endParaRPr lang="en-US" dirty="0"/>
          </a:p>
        </p:txBody>
      </p:sp>
    </p:spTree>
    <p:extLst>
      <p:ext uri="{BB962C8B-B14F-4D97-AF65-F5344CB8AC3E}">
        <p14:creationId xmlns:p14="http://schemas.microsoft.com/office/powerpoint/2010/main" val="27784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A0147-5BA2-4D64-B893-FD4291982BF6}" type="datetimeFigureOut">
              <a:rPr lang="en-US" smtClean="0"/>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2F0C6-28D0-4257-A688-CB4C91F5A406}" type="slidenum">
              <a:rPr lang="en-US" smtClean="0"/>
              <a:t>‹#›</a:t>
            </a:fld>
            <a:endParaRPr lang="en-US"/>
          </a:p>
        </p:txBody>
      </p:sp>
    </p:spTree>
    <p:extLst>
      <p:ext uri="{BB962C8B-B14F-4D97-AF65-F5344CB8AC3E}">
        <p14:creationId xmlns:p14="http://schemas.microsoft.com/office/powerpoint/2010/main" val="16800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A0147-5BA2-4D64-B893-FD4291982BF6}" type="datetimeFigureOut">
              <a:rPr lang="en-US" smtClean="0"/>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2F0C6-28D0-4257-A688-CB4C91F5A406}" type="slidenum">
              <a:rPr lang="en-US" smtClean="0"/>
              <a:t>‹#›</a:t>
            </a:fld>
            <a:endParaRPr lang="en-US"/>
          </a:p>
        </p:txBody>
      </p:sp>
    </p:spTree>
    <p:extLst>
      <p:ext uri="{BB962C8B-B14F-4D97-AF65-F5344CB8AC3E}">
        <p14:creationId xmlns:p14="http://schemas.microsoft.com/office/powerpoint/2010/main" val="328380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28600" y="6340910"/>
            <a:ext cx="2895600" cy="365125"/>
          </a:xfrm>
        </p:spPr>
        <p:txBody>
          <a:bodyPr/>
          <a:lstStyle>
            <a:lvl1pPr algn="l">
              <a:defRPr sz="1600"/>
            </a:lvl1pPr>
          </a:lstStyle>
          <a:p>
            <a:r>
              <a:rPr lang="en-US" dirty="0" smtClean="0"/>
              <a:t>Dr. Fran Berman, RPI</a:t>
            </a:r>
            <a:endParaRPr lang="en-US" dirty="0"/>
          </a:p>
        </p:txBody>
      </p:sp>
      <p:sp>
        <p:nvSpPr>
          <p:cNvPr id="6" name="Slide Number Placeholder 5"/>
          <p:cNvSpPr>
            <a:spLocks noGrp="1"/>
          </p:cNvSpPr>
          <p:nvPr>
            <p:ph type="sldNum" sz="quarter" idx="12"/>
          </p:nvPr>
        </p:nvSpPr>
        <p:spPr/>
        <p:txBody>
          <a:bodyPr/>
          <a:lstStyle/>
          <a:p>
            <a:fld id="{CA22F0C6-28D0-4257-A688-CB4C91F5A406}"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6021" r="21726" b="49533"/>
          <a:stretch/>
        </p:blipFill>
        <p:spPr>
          <a:xfrm>
            <a:off x="5257800" y="6400798"/>
            <a:ext cx="3733800" cy="305235"/>
          </a:xfrm>
          <a:prstGeom prst="rect">
            <a:avLst/>
          </a:prstGeom>
        </p:spPr>
      </p:pic>
    </p:spTree>
    <p:extLst>
      <p:ext uri="{BB962C8B-B14F-4D97-AF65-F5344CB8AC3E}">
        <p14:creationId xmlns:p14="http://schemas.microsoft.com/office/powerpoint/2010/main" val="38494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EA0147-5BA2-4D64-B893-FD4291982BF6}" type="datetimeFigureOut">
              <a:rPr lang="en-US" smtClean="0"/>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2F0C6-28D0-4257-A688-CB4C91F5A406}" type="slidenum">
              <a:rPr lang="en-US" smtClean="0"/>
              <a:t>‹#›</a:t>
            </a:fld>
            <a:endParaRPr lang="en-US"/>
          </a:p>
        </p:txBody>
      </p:sp>
    </p:spTree>
    <p:extLst>
      <p:ext uri="{BB962C8B-B14F-4D97-AF65-F5344CB8AC3E}">
        <p14:creationId xmlns:p14="http://schemas.microsoft.com/office/powerpoint/2010/main" val="165093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EA0147-5BA2-4D64-B893-FD4291982BF6}" type="datetimeFigureOut">
              <a:rPr lang="en-US" smtClean="0"/>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2F0C6-28D0-4257-A688-CB4C91F5A406}" type="slidenum">
              <a:rPr lang="en-US" smtClean="0"/>
              <a:t>‹#›</a:t>
            </a:fld>
            <a:endParaRPr lang="en-US"/>
          </a:p>
        </p:txBody>
      </p:sp>
    </p:spTree>
    <p:extLst>
      <p:ext uri="{BB962C8B-B14F-4D97-AF65-F5344CB8AC3E}">
        <p14:creationId xmlns:p14="http://schemas.microsoft.com/office/powerpoint/2010/main" val="211718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EA0147-5BA2-4D64-B893-FD4291982BF6}" type="datetimeFigureOut">
              <a:rPr lang="en-US" smtClean="0"/>
              <a:t>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2F0C6-28D0-4257-A688-CB4C91F5A406}" type="slidenum">
              <a:rPr lang="en-US" smtClean="0"/>
              <a:t>‹#›</a:t>
            </a:fld>
            <a:endParaRPr lang="en-US"/>
          </a:p>
        </p:txBody>
      </p:sp>
    </p:spTree>
    <p:extLst>
      <p:ext uri="{BB962C8B-B14F-4D97-AF65-F5344CB8AC3E}">
        <p14:creationId xmlns:p14="http://schemas.microsoft.com/office/powerpoint/2010/main" val="346853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EA0147-5BA2-4D64-B893-FD4291982BF6}" type="datetimeFigureOut">
              <a:rPr lang="en-US" smtClean="0"/>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2F0C6-28D0-4257-A688-CB4C91F5A406}" type="slidenum">
              <a:rPr lang="en-US" smtClean="0"/>
              <a:t>‹#›</a:t>
            </a:fld>
            <a:endParaRPr lang="en-US"/>
          </a:p>
        </p:txBody>
      </p:sp>
    </p:spTree>
    <p:extLst>
      <p:ext uri="{BB962C8B-B14F-4D97-AF65-F5344CB8AC3E}">
        <p14:creationId xmlns:p14="http://schemas.microsoft.com/office/powerpoint/2010/main" val="125851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A0147-5BA2-4D64-B893-FD4291982BF6}" type="datetimeFigureOut">
              <a:rPr lang="en-US" smtClean="0"/>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2F0C6-28D0-4257-A688-CB4C91F5A406}" type="slidenum">
              <a:rPr lang="en-US" smtClean="0"/>
              <a:t>‹#›</a:t>
            </a:fld>
            <a:endParaRPr lang="en-US"/>
          </a:p>
        </p:txBody>
      </p:sp>
    </p:spTree>
    <p:extLst>
      <p:ext uri="{BB962C8B-B14F-4D97-AF65-F5344CB8AC3E}">
        <p14:creationId xmlns:p14="http://schemas.microsoft.com/office/powerpoint/2010/main" val="112632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0147-5BA2-4D64-B893-FD4291982BF6}" type="datetimeFigureOut">
              <a:rPr lang="en-US" smtClean="0"/>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2F0C6-28D0-4257-A688-CB4C91F5A406}" type="slidenum">
              <a:rPr lang="en-US" smtClean="0"/>
              <a:t>‹#›</a:t>
            </a:fld>
            <a:endParaRPr lang="en-US"/>
          </a:p>
        </p:txBody>
      </p:sp>
    </p:spTree>
    <p:extLst>
      <p:ext uri="{BB962C8B-B14F-4D97-AF65-F5344CB8AC3E}">
        <p14:creationId xmlns:p14="http://schemas.microsoft.com/office/powerpoint/2010/main" val="120528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0147-5BA2-4D64-B893-FD4291982BF6}" type="datetimeFigureOut">
              <a:rPr lang="en-US" smtClean="0"/>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2F0C6-28D0-4257-A688-CB4C91F5A406}" type="slidenum">
              <a:rPr lang="en-US" smtClean="0"/>
              <a:t>‹#›</a:t>
            </a:fld>
            <a:endParaRPr lang="en-US"/>
          </a:p>
        </p:txBody>
      </p:sp>
    </p:spTree>
    <p:extLst>
      <p:ext uri="{BB962C8B-B14F-4D97-AF65-F5344CB8AC3E}">
        <p14:creationId xmlns:p14="http://schemas.microsoft.com/office/powerpoint/2010/main" val="51984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3505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A0147-5BA2-4D64-B893-FD4291982BF6}" type="datetimeFigureOut">
              <a:rPr lang="en-US" smtClean="0"/>
              <a:t>2/1/2012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2F0C6-28D0-4257-A688-CB4C91F5A406}" type="slidenum">
              <a:rPr lang="en-US" smtClean="0"/>
              <a:t>‹#›</a:t>
            </a:fld>
            <a:endParaRPr lang="en-US"/>
          </a:p>
        </p:txBody>
      </p:sp>
      <p:sp>
        <p:nvSpPr>
          <p:cNvPr id="8" name="Footer Placeholder 4"/>
          <p:cNvSpPr txBox="1">
            <a:spLocks/>
          </p:cNvSpPr>
          <p:nvPr userDrawn="1"/>
        </p:nvSpPr>
        <p:spPr>
          <a:xfrm>
            <a:off x="228600" y="6340910"/>
            <a:ext cx="2895600" cy="365125"/>
          </a:xfrm>
          <a:prstGeom prst="rect">
            <a:avLst/>
          </a:prstGeom>
        </p:spPr>
        <p:txBody>
          <a:bodyPr/>
          <a:lst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Dr. Fran Berman, RPI</a:t>
            </a:r>
            <a:endParaRPr lang="en-US" dirty="0"/>
          </a:p>
        </p:txBody>
      </p:sp>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t="16021" r="21726" b="49533"/>
          <a:stretch/>
        </p:blipFill>
        <p:spPr>
          <a:xfrm>
            <a:off x="5257800" y="6400798"/>
            <a:ext cx="3733800" cy="305235"/>
          </a:xfrm>
          <a:prstGeom prst="rect">
            <a:avLst/>
          </a:prstGeom>
        </p:spPr>
      </p:pic>
    </p:spTree>
    <p:extLst>
      <p:ext uri="{BB962C8B-B14F-4D97-AF65-F5344CB8AC3E}">
        <p14:creationId xmlns:p14="http://schemas.microsoft.com/office/powerpoint/2010/main" val="754667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image" Target="../media/image11.gif"/><Relationship Id="rId5" Type="http://schemas.openxmlformats.org/officeDocument/2006/relationships/image" Target="../media/image5.jpg"/><Relationship Id="rId10" Type="http://schemas.openxmlformats.org/officeDocument/2006/relationships/image" Target="../media/image10.gif"/><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image" Target="../media/image11.gif"/><Relationship Id="rId5" Type="http://schemas.openxmlformats.org/officeDocument/2006/relationships/image" Target="../media/image5.jpg"/><Relationship Id="rId10" Type="http://schemas.openxmlformats.org/officeDocument/2006/relationships/image" Target="../media/image10.gif"/><Relationship Id="rId4" Type="http://schemas.openxmlformats.org/officeDocument/2006/relationships/image" Target="../media/image4.jp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p:spPr>
        <p:txBody>
          <a:bodyPr/>
          <a:lstStyle/>
          <a:p>
            <a:r>
              <a:rPr lang="en-US" b="1" dirty="0" smtClean="0"/>
              <a:t>Feedback from BRDI Sponsor Forum 11/11</a:t>
            </a:r>
            <a:endParaRPr lang="en-US" b="1" dirty="0"/>
          </a:p>
        </p:txBody>
      </p:sp>
      <p:sp>
        <p:nvSpPr>
          <p:cNvPr id="3" name="Subtitle 2"/>
          <p:cNvSpPr>
            <a:spLocks noGrp="1"/>
          </p:cNvSpPr>
          <p:nvPr>
            <p:ph type="subTitle" idx="1"/>
          </p:nvPr>
        </p:nvSpPr>
        <p:spPr>
          <a:xfrm>
            <a:off x="1371600" y="4114800"/>
            <a:ext cx="6400800" cy="1752600"/>
          </a:xfrm>
        </p:spPr>
        <p:txBody>
          <a:bodyPr/>
          <a:lstStyle/>
          <a:p>
            <a:r>
              <a:rPr lang="en-US" dirty="0" smtClean="0"/>
              <a:t>January 29, 2012</a:t>
            </a:r>
          </a:p>
          <a:p>
            <a:r>
              <a:rPr lang="en-US" dirty="0" smtClean="0"/>
              <a:t>Fran Berman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1358900"/>
          </a:xfrm>
          <a:prstGeom prst="rect">
            <a:avLst/>
          </a:prstGeom>
        </p:spPr>
      </p:pic>
    </p:spTree>
    <p:extLst>
      <p:ext uri="{BB962C8B-B14F-4D97-AF65-F5344CB8AC3E}">
        <p14:creationId xmlns:p14="http://schemas.microsoft.com/office/powerpoint/2010/main" val="521793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532519" cy="1143000"/>
          </a:xfrm>
        </p:spPr>
        <p:txBody>
          <a:bodyPr>
            <a:noAutofit/>
          </a:bodyPr>
          <a:lstStyle/>
          <a:p>
            <a:r>
              <a:rPr lang="en-US" sz="2800" b="1" i="1" dirty="0" smtClean="0">
                <a:solidFill>
                  <a:srgbClr val="FF0000"/>
                </a:solidFill>
              </a:rPr>
              <a:t>“What could BRDI take on that would help your agency and the community?”</a:t>
            </a:r>
            <a:endParaRPr lang="en-US" sz="28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831" y="1591573"/>
            <a:ext cx="1479888" cy="16180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638" y="3515294"/>
            <a:ext cx="2166471" cy="736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16" y="1499071"/>
            <a:ext cx="1746041" cy="174604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591573"/>
            <a:ext cx="1625600" cy="160793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9234" y="5080568"/>
            <a:ext cx="1432560" cy="693420"/>
          </a:xfrm>
          <a:prstGeom prst="rect">
            <a:avLst/>
          </a:prstGeom>
        </p:spPr>
      </p:pic>
      <p:pic>
        <p:nvPicPr>
          <p:cNvPr id="1026" name="Picture 2" descr="http://upload.wikimedia.org/wikipedia/commons/thumb/7/79/NOAA_logo.svg/468px-NOAA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3110" y="4644296"/>
            <a:ext cx="1565964" cy="1565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ris.edu/hq/files/programs/gsn/USGS%20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7519" y="3511538"/>
            <a:ext cx="1703110" cy="7046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mls.gov/assets/1/AssetManager/IMLS_Logo_Black.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8821" y="4715893"/>
            <a:ext cx="2945288" cy="13237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rle.mit.edu/futurehetnets/NITRD_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1487" y="3370237"/>
            <a:ext cx="1819348" cy="9157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icsti.org/IMG/jpg/cendi_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919" y="3637469"/>
            <a:ext cx="1687683" cy="576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2016" y="4722518"/>
            <a:ext cx="1747218" cy="1409520"/>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36705" y="1612528"/>
            <a:ext cx="1648911" cy="1632585"/>
          </a:xfrm>
          <a:prstGeom prst="rect">
            <a:avLst/>
          </a:prstGeom>
        </p:spPr>
      </p:pic>
    </p:spTree>
    <p:extLst>
      <p:ext uri="{BB962C8B-B14F-4D97-AF65-F5344CB8AC3E}">
        <p14:creationId xmlns:p14="http://schemas.microsoft.com/office/powerpoint/2010/main" val="1933005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smtClean="0"/>
              <a:t>The Government can’t / shouldn’t do it alone – </a:t>
            </a:r>
            <a:r>
              <a:rPr lang="en-US" sz="2800" b="1" i="1" dirty="0" smtClean="0">
                <a:solidFill>
                  <a:srgbClr val="FF0000"/>
                </a:solidFill>
              </a:rPr>
              <a:t>partnership</a:t>
            </a:r>
            <a:r>
              <a:rPr lang="en-US" sz="2800" i="1" dirty="0" smtClean="0"/>
              <a:t> is critical</a:t>
            </a:r>
            <a:endParaRPr lang="en-US" sz="2800" i="1" dirty="0"/>
          </a:p>
        </p:txBody>
      </p:sp>
      <p:sp>
        <p:nvSpPr>
          <p:cNvPr id="3" name="Content Placeholder 2"/>
          <p:cNvSpPr>
            <a:spLocks noGrp="1"/>
          </p:cNvSpPr>
          <p:nvPr>
            <p:ph idx="1"/>
          </p:nvPr>
        </p:nvSpPr>
        <p:spPr>
          <a:xfrm>
            <a:off x="228600" y="1295400"/>
            <a:ext cx="8610600" cy="4495799"/>
          </a:xfrm>
        </p:spPr>
        <p:txBody>
          <a:bodyPr>
            <a:noAutofit/>
          </a:bodyPr>
          <a:lstStyle/>
          <a:p>
            <a:r>
              <a:rPr lang="en-US" sz="2400" dirty="0" smtClean="0"/>
              <a:t>Partnership</a:t>
            </a:r>
          </a:p>
          <a:p>
            <a:pPr lvl="1">
              <a:spcBef>
                <a:spcPts val="1200"/>
              </a:spcBef>
            </a:pPr>
            <a:r>
              <a:rPr lang="en-US" sz="1800" dirty="0" smtClean="0"/>
              <a:t>What vehicles can be developed that create cross-sector partnerships to support data access, preservation, and stewardship?</a:t>
            </a:r>
          </a:p>
          <a:p>
            <a:pPr lvl="1">
              <a:spcBef>
                <a:spcPts val="1200"/>
              </a:spcBef>
            </a:pPr>
            <a:r>
              <a:rPr lang="en-US" sz="1800" dirty="0" smtClean="0"/>
              <a:t>How can agencies coordinate to strategically address  the broad spectrum of needs for the research community?</a:t>
            </a:r>
          </a:p>
          <a:p>
            <a:pPr lvl="1">
              <a:spcBef>
                <a:spcPts val="1200"/>
              </a:spcBef>
            </a:pPr>
            <a:r>
              <a:rPr lang="en-US" sz="1800" dirty="0" smtClean="0"/>
              <a:t>What approaches would promote economies of scale, efficient use of resources, and data sharing and collaboration?  What “carrots” and “sticks” are needed to make these approaches successful?</a:t>
            </a:r>
          </a:p>
          <a:p>
            <a:pPr lvl="1">
              <a:spcBef>
                <a:spcPts val="1200"/>
              </a:spcBef>
            </a:pPr>
            <a:r>
              <a:rPr lang="en-US" sz="1800" dirty="0" smtClean="0"/>
              <a:t>What additional vehicles should be developed to foster successful international partnerships to increase access to valued collections, foster the development of international data repositories, and accelerate the development of community standards and tools?</a:t>
            </a:r>
          </a:p>
          <a:p>
            <a:pPr lvl="1">
              <a:spcBef>
                <a:spcPts val="1200"/>
              </a:spcBef>
            </a:pPr>
            <a:r>
              <a:rPr lang="en-US" sz="1800" dirty="0" smtClean="0"/>
              <a:t>What approaches can be used to better coordinate regional, state, national and international efforts?</a:t>
            </a:r>
          </a:p>
          <a:p>
            <a:endParaRPr lang="en-US" sz="2000" dirty="0" smtClean="0"/>
          </a:p>
          <a:p>
            <a:pPr lvl="1"/>
            <a:endParaRPr lang="en-US" sz="1600" dirty="0"/>
          </a:p>
        </p:txBody>
      </p:sp>
    </p:spTree>
    <p:extLst>
      <p:ext uri="{BB962C8B-B14F-4D97-AF65-F5344CB8AC3E}">
        <p14:creationId xmlns:p14="http://schemas.microsoft.com/office/powerpoint/2010/main" val="1818677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i="1" dirty="0" smtClean="0">
                <a:solidFill>
                  <a:srgbClr val="FF0000"/>
                </a:solidFill>
              </a:rPr>
              <a:t>Stewardship and preservation </a:t>
            </a:r>
            <a:r>
              <a:rPr lang="en-US" sz="2800" i="1" dirty="0" smtClean="0"/>
              <a:t>of today’s data needed for future access and research impact</a:t>
            </a:r>
            <a:endParaRPr lang="en-US" sz="2800" i="1" dirty="0"/>
          </a:p>
        </p:txBody>
      </p:sp>
      <p:sp>
        <p:nvSpPr>
          <p:cNvPr id="3" name="Content Placeholder 2"/>
          <p:cNvSpPr>
            <a:spLocks noGrp="1"/>
          </p:cNvSpPr>
          <p:nvPr>
            <p:ph idx="1"/>
          </p:nvPr>
        </p:nvSpPr>
        <p:spPr>
          <a:xfrm>
            <a:off x="457200" y="1600201"/>
            <a:ext cx="4495800" cy="4343399"/>
          </a:xfrm>
        </p:spPr>
        <p:txBody>
          <a:bodyPr>
            <a:normAutofit fontScale="92500"/>
          </a:bodyPr>
          <a:lstStyle/>
          <a:p>
            <a:r>
              <a:rPr lang="en-US" sz="2600" dirty="0" smtClean="0"/>
              <a:t>Preservation and Stewardship</a:t>
            </a:r>
          </a:p>
          <a:p>
            <a:pPr lvl="1">
              <a:spcBef>
                <a:spcPts val="1200"/>
              </a:spcBef>
            </a:pPr>
            <a:r>
              <a:rPr lang="en-US" sz="1900" dirty="0" smtClean="0"/>
              <a:t>What economically sustainable vehicles can be developed to support access and long-term preservation of valued research data?</a:t>
            </a:r>
          </a:p>
          <a:p>
            <a:pPr lvl="1">
              <a:spcBef>
                <a:spcPts val="1200"/>
              </a:spcBef>
            </a:pPr>
            <a:r>
              <a:rPr lang="en-US" sz="1900" dirty="0" smtClean="0"/>
              <a:t>What approaches are needed to ensure viable stewardship options for grantee data?</a:t>
            </a:r>
          </a:p>
          <a:p>
            <a:pPr lvl="1">
              <a:spcBef>
                <a:spcPts val="1200"/>
              </a:spcBef>
            </a:pPr>
            <a:r>
              <a:rPr lang="en-US" sz="1900" dirty="0" smtClean="0"/>
              <a:t>What should be provided to researchers and expected from researchers to support the access, stewardship, and/or preservation of valuable data?</a:t>
            </a:r>
            <a:endParaRPr lang="en-US" sz="39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7417" y="4267200"/>
            <a:ext cx="2646714" cy="14842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76400"/>
            <a:ext cx="1524000" cy="1524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5534" y="2407920"/>
            <a:ext cx="1584960" cy="1584960"/>
          </a:xfrm>
          <a:prstGeom prst="rect">
            <a:avLst/>
          </a:prstGeom>
        </p:spPr>
      </p:pic>
    </p:spTree>
    <p:extLst>
      <p:ext uri="{BB962C8B-B14F-4D97-AF65-F5344CB8AC3E}">
        <p14:creationId xmlns:p14="http://schemas.microsoft.com/office/powerpoint/2010/main" val="913600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2800" i="1" dirty="0" smtClean="0"/>
              <a:t>Increasing</a:t>
            </a:r>
            <a:r>
              <a:rPr lang="en-US" sz="2800" b="1" i="1" dirty="0" smtClean="0">
                <a:solidFill>
                  <a:srgbClr val="FF0000"/>
                </a:solidFill>
              </a:rPr>
              <a:t> data </a:t>
            </a:r>
            <a:r>
              <a:rPr lang="en-US" sz="2800" b="1" i="1" dirty="0">
                <a:solidFill>
                  <a:srgbClr val="FF0000"/>
                </a:solidFill>
              </a:rPr>
              <a:t>a</a:t>
            </a:r>
            <a:r>
              <a:rPr lang="en-US" sz="2800" b="1" i="1" dirty="0" smtClean="0">
                <a:solidFill>
                  <a:srgbClr val="FF0000"/>
                </a:solidFill>
              </a:rPr>
              <a:t>wareness and prioritization </a:t>
            </a:r>
            <a:r>
              <a:rPr lang="en-US" sz="2800" i="1" dirty="0" smtClean="0"/>
              <a:t>is fundamental to successful 21</a:t>
            </a:r>
            <a:r>
              <a:rPr lang="en-US" sz="2800" i="1" baseline="30000" dirty="0" smtClean="0"/>
              <a:t>st</a:t>
            </a:r>
            <a:r>
              <a:rPr lang="en-US" sz="2800" i="1" dirty="0" smtClean="0"/>
              <a:t> century </a:t>
            </a:r>
            <a:r>
              <a:rPr lang="en-US" sz="2800" i="1" dirty="0"/>
              <a:t>r</a:t>
            </a:r>
            <a:r>
              <a:rPr lang="en-US" sz="2800" i="1" dirty="0" smtClean="0"/>
              <a:t>esearch </a:t>
            </a:r>
            <a:r>
              <a:rPr lang="en-US" sz="2800" i="1" dirty="0"/>
              <a:t>p</a:t>
            </a:r>
            <a:r>
              <a:rPr lang="en-US" sz="2800" i="1" dirty="0" smtClean="0"/>
              <a:t>ractice and Innovation</a:t>
            </a:r>
            <a:endParaRPr lang="en-US" sz="2800" i="1" dirty="0"/>
          </a:p>
        </p:txBody>
      </p:sp>
      <p:sp>
        <p:nvSpPr>
          <p:cNvPr id="3" name="Content Placeholder 2"/>
          <p:cNvSpPr>
            <a:spLocks noGrp="1"/>
          </p:cNvSpPr>
          <p:nvPr>
            <p:ph sz="half" idx="1"/>
          </p:nvPr>
        </p:nvSpPr>
        <p:spPr>
          <a:xfrm>
            <a:off x="152400" y="1524000"/>
            <a:ext cx="4114800" cy="4525963"/>
          </a:xfrm>
        </p:spPr>
        <p:txBody>
          <a:bodyPr>
            <a:normAutofit fontScale="25000" lnSpcReduction="20000"/>
          </a:bodyPr>
          <a:lstStyle/>
          <a:p>
            <a:pPr>
              <a:lnSpc>
                <a:spcPct val="120000"/>
              </a:lnSpc>
              <a:spcBef>
                <a:spcPts val="1200"/>
              </a:spcBef>
            </a:pPr>
            <a:r>
              <a:rPr lang="en-US" sz="9600" dirty="0" smtClean="0"/>
              <a:t>Awareness and Prioritization</a:t>
            </a:r>
          </a:p>
          <a:p>
            <a:pPr lvl="1">
              <a:lnSpc>
                <a:spcPct val="120000"/>
              </a:lnSpc>
              <a:spcBef>
                <a:spcPts val="900"/>
              </a:spcBef>
            </a:pPr>
            <a:r>
              <a:rPr lang="en-US" sz="7200" dirty="0" smtClean="0"/>
              <a:t>What approaches can be taken to promote data citations as a metric of academic success?  How can we facilitate the linkage of publications and data sets?</a:t>
            </a:r>
          </a:p>
          <a:p>
            <a:pPr lvl="1">
              <a:lnSpc>
                <a:spcPct val="120000"/>
              </a:lnSpc>
              <a:spcBef>
                <a:spcPts val="900"/>
              </a:spcBef>
            </a:pPr>
            <a:r>
              <a:rPr lang="en-US" sz="7200" dirty="0" smtClean="0"/>
              <a:t>How can we elevate data-oriented programs and infrastructure as a priority to decision-makers and stakeholders?</a:t>
            </a:r>
          </a:p>
          <a:p>
            <a:pPr lvl="1">
              <a:lnSpc>
                <a:spcPct val="120000"/>
              </a:lnSpc>
              <a:spcBef>
                <a:spcPts val="900"/>
              </a:spcBef>
            </a:pPr>
            <a:r>
              <a:rPr lang="en-US" sz="7200" dirty="0" smtClean="0"/>
              <a:t>How can we coordinate communities of practice to accelerate data integration?</a:t>
            </a:r>
          </a:p>
          <a:p>
            <a:pPr>
              <a:lnSpc>
                <a:spcPct val="120000"/>
              </a:lnSpc>
              <a:spcBef>
                <a:spcPts val="1200"/>
              </a:spcBef>
            </a:pPr>
            <a:endParaRPr lang="en-US" sz="7200" dirty="0" smtClean="0"/>
          </a:p>
          <a:p>
            <a:pPr lvl="1">
              <a:lnSpc>
                <a:spcPct val="120000"/>
              </a:lnSpc>
              <a:spcBef>
                <a:spcPts val="1200"/>
              </a:spcBef>
            </a:pPr>
            <a:endParaRPr lang="en-US" dirty="0"/>
          </a:p>
        </p:txBody>
      </p:sp>
      <p:sp>
        <p:nvSpPr>
          <p:cNvPr id="4" name="Content Placeholder 3"/>
          <p:cNvSpPr>
            <a:spLocks noGrp="1"/>
          </p:cNvSpPr>
          <p:nvPr>
            <p:ph sz="half" idx="2"/>
          </p:nvPr>
        </p:nvSpPr>
        <p:spPr>
          <a:xfrm>
            <a:off x="4343400" y="1447800"/>
            <a:ext cx="4419600" cy="4525963"/>
          </a:xfrm>
        </p:spPr>
        <p:txBody>
          <a:bodyPr/>
          <a:lstStyle/>
          <a:p>
            <a:pPr>
              <a:lnSpc>
                <a:spcPct val="120000"/>
              </a:lnSpc>
              <a:spcBef>
                <a:spcPts val="1200"/>
              </a:spcBef>
            </a:pPr>
            <a:r>
              <a:rPr lang="en-US" sz="2400" dirty="0" smtClean="0"/>
              <a:t>Education and training</a:t>
            </a:r>
          </a:p>
          <a:p>
            <a:pPr lvl="1">
              <a:spcBef>
                <a:spcPts val="900"/>
              </a:spcBef>
            </a:pPr>
            <a:r>
              <a:rPr lang="en-US" sz="1800" dirty="0" smtClean="0"/>
              <a:t>What are good practices, standards, and resources with respect to data?</a:t>
            </a:r>
          </a:p>
          <a:p>
            <a:pPr lvl="1">
              <a:spcBef>
                <a:spcPts val="900"/>
              </a:spcBef>
            </a:pPr>
            <a:r>
              <a:rPr lang="en-US" sz="1800" dirty="0" smtClean="0"/>
              <a:t>What can be done to educate grantees on good data management practice throughout the data life cycle?</a:t>
            </a:r>
          </a:p>
          <a:p>
            <a:pPr lvl="1">
              <a:spcBef>
                <a:spcPts val="900"/>
              </a:spcBef>
            </a:pPr>
            <a:r>
              <a:rPr lang="en-US" sz="1800" dirty="0" smtClean="0"/>
              <a:t>What venues and curricula are critical to develop today’s and tomorrow’s data professionals and data-aware professionals?</a:t>
            </a:r>
          </a:p>
          <a:p>
            <a:pPr lvl="1">
              <a:spcBef>
                <a:spcPts val="900"/>
              </a:spcBef>
            </a:pPr>
            <a:r>
              <a:rPr lang="en-US" sz="1800" dirty="0" smtClean="0"/>
              <a:t>How should agencies, universities, museums, libraries, repositories, data centers, and others be involved?</a:t>
            </a:r>
            <a:endParaRPr lang="en-US" sz="600" dirty="0"/>
          </a:p>
        </p:txBody>
      </p:sp>
    </p:spTree>
    <p:extLst>
      <p:ext uri="{BB962C8B-B14F-4D97-AF65-F5344CB8AC3E}">
        <p14:creationId xmlns:p14="http://schemas.microsoft.com/office/powerpoint/2010/main" val="3017830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800" i="1" dirty="0" smtClean="0"/>
              <a:t>Clear </a:t>
            </a:r>
            <a:r>
              <a:rPr lang="en-US" sz="2800" b="1" i="1" dirty="0" smtClean="0">
                <a:solidFill>
                  <a:srgbClr val="FF0000"/>
                </a:solidFill>
              </a:rPr>
              <a:t>criteria for success </a:t>
            </a:r>
            <a:r>
              <a:rPr lang="en-US" sz="2800" i="1" dirty="0" smtClean="0"/>
              <a:t>and</a:t>
            </a:r>
            <a:r>
              <a:rPr lang="en-US" sz="2800" b="1" i="1" dirty="0" smtClean="0">
                <a:solidFill>
                  <a:srgbClr val="FF0000"/>
                </a:solidFill>
              </a:rPr>
              <a:t> ways of assessing status </a:t>
            </a:r>
            <a:r>
              <a:rPr lang="en-US" sz="2800" i="1" dirty="0" smtClean="0"/>
              <a:t>are</a:t>
            </a:r>
            <a:r>
              <a:rPr lang="en-US" sz="2800" b="1" i="1" dirty="0" smtClean="0">
                <a:solidFill>
                  <a:srgbClr val="FF0000"/>
                </a:solidFill>
              </a:rPr>
              <a:t> </a:t>
            </a:r>
            <a:r>
              <a:rPr lang="en-US" sz="2800" i="1" dirty="0" smtClean="0"/>
              <a:t>needed to drive effective programs and efforts</a:t>
            </a:r>
            <a:endParaRPr lang="en-US" sz="2800" i="1" dirty="0"/>
          </a:p>
        </p:txBody>
      </p:sp>
      <p:sp>
        <p:nvSpPr>
          <p:cNvPr id="3" name="Content Placeholder 2"/>
          <p:cNvSpPr>
            <a:spLocks noGrp="1"/>
          </p:cNvSpPr>
          <p:nvPr>
            <p:ph idx="1"/>
          </p:nvPr>
        </p:nvSpPr>
        <p:spPr>
          <a:xfrm>
            <a:off x="152400" y="1447800"/>
            <a:ext cx="4419600" cy="4724400"/>
          </a:xfrm>
        </p:spPr>
        <p:txBody>
          <a:bodyPr>
            <a:noAutofit/>
          </a:bodyPr>
          <a:lstStyle/>
          <a:p>
            <a:pPr>
              <a:spcBef>
                <a:spcPts val="600"/>
              </a:spcBef>
            </a:pPr>
            <a:r>
              <a:rPr lang="en-US" sz="2400" dirty="0" smtClean="0"/>
              <a:t>Monitoring / Tracking / Assessment</a:t>
            </a:r>
          </a:p>
          <a:p>
            <a:pPr lvl="1">
              <a:spcBef>
                <a:spcPts val="600"/>
              </a:spcBef>
            </a:pPr>
            <a:r>
              <a:rPr lang="en-US" sz="1800" dirty="0" smtClean="0"/>
              <a:t>What are effective vehicles for federal agency oversight of data?</a:t>
            </a:r>
          </a:p>
          <a:p>
            <a:pPr lvl="2">
              <a:spcBef>
                <a:spcPts val="600"/>
              </a:spcBef>
            </a:pPr>
            <a:r>
              <a:rPr lang="en-US" sz="1400" dirty="0" smtClean="0"/>
              <a:t>How should data use and impact be monitored / assessed?</a:t>
            </a:r>
          </a:p>
          <a:p>
            <a:pPr lvl="2">
              <a:spcBef>
                <a:spcPts val="600"/>
              </a:spcBef>
            </a:pPr>
            <a:r>
              <a:rPr lang="en-US" sz="1400" dirty="0" smtClean="0"/>
              <a:t>What approaches can we use to assess re-use of data beyond the original community?</a:t>
            </a:r>
          </a:p>
          <a:p>
            <a:pPr lvl="1">
              <a:spcBef>
                <a:spcPts val="600"/>
              </a:spcBef>
            </a:pPr>
            <a:r>
              <a:rPr lang="en-US" sz="1800" dirty="0" smtClean="0"/>
              <a:t>Can we identify or develop tools that simplify / promote good data management ?</a:t>
            </a:r>
          </a:p>
          <a:p>
            <a:pPr lvl="1">
              <a:spcBef>
                <a:spcPts val="600"/>
              </a:spcBef>
            </a:pPr>
            <a:r>
              <a:rPr lang="en-US" sz="1800" dirty="0" smtClean="0"/>
              <a:t>What additional tools and policies are needed to ensure data privacy and/or appropriate limited access?</a:t>
            </a:r>
            <a:endParaRPr lang="en-US" sz="1400" dirty="0" smtClean="0"/>
          </a:p>
        </p:txBody>
      </p:sp>
      <p:sp>
        <p:nvSpPr>
          <p:cNvPr id="4" name="Content Placeholder 2"/>
          <p:cNvSpPr txBox="1">
            <a:spLocks/>
          </p:cNvSpPr>
          <p:nvPr/>
        </p:nvSpPr>
        <p:spPr>
          <a:xfrm>
            <a:off x="4419600" y="1447800"/>
            <a:ext cx="45720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Metrics of Success</a:t>
            </a:r>
          </a:p>
          <a:p>
            <a:pPr lvl="1">
              <a:spcBef>
                <a:spcPts val="600"/>
              </a:spcBef>
            </a:pPr>
            <a:r>
              <a:rPr lang="en-US" sz="1800" dirty="0" smtClean="0"/>
              <a:t>(Community) How should we  assess the potential impact of data?</a:t>
            </a:r>
          </a:p>
          <a:p>
            <a:pPr lvl="2">
              <a:spcBef>
                <a:spcPts val="600"/>
              </a:spcBef>
            </a:pPr>
            <a:r>
              <a:rPr lang="en-US" sz="1400" dirty="0" smtClean="0"/>
              <a:t>How should the value of data to users and communities be measured?</a:t>
            </a:r>
          </a:p>
          <a:p>
            <a:pPr lvl="2">
              <a:spcBef>
                <a:spcPts val="600"/>
              </a:spcBef>
            </a:pPr>
            <a:r>
              <a:rPr lang="en-US" sz="1400" dirty="0" smtClean="0"/>
              <a:t>How should the potential value of data for reuse or repurposing (and for how long) be measured?</a:t>
            </a:r>
            <a:endParaRPr lang="en-US" sz="1800" dirty="0" smtClean="0"/>
          </a:p>
          <a:p>
            <a:pPr lvl="1">
              <a:spcBef>
                <a:spcPts val="600"/>
              </a:spcBef>
            </a:pPr>
            <a:r>
              <a:rPr lang="en-US" sz="1800" dirty="0" smtClean="0"/>
              <a:t>(Infrastructure) How should successful stewardship be measured?</a:t>
            </a:r>
          </a:p>
          <a:p>
            <a:pPr lvl="1">
              <a:spcBef>
                <a:spcPts val="600"/>
              </a:spcBef>
            </a:pPr>
            <a:r>
              <a:rPr lang="en-US" sz="1800" dirty="0" smtClean="0"/>
              <a:t>(Programs) How should the impact of data programs be measured?  </a:t>
            </a:r>
          </a:p>
          <a:p>
            <a:pPr lvl="2">
              <a:spcBef>
                <a:spcPts val="600"/>
              </a:spcBef>
            </a:pPr>
            <a:r>
              <a:rPr lang="en-US" sz="1400" dirty="0" smtClean="0"/>
              <a:t>How should the return on investment of data-oriented efforts be measured?</a:t>
            </a:r>
          </a:p>
          <a:p>
            <a:pPr lvl="2">
              <a:spcBef>
                <a:spcPts val="600"/>
              </a:spcBef>
            </a:pPr>
            <a:r>
              <a:rPr lang="en-US" sz="1400" dirty="0" smtClean="0"/>
              <a:t>What is the “value proposition” for data-oriented efforts?  </a:t>
            </a:r>
          </a:p>
        </p:txBody>
      </p:sp>
    </p:spTree>
    <p:extLst>
      <p:ext uri="{BB962C8B-B14F-4D97-AF65-F5344CB8AC3E}">
        <p14:creationId xmlns:p14="http://schemas.microsoft.com/office/powerpoint/2010/main" val="922742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800" i="1" dirty="0" smtClean="0"/>
              <a:t>Cohesive approaches needed to </a:t>
            </a:r>
            <a:r>
              <a:rPr lang="en-US" sz="2800" b="1" i="1" dirty="0" smtClean="0">
                <a:solidFill>
                  <a:srgbClr val="FF0000"/>
                </a:solidFill>
              </a:rPr>
              <a:t>project impact, use and opportunity</a:t>
            </a:r>
            <a:r>
              <a:rPr lang="en-US" sz="2800" i="1" dirty="0" smtClean="0"/>
              <a:t> for effective strategic planning</a:t>
            </a:r>
            <a:endParaRPr lang="en-US" sz="2800" i="1" dirty="0"/>
          </a:p>
        </p:txBody>
      </p:sp>
      <p:sp>
        <p:nvSpPr>
          <p:cNvPr id="3" name="Content Placeholder 2"/>
          <p:cNvSpPr>
            <a:spLocks noGrp="1"/>
          </p:cNvSpPr>
          <p:nvPr>
            <p:ph idx="1"/>
          </p:nvPr>
        </p:nvSpPr>
        <p:spPr>
          <a:xfrm>
            <a:off x="457200" y="1447800"/>
            <a:ext cx="4114800" cy="4525963"/>
          </a:xfrm>
        </p:spPr>
        <p:txBody>
          <a:bodyPr>
            <a:normAutofit/>
          </a:bodyPr>
          <a:lstStyle/>
          <a:p>
            <a:r>
              <a:rPr lang="en-US" sz="2400" dirty="0" smtClean="0"/>
              <a:t>Strategic Planning</a:t>
            </a:r>
          </a:p>
          <a:p>
            <a:pPr lvl="1"/>
            <a:r>
              <a:rPr lang="en-US" sz="1800" dirty="0" smtClean="0"/>
              <a:t>How can agencies project and address community and user data needs to inform the development of future programs, plans, and the allocation of resources?</a:t>
            </a:r>
          </a:p>
          <a:p>
            <a:pPr lvl="1">
              <a:spcBef>
                <a:spcPts val="1200"/>
              </a:spcBef>
            </a:pPr>
            <a:r>
              <a:rPr lang="en-US" sz="1800" dirty="0" smtClean="0"/>
              <a:t>What are the costs and downsides of inadequate data, programs, and infrastructure?</a:t>
            </a:r>
          </a:p>
          <a:p>
            <a:pPr lvl="1">
              <a:spcBef>
                <a:spcPts val="1200"/>
              </a:spcBef>
            </a:pPr>
            <a:r>
              <a:rPr lang="en-US" sz="1800" dirty="0" smtClean="0"/>
              <a:t>How can we identify valuable unique / irreplaceable data sets?  What mechanisms are needed to collect key data and metadata of value for the community?</a:t>
            </a:r>
          </a:p>
        </p:txBody>
      </p:sp>
      <p:pic>
        <p:nvPicPr>
          <p:cNvPr id="2050" name="Picture 2" descr="Front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072" y="1584960"/>
            <a:ext cx="146208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sf.gov/news/mmg/media/images/iwgdd_cover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418" y="1295400"/>
            <a:ext cx="1524000" cy="194930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000" t="20155" r="33125" b="5900"/>
          <a:stretch/>
        </p:blipFill>
        <p:spPr bwMode="auto">
          <a:xfrm>
            <a:off x="5152072" y="4008120"/>
            <a:ext cx="1369938" cy="181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065" t="19700" r="33870" b="6800"/>
          <a:stretch/>
        </p:blipFill>
        <p:spPr bwMode="auto">
          <a:xfrm>
            <a:off x="6096000" y="4304538"/>
            <a:ext cx="1267539" cy="17609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625" t="26064" r="33869"/>
          <a:stretch/>
        </p:blipFill>
        <p:spPr bwMode="auto">
          <a:xfrm>
            <a:off x="7086600" y="3419728"/>
            <a:ext cx="1402318"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036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smtClean="0"/>
              <a:t>Thanks to our sponsors </a:t>
            </a:r>
            <a:br>
              <a:rPr lang="en-US" sz="3200" i="1" dirty="0" smtClean="0"/>
            </a:br>
            <a:r>
              <a:rPr lang="en-US" sz="3200" i="1" dirty="0" smtClean="0"/>
              <a:t>for an outstanding and timely discussion</a:t>
            </a:r>
            <a:endParaRPr lang="en-US" sz="32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831" y="1591573"/>
            <a:ext cx="1479888" cy="16180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638" y="3515294"/>
            <a:ext cx="2166471" cy="736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16" y="1499071"/>
            <a:ext cx="1746041" cy="174604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591573"/>
            <a:ext cx="1625600" cy="160793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9234" y="5080568"/>
            <a:ext cx="1432560" cy="693420"/>
          </a:xfrm>
          <a:prstGeom prst="rect">
            <a:avLst/>
          </a:prstGeom>
        </p:spPr>
      </p:pic>
      <p:pic>
        <p:nvPicPr>
          <p:cNvPr id="1026" name="Picture 2" descr="http://upload.wikimedia.org/wikipedia/commons/thumb/7/79/NOAA_logo.svg/468px-NOAA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3110" y="4644296"/>
            <a:ext cx="1565964" cy="1565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ris.edu/hq/files/programs/gsn/USGS%20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7519" y="3511538"/>
            <a:ext cx="1703110" cy="7046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mls.gov/assets/1/AssetManager/IMLS_Logo_Black.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8821" y="4715893"/>
            <a:ext cx="2945288" cy="13237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rle.mit.edu/futurehetnets/NITRD_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1487" y="3370237"/>
            <a:ext cx="1819348" cy="9157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icsti.org/IMG/jpg/cendi_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919" y="3637469"/>
            <a:ext cx="1687683" cy="576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2016" y="4722518"/>
            <a:ext cx="1747218" cy="1409520"/>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36705" y="1612528"/>
            <a:ext cx="1648911" cy="1632585"/>
          </a:xfrm>
          <a:prstGeom prst="rect">
            <a:avLst/>
          </a:prstGeom>
        </p:spPr>
      </p:pic>
    </p:spTree>
    <p:extLst>
      <p:ext uri="{BB962C8B-B14F-4D97-AF65-F5344CB8AC3E}">
        <p14:creationId xmlns:p14="http://schemas.microsoft.com/office/powerpoint/2010/main" val="4268359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7698"/>
            <a:ext cx="3810000" cy="5592763"/>
          </a:xfrm>
        </p:spPr>
        <p:txBody>
          <a:bodyPr/>
          <a:lstStyle/>
          <a:p>
            <a:r>
              <a:rPr lang="en-US" sz="1800" dirty="0" smtClean="0"/>
              <a:t>How can we evolve institutional culture within universities to better support data-oriented infrastructure, curricula, research, publications, and culture?  What are appropriate incentives / rewards / penalties?</a:t>
            </a:r>
          </a:p>
          <a:p>
            <a:pPr>
              <a:spcBef>
                <a:spcPts val="1200"/>
              </a:spcBef>
            </a:pPr>
            <a:r>
              <a:rPr lang="en-US" sz="1800" dirty="0" smtClean="0"/>
              <a:t>What is the inter-relationship between data and the literature?</a:t>
            </a:r>
          </a:p>
          <a:p>
            <a:pPr lvl="1"/>
            <a:r>
              <a:rPr lang="en-US" sz="1400" dirty="0" smtClean="0"/>
              <a:t>How do we strengthen data-oriented efforts within the tenure and reward </a:t>
            </a:r>
            <a:r>
              <a:rPr lang="en-US" sz="1400" dirty="0" err="1" smtClean="0"/>
              <a:t>proceses</a:t>
            </a:r>
            <a:r>
              <a:rPr lang="en-US" sz="1400" dirty="0" smtClean="0"/>
              <a:t>?</a:t>
            </a:r>
          </a:p>
          <a:p>
            <a:pPr lvl="1"/>
            <a:r>
              <a:rPr lang="en-US" sz="1400" dirty="0" smtClean="0"/>
              <a:t>How do we elevate data citations within the proposal and academic process?</a:t>
            </a:r>
          </a:p>
          <a:p>
            <a:pPr>
              <a:spcBef>
                <a:spcPts val="1200"/>
              </a:spcBef>
            </a:pPr>
            <a:r>
              <a:rPr lang="en-US" sz="1800" dirty="0">
                <a:sym typeface="Wingdings" pitchFamily="2" charset="2"/>
              </a:rPr>
              <a:t>How can we maximize our digitization dollars?  When should we digitize physical collections for efficient preservation purposes?</a:t>
            </a:r>
          </a:p>
          <a:p>
            <a:pPr lvl="1"/>
            <a:endParaRPr lang="en-US" sz="1400" dirty="0"/>
          </a:p>
        </p:txBody>
      </p:sp>
      <p:sp>
        <p:nvSpPr>
          <p:cNvPr id="5" name="Content Placeholder 2"/>
          <p:cNvSpPr txBox="1">
            <a:spLocks/>
          </p:cNvSpPr>
          <p:nvPr/>
        </p:nvSpPr>
        <p:spPr>
          <a:xfrm>
            <a:off x="4434840" y="685799"/>
            <a:ext cx="4267200" cy="58213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How can humans really deal with the data deluge?  What cognitive, behavioral, environmental and other elements need to be developed / created / evolved?</a:t>
            </a:r>
          </a:p>
          <a:p>
            <a:pPr>
              <a:spcBef>
                <a:spcPts val="1200"/>
              </a:spcBef>
            </a:pPr>
            <a:r>
              <a:rPr lang="en-US" sz="1800" dirty="0" smtClean="0"/>
              <a:t>How can we better integrate / interoperate data across boundaries?  How do we frame the greater semantic and environmental context so that data can be used appropriately?</a:t>
            </a:r>
          </a:p>
          <a:p>
            <a:pPr lvl="1"/>
            <a:r>
              <a:rPr lang="en-US" sz="1400" dirty="0" smtClean="0"/>
              <a:t>Administrative </a:t>
            </a:r>
            <a:r>
              <a:rPr lang="en-US" sz="1400" dirty="0" smtClean="0">
                <a:sym typeface="Wingdings" pitchFamily="2" charset="2"/>
              </a:rPr>
              <a:t>/ commercial / research</a:t>
            </a:r>
          </a:p>
          <a:p>
            <a:pPr lvl="1"/>
            <a:r>
              <a:rPr lang="en-US" sz="1400" dirty="0" smtClean="0">
                <a:sym typeface="Wingdings" pitchFamily="2" charset="2"/>
              </a:rPr>
              <a:t>Distinct disciplines, uses</a:t>
            </a:r>
          </a:p>
          <a:p>
            <a:pPr lvl="1"/>
            <a:r>
              <a:rPr lang="en-US" sz="1400" dirty="0" smtClean="0">
                <a:sym typeface="Wingdings" pitchFamily="2" charset="2"/>
              </a:rPr>
              <a:t>Re-use of data involving humans</a:t>
            </a:r>
          </a:p>
          <a:p>
            <a:pPr lvl="1"/>
            <a:r>
              <a:rPr lang="en-US" sz="1400" dirty="0" smtClean="0">
                <a:sym typeface="Wingdings" pitchFamily="2" charset="2"/>
              </a:rPr>
              <a:t>Regulatory data</a:t>
            </a:r>
          </a:p>
          <a:p>
            <a:pPr>
              <a:spcBef>
                <a:spcPts val="1200"/>
              </a:spcBef>
            </a:pPr>
            <a:r>
              <a:rPr lang="en-US" sz="1800" dirty="0" smtClean="0">
                <a:sym typeface="Wingdings" pitchFamily="2" charset="2"/>
              </a:rPr>
              <a:t>How should we quantify the “bad news”?  Cost of data loss, SW bugs, </a:t>
            </a:r>
            <a:r>
              <a:rPr lang="en-US" sz="1800" dirty="0" err="1" smtClean="0">
                <a:sym typeface="Wingdings" pitchFamily="2" charset="2"/>
              </a:rPr>
              <a:t>etc</a:t>
            </a:r>
            <a:r>
              <a:rPr lang="en-US" sz="1800" dirty="0" smtClean="0">
                <a:sym typeface="Wingdings" pitchFamily="2" charset="2"/>
              </a:rPr>
              <a:t>?  What are the costs of bad infrastructure, no infrastructure, poor policies, etc.?</a:t>
            </a:r>
            <a:r>
              <a:rPr lang="en-US" sz="1800" b="1" dirty="0" smtClean="0"/>
              <a:t> </a:t>
            </a:r>
            <a:endParaRPr lang="en-US" sz="1800" b="1" dirty="0"/>
          </a:p>
        </p:txBody>
      </p:sp>
      <p:sp>
        <p:nvSpPr>
          <p:cNvPr id="6" name="Title 1"/>
          <p:cNvSpPr>
            <a:spLocks noGrp="1"/>
          </p:cNvSpPr>
          <p:nvPr>
            <p:ph type="title"/>
          </p:nvPr>
        </p:nvSpPr>
        <p:spPr>
          <a:xfrm>
            <a:off x="472440" y="152400"/>
            <a:ext cx="8229600" cy="258761"/>
          </a:xfrm>
        </p:spPr>
        <p:txBody>
          <a:bodyPr>
            <a:noAutofit/>
          </a:bodyPr>
          <a:lstStyle/>
          <a:p>
            <a:r>
              <a:rPr lang="en-US" sz="2800" dirty="0" smtClean="0"/>
              <a:t>Ideas / Issues from 1-30-12</a:t>
            </a:r>
            <a:endParaRPr lang="en-US" sz="2800" dirty="0"/>
          </a:p>
        </p:txBody>
      </p:sp>
    </p:spTree>
    <p:extLst>
      <p:ext uri="{BB962C8B-B14F-4D97-AF65-F5344CB8AC3E}">
        <p14:creationId xmlns:p14="http://schemas.microsoft.com/office/powerpoint/2010/main" val="371901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854</Words>
  <Application>Microsoft Office PowerPoint</Application>
  <PresentationFormat>On-screen Show (4:3)</PresentationFormat>
  <Paragraphs>61</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Feedback from BRDI Sponsor Forum 11/11</vt:lpstr>
      <vt:lpstr>“What could BRDI take on that would help your agency and the community?”</vt:lpstr>
      <vt:lpstr>The Government can’t / shouldn’t do it alone – partnership is critical</vt:lpstr>
      <vt:lpstr>Stewardship and preservation of today’s data needed for future access and research impact</vt:lpstr>
      <vt:lpstr>Increasing data awareness and prioritization is fundamental to successful 21st century research practice and Innovation</vt:lpstr>
      <vt:lpstr>Clear criteria for success and ways of assessing status are needed to drive effective programs and efforts</vt:lpstr>
      <vt:lpstr>Cohesive approaches needed to project impact, use and opportunity for effective strategic planning</vt:lpstr>
      <vt:lpstr>Thanks to our sponsors  for an outstanding and timely discussion</vt:lpstr>
      <vt:lpstr>Ideas / Issues from 1-30-12</vt:lpstr>
    </vt:vector>
  </TitlesOfParts>
  <Company>VPR, RPI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from BRDI Sponsor Forum 11/XX</dc:title>
  <dc:creator>Fran Berman</dc:creator>
  <cp:lastModifiedBy>Fran Berman</cp:lastModifiedBy>
  <cp:revision>21</cp:revision>
  <dcterms:created xsi:type="dcterms:W3CDTF">2012-01-21T22:54:00Z</dcterms:created>
  <dcterms:modified xsi:type="dcterms:W3CDTF">2012-02-01T17:00:52Z</dcterms:modified>
</cp:coreProperties>
</file>