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1" r:id="rId3"/>
    <p:sldId id="334" r:id="rId4"/>
    <p:sldId id="335" r:id="rId5"/>
    <p:sldId id="336" r:id="rId6"/>
    <p:sldId id="337" r:id="rId7"/>
    <p:sldId id="338" r:id="rId8"/>
    <p:sldId id="339" r:id="rId9"/>
    <p:sldId id="340" r:id="rId10"/>
    <p:sldId id="341" r:id="rId11"/>
    <p:sldId id="342" r:id="rId12"/>
    <p:sldId id="346" r:id="rId13"/>
    <p:sldId id="343" r:id="rId14"/>
    <p:sldId id="344" r:id="rId15"/>
    <p:sldId id="345" r:id="rId16"/>
    <p:sldId id="347" r:id="rId17"/>
    <p:sldId id="348" r:id="rId18"/>
    <p:sldId id="349" r:id="rId19"/>
    <p:sldId id="350" r:id="rId20"/>
    <p:sldId id="351" r:id="rId21"/>
    <p:sldId id="352" r:id="rId22"/>
    <p:sldId id="353" r:id="rId23"/>
    <p:sldId id="354" r:id="rId24"/>
    <p:sldId id="333" r:id="rId25"/>
    <p:sldId id="332" r:id="rId26"/>
    <p:sldId id="324" r:id="rId27"/>
    <p:sldId id="355" r:id="rId28"/>
    <p:sldId id="356" r:id="rId29"/>
    <p:sldId id="330" r:id="rId30"/>
    <p:sldId id="35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5DD269-7EF9-49A2-A454-1D98FE827EA8}">
          <p14:sldIdLst>
            <p14:sldId id="256"/>
            <p14:sldId id="331"/>
            <p14:sldId id="334"/>
            <p14:sldId id="335"/>
            <p14:sldId id="336"/>
            <p14:sldId id="337"/>
            <p14:sldId id="338"/>
            <p14:sldId id="339"/>
            <p14:sldId id="340"/>
            <p14:sldId id="341"/>
            <p14:sldId id="342"/>
            <p14:sldId id="346"/>
            <p14:sldId id="343"/>
            <p14:sldId id="344"/>
            <p14:sldId id="345"/>
            <p14:sldId id="347"/>
            <p14:sldId id="348"/>
            <p14:sldId id="349"/>
            <p14:sldId id="350"/>
            <p14:sldId id="351"/>
            <p14:sldId id="352"/>
            <p14:sldId id="353"/>
            <p14:sldId id="354"/>
            <p14:sldId id="333"/>
            <p14:sldId id="332"/>
            <p14:sldId id="324"/>
            <p14:sldId id="355"/>
            <p14:sldId id="356"/>
            <p14:sldId id="330"/>
            <p14:sldId id="35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AADB"/>
    <a:srgbClr val="57A4DB"/>
    <a:srgbClr val="57ACDB"/>
    <a:srgbClr val="3E94B4"/>
    <a:srgbClr val="57C0EC"/>
    <a:srgbClr val="19A2D9"/>
    <a:srgbClr val="2DB2E7"/>
    <a:srgbClr val="57ACEC"/>
    <a:srgbClr val="57ACCC"/>
    <a:srgbClr val="57A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97" autoAdjust="0"/>
    <p:restoredTop sz="94684" autoAdjust="0"/>
  </p:normalViewPr>
  <p:slideViewPr>
    <p:cSldViewPr>
      <p:cViewPr>
        <p:scale>
          <a:sx n="70" d="100"/>
          <a:sy n="70" d="100"/>
        </p:scale>
        <p:origin x="-418" y="-20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A1AC2F-C387-4E58-8D98-3D12628C2F6B}" type="datetimeFigureOut">
              <a:rPr lang="en-US" smtClean="0"/>
              <a:pPr/>
              <a:t>9/7/2012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32AD7-4F9B-44F8-B8AE-EEF68984917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A1AC2F-C387-4E58-8D98-3D12628C2F6B}" type="datetimeFigureOut">
              <a:rPr lang="en-US" smtClean="0"/>
              <a:pPr/>
              <a:t>9/7/2012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32AD7-4F9B-44F8-B8AE-EEF68984917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A1AC2F-C387-4E58-8D98-3D12628C2F6B}" type="datetimeFigureOut">
              <a:rPr lang="en-US" smtClean="0"/>
              <a:pPr/>
              <a:t>9/7/2012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32AD7-4F9B-44F8-B8AE-EEF68984917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A1AC2F-C387-4E58-8D98-3D12628C2F6B}" type="datetimeFigureOut">
              <a:rPr lang="en-US" smtClean="0"/>
              <a:pPr/>
              <a:t>9/7/2012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32AD7-4F9B-44F8-B8AE-EEF68984917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A1AC2F-C387-4E58-8D98-3D12628C2F6B}" type="datetimeFigureOut">
              <a:rPr lang="en-US" smtClean="0"/>
              <a:pPr/>
              <a:t>9/7/2012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32AD7-4F9B-44F8-B8AE-EEF68984917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A1AC2F-C387-4E58-8D98-3D12628C2F6B}" type="datetimeFigureOut">
              <a:rPr lang="en-US" smtClean="0"/>
              <a:pPr/>
              <a:t>9/7/2012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232AD7-4F9B-44F8-B8AE-EEF68984917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A1AC2F-C387-4E58-8D98-3D12628C2F6B}" type="datetimeFigureOut">
              <a:rPr lang="en-US" smtClean="0"/>
              <a:pPr/>
              <a:t>9/7/2012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232AD7-4F9B-44F8-B8AE-EEF68984917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A1AC2F-C387-4E58-8D98-3D12628C2F6B}" type="datetimeFigureOut">
              <a:rPr lang="en-US" smtClean="0"/>
              <a:pPr/>
              <a:t>9/7/2012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232AD7-4F9B-44F8-B8AE-EEF68984917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A1AC2F-C387-4E58-8D98-3D12628C2F6B}" type="datetimeFigureOut">
              <a:rPr lang="en-US" smtClean="0"/>
              <a:pPr/>
              <a:t>9/7/2012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232AD7-4F9B-44F8-B8AE-EEF68984917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A1AC2F-C387-4E58-8D98-3D12628C2F6B}" type="datetimeFigureOut">
              <a:rPr lang="en-US" smtClean="0"/>
              <a:pPr/>
              <a:t>9/7/2012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232AD7-4F9B-44F8-B8AE-EEF68984917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A1AC2F-C387-4E58-8D98-3D12628C2F6B}" type="datetimeFigureOut">
              <a:rPr lang="en-US" smtClean="0"/>
              <a:pPr/>
              <a:t>9/7/2012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232AD7-4F9B-44F8-B8AE-EEF68984917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A1AC2F-C387-4E58-8D98-3D12628C2F6B}" type="datetimeFigureOut">
              <a:rPr lang="en-US" smtClean="0"/>
              <a:pPr/>
              <a:t>9/7/2012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232AD7-4F9B-44F8-B8AE-EEF68984917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7.xml"/><Relationship Id="rId5" Type="http://schemas.openxmlformats.org/officeDocument/2006/relationships/image" Target="../media/image1.wmf"/><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cience.nasa.gov/researchers/sara/faqs/prc-faq-roses-2012/"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wmf"/></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wmf"/><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55371" y="3276600"/>
            <a:ext cx="5769429" cy="914400"/>
          </a:xfrm>
        </p:spPr>
        <p:txBody>
          <a:bodyPr>
            <a:normAutofit fontScale="77500" lnSpcReduction="20000"/>
          </a:bodyPr>
          <a:lstStyle/>
          <a:p>
            <a:pPr algn="l"/>
            <a:r>
              <a:rPr lang="en-US" sz="1900" i="1" dirty="0" smtClean="0">
                <a:solidFill>
                  <a:schemeClr val="tx1"/>
                </a:solidFill>
                <a:latin typeface="Arial-ItalicMS"/>
                <a:cs typeface="Arial-ItalicMS"/>
              </a:rPr>
              <a:t>Presenter:    Frank </a:t>
            </a:r>
            <a:r>
              <a:rPr lang="en-US" sz="1900" i="1" dirty="0">
                <a:solidFill>
                  <a:schemeClr val="tx1"/>
                </a:solidFill>
                <a:latin typeface="Arial-ItalicMS"/>
                <a:cs typeface="Arial-ItalicMS"/>
              </a:rPr>
              <a:t>Barker, Export Control </a:t>
            </a:r>
            <a:r>
              <a:rPr lang="en-US" sz="1900" i="1" dirty="0" smtClean="0">
                <a:solidFill>
                  <a:schemeClr val="tx1"/>
                </a:solidFill>
                <a:latin typeface="Arial-ItalicMS"/>
                <a:cs typeface="Arial-ItalicMS"/>
              </a:rPr>
              <a:t>Officer</a:t>
            </a:r>
          </a:p>
          <a:p>
            <a:pPr algn="l">
              <a:tabLst>
                <a:tab pos="1033463" algn="l"/>
              </a:tabLst>
            </a:pPr>
            <a:r>
              <a:rPr lang="en-US" sz="1900" i="1" dirty="0">
                <a:solidFill>
                  <a:schemeClr val="tx1"/>
                </a:solidFill>
                <a:latin typeface="Arial-ItalicMS"/>
                <a:cs typeface="Arial-ItalicMS"/>
              </a:rPr>
              <a:t>	</a:t>
            </a:r>
            <a:r>
              <a:rPr lang="en-US" sz="1900" i="1" dirty="0" smtClean="0">
                <a:solidFill>
                  <a:schemeClr val="tx1"/>
                </a:solidFill>
                <a:latin typeface="Arial-ItalicMS"/>
                <a:cs typeface="Arial-ItalicMS"/>
              </a:rPr>
              <a:t> Johns </a:t>
            </a:r>
            <a:r>
              <a:rPr lang="en-US" sz="1900" i="1" dirty="0">
                <a:solidFill>
                  <a:schemeClr val="tx1"/>
                </a:solidFill>
                <a:latin typeface="Arial-ItalicMS"/>
                <a:cs typeface="Arial-ItalicMS"/>
              </a:rPr>
              <a:t>Hopkins </a:t>
            </a:r>
            <a:r>
              <a:rPr lang="en-US" sz="1900" i="1" dirty="0" smtClean="0">
                <a:solidFill>
                  <a:schemeClr val="tx1"/>
                </a:solidFill>
                <a:latin typeface="Arial-ItalicMS"/>
                <a:cs typeface="Arial-ItalicMS"/>
              </a:rPr>
              <a:t>University</a:t>
            </a:r>
          </a:p>
          <a:p>
            <a:pPr algn="l">
              <a:tabLst>
                <a:tab pos="1033463" algn="l"/>
              </a:tabLst>
            </a:pPr>
            <a:endParaRPr lang="en-US" sz="1600" i="1" dirty="0">
              <a:solidFill>
                <a:schemeClr val="tx1"/>
              </a:solidFill>
              <a:latin typeface="Arial-ItalicMS"/>
              <a:cs typeface="Arial-ItalicMS"/>
            </a:endParaRPr>
          </a:p>
          <a:p>
            <a:pPr algn="l">
              <a:tabLst>
                <a:tab pos="1143000" algn="l"/>
              </a:tabLst>
            </a:pPr>
            <a:r>
              <a:rPr lang="en-US" sz="1600" i="1" dirty="0" smtClean="0">
                <a:solidFill>
                  <a:schemeClr val="tx1"/>
                </a:solidFill>
                <a:latin typeface="Arial-ItalicMS"/>
                <a:cs typeface="Arial-ItalicMS"/>
              </a:rPr>
              <a:t>	</a:t>
            </a:r>
            <a:endParaRPr lang="en-US" dirty="0"/>
          </a:p>
        </p:txBody>
      </p:sp>
      <p:sp>
        <p:nvSpPr>
          <p:cNvPr id="11" name="Title 1"/>
          <p:cNvSpPr txBox="1">
            <a:spLocks/>
          </p:cNvSpPr>
          <p:nvPr/>
        </p:nvSpPr>
        <p:spPr>
          <a:xfrm>
            <a:off x="609600" y="6858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NASA Funds and China:</a:t>
            </a:r>
          </a:p>
          <a:p>
            <a:r>
              <a:rPr lang="en-US" sz="2800" b="1" dirty="0" smtClean="0"/>
              <a:t>Where Do We Draw the Line?</a:t>
            </a:r>
            <a:br>
              <a:rPr lang="en-US" sz="2800" b="1" dirty="0" smtClean="0"/>
            </a:br>
            <a:endParaRPr lang="en-US" sz="2800" dirty="0"/>
          </a:p>
        </p:txBody>
      </p:sp>
      <p:grpSp>
        <p:nvGrpSpPr>
          <p:cNvPr id="2" name="Group 1"/>
          <p:cNvGrpSpPr/>
          <p:nvPr/>
        </p:nvGrpSpPr>
        <p:grpSpPr>
          <a:xfrm>
            <a:off x="990600" y="5638800"/>
            <a:ext cx="7239000" cy="1219200"/>
            <a:chOff x="990600" y="5638800"/>
            <a:chExt cx="7239000" cy="1219200"/>
          </a:xfrm>
        </p:grpSpPr>
        <p:grpSp>
          <p:nvGrpSpPr>
            <p:cNvPr id="5" name="Group 4"/>
            <p:cNvGrpSpPr/>
            <p:nvPr/>
          </p:nvGrpSpPr>
          <p:grpSpPr>
            <a:xfrm>
              <a:off x="1905000" y="6001541"/>
              <a:ext cx="5638800" cy="407964"/>
              <a:chOff x="1236767" y="5916531"/>
              <a:chExt cx="5133125" cy="407964"/>
            </a:xfrm>
          </p:grpSpPr>
          <p:sp>
            <p:nvSpPr>
              <p:cNvPr id="8" name="Rectangle 7"/>
              <p:cNvSpPr/>
              <p:nvPr/>
            </p:nvSpPr>
            <p:spPr>
              <a:xfrm>
                <a:off x="1236767" y="5916531"/>
                <a:ext cx="1291436" cy="400110"/>
              </a:xfrm>
              <a:prstGeom prst="rect">
                <a:avLst/>
              </a:prstGeom>
            </p:spPr>
            <p:txBody>
              <a:bodyPr wrap="none">
                <a:spAutoFit/>
              </a:bodyPr>
              <a:lstStyle/>
              <a:p>
                <a:pPr fontAlgn="auto">
                  <a:spcBef>
                    <a:spcPts val="0"/>
                  </a:spcBef>
                  <a:spcAft>
                    <a:spcPts val="0"/>
                  </a:spcAft>
                  <a:defRPr/>
                </a:pPr>
                <a:r>
                  <a:rPr lang="en-US" sz="2000" dirty="0" smtClean="0">
                    <a:solidFill>
                      <a:schemeClr val="accent1">
                        <a:lumMod val="75000"/>
                      </a:schemeClr>
                    </a:solidFill>
                    <a:latin typeface="Calibri" pitchFamily="34" charset="0"/>
                    <a:cs typeface="Calibri" pitchFamily="34" charset="0"/>
                  </a:rPr>
                  <a:t>FDP Update</a:t>
                </a:r>
                <a:endParaRPr lang="en-US" sz="2000" dirty="0">
                  <a:solidFill>
                    <a:schemeClr val="accent1">
                      <a:lumMod val="75000"/>
                    </a:schemeClr>
                  </a:solidFill>
                  <a:latin typeface="Calibri" pitchFamily="34" charset="0"/>
                  <a:cs typeface="Calibri" pitchFamily="34" charset="0"/>
                </a:endParaRPr>
              </a:p>
            </p:txBody>
          </p:sp>
          <p:sp>
            <p:nvSpPr>
              <p:cNvPr id="9" name="Rectangle 8"/>
              <p:cNvSpPr/>
              <p:nvPr/>
            </p:nvSpPr>
            <p:spPr>
              <a:xfrm>
                <a:off x="4982561" y="5924385"/>
                <a:ext cx="1387331" cy="400110"/>
              </a:xfrm>
              <a:prstGeom prst="rect">
                <a:avLst/>
              </a:prstGeom>
            </p:spPr>
            <p:txBody>
              <a:bodyPr wrap="square">
                <a:spAutoFit/>
              </a:bodyPr>
              <a:lstStyle/>
              <a:p>
                <a:r>
                  <a:rPr lang="en-US" sz="2000" dirty="0" smtClean="0">
                    <a:solidFill>
                      <a:schemeClr val="accent1">
                        <a:lumMod val="75000"/>
                      </a:schemeClr>
                    </a:solidFill>
                    <a:latin typeface="Calibri" pitchFamily="34" charset="0"/>
                  </a:rPr>
                  <a:t>August 2012</a:t>
                </a:r>
                <a:endParaRPr lang="en-US" sz="2000" dirty="0">
                  <a:solidFill>
                    <a:schemeClr val="accent1">
                      <a:lumMod val="75000"/>
                    </a:schemeClr>
                  </a:solidFill>
                  <a:latin typeface="Calibri" pitchFamily="34" charset="0"/>
                </a:endParaRPr>
              </a:p>
            </p:txBody>
          </p:sp>
        </p:grpSp>
        <p:cxnSp>
          <p:nvCxnSpPr>
            <p:cNvPr id="10" name="Straight Connector 9"/>
            <p:cNvCxnSpPr/>
            <p:nvPr/>
          </p:nvCxnSpPr>
          <p:spPr>
            <a:xfrm>
              <a:off x="990600" y="5638800"/>
              <a:ext cx="7239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C:\Users\mhealy11\AppData\Local\Microsoft\Windows\Temporary Internet Files\Content.IE5\KPOADKMM\MC900056244[1].wmf"/>
            <p:cNvPicPr/>
            <p:nvPr/>
          </p:nvPicPr>
          <p:blipFill>
            <a:blip r:embed="rId2" cstate="print">
              <a:lum bright="14000" contrast="-24000"/>
              <a:extLst>
                <a:ext uri="{28A0092B-C50C-407E-A947-70E740481C1C}">
                  <a14:useLocalDpi xmlns:a14="http://schemas.microsoft.com/office/drawing/2010/main" val="0"/>
                </a:ext>
              </a:extLst>
            </a:blip>
            <a:srcRect/>
            <a:stretch>
              <a:fillRect/>
            </a:stretch>
          </p:blipFill>
          <p:spPr bwMode="auto">
            <a:xfrm>
              <a:off x="3733800" y="5756672"/>
              <a:ext cx="1981200" cy="1101328"/>
            </a:xfrm>
            <a:prstGeom prst="rect">
              <a:avLst/>
            </a:prstGeom>
            <a:noFill/>
            <a:ln>
              <a:noFill/>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959644" y="533400"/>
            <a:ext cx="7269956" cy="1200329"/>
          </a:xfrm>
          <a:prstGeom prst="rect">
            <a:avLst/>
          </a:prstGeom>
        </p:spPr>
        <p:txBody>
          <a:bodyPr wrap="square">
            <a:spAutoFit/>
          </a:bodyPr>
          <a:lstStyle/>
          <a:p>
            <a:pPr marL="282575" lvl="1" indent="-282575">
              <a:buFont typeface="Arial" pitchFamily="34" charset="0"/>
              <a:buChar char="•"/>
            </a:pPr>
            <a:r>
              <a:rPr lang="en-US" dirty="0"/>
              <a:t>NASA has had its own difficulties interpreting and complying with the new laws</a:t>
            </a:r>
            <a:r>
              <a:rPr lang="en-US" dirty="0" smtClean="0"/>
              <a:t>.</a:t>
            </a:r>
          </a:p>
          <a:p>
            <a:pPr marL="0" lvl="1"/>
            <a:endParaRPr lang="en-US" dirty="0"/>
          </a:p>
          <a:p>
            <a:pPr marL="285750" indent="-285750">
              <a:buFont typeface="Arial" pitchFamily="34" charset="0"/>
              <a:buChar char="•"/>
            </a:pPr>
            <a:r>
              <a:rPr lang="en-US" dirty="0"/>
              <a:t>Feedback from NASA to the university community continues to be in </a:t>
            </a:r>
            <a:r>
              <a:rPr lang="en-US" dirty="0" smtClean="0"/>
              <a:t>flux</a:t>
            </a:r>
            <a:endParaRPr lang="en-US" dirty="0"/>
          </a:p>
        </p:txBody>
      </p:sp>
      <p:pic>
        <p:nvPicPr>
          <p:cNvPr id="4098" name="Picture 2" descr="C:\Users\fbarker1\AppData\Local\Microsoft\Windows\Temporary Internet Files\Content.IE5\3B9426G1\MC90007871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1490" y="2445236"/>
            <a:ext cx="675931" cy="163946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fbarker1\AppData\Local\Microsoft\Windows\Temporary Internet Files\Content.IE5\YQOVVM0L\MC9000786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1269" y="3200400"/>
            <a:ext cx="822113" cy="176859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fbarker1\AppData\Local\Microsoft\Windows\Temporary Internet Files\Content.IE5\3B9426G1\MC90007881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0" y="1981200"/>
            <a:ext cx="2209800" cy="26289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990600" y="5638800"/>
            <a:ext cx="7239000" cy="1219200"/>
            <a:chOff x="990600" y="5638800"/>
            <a:chExt cx="7239000" cy="1219200"/>
          </a:xfrm>
        </p:grpSpPr>
        <p:grpSp>
          <p:nvGrpSpPr>
            <p:cNvPr id="13" name="Group 12"/>
            <p:cNvGrpSpPr/>
            <p:nvPr/>
          </p:nvGrpSpPr>
          <p:grpSpPr>
            <a:xfrm>
              <a:off x="1905000" y="6001541"/>
              <a:ext cx="5638800" cy="407964"/>
              <a:chOff x="1236767" y="5916531"/>
              <a:chExt cx="5133125" cy="407964"/>
            </a:xfrm>
          </p:grpSpPr>
          <p:sp>
            <p:nvSpPr>
              <p:cNvPr id="23" name="Rectangle 22"/>
              <p:cNvSpPr/>
              <p:nvPr/>
            </p:nvSpPr>
            <p:spPr>
              <a:xfrm>
                <a:off x="1236767" y="5916531"/>
                <a:ext cx="1291436" cy="400110"/>
              </a:xfrm>
              <a:prstGeom prst="rect">
                <a:avLst/>
              </a:prstGeom>
            </p:spPr>
            <p:txBody>
              <a:bodyPr wrap="none">
                <a:spAutoFit/>
              </a:bodyPr>
              <a:lstStyle/>
              <a:p>
                <a:pPr fontAlgn="auto">
                  <a:spcBef>
                    <a:spcPts val="0"/>
                  </a:spcBef>
                  <a:spcAft>
                    <a:spcPts val="0"/>
                  </a:spcAft>
                  <a:defRPr/>
                </a:pPr>
                <a:r>
                  <a:rPr lang="en-US" sz="2000" dirty="0" smtClean="0">
                    <a:solidFill>
                      <a:schemeClr val="accent1">
                        <a:lumMod val="75000"/>
                      </a:schemeClr>
                    </a:solidFill>
                    <a:latin typeface="Calibri" pitchFamily="34" charset="0"/>
                    <a:cs typeface="Calibri" pitchFamily="34" charset="0"/>
                  </a:rPr>
                  <a:t>FDP Update</a:t>
                </a:r>
                <a:endParaRPr lang="en-US" sz="2000" dirty="0">
                  <a:solidFill>
                    <a:schemeClr val="accent1">
                      <a:lumMod val="75000"/>
                    </a:schemeClr>
                  </a:solidFill>
                  <a:latin typeface="Calibri" pitchFamily="34" charset="0"/>
                  <a:cs typeface="Calibri" pitchFamily="34" charset="0"/>
                </a:endParaRPr>
              </a:p>
            </p:txBody>
          </p:sp>
          <p:sp>
            <p:nvSpPr>
              <p:cNvPr id="24" name="Rectangle 23"/>
              <p:cNvSpPr/>
              <p:nvPr/>
            </p:nvSpPr>
            <p:spPr>
              <a:xfrm>
                <a:off x="4982561" y="5924385"/>
                <a:ext cx="1387331" cy="400110"/>
              </a:xfrm>
              <a:prstGeom prst="rect">
                <a:avLst/>
              </a:prstGeom>
            </p:spPr>
            <p:txBody>
              <a:bodyPr wrap="square">
                <a:spAutoFit/>
              </a:bodyPr>
              <a:lstStyle/>
              <a:p>
                <a:r>
                  <a:rPr lang="en-US" sz="2000" dirty="0" smtClean="0">
                    <a:solidFill>
                      <a:schemeClr val="accent1">
                        <a:lumMod val="75000"/>
                      </a:schemeClr>
                    </a:solidFill>
                    <a:latin typeface="Calibri" pitchFamily="34" charset="0"/>
                  </a:rPr>
                  <a:t>August 2012</a:t>
                </a:r>
                <a:endParaRPr lang="en-US" sz="2000" dirty="0">
                  <a:solidFill>
                    <a:schemeClr val="accent1">
                      <a:lumMod val="75000"/>
                    </a:schemeClr>
                  </a:solidFill>
                  <a:latin typeface="Calibri" pitchFamily="34" charset="0"/>
                </a:endParaRPr>
              </a:p>
            </p:txBody>
          </p:sp>
        </p:grpSp>
        <p:cxnSp>
          <p:nvCxnSpPr>
            <p:cNvPr id="21" name="Straight Connector 20"/>
            <p:cNvCxnSpPr/>
            <p:nvPr/>
          </p:nvCxnSpPr>
          <p:spPr>
            <a:xfrm>
              <a:off x="990600" y="5638800"/>
              <a:ext cx="7239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descr="C:\Users\mhealy11\AppData\Local\Microsoft\Windows\Temporary Internet Files\Content.IE5\KPOADKMM\MC900056244[1].wmf"/>
            <p:cNvPicPr/>
            <p:nvPr/>
          </p:nvPicPr>
          <p:blipFill>
            <a:blip r:embed="rId5" cstate="print">
              <a:lum bright="14000" contrast="-24000"/>
              <a:extLst>
                <a:ext uri="{28A0092B-C50C-407E-A947-70E740481C1C}">
                  <a14:useLocalDpi xmlns:a14="http://schemas.microsoft.com/office/drawing/2010/main" val="0"/>
                </a:ext>
              </a:extLst>
            </a:blip>
            <a:srcRect/>
            <a:stretch>
              <a:fillRect/>
            </a:stretch>
          </p:blipFill>
          <p:spPr bwMode="auto">
            <a:xfrm>
              <a:off x="3733800" y="5756672"/>
              <a:ext cx="1981200" cy="1101328"/>
            </a:xfrm>
            <a:prstGeom prst="rect">
              <a:avLst/>
            </a:prstGeom>
            <a:noFill/>
            <a:ln>
              <a:noFill/>
            </a:ln>
          </p:spPr>
        </p:pic>
      </p:grpSp>
    </p:spTree>
    <p:extLst>
      <p:ext uri="{BB962C8B-B14F-4D97-AF65-F5344CB8AC3E}">
        <p14:creationId xmlns:p14="http://schemas.microsoft.com/office/powerpoint/2010/main" val="1070351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087720" y="924503"/>
            <a:ext cx="7269956" cy="369332"/>
          </a:xfrm>
          <a:prstGeom prst="rect">
            <a:avLst/>
          </a:prstGeom>
        </p:spPr>
        <p:txBody>
          <a:bodyPr wrap="square">
            <a:spAutoFit/>
          </a:bodyPr>
          <a:lstStyle/>
          <a:p>
            <a:pPr marL="0" lvl="1"/>
            <a:r>
              <a:rPr lang="en-US" dirty="0" smtClean="0"/>
              <a:t>At present, the big-picture, take-home message is:</a:t>
            </a:r>
            <a:endParaRPr lang="en-US" dirty="0"/>
          </a:p>
        </p:txBody>
      </p:sp>
      <p:sp>
        <p:nvSpPr>
          <p:cNvPr id="3" name="TextBox 2"/>
          <p:cNvSpPr txBox="1"/>
          <p:nvPr/>
        </p:nvSpPr>
        <p:spPr>
          <a:xfrm>
            <a:off x="2050436" y="1676401"/>
            <a:ext cx="5645764" cy="3477875"/>
          </a:xfrm>
          <a:prstGeom prst="rect">
            <a:avLst/>
          </a:prstGeom>
          <a:noFill/>
        </p:spPr>
        <p:txBody>
          <a:bodyPr wrap="square" rtlCol="0">
            <a:spAutoFit/>
          </a:bodyPr>
          <a:lstStyle/>
          <a:p>
            <a:pPr marL="0" lvl="2"/>
            <a:r>
              <a:rPr lang="en-US" sz="2000" i="1" dirty="0" smtClean="0">
                <a:solidFill>
                  <a:schemeClr val="accent1">
                    <a:lumMod val="75000"/>
                  </a:schemeClr>
                </a:solidFill>
              </a:rPr>
              <a:t>Do not use </a:t>
            </a:r>
            <a:r>
              <a:rPr lang="en-US" sz="2000" i="1" dirty="0">
                <a:solidFill>
                  <a:schemeClr val="accent1">
                    <a:lumMod val="75000"/>
                  </a:schemeClr>
                </a:solidFill>
              </a:rPr>
              <a:t>funds from </a:t>
            </a:r>
            <a:r>
              <a:rPr lang="en-US" sz="2000" i="1" u="sng" dirty="0">
                <a:solidFill>
                  <a:schemeClr val="accent1">
                    <a:lumMod val="75000"/>
                  </a:schemeClr>
                </a:solidFill>
              </a:rPr>
              <a:t>certain pots</a:t>
            </a:r>
            <a:r>
              <a:rPr lang="en-US" sz="2000" i="1" dirty="0">
                <a:solidFill>
                  <a:schemeClr val="accent1">
                    <a:lumMod val="75000"/>
                  </a:schemeClr>
                </a:solidFill>
              </a:rPr>
              <a:t> of NASA money to enter into </a:t>
            </a:r>
            <a:r>
              <a:rPr lang="en-US" sz="2000" i="1" u="sng" dirty="0">
                <a:solidFill>
                  <a:schemeClr val="accent1">
                    <a:lumMod val="75000"/>
                  </a:schemeClr>
                </a:solidFill>
              </a:rPr>
              <a:t>bilateral</a:t>
            </a:r>
            <a:r>
              <a:rPr lang="en-US" sz="2000" i="1" dirty="0">
                <a:solidFill>
                  <a:schemeClr val="accent1">
                    <a:lumMod val="75000"/>
                  </a:schemeClr>
                </a:solidFill>
              </a:rPr>
              <a:t> research and/or </a:t>
            </a:r>
            <a:r>
              <a:rPr lang="en-US" sz="2000" i="1" dirty="0" smtClean="0">
                <a:solidFill>
                  <a:schemeClr val="accent1">
                    <a:lumMod val="75000"/>
                  </a:schemeClr>
                </a:solidFill>
              </a:rPr>
              <a:t>other types of </a:t>
            </a:r>
            <a:r>
              <a:rPr lang="en-US" sz="2000" i="1" dirty="0">
                <a:solidFill>
                  <a:schemeClr val="accent1">
                    <a:lumMod val="75000"/>
                  </a:schemeClr>
                </a:solidFill>
              </a:rPr>
              <a:t>collaboration with </a:t>
            </a:r>
            <a:r>
              <a:rPr lang="en-US" sz="2000" i="1" dirty="0" smtClean="0">
                <a:solidFill>
                  <a:schemeClr val="accent1">
                    <a:lumMod val="75000"/>
                  </a:schemeClr>
                </a:solidFill>
              </a:rPr>
              <a:t>the </a:t>
            </a:r>
            <a:r>
              <a:rPr lang="en-US" sz="2000" i="1" dirty="0">
                <a:solidFill>
                  <a:schemeClr val="accent1">
                    <a:lumMod val="75000"/>
                  </a:schemeClr>
                </a:solidFill>
              </a:rPr>
              <a:t>Chinese Government (including </a:t>
            </a:r>
            <a:r>
              <a:rPr lang="en-US" sz="2000" i="1" dirty="0" smtClean="0">
                <a:solidFill>
                  <a:schemeClr val="accent1">
                    <a:lumMod val="75000"/>
                  </a:schemeClr>
                </a:solidFill>
              </a:rPr>
              <a:t>universities), Chinese companies, or those </a:t>
            </a:r>
            <a:r>
              <a:rPr lang="en-US" sz="2000" i="1" u="sng" dirty="0" smtClean="0">
                <a:solidFill>
                  <a:schemeClr val="accent1">
                    <a:lumMod val="75000"/>
                  </a:schemeClr>
                </a:solidFill>
              </a:rPr>
              <a:t>affiliated</a:t>
            </a:r>
            <a:r>
              <a:rPr lang="en-US" sz="2000" i="1" dirty="0" smtClean="0">
                <a:solidFill>
                  <a:schemeClr val="accent1">
                    <a:lumMod val="75000"/>
                  </a:schemeClr>
                </a:solidFill>
              </a:rPr>
              <a:t> with them.</a:t>
            </a:r>
          </a:p>
          <a:p>
            <a:pPr marL="0" lvl="2"/>
            <a:endParaRPr lang="en-US" sz="2000" i="1" dirty="0">
              <a:solidFill>
                <a:schemeClr val="accent1">
                  <a:lumMod val="75000"/>
                </a:schemeClr>
              </a:solidFill>
            </a:endParaRPr>
          </a:p>
          <a:p>
            <a:pPr marL="0" lvl="2"/>
            <a:r>
              <a:rPr lang="en-US" sz="2000" i="1" dirty="0" smtClean="0">
                <a:solidFill>
                  <a:schemeClr val="accent1">
                    <a:lumMod val="75000"/>
                  </a:schemeClr>
                </a:solidFill>
              </a:rPr>
              <a:t>These </a:t>
            </a:r>
            <a:r>
              <a:rPr lang="en-US" sz="2000" i="1" smtClean="0">
                <a:solidFill>
                  <a:schemeClr val="accent1">
                    <a:lumMod val="75000"/>
                  </a:schemeClr>
                </a:solidFill>
              </a:rPr>
              <a:t>restrictions apply </a:t>
            </a:r>
            <a:r>
              <a:rPr lang="en-US" sz="2000" i="1" dirty="0">
                <a:solidFill>
                  <a:schemeClr val="accent1">
                    <a:lumMod val="75000"/>
                  </a:schemeClr>
                </a:solidFill>
              </a:rPr>
              <a:t>to our activities funded by NASA grants, cooperative agreements and </a:t>
            </a:r>
            <a:r>
              <a:rPr lang="en-US" sz="2000" i="1" dirty="0" smtClean="0">
                <a:solidFill>
                  <a:schemeClr val="accent1">
                    <a:lumMod val="75000"/>
                  </a:schemeClr>
                </a:solidFill>
              </a:rPr>
              <a:t>contracts.</a:t>
            </a:r>
            <a:endParaRPr lang="en-US" sz="2000" i="1" dirty="0">
              <a:solidFill>
                <a:schemeClr val="accent1">
                  <a:lumMod val="75000"/>
                </a:schemeClr>
              </a:solidFill>
            </a:endParaRPr>
          </a:p>
          <a:p>
            <a:pPr marL="0" lvl="2"/>
            <a:endParaRPr lang="en-US" sz="2000" i="1" dirty="0" smtClean="0">
              <a:solidFill>
                <a:schemeClr val="accent1">
                  <a:lumMod val="75000"/>
                </a:schemeClr>
              </a:solidFill>
            </a:endParaRPr>
          </a:p>
          <a:p>
            <a:pPr marL="0" lvl="2"/>
            <a:endParaRPr lang="en-US" sz="2000" i="1" dirty="0">
              <a:solidFill>
                <a:schemeClr val="accent1">
                  <a:lumMod val="75000"/>
                </a:schemeClr>
              </a:solidFill>
            </a:endParaRPr>
          </a:p>
          <a:p>
            <a:pPr marL="0" lvl="2"/>
            <a:endParaRPr lang="en-US" sz="2000" i="1" dirty="0">
              <a:solidFill>
                <a:schemeClr val="accent1">
                  <a:lumMod val="75000"/>
                </a:schemeClr>
              </a:solidFill>
            </a:endParaRPr>
          </a:p>
        </p:txBody>
      </p:sp>
      <p:pic>
        <p:nvPicPr>
          <p:cNvPr id="5122" name="Picture 2" descr="C:\Users\fbarker1\AppData\Local\Microsoft\Windows\Temporary Internet Files\Content.IE5\EQZQLVGM\MC90041130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4349" y="2486898"/>
            <a:ext cx="980426" cy="92844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fbarker1\AppData\Local\Microsoft\Windows\Temporary Internet Files\Content.IE5\EQZQLVGM\MC90041130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648" y="2486898"/>
            <a:ext cx="980426" cy="92844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990600" y="5638800"/>
            <a:ext cx="7239000" cy="1219200"/>
            <a:chOff x="990600" y="5638800"/>
            <a:chExt cx="7239000" cy="1219200"/>
          </a:xfrm>
        </p:grpSpPr>
        <p:grpSp>
          <p:nvGrpSpPr>
            <p:cNvPr id="13" name="Group 12"/>
            <p:cNvGrpSpPr/>
            <p:nvPr/>
          </p:nvGrpSpPr>
          <p:grpSpPr>
            <a:xfrm>
              <a:off x="1905000" y="6001541"/>
              <a:ext cx="5638800" cy="407964"/>
              <a:chOff x="1236767" y="5916531"/>
              <a:chExt cx="5133125" cy="407964"/>
            </a:xfrm>
          </p:grpSpPr>
          <p:sp>
            <p:nvSpPr>
              <p:cNvPr id="24" name="Rectangle 23"/>
              <p:cNvSpPr/>
              <p:nvPr/>
            </p:nvSpPr>
            <p:spPr>
              <a:xfrm>
                <a:off x="1236767" y="5916531"/>
                <a:ext cx="1291436" cy="400110"/>
              </a:xfrm>
              <a:prstGeom prst="rect">
                <a:avLst/>
              </a:prstGeom>
            </p:spPr>
            <p:txBody>
              <a:bodyPr wrap="none">
                <a:spAutoFit/>
              </a:bodyPr>
              <a:lstStyle/>
              <a:p>
                <a:pPr fontAlgn="auto">
                  <a:spcBef>
                    <a:spcPts val="0"/>
                  </a:spcBef>
                  <a:spcAft>
                    <a:spcPts val="0"/>
                  </a:spcAft>
                  <a:defRPr/>
                </a:pPr>
                <a:r>
                  <a:rPr lang="en-US" sz="2000" dirty="0" smtClean="0">
                    <a:solidFill>
                      <a:schemeClr val="accent1">
                        <a:lumMod val="75000"/>
                      </a:schemeClr>
                    </a:solidFill>
                    <a:latin typeface="Calibri" pitchFamily="34" charset="0"/>
                    <a:cs typeface="Calibri" pitchFamily="34" charset="0"/>
                  </a:rPr>
                  <a:t>FDP Update</a:t>
                </a:r>
                <a:endParaRPr lang="en-US" sz="2000" dirty="0">
                  <a:solidFill>
                    <a:schemeClr val="accent1">
                      <a:lumMod val="75000"/>
                    </a:schemeClr>
                  </a:solidFill>
                  <a:latin typeface="Calibri" pitchFamily="34" charset="0"/>
                  <a:cs typeface="Calibri" pitchFamily="34" charset="0"/>
                </a:endParaRPr>
              </a:p>
            </p:txBody>
          </p:sp>
          <p:sp>
            <p:nvSpPr>
              <p:cNvPr id="25" name="Rectangle 24"/>
              <p:cNvSpPr/>
              <p:nvPr/>
            </p:nvSpPr>
            <p:spPr>
              <a:xfrm>
                <a:off x="4982561" y="5924385"/>
                <a:ext cx="1387331" cy="400110"/>
              </a:xfrm>
              <a:prstGeom prst="rect">
                <a:avLst/>
              </a:prstGeom>
            </p:spPr>
            <p:txBody>
              <a:bodyPr wrap="square">
                <a:spAutoFit/>
              </a:bodyPr>
              <a:lstStyle/>
              <a:p>
                <a:r>
                  <a:rPr lang="en-US" sz="2000" dirty="0" smtClean="0">
                    <a:solidFill>
                      <a:schemeClr val="accent1">
                        <a:lumMod val="75000"/>
                      </a:schemeClr>
                    </a:solidFill>
                    <a:latin typeface="Calibri" pitchFamily="34" charset="0"/>
                  </a:rPr>
                  <a:t>August 2012</a:t>
                </a:r>
                <a:endParaRPr lang="en-US" sz="2000" dirty="0">
                  <a:solidFill>
                    <a:schemeClr val="accent1">
                      <a:lumMod val="75000"/>
                    </a:schemeClr>
                  </a:solidFill>
                  <a:latin typeface="Calibri" pitchFamily="34" charset="0"/>
                </a:endParaRPr>
              </a:p>
            </p:txBody>
          </p:sp>
        </p:grpSp>
        <p:cxnSp>
          <p:nvCxnSpPr>
            <p:cNvPr id="22" name="Straight Connector 21"/>
            <p:cNvCxnSpPr/>
            <p:nvPr/>
          </p:nvCxnSpPr>
          <p:spPr>
            <a:xfrm>
              <a:off x="990600" y="5638800"/>
              <a:ext cx="7239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3" name="Picture 22" descr="C:\Users\mhealy11\AppData\Local\Microsoft\Windows\Temporary Internet Files\Content.IE5\KPOADKMM\MC900056244[1].wmf"/>
            <p:cNvPicPr/>
            <p:nvPr/>
          </p:nvPicPr>
          <p:blipFill>
            <a:blip r:embed="rId3" cstate="print">
              <a:lum bright="14000" contrast="-24000"/>
              <a:extLst>
                <a:ext uri="{28A0092B-C50C-407E-A947-70E740481C1C}">
                  <a14:useLocalDpi xmlns:a14="http://schemas.microsoft.com/office/drawing/2010/main" val="0"/>
                </a:ext>
              </a:extLst>
            </a:blip>
            <a:srcRect/>
            <a:stretch>
              <a:fillRect/>
            </a:stretch>
          </p:blipFill>
          <p:spPr bwMode="auto">
            <a:xfrm>
              <a:off x="3733800" y="5756672"/>
              <a:ext cx="1981200" cy="1101328"/>
            </a:xfrm>
            <a:prstGeom prst="rect">
              <a:avLst/>
            </a:prstGeom>
            <a:noFill/>
            <a:ln>
              <a:noFill/>
            </a:ln>
          </p:spPr>
        </p:pic>
      </p:grpSp>
    </p:spTree>
    <p:extLst>
      <p:ext uri="{BB962C8B-B14F-4D97-AF65-F5344CB8AC3E}">
        <p14:creationId xmlns:p14="http://schemas.microsoft.com/office/powerpoint/2010/main" val="3466810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91034" y="859616"/>
            <a:ext cx="7827680" cy="400110"/>
          </a:xfrm>
          <a:prstGeom prst="rect">
            <a:avLst/>
          </a:prstGeom>
        </p:spPr>
        <p:txBody>
          <a:bodyPr wrap="square">
            <a:spAutoFit/>
          </a:bodyPr>
          <a:lstStyle/>
          <a:p>
            <a:pPr marL="0" lvl="1"/>
            <a:r>
              <a:rPr lang="en-US" sz="2000" i="1" dirty="0" smtClean="0"/>
              <a:t>Why did you lump Chinese universities with the Chinese government?</a:t>
            </a:r>
            <a:endParaRPr lang="en-US" i="1" dirty="0"/>
          </a:p>
        </p:txBody>
      </p:sp>
      <p:sp>
        <p:nvSpPr>
          <p:cNvPr id="3" name="TextBox 2"/>
          <p:cNvSpPr txBox="1"/>
          <p:nvPr/>
        </p:nvSpPr>
        <p:spPr>
          <a:xfrm>
            <a:off x="1762179" y="1447800"/>
            <a:ext cx="5803848" cy="3046988"/>
          </a:xfrm>
          <a:prstGeom prst="rect">
            <a:avLst/>
          </a:prstGeom>
          <a:noFill/>
          <a:ln>
            <a:solidFill>
              <a:schemeClr val="accent1">
                <a:lumMod val="75000"/>
              </a:schemeClr>
            </a:solidFill>
          </a:ln>
        </p:spPr>
        <p:txBody>
          <a:bodyPr wrap="square" rtlCol="0">
            <a:spAutoFit/>
          </a:bodyPr>
          <a:lstStyle/>
          <a:p>
            <a:r>
              <a:rPr lang="en-US" sz="1600" b="1" i="1" dirty="0"/>
              <a:t>Article 3 </a:t>
            </a:r>
            <a:r>
              <a:rPr lang="en-US" sz="1600" i="1" dirty="0"/>
              <a:t>In developing socialist higher education, the State adheres to Marxism-Leninism, Mao Zedong Thought and Deng Xiaoping Theory as its guide and follows the basic principles laid down in the Constitution.</a:t>
            </a:r>
          </a:p>
          <a:p>
            <a:r>
              <a:rPr lang="en-US" sz="1600" b="1" i="1" dirty="0"/>
              <a:t> </a:t>
            </a:r>
            <a:endParaRPr lang="en-US" sz="1600" i="1" dirty="0"/>
          </a:p>
          <a:p>
            <a:r>
              <a:rPr lang="en-US" sz="1600" b="1" i="1" dirty="0"/>
              <a:t>Article 4</a:t>
            </a:r>
            <a:r>
              <a:rPr lang="en-US" sz="1600" i="1" dirty="0"/>
              <a:t> Higher education shall be conducted in adherence to the educational principles of the State, in the service of the socialist modernization drive and in combination with productive </a:t>
            </a:r>
            <a:r>
              <a:rPr lang="en-US" sz="1600" i="1" dirty="0" err="1"/>
              <a:t>labour</a:t>
            </a:r>
            <a:r>
              <a:rPr lang="en-US" sz="1600" i="1" dirty="0"/>
              <a:t>, in order that the </a:t>
            </a:r>
            <a:r>
              <a:rPr lang="en-US" sz="1600" i="1" dirty="0" err="1"/>
              <a:t>educatees</a:t>
            </a:r>
            <a:r>
              <a:rPr lang="en-US" sz="1600" i="1" dirty="0"/>
              <a:t> shall become builders and successors for the socialist cause, who are</a:t>
            </a:r>
          </a:p>
          <a:p>
            <a:r>
              <a:rPr lang="en-US" sz="1600" i="1" dirty="0"/>
              <a:t>developed in an all-around way―morally, intellectually and physically.</a:t>
            </a:r>
            <a:endParaRPr lang="en-US" sz="1600" i="1" dirty="0">
              <a:solidFill>
                <a:schemeClr val="accent1">
                  <a:lumMod val="75000"/>
                </a:schemeClr>
              </a:solidFill>
            </a:endParaRPr>
          </a:p>
        </p:txBody>
      </p:sp>
      <p:sp>
        <p:nvSpPr>
          <p:cNvPr id="13" name="Rectangle 12"/>
          <p:cNvSpPr/>
          <p:nvPr/>
        </p:nvSpPr>
        <p:spPr>
          <a:xfrm>
            <a:off x="2256975" y="4634337"/>
            <a:ext cx="5489169" cy="307777"/>
          </a:xfrm>
          <a:prstGeom prst="rect">
            <a:avLst/>
          </a:prstGeom>
        </p:spPr>
        <p:txBody>
          <a:bodyPr wrap="square">
            <a:spAutoFit/>
          </a:bodyPr>
          <a:lstStyle/>
          <a:p>
            <a:pPr marL="0" lvl="1"/>
            <a:r>
              <a:rPr lang="en-US" sz="1400" dirty="0" smtClean="0"/>
              <a:t>Excerpt from the </a:t>
            </a:r>
            <a:r>
              <a:rPr lang="en-US" sz="1400" i="1" dirty="0"/>
              <a:t>Higher Education Law of the People's Republic of </a:t>
            </a:r>
            <a:r>
              <a:rPr lang="en-US" sz="1400" i="1" dirty="0" smtClean="0"/>
              <a:t>China</a:t>
            </a:r>
            <a:endParaRPr lang="en-US" sz="1400" i="1" dirty="0"/>
          </a:p>
        </p:txBody>
      </p:sp>
      <p:grpSp>
        <p:nvGrpSpPr>
          <p:cNvPr id="11" name="Group 10"/>
          <p:cNvGrpSpPr/>
          <p:nvPr/>
        </p:nvGrpSpPr>
        <p:grpSpPr>
          <a:xfrm>
            <a:off x="990600" y="5638800"/>
            <a:ext cx="7239000" cy="1219200"/>
            <a:chOff x="990600" y="5638800"/>
            <a:chExt cx="7239000" cy="1219200"/>
          </a:xfrm>
        </p:grpSpPr>
        <p:grpSp>
          <p:nvGrpSpPr>
            <p:cNvPr id="12" name="Group 11"/>
            <p:cNvGrpSpPr/>
            <p:nvPr/>
          </p:nvGrpSpPr>
          <p:grpSpPr>
            <a:xfrm>
              <a:off x="1905000" y="6001541"/>
              <a:ext cx="5638800" cy="407964"/>
              <a:chOff x="1236767" y="5916531"/>
              <a:chExt cx="5133125" cy="407964"/>
            </a:xfrm>
          </p:grpSpPr>
          <p:sp>
            <p:nvSpPr>
              <p:cNvPr id="23" name="Rectangle 22"/>
              <p:cNvSpPr/>
              <p:nvPr/>
            </p:nvSpPr>
            <p:spPr>
              <a:xfrm>
                <a:off x="1236767" y="5916531"/>
                <a:ext cx="1291436" cy="400110"/>
              </a:xfrm>
              <a:prstGeom prst="rect">
                <a:avLst/>
              </a:prstGeom>
            </p:spPr>
            <p:txBody>
              <a:bodyPr wrap="none">
                <a:spAutoFit/>
              </a:bodyPr>
              <a:lstStyle/>
              <a:p>
                <a:pPr fontAlgn="auto">
                  <a:spcBef>
                    <a:spcPts val="0"/>
                  </a:spcBef>
                  <a:spcAft>
                    <a:spcPts val="0"/>
                  </a:spcAft>
                  <a:defRPr/>
                </a:pPr>
                <a:r>
                  <a:rPr lang="en-US" sz="2000" dirty="0" smtClean="0">
                    <a:solidFill>
                      <a:schemeClr val="accent1">
                        <a:lumMod val="75000"/>
                      </a:schemeClr>
                    </a:solidFill>
                    <a:latin typeface="Calibri" pitchFamily="34" charset="0"/>
                    <a:cs typeface="Calibri" pitchFamily="34" charset="0"/>
                  </a:rPr>
                  <a:t>FDP Update</a:t>
                </a:r>
                <a:endParaRPr lang="en-US" sz="2000" dirty="0">
                  <a:solidFill>
                    <a:schemeClr val="accent1">
                      <a:lumMod val="75000"/>
                    </a:schemeClr>
                  </a:solidFill>
                  <a:latin typeface="Calibri" pitchFamily="34" charset="0"/>
                  <a:cs typeface="Calibri" pitchFamily="34" charset="0"/>
                </a:endParaRPr>
              </a:p>
            </p:txBody>
          </p:sp>
          <p:sp>
            <p:nvSpPr>
              <p:cNvPr id="24" name="Rectangle 23"/>
              <p:cNvSpPr/>
              <p:nvPr/>
            </p:nvSpPr>
            <p:spPr>
              <a:xfrm>
                <a:off x="4982561" y="5924385"/>
                <a:ext cx="1387331" cy="400110"/>
              </a:xfrm>
              <a:prstGeom prst="rect">
                <a:avLst/>
              </a:prstGeom>
            </p:spPr>
            <p:txBody>
              <a:bodyPr wrap="square">
                <a:spAutoFit/>
              </a:bodyPr>
              <a:lstStyle/>
              <a:p>
                <a:r>
                  <a:rPr lang="en-US" sz="2000" dirty="0" smtClean="0">
                    <a:solidFill>
                      <a:schemeClr val="accent1">
                        <a:lumMod val="75000"/>
                      </a:schemeClr>
                    </a:solidFill>
                    <a:latin typeface="Calibri" pitchFamily="34" charset="0"/>
                  </a:rPr>
                  <a:t>August 2012</a:t>
                </a:r>
                <a:endParaRPr lang="en-US" sz="2000" dirty="0">
                  <a:solidFill>
                    <a:schemeClr val="accent1">
                      <a:lumMod val="75000"/>
                    </a:schemeClr>
                  </a:solidFill>
                  <a:latin typeface="Calibri" pitchFamily="34" charset="0"/>
                </a:endParaRPr>
              </a:p>
            </p:txBody>
          </p:sp>
        </p:grpSp>
        <p:cxnSp>
          <p:nvCxnSpPr>
            <p:cNvPr id="21" name="Straight Connector 20"/>
            <p:cNvCxnSpPr/>
            <p:nvPr/>
          </p:nvCxnSpPr>
          <p:spPr>
            <a:xfrm>
              <a:off x="990600" y="5638800"/>
              <a:ext cx="7239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descr="C:\Users\mhealy11\AppData\Local\Microsoft\Windows\Temporary Internet Files\Content.IE5\KPOADKMM\MC900056244[1].wmf"/>
            <p:cNvPicPr/>
            <p:nvPr/>
          </p:nvPicPr>
          <p:blipFill>
            <a:blip r:embed="rId2" cstate="print">
              <a:lum bright="14000" contrast="-24000"/>
              <a:extLst>
                <a:ext uri="{28A0092B-C50C-407E-A947-70E740481C1C}">
                  <a14:useLocalDpi xmlns:a14="http://schemas.microsoft.com/office/drawing/2010/main" val="0"/>
                </a:ext>
              </a:extLst>
            </a:blip>
            <a:srcRect/>
            <a:stretch>
              <a:fillRect/>
            </a:stretch>
          </p:blipFill>
          <p:spPr bwMode="auto">
            <a:xfrm>
              <a:off x="3733800" y="5756672"/>
              <a:ext cx="1981200" cy="1101328"/>
            </a:xfrm>
            <a:prstGeom prst="rect">
              <a:avLst/>
            </a:prstGeom>
            <a:noFill/>
            <a:ln>
              <a:noFill/>
            </a:ln>
          </p:spPr>
        </p:pic>
      </p:grpSp>
    </p:spTree>
    <p:extLst>
      <p:ext uri="{BB962C8B-B14F-4D97-AF65-F5344CB8AC3E}">
        <p14:creationId xmlns:p14="http://schemas.microsoft.com/office/powerpoint/2010/main" val="538232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087720" y="924503"/>
            <a:ext cx="7269956" cy="400110"/>
          </a:xfrm>
          <a:prstGeom prst="rect">
            <a:avLst/>
          </a:prstGeom>
        </p:spPr>
        <p:txBody>
          <a:bodyPr wrap="square">
            <a:spAutoFit/>
          </a:bodyPr>
          <a:lstStyle/>
          <a:p>
            <a:pPr marL="0" lvl="1"/>
            <a:r>
              <a:rPr lang="en-US" sz="2000" i="1" dirty="0" smtClean="0"/>
              <a:t>Are we talking about every active award instrument from NASA?</a:t>
            </a:r>
            <a:endParaRPr lang="en-US" sz="2000" i="1" dirty="0"/>
          </a:p>
        </p:txBody>
      </p:sp>
      <p:sp>
        <p:nvSpPr>
          <p:cNvPr id="3" name="TextBox 2"/>
          <p:cNvSpPr txBox="1"/>
          <p:nvPr/>
        </p:nvSpPr>
        <p:spPr>
          <a:xfrm>
            <a:off x="1076834" y="1357271"/>
            <a:ext cx="6934200" cy="3885679"/>
          </a:xfrm>
          <a:prstGeom prst="rect">
            <a:avLst/>
          </a:prstGeom>
          <a:noFill/>
        </p:spPr>
        <p:txBody>
          <a:bodyPr wrap="square" rtlCol="0">
            <a:spAutoFit/>
          </a:bodyPr>
          <a:lstStyle/>
          <a:p>
            <a:pPr marL="342900" lvl="2" indent="-342900">
              <a:spcAft>
                <a:spcPts val="600"/>
              </a:spcAft>
              <a:buFont typeface="Arial" pitchFamily="34" charset="0"/>
              <a:buChar char="•"/>
            </a:pPr>
            <a:r>
              <a:rPr lang="en-US" dirty="0"/>
              <a:t>Latest word from NASA:  The restrictions only apply </a:t>
            </a:r>
            <a:r>
              <a:rPr lang="en-US" dirty="0" smtClean="0"/>
              <a:t>to activity under grants, cooperative agreements and contracts funded with FY11 (yes, it’s “retroactive”) and </a:t>
            </a:r>
            <a:r>
              <a:rPr lang="en-US" dirty="0"/>
              <a:t>FY12 funds</a:t>
            </a:r>
            <a:r>
              <a:rPr lang="en-US" dirty="0" smtClean="0"/>
              <a:t>.</a:t>
            </a:r>
          </a:p>
          <a:p>
            <a:pPr marL="342900" lvl="2" indent="-342900">
              <a:spcAft>
                <a:spcPts val="600"/>
              </a:spcAft>
              <a:buFont typeface="Arial" pitchFamily="34" charset="0"/>
              <a:buChar char="•"/>
            </a:pPr>
            <a:r>
              <a:rPr lang="en-US" dirty="0" smtClean="0"/>
              <a:t>Unsettled debate as to whether NASA has the authority to waive restrictions on projects comprised entirely of “fundamental research” or technology having no national security implications.</a:t>
            </a:r>
            <a:endParaRPr lang="en-US" dirty="0"/>
          </a:p>
          <a:p>
            <a:pPr marL="342900" lvl="2" indent="-342900">
              <a:spcAft>
                <a:spcPts val="300"/>
              </a:spcAft>
              <a:buFont typeface="Arial" pitchFamily="34" charset="0"/>
              <a:buChar char="•"/>
            </a:pPr>
            <a:r>
              <a:rPr lang="en-US" dirty="0"/>
              <a:t>NASA grant and contract officers have been instructed to notify us if the restrictions will apply to our work going forward (e.g., in proposal info, new award terms, and conditions on incremental funding).</a:t>
            </a:r>
          </a:p>
          <a:p>
            <a:pPr marL="800100" lvl="3" indent="-342900">
              <a:buFont typeface="Calibri" pitchFamily="34" charset="0"/>
              <a:buChar char="‐"/>
            </a:pPr>
            <a:r>
              <a:rPr lang="en-US" dirty="0" smtClean="0"/>
              <a:t>Don’t rely on direct notification</a:t>
            </a:r>
          </a:p>
          <a:p>
            <a:pPr marL="800100" lvl="3" indent="-342900">
              <a:buFont typeface="Calibri" pitchFamily="34" charset="0"/>
              <a:buChar char="‐"/>
            </a:pPr>
            <a:r>
              <a:rPr lang="en-US" dirty="0" smtClean="0"/>
              <a:t>Funds from restricted pots, added to old award, can mean required </a:t>
            </a:r>
            <a:r>
              <a:rPr lang="en-US" dirty="0"/>
              <a:t>cutting off </a:t>
            </a:r>
            <a:r>
              <a:rPr lang="en-US" dirty="0" smtClean="0"/>
              <a:t>of historic collaborators </a:t>
            </a:r>
            <a:r>
              <a:rPr lang="en-US" dirty="0"/>
              <a:t>from </a:t>
            </a:r>
            <a:r>
              <a:rPr lang="en-US" dirty="0" smtClean="0"/>
              <a:t>ongoing work</a:t>
            </a:r>
            <a:r>
              <a:rPr lang="en-US" dirty="0"/>
              <a:t>.</a:t>
            </a:r>
          </a:p>
        </p:txBody>
      </p:sp>
      <p:grpSp>
        <p:nvGrpSpPr>
          <p:cNvPr id="10" name="Group 9"/>
          <p:cNvGrpSpPr/>
          <p:nvPr/>
        </p:nvGrpSpPr>
        <p:grpSpPr>
          <a:xfrm>
            <a:off x="990600" y="5638800"/>
            <a:ext cx="7239000" cy="1219200"/>
            <a:chOff x="990600" y="5638800"/>
            <a:chExt cx="7239000" cy="1219200"/>
          </a:xfrm>
        </p:grpSpPr>
        <p:grpSp>
          <p:nvGrpSpPr>
            <p:cNvPr id="11" name="Group 10"/>
            <p:cNvGrpSpPr/>
            <p:nvPr/>
          </p:nvGrpSpPr>
          <p:grpSpPr>
            <a:xfrm>
              <a:off x="1905000" y="6001541"/>
              <a:ext cx="5638800" cy="407964"/>
              <a:chOff x="1236767" y="5916531"/>
              <a:chExt cx="5133125" cy="407964"/>
            </a:xfrm>
          </p:grpSpPr>
          <p:sp>
            <p:nvSpPr>
              <p:cNvPr id="21" name="Rectangle 20"/>
              <p:cNvSpPr/>
              <p:nvPr/>
            </p:nvSpPr>
            <p:spPr>
              <a:xfrm>
                <a:off x="1236767" y="5916531"/>
                <a:ext cx="1291436" cy="400110"/>
              </a:xfrm>
              <a:prstGeom prst="rect">
                <a:avLst/>
              </a:prstGeom>
            </p:spPr>
            <p:txBody>
              <a:bodyPr wrap="none">
                <a:spAutoFit/>
              </a:bodyPr>
              <a:lstStyle/>
              <a:p>
                <a:pPr fontAlgn="auto">
                  <a:spcBef>
                    <a:spcPts val="0"/>
                  </a:spcBef>
                  <a:spcAft>
                    <a:spcPts val="0"/>
                  </a:spcAft>
                  <a:defRPr/>
                </a:pPr>
                <a:r>
                  <a:rPr lang="en-US" sz="2000" dirty="0" smtClean="0">
                    <a:solidFill>
                      <a:schemeClr val="accent1">
                        <a:lumMod val="75000"/>
                      </a:schemeClr>
                    </a:solidFill>
                    <a:latin typeface="Calibri" pitchFamily="34" charset="0"/>
                    <a:cs typeface="Calibri" pitchFamily="34" charset="0"/>
                  </a:rPr>
                  <a:t>FDP Update</a:t>
                </a:r>
                <a:endParaRPr lang="en-US" sz="2000" dirty="0">
                  <a:solidFill>
                    <a:schemeClr val="accent1">
                      <a:lumMod val="75000"/>
                    </a:schemeClr>
                  </a:solidFill>
                  <a:latin typeface="Calibri" pitchFamily="34" charset="0"/>
                  <a:cs typeface="Calibri" pitchFamily="34" charset="0"/>
                </a:endParaRPr>
              </a:p>
            </p:txBody>
          </p:sp>
          <p:sp>
            <p:nvSpPr>
              <p:cNvPr id="22" name="Rectangle 21"/>
              <p:cNvSpPr/>
              <p:nvPr/>
            </p:nvSpPr>
            <p:spPr>
              <a:xfrm>
                <a:off x="4982561" y="5924385"/>
                <a:ext cx="1387331" cy="400110"/>
              </a:xfrm>
              <a:prstGeom prst="rect">
                <a:avLst/>
              </a:prstGeom>
            </p:spPr>
            <p:txBody>
              <a:bodyPr wrap="square">
                <a:spAutoFit/>
              </a:bodyPr>
              <a:lstStyle/>
              <a:p>
                <a:r>
                  <a:rPr lang="en-US" sz="2000" dirty="0" smtClean="0">
                    <a:solidFill>
                      <a:schemeClr val="accent1">
                        <a:lumMod val="75000"/>
                      </a:schemeClr>
                    </a:solidFill>
                    <a:latin typeface="Calibri" pitchFamily="34" charset="0"/>
                  </a:rPr>
                  <a:t>August 2012</a:t>
                </a:r>
                <a:endParaRPr lang="en-US" sz="2000" dirty="0">
                  <a:solidFill>
                    <a:schemeClr val="accent1">
                      <a:lumMod val="75000"/>
                    </a:schemeClr>
                  </a:solidFill>
                  <a:latin typeface="Calibri" pitchFamily="34" charset="0"/>
                </a:endParaRPr>
              </a:p>
            </p:txBody>
          </p:sp>
        </p:grpSp>
        <p:cxnSp>
          <p:nvCxnSpPr>
            <p:cNvPr id="12" name="Straight Connector 11"/>
            <p:cNvCxnSpPr/>
            <p:nvPr/>
          </p:nvCxnSpPr>
          <p:spPr>
            <a:xfrm>
              <a:off x="990600" y="5638800"/>
              <a:ext cx="7239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C:\Users\mhealy11\AppData\Local\Microsoft\Windows\Temporary Internet Files\Content.IE5\KPOADKMM\MC900056244[1].wmf"/>
            <p:cNvPicPr/>
            <p:nvPr/>
          </p:nvPicPr>
          <p:blipFill>
            <a:blip r:embed="rId2" cstate="print">
              <a:lum bright="14000" contrast="-24000"/>
              <a:extLst>
                <a:ext uri="{28A0092B-C50C-407E-A947-70E740481C1C}">
                  <a14:useLocalDpi xmlns:a14="http://schemas.microsoft.com/office/drawing/2010/main" val="0"/>
                </a:ext>
              </a:extLst>
            </a:blip>
            <a:srcRect/>
            <a:stretch>
              <a:fillRect/>
            </a:stretch>
          </p:blipFill>
          <p:spPr bwMode="auto">
            <a:xfrm>
              <a:off x="3733800" y="5756672"/>
              <a:ext cx="1981200" cy="1101328"/>
            </a:xfrm>
            <a:prstGeom prst="rect">
              <a:avLst/>
            </a:prstGeom>
            <a:noFill/>
            <a:ln>
              <a:noFill/>
            </a:ln>
          </p:spPr>
        </p:pic>
      </p:grpSp>
    </p:spTree>
    <p:extLst>
      <p:ext uri="{BB962C8B-B14F-4D97-AF65-F5344CB8AC3E}">
        <p14:creationId xmlns:p14="http://schemas.microsoft.com/office/powerpoint/2010/main" val="2475285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352800" y="381000"/>
            <a:ext cx="2154048" cy="400110"/>
          </a:xfrm>
          <a:prstGeom prst="rect">
            <a:avLst/>
          </a:prstGeom>
        </p:spPr>
        <p:txBody>
          <a:bodyPr wrap="square">
            <a:spAutoFit/>
          </a:bodyPr>
          <a:lstStyle/>
          <a:p>
            <a:pPr marL="0" lvl="1"/>
            <a:r>
              <a:rPr lang="en-US" sz="2000" dirty="0" smtClean="0"/>
              <a:t>What is a Macau?</a:t>
            </a:r>
            <a:endParaRPr lang="en-US" sz="2000" dirty="0"/>
          </a:p>
        </p:txBody>
      </p:sp>
      <p:sp>
        <p:nvSpPr>
          <p:cNvPr id="3" name="TextBox 2"/>
          <p:cNvSpPr txBox="1"/>
          <p:nvPr/>
        </p:nvSpPr>
        <p:spPr>
          <a:xfrm>
            <a:off x="457199" y="1556657"/>
            <a:ext cx="2717215" cy="1708160"/>
          </a:xfrm>
          <a:prstGeom prst="rect">
            <a:avLst/>
          </a:prstGeom>
          <a:noFill/>
        </p:spPr>
        <p:txBody>
          <a:bodyPr wrap="square" rtlCol="0">
            <a:spAutoFit/>
          </a:bodyPr>
          <a:lstStyle/>
          <a:p>
            <a:pPr marL="0" lvl="2">
              <a:spcAft>
                <a:spcPts val="600"/>
              </a:spcAft>
            </a:pPr>
            <a:r>
              <a:rPr lang="en-US" dirty="0" smtClean="0"/>
              <a:t>Under these new restrictions:</a:t>
            </a:r>
          </a:p>
          <a:p>
            <a:pPr marL="285750" lvl="2" indent="-285750">
              <a:spcAft>
                <a:spcPts val="600"/>
              </a:spcAft>
              <a:buFontTx/>
              <a:buChar char="-"/>
            </a:pPr>
            <a:r>
              <a:rPr lang="en-US" dirty="0" smtClean="0"/>
              <a:t>Taiwan ≠ China</a:t>
            </a:r>
          </a:p>
          <a:p>
            <a:pPr marL="285750" lvl="2" indent="-285750">
              <a:spcAft>
                <a:spcPts val="600"/>
              </a:spcAft>
              <a:buFontTx/>
              <a:buChar char="-"/>
            </a:pPr>
            <a:r>
              <a:rPr lang="en-US" dirty="0" smtClean="0"/>
              <a:t>Hong Kong = China</a:t>
            </a:r>
          </a:p>
          <a:p>
            <a:pPr marL="285750" lvl="2" indent="-285750">
              <a:spcAft>
                <a:spcPts val="600"/>
              </a:spcAft>
              <a:buFontTx/>
              <a:buChar char="-"/>
            </a:pPr>
            <a:r>
              <a:rPr lang="en-US" dirty="0" smtClean="0"/>
              <a:t>Macau = China</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4593" y="1556656"/>
            <a:ext cx="4841207" cy="2670659"/>
          </a:xfrm>
          <a:prstGeom prst="rect">
            <a:avLst/>
          </a:prstGeom>
          <a:noFill/>
          <a:ln w="952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990600" y="5638800"/>
            <a:ext cx="7239000" cy="1219200"/>
            <a:chOff x="990600" y="5638800"/>
            <a:chExt cx="7239000" cy="1219200"/>
          </a:xfrm>
        </p:grpSpPr>
        <p:grpSp>
          <p:nvGrpSpPr>
            <p:cNvPr id="12" name="Group 11"/>
            <p:cNvGrpSpPr/>
            <p:nvPr/>
          </p:nvGrpSpPr>
          <p:grpSpPr>
            <a:xfrm>
              <a:off x="1905000" y="6001541"/>
              <a:ext cx="5638800" cy="407964"/>
              <a:chOff x="1236767" y="5916531"/>
              <a:chExt cx="5133125" cy="407964"/>
            </a:xfrm>
          </p:grpSpPr>
          <p:sp>
            <p:nvSpPr>
              <p:cNvPr id="22" name="Rectangle 21"/>
              <p:cNvSpPr/>
              <p:nvPr/>
            </p:nvSpPr>
            <p:spPr>
              <a:xfrm>
                <a:off x="1236767" y="5916531"/>
                <a:ext cx="1291436" cy="400110"/>
              </a:xfrm>
              <a:prstGeom prst="rect">
                <a:avLst/>
              </a:prstGeom>
            </p:spPr>
            <p:txBody>
              <a:bodyPr wrap="none">
                <a:spAutoFit/>
              </a:bodyPr>
              <a:lstStyle/>
              <a:p>
                <a:pPr fontAlgn="auto">
                  <a:spcBef>
                    <a:spcPts val="0"/>
                  </a:spcBef>
                  <a:spcAft>
                    <a:spcPts val="0"/>
                  </a:spcAft>
                  <a:defRPr/>
                </a:pPr>
                <a:r>
                  <a:rPr lang="en-US" sz="2000" dirty="0" smtClean="0">
                    <a:solidFill>
                      <a:schemeClr val="accent1">
                        <a:lumMod val="75000"/>
                      </a:schemeClr>
                    </a:solidFill>
                    <a:latin typeface="Calibri" pitchFamily="34" charset="0"/>
                    <a:cs typeface="Calibri" pitchFamily="34" charset="0"/>
                  </a:rPr>
                  <a:t>FDP Update</a:t>
                </a:r>
                <a:endParaRPr lang="en-US" sz="2000" dirty="0">
                  <a:solidFill>
                    <a:schemeClr val="accent1">
                      <a:lumMod val="75000"/>
                    </a:schemeClr>
                  </a:solidFill>
                  <a:latin typeface="Calibri" pitchFamily="34" charset="0"/>
                  <a:cs typeface="Calibri" pitchFamily="34" charset="0"/>
                </a:endParaRPr>
              </a:p>
            </p:txBody>
          </p:sp>
          <p:sp>
            <p:nvSpPr>
              <p:cNvPr id="23" name="Rectangle 22"/>
              <p:cNvSpPr/>
              <p:nvPr/>
            </p:nvSpPr>
            <p:spPr>
              <a:xfrm>
                <a:off x="4982561" y="5924385"/>
                <a:ext cx="1387331" cy="400110"/>
              </a:xfrm>
              <a:prstGeom prst="rect">
                <a:avLst/>
              </a:prstGeom>
            </p:spPr>
            <p:txBody>
              <a:bodyPr wrap="square">
                <a:spAutoFit/>
              </a:bodyPr>
              <a:lstStyle/>
              <a:p>
                <a:r>
                  <a:rPr lang="en-US" sz="2000" dirty="0" smtClean="0">
                    <a:solidFill>
                      <a:schemeClr val="accent1">
                        <a:lumMod val="75000"/>
                      </a:schemeClr>
                    </a:solidFill>
                    <a:latin typeface="Calibri" pitchFamily="34" charset="0"/>
                  </a:rPr>
                  <a:t>August 2012</a:t>
                </a:r>
                <a:endParaRPr lang="en-US" sz="2000" dirty="0">
                  <a:solidFill>
                    <a:schemeClr val="accent1">
                      <a:lumMod val="75000"/>
                    </a:schemeClr>
                  </a:solidFill>
                  <a:latin typeface="Calibri" pitchFamily="34" charset="0"/>
                </a:endParaRPr>
              </a:p>
            </p:txBody>
          </p:sp>
        </p:grpSp>
        <p:cxnSp>
          <p:nvCxnSpPr>
            <p:cNvPr id="13" name="Straight Connector 12"/>
            <p:cNvCxnSpPr/>
            <p:nvPr/>
          </p:nvCxnSpPr>
          <p:spPr>
            <a:xfrm>
              <a:off x="990600" y="5638800"/>
              <a:ext cx="7239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20" descr="C:\Users\mhealy11\AppData\Local\Microsoft\Windows\Temporary Internet Files\Content.IE5\KPOADKMM\MC900056244[1].wmf"/>
            <p:cNvPicPr/>
            <p:nvPr/>
          </p:nvPicPr>
          <p:blipFill>
            <a:blip r:embed="rId3" cstate="print">
              <a:lum bright="14000" contrast="-24000"/>
              <a:extLst>
                <a:ext uri="{28A0092B-C50C-407E-A947-70E740481C1C}">
                  <a14:useLocalDpi xmlns:a14="http://schemas.microsoft.com/office/drawing/2010/main" val="0"/>
                </a:ext>
              </a:extLst>
            </a:blip>
            <a:srcRect/>
            <a:stretch>
              <a:fillRect/>
            </a:stretch>
          </p:blipFill>
          <p:spPr bwMode="auto">
            <a:xfrm>
              <a:off x="3733800" y="5756672"/>
              <a:ext cx="1981200" cy="1101328"/>
            </a:xfrm>
            <a:prstGeom prst="rect">
              <a:avLst/>
            </a:prstGeom>
            <a:noFill/>
            <a:ln>
              <a:noFill/>
            </a:ln>
          </p:spPr>
        </p:pic>
      </p:grpSp>
    </p:spTree>
    <p:extLst>
      <p:ext uri="{BB962C8B-B14F-4D97-AF65-F5344CB8AC3E}">
        <p14:creationId xmlns:p14="http://schemas.microsoft.com/office/powerpoint/2010/main" val="890899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087720" y="924503"/>
            <a:ext cx="7269956" cy="984885"/>
          </a:xfrm>
          <a:prstGeom prst="rect">
            <a:avLst/>
          </a:prstGeom>
        </p:spPr>
        <p:txBody>
          <a:bodyPr wrap="square">
            <a:spAutoFit/>
          </a:bodyPr>
          <a:lstStyle/>
          <a:p>
            <a:pPr marL="0" lvl="1"/>
            <a:r>
              <a:rPr lang="en-US" sz="2000" i="1" dirty="0"/>
              <a:t>What does it mean to be “affiliated” with the Chinese Government, universities, or companies?</a:t>
            </a:r>
          </a:p>
          <a:p>
            <a:pPr marL="0" lvl="1"/>
            <a:endParaRPr lang="en-US" dirty="0"/>
          </a:p>
        </p:txBody>
      </p:sp>
      <p:sp>
        <p:nvSpPr>
          <p:cNvPr id="3" name="TextBox 2"/>
          <p:cNvSpPr txBox="1"/>
          <p:nvPr/>
        </p:nvSpPr>
        <p:spPr>
          <a:xfrm>
            <a:off x="2017779" y="1882446"/>
            <a:ext cx="5803848" cy="2616101"/>
          </a:xfrm>
          <a:prstGeom prst="rect">
            <a:avLst/>
          </a:prstGeom>
          <a:noFill/>
        </p:spPr>
        <p:txBody>
          <a:bodyPr wrap="square" rtlCol="0">
            <a:spAutoFit/>
          </a:bodyPr>
          <a:lstStyle/>
          <a:p>
            <a:pPr marL="342900" lvl="2" indent="-342900">
              <a:spcAft>
                <a:spcPts val="1200"/>
              </a:spcAft>
              <a:buFont typeface="Arial" pitchFamily="34" charset="0"/>
              <a:buChar char="•"/>
            </a:pPr>
            <a:r>
              <a:rPr lang="en-US" dirty="0" smtClean="0"/>
              <a:t>No exact definition as yet, but examples have been provided.</a:t>
            </a:r>
          </a:p>
          <a:p>
            <a:pPr marL="342900" lvl="2" indent="-342900">
              <a:spcAft>
                <a:spcPts val="1200"/>
              </a:spcAft>
              <a:buFont typeface="Arial" pitchFamily="34" charset="0"/>
              <a:buChar char="•"/>
            </a:pPr>
            <a:r>
              <a:rPr lang="en-US" dirty="0" smtClean="0"/>
              <a:t>Opinion:  Appears </a:t>
            </a:r>
            <a:r>
              <a:rPr lang="en-US" dirty="0"/>
              <a:t>to involve relationships with Chinese entities </a:t>
            </a:r>
            <a:r>
              <a:rPr lang="en-US" dirty="0" smtClean="0"/>
              <a:t>involving exchange </a:t>
            </a:r>
            <a:r>
              <a:rPr lang="en-US" dirty="0"/>
              <a:t>of rights and duties, such as would be found in employment relationships, including </a:t>
            </a:r>
            <a:r>
              <a:rPr lang="en-US" dirty="0" smtClean="0"/>
              <a:t>serving </a:t>
            </a:r>
            <a:r>
              <a:rPr lang="en-US" dirty="0"/>
              <a:t>as faculty </a:t>
            </a:r>
            <a:r>
              <a:rPr lang="en-US" dirty="0" smtClean="0"/>
              <a:t>for a Chinese institution of </a:t>
            </a:r>
            <a:r>
              <a:rPr lang="en-US" dirty="0"/>
              <a:t>higher learning.</a:t>
            </a:r>
          </a:p>
          <a:p>
            <a:pPr marL="342900" lvl="2" indent="-342900">
              <a:spcAft>
                <a:spcPts val="1200"/>
              </a:spcAft>
              <a:buFont typeface="Arial" pitchFamily="34" charset="0"/>
              <a:buChar char="•"/>
            </a:pPr>
            <a:r>
              <a:rPr lang="en-US" dirty="0" smtClean="0"/>
              <a:t>NASA </a:t>
            </a:r>
            <a:r>
              <a:rPr lang="en-US" dirty="0"/>
              <a:t>is not interested in past affiliations</a:t>
            </a:r>
          </a:p>
        </p:txBody>
      </p:sp>
      <p:grpSp>
        <p:nvGrpSpPr>
          <p:cNvPr id="10" name="Group 9"/>
          <p:cNvGrpSpPr/>
          <p:nvPr/>
        </p:nvGrpSpPr>
        <p:grpSpPr>
          <a:xfrm>
            <a:off x="990600" y="5638800"/>
            <a:ext cx="7239000" cy="1219200"/>
            <a:chOff x="990600" y="5638800"/>
            <a:chExt cx="7239000" cy="1219200"/>
          </a:xfrm>
        </p:grpSpPr>
        <p:grpSp>
          <p:nvGrpSpPr>
            <p:cNvPr id="11" name="Group 10"/>
            <p:cNvGrpSpPr/>
            <p:nvPr/>
          </p:nvGrpSpPr>
          <p:grpSpPr>
            <a:xfrm>
              <a:off x="1905000" y="6001541"/>
              <a:ext cx="5638800" cy="407964"/>
              <a:chOff x="1236767" y="5916531"/>
              <a:chExt cx="5133125" cy="407964"/>
            </a:xfrm>
          </p:grpSpPr>
          <p:sp>
            <p:nvSpPr>
              <p:cNvPr id="21" name="Rectangle 20"/>
              <p:cNvSpPr/>
              <p:nvPr/>
            </p:nvSpPr>
            <p:spPr>
              <a:xfrm>
                <a:off x="1236767" y="5916531"/>
                <a:ext cx="1291436" cy="400110"/>
              </a:xfrm>
              <a:prstGeom prst="rect">
                <a:avLst/>
              </a:prstGeom>
            </p:spPr>
            <p:txBody>
              <a:bodyPr wrap="none">
                <a:spAutoFit/>
              </a:bodyPr>
              <a:lstStyle/>
              <a:p>
                <a:pPr fontAlgn="auto">
                  <a:spcBef>
                    <a:spcPts val="0"/>
                  </a:spcBef>
                  <a:spcAft>
                    <a:spcPts val="0"/>
                  </a:spcAft>
                  <a:defRPr/>
                </a:pPr>
                <a:r>
                  <a:rPr lang="en-US" sz="2000" dirty="0" smtClean="0">
                    <a:solidFill>
                      <a:schemeClr val="accent1">
                        <a:lumMod val="75000"/>
                      </a:schemeClr>
                    </a:solidFill>
                    <a:latin typeface="Calibri" pitchFamily="34" charset="0"/>
                    <a:cs typeface="Calibri" pitchFamily="34" charset="0"/>
                  </a:rPr>
                  <a:t>FDP Update</a:t>
                </a:r>
                <a:endParaRPr lang="en-US" sz="2000" dirty="0">
                  <a:solidFill>
                    <a:schemeClr val="accent1">
                      <a:lumMod val="75000"/>
                    </a:schemeClr>
                  </a:solidFill>
                  <a:latin typeface="Calibri" pitchFamily="34" charset="0"/>
                  <a:cs typeface="Calibri" pitchFamily="34" charset="0"/>
                </a:endParaRPr>
              </a:p>
            </p:txBody>
          </p:sp>
          <p:sp>
            <p:nvSpPr>
              <p:cNvPr id="22" name="Rectangle 21"/>
              <p:cNvSpPr/>
              <p:nvPr/>
            </p:nvSpPr>
            <p:spPr>
              <a:xfrm>
                <a:off x="4982561" y="5924385"/>
                <a:ext cx="1387331" cy="400110"/>
              </a:xfrm>
              <a:prstGeom prst="rect">
                <a:avLst/>
              </a:prstGeom>
            </p:spPr>
            <p:txBody>
              <a:bodyPr wrap="square">
                <a:spAutoFit/>
              </a:bodyPr>
              <a:lstStyle/>
              <a:p>
                <a:r>
                  <a:rPr lang="en-US" sz="2000" dirty="0" smtClean="0">
                    <a:solidFill>
                      <a:schemeClr val="accent1">
                        <a:lumMod val="75000"/>
                      </a:schemeClr>
                    </a:solidFill>
                    <a:latin typeface="Calibri" pitchFamily="34" charset="0"/>
                  </a:rPr>
                  <a:t>August 2012</a:t>
                </a:r>
                <a:endParaRPr lang="en-US" sz="2000" dirty="0">
                  <a:solidFill>
                    <a:schemeClr val="accent1">
                      <a:lumMod val="75000"/>
                    </a:schemeClr>
                  </a:solidFill>
                  <a:latin typeface="Calibri" pitchFamily="34" charset="0"/>
                </a:endParaRPr>
              </a:p>
            </p:txBody>
          </p:sp>
        </p:grpSp>
        <p:cxnSp>
          <p:nvCxnSpPr>
            <p:cNvPr id="12" name="Straight Connector 11"/>
            <p:cNvCxnSpPr/>
            <p:nvPr/>
          </p:nvCxnSpPr>
          <p:spPr>
            <a:xfrm>
              <a:off x="990600" y="5638800"/>
              <a:ext cx="7239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C:\Users\mhealy11\AppData\Local\Microsoft\Windows\Temporary Internet Files\Content.IE5\KPOADKMM\MC900056244[1].wmf"/>
            <p:cNvPicPr/>
            <p:nvPr/>
          </p:nvPicPr>
          <p:blipFill>
            <a:blip r:embed="rId2" cstate="print">
              <a:lum bright="14000" contrast="-24000"/>
              <a:extLst>
                <a:ext uri="{28A0092B-C50C-407E-A947-70E740481C1C}">
                  <a14:useLocalDpi xmlns:a14="http://schemas.microsoft.com/office/drawing/2010/main" val="0"/>
                </a:ext>
              </a:extLst>
            </a:blip>
            <a:srcRect/>
            <a:stretch>
              <a:fillRect/>
            </a:stretch>
          </p:blipFill>
          <p:spPr bwMode="auto">
            <a:xfrm>
              <a:off x="3733800" y="5756672"/>
              <a:ext cx="1981200" cy="1101328"/>
            </a:xfrm>
            <a:prstGeom prst="rect">
              <a:avLst/>
            </a:prstGeom>
            <a:noFill/>
            <a:ln>
              <a:noFill/>
            </a:ln>
          </p:spPr>
        </p:pic>
      </p:grpSp>
    </p:spTree>
    <p:extLst>
      <p:ext uri="{BB962C8B-B14F-4D97-AF65-F5344CB8AC3E}">
        <p14:creationId xmlns:p14="http://schemas.microsoft.com/office/powerpoint/2010/main" val="2600778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895600" y="457200"/>
            <a:ext cx="3179480" cy="677108"/>
          </a:xfrm>
          <a:prstGeom prst="rect">
            <a:avLst/>
          </a:prstGeom>
        </p:spPr>
        <p:txBody>
          <a:bodyPr wrap="square">
            <a:spAutoFit/>
          </a:bodyPr>
          <a:lstStyle/>
          <a:p>
            <a:pPr marL="0" lvl="1"/>
            <a:r>
              <a:rPr lang="en-US" sz="2000" i="1" dirty="0" smtClean="0"/>
              <a:t>“Affiliation” Breakdown 101</a:t>
            </a:r>
            <a:endParaRPr lang="en-US" sz="2000" i="1" dirty="0"/>
          </a:p>
          <a:p>
            <a:pPr marL="0" lvl="1"/>
            <a:endParaRPr lang="en-US" dirty="0"/>
          </a:p>
        </p:txBody>
      </p:sp>
      <p:sp>
        <p:nvSpPr>
          <p:cNvPr id="3" name="TextBox 2"/>
          <p:cNvSpPr txBox="1"/>
          <p:nvPr/>
        </p:nvSpPr>
        <p:spPr>
          <a:xfrm>
            <a:off x="1622920" y="1103531"/>
            <a:ext cx="5803848" cy="3631763"/>
          </a:xfrm>
          <a:prstGeom prst="rect">
            <a:avLst/>
          </a:prstGeom>
          <a:noFill/>
        </p:spPr>
        <p:txBody>
          <a:bodyPr wrap="square" rtlCol="0">
            <a:spAutoFit/>
          </a:bodyPr>
          <a:lstStyle/>
          <a:p>
            <a:pPr marL="342900" lvl="2" indent="-342900">
              <a:spcAft>
                <a:spcPts val="1200"/>
              </a:spcAft>
              <a:buFont typeface="Arial" pitchFamily="34" charset="0"/>
              <a:buChar char="•"/>
            </a:pPr>
            <a:r>
              <a:rPr lang="en-US" dirty="0" smtClean="0"/>
              <a:t>Chinese </a:t>
            </a:r>
            <a:r>
              <a:rPr lang="en-US" dirty="0"/>
              <a:t>citizenship </a:t>
            </a:r>
            <a:r>
              <a:rPr lang="en-US" dirty="0" smtClean="0"/>
              <a:t>alone is </a:t>
            </a:r>
            <a:r>
              <a:rPr lang="en-US" dirty="0"/>
              <a:t>not considered </a:t>
            </a:r>
            <a:r>
              <a:rPr lang="en-US" dirty="0" smtClean="0"/>
              <a:t>an affiliation </a:t>
            </a:r>
            <a:r>
              <a:rPr lang="en-US" dirty="0"/>
              <a:t>under these </a:t>
            </a:r>
            <a:r>
              <a:rPr lang="en-US" dirty="0" smtClean="0"/>
              <a:t>funding restrictions.</a:t>
            </a:r>
          </a:p>
          <a:p>
            <a:pPr marL="800100" lvl="3" indent="-342900">
              <a:spcAft>
                <a:spcPts val="1200"/>
              </a:spcAft>
              <a:buFont typeface="Symbol" pitchFamily="18" charset="2"/>
              <a:buChar char=""/>
            </a:pPr>
            <a:r>
              <a:rPr lang="en-US" sz="1600" dirty="0" smtClean="0"/>
              <a:t>E.g., an </a:t>
            </a:r>
            <a:r>
              <a:rPr lang="en-US" sz="1600" dirty="0"/>
              <a:t>American citizen who works for a Chinese company (or who has a faculty position at a Chinese university) would have the kind of affiliation that would bar us from including him/her on a NASA-funded project.</a:t>
            </a:r>
          </a:p>
          <a:p>
            <a:pPr marL="342900" lvl="2" indent="-342900">
              <a:spcAft>
                <a:spcPts val="1200"/>
              </a:spcAft>
              <a:buFont typeface="Arial" pitchFamily="34" charset="0"/>
              <a:buChar char="•"/>
            </a:pPr>
            <a:r>
              <a:rPr lang="en-US" dirty="0" smtClean="0"/>
              <a:t>Chinese </a:t>
            </a:r>
            <a:r>
              <a:rPr lang="en-US" dirty="0"/>
              <a:t>citizenship, however, </a:t>
            </a:r>
            <a:r>
              <a:rPr lang="en-US" dirty="0" smtClean="0"/>
              <a:t>might reasonably trigger </a:t>
            </a:r>
            <a:r>
              <a:rPr lang="en-US" dirty="0"/>
              <a:t>investigation into possible, proscribed affiliations.</a:t>
            </a:r>
          </a:p>
          <a:p>
            <a:pPr marL="342900" lvl="2" indent="-342900">
              <a:spcAft>
                <a:spcPts val="1200"/>
              </a:spcAft>
              <a:buFont typeface="Arial" pitchFamily="34" charset="0"/>
              <a:buChar char="•"/>
            </a:pPr>
            <a:r>
              <a:rPr lang="en-US" dirty="0" smtClean="0"/>
              <a:t>Membership </a:t>
            </a:r>
            <a:r>
              <a:rPr lang="en-US" dirty="0"/>
              <a:t>in Communist Party alone not considered affiliation.</a:t>
            </a:r>
          </a:p>
          <a:p>
            <a:pPr marL="342900" lvl="2" indent="-342900">
              <a:spcAft>
                <a:spcPts val="1200"/>
              </a:spcAft>
              <a:buFont typeface="Arial" pitchFamily="34" charset="0"/>
              <a:buChar char="•"/>
            </a:pPr>
            <a:endParaRPr lang="en-US" dirty="0"/>
          </a:p>
        </p:txBody>
      </p:sp>
      <p:grpSp>
        <p:nvGrpSpPr>
          <p:cNvPr id="10" name="Group 9"/>
          <p:cNvGrpSpPr/>
          <p:nvPr/>
        </p:nvGrpSpPr>
        <p:grpSpPr>
          <a:xfrm>
            <a:off x="990600" y="5638800"/>
            <a:ext cx="7239000" cy="1219200"/>
            <a:chOff x="990600" y="5638800"/>
            <a:chExt cx="7239000" cy="1219200"/>
          </a:xfrm>
        </p:grpSpPr>
        <p:grpSp>
          <p:nvGrpSpPr>
            <p:cNvPr id="11" name="Group 10"/>
            <p:cNvGrpSpPr/>
            <p:nvPr/>
          </p:nvGrpSpPr>
          <p:grpSpPr>
            <a:xfrm>
              <a:off x="1905000" y="6001541"/>
              <a:ext cx="5638800" cy="407964"/>
              <a:chOff x="1236767" y="5916531"/>
              <a:chExt cx="5133125" cy="407964"/>
            </a:xfrm>
          </p:grpSpPr>
          <p:sp>
            <p:nvSpPr>
              <p:cNvPr id="21" name="Rectangle 20"/>
              <p:cNvSpPr/>
              <p:nvPr/>
            </p:nvSpPr>
            <p:spPr>
              <a:xfrm>
                <a:off x="1236767" y="5916531"/>
                <a:ext cx="1291436" cy="400110"/>
              </a:xfrm>
              <a:prstGeom prst="rect">
                <a:avLst/>
              </a:prstGeom>
            </p:spPr>
            <p:txBody>
              <a:bodyPr wrap="none">
                <a:spAutoFit/>
              </a:bodyPr>
              <a:lstStyle/>
              <a:p>
                <a:pPr fontAlgn="auto">
                  <a:spcBef>
                    <a:spcPts val="0"/>
                  </a:spcBef>
                  <a:spcAft>
                    <a:spcPts val="0"/>
                  </a:spcAft>
                  <a:defRPr/>
                </a:pPr>
                <a:r>
                  <a:rPr lang="en-US" sz="2000" dirty="0" smtClean="0">
                    <a:solidFill>
                      <a:schemeClr val="accent1">
                        <a:lumMod val="75000"/>
                      </a:schemeClr>
                    </a:solidFill>
                    <a:latin typeface="Calibri" pitchFamily="34" charset="0"/>
                    <a:cs typeface="Calibri" pitchFamily="34" charset="0"/>
                  </a:rPr>
                  <a:t>FDP Update</a:t>
                </a:r>
                <a:endParaRPr lang="en-US" sz="2000" dirty="0">
                  <a:solidFill>
                    <a:schemeClr val="accent1">
                      <a:lumMod val="75000"/>
                    </a:schemeClr>
                  </a:solidFill>
                  <a:latin typeface="Calibri" pitchFamily="34" charset="0"/>
                  <a:cs typeface="Calibri" pitchFamily="34" charset="0"/>
                </a:endParaRPr>
              </a:p>
            </p:txBody>
          </p:sp>
          <p:sp>
            <p:nvSpPr>
              <p:cNvPr id="22" name="Rectangle 21"/>
              <p:cNvSpPr/>
              <p:nvPr/>
            </p:nvSpPr>
            <p:spPr>
              <a:xfrm>
                <a:off x="4982561" y="5924385"/>
                <a:ext cx="1387331" cy="400110"/>
              </a:xfrm>
              <a:prstGeom prst="rect">
                <a:avLst/>
              </a:prstGeom>
            </p:spPr>
            <p:txBody>
              <a:bodyPr wrap="square">
                <a:spAutoFit/>
              </a:bodyPr>
              <a:lstStyle/>
              <a:p>
                <a:r>
                  <a:rPr lang="en-US" sz="2000" dirty="0" smtClean="0">
                    <a:solidFill>
                      <a:schemeClr val="accent1">
                        <a:lumMod val="75000"/>
                      </a:schemeClr>
                    </a:solidFill>
                    <a:latin typeface="Calibri" pitchFamily="34" charset="0"/>
                  </a:rPr>
                  <a:t>August 2012</a:t>
                </a:r>
                <a:endParaRPr lang="en-US" sz="2000" dirty="0">
                  <a:solidFill>
                    <a:schemeClr val="accent1">
                      <a:lumMod val="75000"/>
                    </a:schemeClr>
                  </a:solidFill>
                  <a:latin typeface="Calibri" pitchFamily="34" charset="0"/>
                </a:endParaRPr>
              </a:p>
            </p:txBody>
          </p:sp>
        </p:grpSp>
        <p:cxnSp>
          <p:nvCxnSpPr>
            <p:cNvPr id="12" name="Straight Connector 11"/>
            <p:cNvCxnSpPr/>
            <p:nvPr/>
          </p:nvCxnSpPr>
          <p:spPr>
            <a:xfrm>
              <a:off x="990600" y="5638800"/>
              <a:ext cx="7239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C:\Users\mhealy11\AppData\Local\Microsoft\Windows\Temporary Internet Files\Content.IE5\KPOADKMM\MC900056244[1].wmf"/>
            <p:cNvPicPr/>
            <p:nvPr/>
          </p:nvPicPr>
          <p:blipFill>
            <a:blip r:embed="rId2" cstate="print">
              <a:lum bright="14000" contrast="-24000"/>
              <a:extLst>
                <a:ext uri="{28A0092B-C50C-407E-A947-70E740481C1C}">
                  <a14:useLocalDpi xmlns:a14="http://schemas.microsoft.com/office/drawing/2010/main" val="0"/>
                </a:ext>
              </a:extLst>
            </a:blip>
            <a:srcRect/>
            <a:stretch>
              <a:fillRect/>
            </a:stretch>
          </p:blipFill>
          <p:spPr bwMode="auto">
            <a:xfrm>
              <a:off x="3733800" y="5756672"/>
              <a:ext cx="1981200" cy="1101328"/>
            </a:xfrm>
            <a:prstGeom prst="rect">
              <a:avLst/>
            </a:prstGeom>
            <a:noFill/>
            <a:ln>
              <a:noFill/>
            </a:ln>
          </p:spPr>
        </p:pic>
      </p:grpSp>
    </p:spTree>
    <p:extLst>
      <p:ext uri="{BB962C8B-B14F-4D97-AF65-F5344CB8AC3E}">
        <p14:creationId xmlns:p14="http://schemas.microsoft.com/office/powerpoint/2010/main" val="1918294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895600" y="457200"/>
            <a:ext cx="3179480" cy="677108"/>
          </a:xfrm>
          <a:prstGeom prst="rect">
            <a:avLst/>
          </a:prstGeom>
        </p:spPr>
        <p:txBody>
          <a:bodyPr wrap="square">
            <a:spAutoFit/>
          </a:bodyPr>
          <a:lstStyle/>
          <a:p>
            <a:pPr marL="0" lvl="1"/>
            <a:r>
              <a:rPr lang="en-US" sz="2000" i="1" dirty="0" smtClean="0"/>
              <a:t>“Affiliation” Breakdown 102</a:t>
            </a:r>
            <a:endParaRPr lang="en-US" sz="2000" i="1" dirty="0"/>
          </a:p>
          <a:p>
            <a:pPr marL="0" lvl="1"/>
            <a:endParaRPr lang="en-US" dirty="0"/>
          </a:p>
        </p:txBody>
      </p:sp>
      <p:sp>
        <p:nvSpPr>
          <p:cNvPr id="3" name="TextBox 2"/>
          <p:cNvSpPr txBox="1"/>
          <p:nvPr/>
        </p:nvSpPr>
        <p:spPr>
          <a:xfrm>
            <a:off x="1622920" y="1103531"/>
            <a:ext cx="5803848" cy="3262432"/>
          </a:xfrm>
          <a:prstGeom prst="rect">
            <a:avLst/>
          </a:prstGeom>
          <a:noFill/>
        </p:spPr>
        <p:txBody>
          <a:bodyPr wrap="square" rtlCol="0">
            <a:spAutoFit/>
          </a:bodyPr>
          <a:lstStyle/>
          <a:p>
            <a:pPr marL="342900" lvl="2" indent="-342900">
              <a:spcAft>
                <a:spcPts val="1200"/>
              </a:spcAft>
              <a:buFont typeface="Arial" pitchFamily="34" charset="0"/>
              <a:buChar char="•"/>
            </a:pPr>
            <a:r>
              <a:rPr lang="en-US" dirty="0" smtClean="0"/>
              <a:t>A </a:t>
            </a:r>
            <a:r>
              <a:rPr lang="en-US" dirty="0"/>
              <a:t>Chinese student </a:t>
            </a:r>
            <a:r>
              <a:rPr lang="en-US" dirty="0" smtClean="0"/>
              <a:t>or visiting scholar enrolled </a:t>
            </a:r>
            <a:r>
              <a:rPr lang="en-US" dirty="0"/>
              <a:t>in a U.S. university </a:t>
            </a:r>
            <a:r>
              <a:rPr lang="en-US" dirty="0" smtClean="0"/>
              <a:t>on a J-1 visa would </a:t>
            </a:r>
            <a:r>
              <a:rPr lang="en-US" dirty="0"/>
              <a:t>not have to be excluded from participation in a NASA-funded project </a:t>
            </a:r>
            <a:r>
              <a:rPr lang="en-US" i="1" dirty="0"/>
              <a:t>unless he/she has a prohibited </a:t>
            </a:r>
            <a:r>
              <a:rPr lang="en-US" i="1" dirty="0" smtClean="0"/>
              <a:t>affiliation</a:t>
            </a:r>
            <a:r>
              <a:rPr lang="en-US" dirty="0" smtClean="0"/>
              <a:t>, such as:</a:t>
            </a:r>
          </a:p>
          <a:p>
            <a:pPr marL="800100" lvl="3" indent="-342900">
              <a:spcAft>
                <a:spcPts val="1200"/>
              </a:spcAft>
              <a:buFont typeface="Symbol" pitchFamily="18" charset="2"/>
              <a:buChar char=""/>
            </a:pPr>
            <a:r>
              <a:rPr lang="en-US" sz="1600" dirty="0" smtClean="0"/>
              <a:t>A contractual relationship with a </a:t>
            </a:r>
            <a:r>
              <a:rPr lang="en-US" sz="1600" dirty="0"/>
              <a:t>Chinese </a:t>
            </a:r>
            <a:r>
              <a:rPr lang="en-US" sz="1600" dirty="0" smtClean="0"/>
              <a:t>institution of </a:t>
            </a:r>
            <a:r>
              <a:rPr lang="en-US" sz="1600" dirty="0"/>
              <a:t>higher learning while in the </a:t>
            </a:r>
            <a:r>
              <a:rPr lang="en-US" sz="1600" dirty="0" smtClean="0"/>
              <a:t>U.S (includes enrollment).</a:t>
            </a:r>
            <a:endParaRPr lang="en-US" dirty="0"/>
          </a:p>
          <a:p>
            <a:pPr marL="342900" lvl="2" indent="-342900">
              <a:spcAft>
                <a:spcPts val="1200"/>
              </a:spcAft>
              <a:buFont typeface="Arial" pitchFamily="34" charset="0"/>
              <a:buChar char="•"/>
            </a:pPr>
            <a:r>
              <a:rPr lang="en-US" dirty="0" smtClean="0"/>
              <a:t>Similarly</a:t>
            </a:r>
            <a:r>
              <a:rPr lang="en-US" dirty="0"/>
              <a:t>, Chinese students in U.S. on F-1 </a:t>
            </a:r>
            <a:r>
              <a:rPr lang="en-US" dirty="0" smtClean="0"/>
              <a:t>and H-1B </a:t>
            </a:r>
            <a:r>
              <a:rPr lang="en-US" dirty="0"/>
              <a:t>visas could be included on NASA projects, </a:t>
            </a:r>
            <a:r>
              <a:rPr lang="en-US" i="1" dirty="0"/>
              <a:t>if </a:t>
            </a:r>
            <a:r>
              <a:rPr lang="en-US" i="1" dirty="0" smtClean="0"/>
              <a:t>no </a:t>
            </a:r>
            <a:r>
              <a:rPr lang="en-US" i="1" dirty="0"/>
              <a:t>affiliations</a:t>
            </a:r>
            <a:r>
              <a:rPr lang="en-US" dirty="0"/>
              <a:t>.</a:t>
            </a:r>
          </a:p>
          <a:p>
            <a:pPr marL="342900" lvl="2" indent="-342900">
              <a:spcAft>
                <a:spcPts val="1200"/>
              </a:spcAft>
              <a:buFont typeface="Arial" pitchFamily="34" charset="0"/>
              <a:buChar char="•"/>
            </a:pPr>
            <a:r>
              <a:rPr lang="en-US" dirty="0" smtClean="0"/>
              <a:t>NOTE:  NASA </a:t>
            </a:r>
            <a:r>
              <a:rPr lang="en-US" dirty="0"/>
              <a:t>says that a scholarship from a Chinese </a:t>
            </a:r>
            <a:r>
              <a:rPr lang="en-US" dirty="0" smtClean="0"/>
              <a:t>entity alone </a:t>
            </a:r>
            <a:r>
              <a:rPr lang="en-US" dirty="0"/>
              <a:t>is not treated as </a:t>
            </a:r>
            <a:r>
              <a:rPr lang="en-US" dirty="0" smtClean="0"/>
              <a:t>an affiliation.</a:t>
            </a:r>
            <a:endParaRPr lang="en-US" dirty="0"/>
          </a:p>
        </p:txBody>
      </p:sp>
      <p:grpSp>
        <p:nvGrpSpPr>
          <p:cNvPr id="10" name="Group 9"/>
          <p:cNvGrpSpPr/>
          <p:nvPr/>
        </p:nvGrpSpPr>
        <p:grpSpPr>
          <a:xfrm>
            <a:off x="990600" y="5638800"/>
            <a:ext cx="7239000" cy="1219200"/>
            <a:chOff x="990600" y="5638800"/>
            <a:chExt cx="7239000" cy="1219200"/>
          </a:xfrm>
        </p:grpSpPr>
        <p:grpSp>
          <p:nvGrpSpPr>
            <p:cNvPr id="11" name="Group 10"/>
            <p:cNvGrpSpPr/>
            <p:nvPr/>
          </p:nvGrpSpPr>
          <p:grpSpPr>
            <a:xfrm>
              <a:off x="1905000" y="6001541"/>
              <a:ext cx="5638800" cy="407964"/>
              <a:chOff x="1236767" y="5916531"/>
              <a:chExt cx="5133125" cy="407964"/>
            </a:xfrm>
          </p:grpSpPr>
          <p:sp>
            <p:nvSpPr>
              <p:cNvPr id="21" name="Rectangle 20"/>
              <p:cNvSpPr/>
              <p:nvPr/>
            </p:nvSpPr>
            <p:spPr>
              <a:xfrm>
                <a:off x="1236767" y="5916531"/>
                <a:ext cx="1291436" cy="400110"/>
              </a:xfrm>
              <a:prstGeom prst="rect">
                <a:avLst/>
              </a:prstGeom>
            </p:spPr>
            <p:txBody>
              <a:bodyPr wrap="none">
                <a:spAutoFit/>
              </a:bodyPr>
              <a:lstStyle/>
              <a:p>
                <a:pPr fontAlgn="auto">
                  <a:spcBef>
                    <a:spcPts val="0"/>
                  </a:spcBef>
                  <a:spcAft>
                    <a:spcPts val="0"/>
                  </a:spcAft>
                  <a:defRPr/>
                </a:pPr>
                <a:r>
                  <a:rPr lang="en-US" sz="2000" dirty="0" smtClean="0">
                    <a:solidFill>
                      <a:schemeClr val="accent1">
                        <a:lumMod val="75000"/>
                      </a:schemeClr>
                    </a:solidFill>
                    <a:latin typeface="Calibri" pitchFamily="34" charset="0"/>
                    <a:cs typeface="Calibri" pitchFamily="34" charset="0"/>
                  </a:rPr>
                  <a:t>FDP Update</a:t>
                </a:r>
                <a:endParaRPr lang="en-US" sz="2000" dirty="0">
                  <a:solidFill>
                    <a:schemeClr val="accent1">
                      <a:lumMod val="75000"/>
                    </a:schemeClr>
                  </a:solidFill>
                  <a:latin typeface="Calibri" pitchFamily="34" charset="0"/>
                  <a:cs typeface="Calibri" pitchFamily="34" charset="0"/>
                </a:endParaRPr>
              </a:p>
            </p:txBody>
          </p:sp>
          <p:sp>
            <p:nvSpPr>
              <p:cNvPr id="22" name="Rectangle 21"/>
              <p:cNvSpPr/>
              <p:nvPr/>
            </p:nvSpPr>
            <p:spPr>
              <a:xfrm>
                <a:off x="4982561" y="5924385"/>
                <a:ext cx="1387331" cy="400110"/>
              </a:xfrm>
              <a:prstGeom prst="rect">
                <a:avLst/>
              </a:prstGeom>
            </p:spPr>
            <p:txBody>
              <a:bodyPr wrap="square">
                <a:spAutoFit/>
              </a:bodyPr>
              <a:lstStyle/>
              <a:p>
                <a:r>
                  <a:rPr lang="en-US" sz="2000" dirty="0" smtClean="0">
                    <a:solidFill>
                      <a:schemeClr val="accent1">
                        <a:lumMod val="75000"/>
                      </a:schemeClr>
                    </a:solidFill>
                    <a:latin typeface="Calibri" pitchFamily="34" charset="0"/>
                  </a:rPr>
                  <a:t>August 2012</a:t>
                </a:r>
                <a:endParaRPr lang="en-US" sz="2000" dirty="0">
                  <a:solidFill>
                    <a:schemeClr val="accent1">
                      <a:lumMod val="75000"/>
                    </a:schemeClr>
                  </a:solidFill>
                  <a:latin typeface="Calibri" pitchFamily="34" charset="0"/>
                </a:endParaRPr>
              </a:p>
            </p:txBody>
          </p:sp>
        </p:grpSp>
        <p:cxnSp>
          <p:nvCxnSpPr>
            <p:cNvPr id="12" name="Straight Connector 11"/>
            <p:cNvCxnSpPr/>
            <p:nvPr/>
          </p:nvCxnSpPr>
          <p:spPr>
            <a:xfrm>
              <a:off x="990600" y="5638800"/>
              <a:ext cx="7239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C:\Users\mhealy11\AppData\Local\Microsoft\Windows\Temporary Internet Files\Content.IE5\KPOADKMM\MC900056244[1].wmf"/>
            <p:cNvPicPr/>
            <p:nvPr/>
          </p:nvPicPr>
          <p:blipFill>
            <a:blip r:embed="rId2" cstate="print">
              <a:lum bright="14000" contrast="-24000"/>
              <a:extLst>
                <a:ext uri="{28A0092B-C50C-407E-A947-70E740481C1C}">
                  <a14:useLocalDpi xmlns:a14="http://schemas.microsoft.com/office/drawing/2010/main" val="0"/>
                </a:ext>
              </a:extLst>
            </a:blip>
            <a:srcRect/>
            <a:stretch>
              <a:fillRect/>
            </a:stretch>
          </p:blipFill>
          <p:spPr bwMode="auto">
            <a:xfrm>
              <a:off x="3733800" y="5756672"/>
              <a:ext cx="1981200" cy="1101328"/>
            </a:xfrm>
            <a:prstGeom prst="rect">
              <a:avLst/>
            </a:prstGeom>
            <a:noFill/>
            <a:ln>
              <a:noFill/>
            </a:ln>
          </p:spPr>
        </p:pic>
      </p:grpSp>
    </p:spTree>
    <p:extLst>
      <p:ext uri="{BB962C8B-B14F-4D97-AF65-F5344CB8AC3E}">
        <p14:creationId xmlns:p14="http://schemas.microsoft.com/office/powerpoint/2010/main" val="2994475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880250" y="1134308"/>
            <a:ext cx="3179480" cy="677108"/>
          </a:xfrm>
          <a:prstGeom prst="rect">
            <a:avLst/>
          </a:prstGeom>
        </p:spPr>
        <p:txBody>
          <a:bodyPr wrap="square">
            <a:spAutoFit/>
          </a:bodyPr>
          <a:lstStyle/>
          <a:p>
            <a:pPr marL="0" lvl="1"/>
            <a:r>
              <a:rPr lang="en-US" sz="2000" i="1" dirty="0" smtClean="0"/>
              <a:t>“Affiliation” Breakdown 103</a:t>
            </a:r>
            <a:endParaRPr lang="en-US" sz="2000" i="1" dirty="0"/>
          </a:p>
          <a:p>
            <a:pPr marL="0" lvl="1"/>
            <a:endParaRPr lang="en-US" dirty="0"/>
          </a:p>
        </p:txBody>
      </p:sp>
      <p:sp>
        <p:nvSpPr>
          <p:cNvPr id="3" name="TextBox 2"/>
          <p:cNvSpPr txBox="1"/>
          <p:nvPr/>
        </p:nvSpPr>
        <p:spPr>
          <a:xfrm>
            <a:off x="1568066" y="2057400"/>
            <a:ext cx="5803848" cy="2339102"/>
          </a:xfrm>
          <a:prstGeom prst="rect">
            <a:avLst/>
          </a:prstGeom>
          <a:noFill/>
        </p:spPr>
        <p:txBody>
          <a:bodyPr wrap="square" rtlCol="0">
            <a:spAutoFit/>
          </a:bodyPr>
          <a:lstStyle/>
          <a:p>
            <a:pPr marL="342900" lvl="2" indent="-342900">
              <a:spcAft>
                <a:spcPts val="1200"/>
              </a:spcAft>
              <a:buFont typeface="Arial" pitchFamily="34" charset="0"/>
              <a:buChar char="•"/>
            </a:pPr>
            <a:r>
              <a:rPr lang="en-US" dirty="0" smtClean="0"/>
              <a:t>A professor at a Chinese university, on </a:t>
            </a:r>
            <a:r>
              <a:rPr lang="en-US" dirty="0"/>
              <a:t>sabbatical in U.S</a:t>
            </a:r>
            <a:r>
              <a:rPr lang="en-US" dirty="0" smtClean="0"/>
              <a:t>., </a:t>
            </a:r>
            <a:r>
              <a:rPr lang="en-US" dirty="0"/>
              <a:t>would likely not be allowed on NASA project.</a:t>
            </a:r>
          </a:p>
          <a:p>
            <a:pPr marL="342900" lvl="2" indent="-342900">
              <a:spcAft>
                <a:spcPts val="1200"/>
              </a:spcAft>
              <a:buFont typeface="Arial" pitchFamily="34" charset="0"/>
              <a:buChar char="•"/>
            </a:pPr>
            <a:r>
              <a:rPr lang="en-US" dirty="0" smtClean="0"/>
              <a:t>A professor at a U.S. university, on </a:t>
            </a:r>
            <a:r>
              <a:rPr lang="en-US" dirty="0"/>
              <a:t>sabbatical at a Chinese </a:t>
            </a:r>
            <a:r>
              <a:rPr lang="en-US" dirty="0" smtClean="0"/>
              <a:t>institution, </a:t>
            </a:r>
            <a:r>
              <a:rPr lang="en-US" dirty="0"/>
              <a:t>would not be considered an affiliate, but NASA funding may not be used to pay for any salary, </a:t>
            </a:r>
            <a:r>
              <a:rPr lang="en-US" dirty="0" smtClean="0"/>
              <a:t>travel, or other activity </a:t>
            </a:r>
            <a:r>
              <a:rPr lang="en-US" dirty="0"/>
              <a:t>associated with the </a:t>
            </a:r>
            <a:r>
              <a:rPr lang="en-US" dirty="0" smtClean="0"/>
              <a:t>sabbatical.</a:t>
            </a:r>
            <a:endParaRPr lang="en-US" dirty="0"/>
          </a:p>
          <a:p>
            <a:pPr marL="342900" lvl="2" indent="-342900">
              <a:spcAft>
                <a:spcPts val="1200"/>
              </a:spcAft>
              <a:buFont typeface="Arial" pitchFamily="34" charset="0"/>
              <a:buChar char="•"/>
            </a:pPr>
            <a:endParaRPr lang="en-US" dirty="0"/>
          </a:p>
        </p:txBody>
      </p:sp>
      <p:grpSp>
        <p:nvGrpSpPr>
          <p:cNvPr id="10" name="Group 9"/>
          <p:cNvGrpSpPr/>
          <p:nvPr/>
        </p:nvGrpSpPr>
        <p:grpSpPr>
          <a:xfrm>
            <a:off x="990600" y="5638800"/>
            <a:ext cx="7239000" cy="1219200"/>
            <a:chOff x="990600" y="5638800"/>
            <a:chExt cx="7239000" cy="1219200"/>
          </a:xfrm>
        </p:grpSpPr>
        <p:grpSp>
          <p:nvGrpSpPr>
            <p:cNvPr id="11" name="Group 10"/>
            <p:cNvGrpSpPr/>
            <p:nvPr/>
          </p:nvGrpSpPr>
          <p:grpSpPr>
            <a:xfrm>
              <a:off x="1905000" y="6001541"/>
              <a:ext cx="5638800" cy="407964"/>
              <a:chOff x="1236767" y="5916531"/>
              <a:chExt cx="5133125" cy="407964"/>
            </a:xfrm>
          </p:grpSpPr>
          <p:sp>
            <p:nvSpPr>
              <p:cNvPr id="21" name="Rectangle 20"/>
              <p:cNvSpPr/>
              <p:nvPr/>
            </p:nvSpPr>
            <p:spPr>
              <a:xfrm>
                <a:off x="1236767" y="5916531"/>
                <a:ext cx="1291436" cy="400110"/>
              </a:xfrm>
              <a:prstGeom prst="rect">
                <a:avLst/>
              </a:prstGeom>
            </p:spPr>
            <p:txBody>
              <a:bodyPr wrap="none">
                <a:spAutoFit/>
              </a:bodyPr>
              <a:lstStyle/>
              <a:p>
                <a:pPr fontAlgn="auto">
                  <a:spcBef>
                    <a:spcPts val="0"/>
                  </a:spcBef>
                  <a:spcAft>
                    <a:spcPts val="0"/>
                  </a:spcAft>
                  <a:defRPr/>
                </a:pPr>
                <a:r>
                  <a:rPr lang="en-US" sz="2000" dirty="0" smtClean="0">
                    <a:solidFill>
                      <a:schemeClr val="accent1">
                        <a:lumMod val="75000"/>
                      </a:schemeClr>
                    </a:solidFill>
                    <a:latin typeface="Calibri" pitchFamily="34" charset="0"/>
                    <a:cs typeface="Calibri" pitchFamily="34" charset="0"/>
                  </a:rPr>
                  <a:t>FDP Update</a:t>
                </a:r>
                <a:endParaRPr lang="en-US" sz="2000" dirty="0">
                  <a:solidFill>
                    <a:schemeClr val="accent1">
                      <a:lumMod val="75000"/>
                    </a:schemeClr>
                  </a:solidFill>
                  <a:latin typeface="Calibri" pitchFamily="34" charset="0"/>
                  <a:cs typeface="Calibri" pitchFamily="34" charset="0"/>
                </a:endParaRPr>
              </a:p>
            </p:txBody>
          </p:sp>
          <p:sp>
            <p:nvSpPr>
              <p:cNvPr id="22" name="Rectangle 21"/>
              <p:cNvSpPr/>
              <p:nvPr/>
            </p:nvSpPr>
            <p:spPr>
              <a:xfrm>
                <a:off x="4982561" y="5924385"/>
                <a:ext cx="1387331" cy="400110"/>
              </a:xfrm>
              <a:prstGeom prst="rect">
                <a:avLst/>
              </a:prstGeom>
            </p:spPr>
            <p:txBody>
              <a:bodyPr wrap="square">
                <a:spAutoFit/>
              </a:bodyPr>
              <a:lstStyle/>
              <a:p>
                <a:r>
                  <a:rPr lang="en-US" sz="2000" dirty="0" smtClean="0">
                    <a:solidFill>
                      <a:schemeClr val="accent1">
                        <a:lumMod val="75000"/>
                      </a:schemeClr>
                    </a:solidFill>
                    <a:latin typeface="Calibri" pitchFamily="34" charset="0"/>
                  </a:rPr>
                  <a:t>August 2012</a:t>
                </a:r>
                <a:endParaRPr lang="en-US" sz="2000" dirty="0">
                  <a:solidFill>
                    <a:schemeClr val="accent1">
                      <a:lumMod val="75000"/>
                    </a:schemeClr>
                  </a:solidFill>
                  <a:latin typeface="Calibri" pitchFamily="34" charset="0"/>
                </a:endParaRPr>
              </a:p>
            </p:txBody>
          </p:sp>
        </p:grpSp>
        <p:cxnSp>
          <p:nvCxnSpPr>
            <p:cNvPr id="12" name="Straight Connector 11"/>
            <p:cNvCxnSpPr/>
            <p:nvPr/>
          </p:nvCxnSpPr>
          <p:spPr>
            <a:xfrm>
              <a:off x="990600" y="5638800"/>
              <a:ext cx="7239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C:\Users\mhealy11\AppData\Local\Microsoft\Windows\Temporary Internet Files\Content.IE5\KPOADKMM\MC900056244[1].wmf"/>
            <p:cNvPicPr/>
            <p:nvPr/>
          </p:nvPicPr>
          <p:blipFill>
            <a:blip r:embed="rId2" cstate="print">
              <a:lum bright="14000" contrast="-24000"/>
              <a:extLst>
                <a:ext uri="{28A0092B-C50C-407E-A947-70E740481C1C}">
                  <a14:useLocalDpi xmlns:a14="http://schemas.microsoft.com/office/drawing/2010/main" val="0"/>
                </a:ext>
              </a:extLst>
            </a:blip>
            <a:srcRect/>
            <a:stretch>
              <a:fillRect/>
            </a:stretch>
          </p:blipFill>
          <p:spPr bwMode="auto">
            <a:xfrm>
              <a:off x="3733800" y="5756672"/>
              <a:ext cx="1981200" cy="1101328"/>
            </a:xfrm>
            <a:prstGeom prst="rect">
              <a:avLst/>
            </a:prstGeom>
            <a:noFill/>
            <a:ln>
              <a:noFill/>
            </a:ln>
          </p:spPr>
        </p:pic>
      </p:grpSp>
    </p:spTree>
    <p:extLst>
      <p:ext uri="{BB962C8B-B14F-4D97-AF65-F5344CB8AC3E}">
        <p14:creationId xmlns:p14="http://schemas.microsoft.com/office/powerpoint/2010/main" val="127849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895600" y="457200"/>
            <a:ext cx="3179480" cy="677108"/>
          </a:xfrm>
          <a:prstGeom prst="rect">
            <a:avLst/>
          </a:prstGeom>
        </p:spPr>
        <p:txBody>
          <a:bodyPr wrap="square">
            <a:spAutoFit/>
          </a:bodyPr>
          <a:lstStyle/>
          <a:p>
            <a:pPr marL="0" lvl="1"/>
            <a:r>
              <a:rPr lang="en-US" sz="2000" i="1" dirty="0" smtClean="0"/>
              <a:t>“Affiliation” Breakdown 104</a:t>
            </a:r>
            <a:endParaRPr lang="en-US" sz="2000" i="1" dirty="0"/>
          </a:p>
          <a:p>
            <a:pPr marL="0" lvl="1"/>
            <a:endParaRPr lang="en-US" dirty="0"/>
          </a:p>
        </p:txBody>
      </p:sp>
      <p:sp>
        <p:nvSpPr>
          <p:cNvPr id="3" name="TextBox 2"/>
          <p:cNvSpPr txBox="1"/>
          <p:nvPr/>
        </p:nvSpPr>
        <p:spPr>
          <a:xfrm>
            <a:off x="1600723" y="1295400"/>
            <a:ext cx="5803848" cy="3877985"/>
          </a:xfrm>
          <a:prstGeom prst="rect">
            <a:avLst/>
          </a:prstGeom>
          <a:noFill/>
        </p:spPr>
        <p:txBody>
          <a:bodyPr wrap="square" rtlCol="0">
            <a:spAutoFit/>
          </a:bodyPr>
          <a:lstStyle/>
          <a:p>
            <a:pPr marL="342900" lvl="2" indent="-342900">
              <a:spcAft>
                <a:spcPts val="1200"/>
              </a:spcAft>
              <a:buFont typeface="Arial" pitchFamily="34" charset="0"/>
              <a:buChar char="•"/>
            </a:pPr>
            <a:r>
              <a:rPr lang="en-US" dirty="0" smtClean="0"/>
              <a:t>A </a:t>
            </a:r>
            <a:r>
              <a:rPr lang="en-US" dirty="0"/>
              <a:t>faculty member whose only connection to a Chinese company, university, or other organization is the receipt of research funding will likely </a:t>
            </a:r>
            <a:r>
              <a:rPr lang="en-US" dirty="0" smtClean="0"/>
              <a:t>not be </a:t>
            </a:r>
            <a:r>
              <a:rPr lang="en-US" dirty="0"/>
              <a:t>considered an </a:t>
            </a:r>
            <a:r>
              <a:rPr lang="en-US" dirty="0" smtClean="0"/>
              <a:t>affiliated, </a:t>
            </a:r>
            <a:r>
              <a:rPr lang="en-US" dirty="0"/>
              <a:t>“tainted” </a:t>
            </a:r>
            <a:r>
              <a:rPr lang="en-US" dirty="0" smtClean="0"/>
              <a:t>individual, who must </a:t>
            </a:r>
            <a:r>
              <a:rPr lang="en-US" dirty="0"/>
              <a:t>be denied participation in NASA-funded projects, so long as care is taken to prevent NASA-funded activity and results from benefitting Chinese </a:t>
            </a:r>
            <a:r>
              <a:rPr lang="en-US" dirty="0" smtClean="0"/>
              <a:t>entities.</a:t>
            </a:r>
          </a:p>
          <a:p>
            <a:pPr marL="800100" lvl="3" indent="-342900">
              <a:spcAft>
                <a:spcPts val="1200"/>
              </a:spcAft>
              <a:buFont typeface="Symbol" pitchFamily="18" charset="2"/>
              <a:buChar char=""/>
            </a:pPr>
            <a:r>
              <a:rPr lang="en-US" sz="1600" dirty="0" smtClean="0"/>
              <a:t>This </a:t>
            </a:r>
            <a:r>
              <a:rPr lang="en-US" sz="1600" dirty="0"/>
              <a:t>scenario </a:t>
            </a:r>
            <a:r>
              <a:rPr lang="en-US" sz="1600" dirty="0" smtClean="0"/>
              <a:t>has enough of an obligatory relationship between researcher and China that you might </a:t>
            </a:r>
            <a:r>
              <a:rPr lang="en-US" sz="1600" dirty="0"/>
              <a:t>want to run </a:t>
            </a:r>
            <a:r>
              <a:rPr lang="en-US" sz="1600" dirty="0" smtClean="0"/>
              <a:t>it by your </a:t>
            </a:r>
            <a:r>
              <a:rPr lang="en-US" sz="1600" dirty="0"/>
              <a:t>contacts at </a:t>
            </a:r>
            <a:r>
              <a:rPr lang="en-US" sz="1600" dirty="0" smtClean="0"/>
              <a:t>NASA, in order to </a:t>
            </a:r>
            <a:r>
              <a:rPr lang="en-US" sz="1600" dirty="0"/>
              <a:t>avoid any </a:t>
            </a:r>
            <a:r>
              <a:rPr lang="en-US" sz="1600" dirty="0" smtClean="0"/>
              <a:t>inadvertent, prohibited overlap between the work for the Chinese sponsor and work under NASA funding.</a:t>
            </a:r>
            <a:r>
              <a:rPr lang="en-US" dirty="0" smtClean="0"/>
              <a:t> </a:t>
            </a:r>
            <a:endParaRPr lang="en-US" dirty="0"/>
          </a:p>
          <a:p>
            <a:pPr marL="342900" lvl="2" indent="-342900">
              <a:spcAft>
                <a:spcPts val="1200"/>
              </a:spcAft>
              <a:buFont typeface="Arial" pitchFamily="34" charset="0"/>
              <a:buChar char="•"/>
            </a:pPr>
            <a:endParaRPr lang="en-US" dirty="0"/>
          </a:p>
        </p:txBody>
      </p:sp>
      <p:grpSp>
        <p:nvGrpSpPr>
          <p:cNvPr id="10" name="Group 9"/>
          <p:cNvGrpSpPr/>
          <p:nvPr/>
        </p:nvGrpSpPr>
        <p:grpSpPr>
          <a:xfrm>
            <a:off x="990600" y="5638800"/>
            <a:ext cx="7239000" cy="1219200"/>
            <a:chOff x="990600" y="5638800"/>
            <a:chExt cx="7239000" cy="1219200"/>
          </a:xfrm>
        </p:grpSpPr>
        <p:grpSp>
          <p:nvGrpSpPr>
            <p:cNvPr id="11" name="Group 10"/>
            <p:cNvGrpSpPr/>
            <p:nvPr/>
          </p:nvGrpSpPr>
          <p:grpSpPr>
            <a:xfrm>
              <a:off x="1905000" y="6001541"/>
              <a:ext cx="5638800" cy="407964"/>
              <a:chOff x="1236767" y="5916531"/>
              <a:chExt cx="5133125" cy="407964"/>
            </a:xfrm>
          </p:grpSpPr>
          <p:sp>
            <p:nvSpPr>
              <p:cNvPr id="21" name="Rectangle 20"/>
              <p:cNvSpPr/>
              <p:nvPr/>
            </p:nvSpPr>
            <p:spPr>
              <a:xfrm>
                <a:off x="1236767" y="5916531"/>
                <a:ext cx="1291436" cy="400110"/>
              </a:xfrm>
              <a:prstGeom prst="rect">
                <a:avLst/>
              </a:prstGeom>
            </p:spPr>
            <p:txBody>
              <a:bodyPr wrap="none">
                <a:spAutoFit/>
              </a:bodyPr>
              <a:lstStyle/>
              <a:p>
                <a:pPr fontAlgn="auto">
                  <a:spcBef>
                    <a:spcPts val="0"/>
                  </a:spcBef>
                  <a:spcAft>
                    <a:spcPts val="0"/>
                  </a:spcAft>
                  <a:defRPr/>
                </a:pPr>
                <a:r>
                  <a:rPr lang="en-US" sz="2000" dirty="0" smtClean="0">
                    <a:solidFill>
                      <a:schemeClr val="accent1">
                        <a:lumMod val="75000"/>
                      </a:schemeClr>
                    </a:solidFill>
                    <a:latin typeface="Calibri" pitchFamily="34" charset="0"/>
                    <a:cs typeface="Calibri" pitchFamily="34" charset="0"/>
                  </a:rPr>
                  <a:t>FDP Update</a:t>
                </a:r>
                <a:endParaRPr lang="en-US" sz="2000" dirty="0">
                  <a:solidFill>
                    <a:schemeClr val="accent1">
                      <a:lumMod val="75000"/>
                    </a:schemeClr>
                  </a:solidFill>
                  <a:latin typeface="Calibri" pitchFamily="34" charset="0"/>
                  <a:cs typeface="Calibri" pitchFamily="34" charset="0"/>
                </a:endParaRPr>
              </a:p>
            </p:txBody>
          </p:sp>
          <p:sp>
            <p:nvSpPr>
              <p:cNvPr id="22" name="Rectangle 21"/>
              <p:cNvSpPr/>
              <p:nvPr/>
            </p:nvSpPr>
            <p:spPr>
              <a:xfrm>
                <a:off x="4982561" y="5924385"/>
                <a:ext cx="1387331" cy="400110"/>
              </a:xfrm>
              <a:prstGeom prst="rect">
                <a:avLst/>
              </a:prstGeom>
            </p:spPr>
            <p:txBody>
              <a:bodyPr wrap="square">
                <a:spAutoFit/>
              </a:bodyPr>
              <a:lstStyle/>
              <a:p>
                <a:r>
                  <a:rPr lang="en-US" sz="2000" dirty="0" smtClean="0">
                    <a:solidFill>
                      <a:schemeClr val="accent1">
                        <a:lumMod val="75000"/>
                      </a:schemeClr>
                    </a:solidFill>
                    <a:latin typeface="Calibri" pitchFamily="34" charset="0"/>
                  </a:rPr>
                  <a:t>August 2012</a:t>
                </a:r>
                <a:endParaRPr lang="en-US" sz="2000" dirty="0">
                  <a:solidFill>
                    <a:schemeClr val="accent1">
                      <a:lumMod val="75000"/>
                    </a:schemeClr>
                  </a:solidFill>
                  <a:latin typeface="Calibri" pitchFamily="34" charset="0"/>
                </a:endParaRPr>
              </a:p>
            </p:txBody>
          </p:sp>
        </p:grpSp>
        <p:cxnSp>
          <p:nvCxnSpPr>
            <p:cNvPr id="12" name="Straight Connector 11"/>
            <p:cNvCxnSpPr/>
            <p:nvPr/>
          </p:nvCxnSpPr>
          <p:spPr>
            <a:xfrm>
              <a:off x="990600" y="5638800"/>
              <a:ext cx="7239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C:\Users\mhealy11\AppData\Local\Microsoft\Windows\Temporary Internet Files\Content.IE5\KPOADKMM\MC900056244[1].wmf"/>
            <p:cNvPicPr/>
            <p:nvPr/>
          </p:nvPicPr>
          <p:blipFill>
            <a:blip r:embed="rId2" cstate="print">
              <a:lum bright="14000" contrast="-24000"/>
              <a:extLst>
                <a:ext uri="{28A0092B-C50C-407E-A947-70E740481C1C}">
                  <a14:useLocalDpi xmlns:a14="http://schemas.microsoft.com/office/drawing/2010/main" val="0"/>
                </a:ext>
              </a:extLst>
            </a:blip>
            <a:srcRect/>
            <a:stretch>
              <a:fillRect/>
            </a:stretch>
          </p:blipFill>
          <p:spPr bwMode="auto">
            <a:xfrm>
              <a:off x="3733800" y="5756672"/>
              <a:ext cx="1981200" cy="1101328"/>
            </a:xfrm>
            <a:prstGeom prst="rect">
              <a:avLst/>
            </a:prstGeom>
            <a:noFill/>
            <a:ln>
              <a:noFill/>
            </a:ln>
          </p:spPr>
        </p:pic>
      </p:grpSp>
    </p:spTree>
    <p:extLst>
      <p:ext uri="{BB962C8B-B14F-4D97-AF65-F5344CB8AC3E}">
        <p14:creationId xmlns:p14="http://schemas.microsoft.com/office/powerpoint/2010/main" val="1230083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8714" y="2366635"/>
            <a:ext cx="3200400" cy="461665"/>
          </a:xfrm>
          <a:prstGeom prst="rect">
            <a:avLst/>
          </a:prstGeom>
          <a:noFill/>
        </p:spPr>
        <p:txBody>
          <a:bodyPr wrap="square" rtlCol="0">
            <a:spAutoFit/>
          </a:bodyPr>
          <a:lstStyle/>
          <a:p>
            <a:r>
              <a:rPr lang="en-US" sz="2400" i="1" dirty="0" smtClean="0"/>
              <a:t>There once was a Wolf…</a:t>
            </a:r>
            <a:endParaRPr lang="en-US" sz="2400" i="1" dirty="0"/>
          </a:p>
        </p:txBody>
      </p:sp>
      <p:pic>
        <p:nvPicPr>
          <p:cNvPr id="1026" name="Picture 2" descr="http://4.bp.blogspot.com/-CcGv1pgCI58/T1mJfVTF3OI/AAAAAAAAC7Y/2mGsyKLF9Jc/s1600/Frank+Wol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219200"/>
            <a:ext cx="4114800" cy="29925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43400" y="4343400"/>
            <a:ext cx="3962400" cy="584775"/>
          </a:xfrm>
          <a:prstGeom prst="rect">
            <a:avLst/>
          </a:prstGeom>
          <a:noFill/>
        </p:spPr>
        <p:txBody>
          <a:bodyPr wrap="square" rtlCol="0">
            <a:spAutoFit/>
          </a:bodyPr>
          <a:lstStyle/>
          <a:p>
            <a:pPr algn="ctr"/>
            <a:r>
              <a:rPr lang="en-US" sz="1600" dirty="0" smtClean="0"/>
              <a:t>Frank Wolf (R-VA)</a:t>
            </a:r>
          </a:p>
          <a:p>
            <a:pPr algn="ctr"/>
            <a:r>
              <a:rPr lang="en-US" sz="1600" dirty="0" smtClean="0"/>
              <a:t>U.S. House of Representatives</a:t>
            </a:r>
            <a:endParaRPr lang="en-US" sz="1600" dirty="0"/>
          </a:p>
        </p:txBody>
      </p:sp>
      <p:grpSp>
        <p:nvGrpSpPr>
          <p:cNvPr id="17" name="Group 16"/>
          <p:cNvGrpSpPr/>
          <p:nvPr/>
        </p:nvGrpSpPr>
        <p:grpSpPr>
          <a:xfrm>
            <a:off x="990600" y="5638800"/>
            <a:ext cx="7239000" cy="1219200"/>
            <a:chOff x="990600" y="5638800"/>
            <a:chExt cx="7239000" cy="1219200"/>
          </a:xfrm>
        </p:grpSpPr>
        <p:grpSp>
          <p:nvGrpSpPr>
            <p:cNvPr id="18" name="Group 17"/>
            <p:cNvGrpSpPr/>
            <p:nvPr/>
          </p:nvGrpSpPr>
          <p:grpSpPr>
            <a:xfrm>
              <a:off x="1905000" y="6001541"/>
              <a:ext cx="5638800" cy="407964"/>
              <a:chOff x="1236767" y="5916531"/>
              <a:chExt cx="5133125" cy="407964"/>
            </a:xfrm>
          </p:grpSpPr>
          <p:sp>
            <p:nvSpPr>
              <p:cNvPr id="27" name="Rectangle 26"/>
              <p:cNvSpPr/>
              <p:nvPr/>
            </p:nvSpPr>
            <p:spPr>
              <a:xfrm>
                <a:off x="1236767" y="5916531"/>
                <a:ext cx="1291436" cy="400110"/>
              </a:xfrm>
              <a:prstGeom prst="rect">
                <a:avLst/>
              </a:prstGeom>
            </p:spPr>
            <p:txBody>
              <a:bodyPr wrap="none">
                <a:spAutoFit/>
              </a:bodyPr>
              <a:lstStyle/>
              <a:p>
                <a:pPr fontAlgn="auto">
                  <a:spcBef>
                    <a:spcPts val="0"/>
                  </a:spcBef>
                  <a:spcAft>
                    <a:spcPts val="0"/>
                  </a:spcAft>
                  <a:defRPr/>
                </a:pPr>
                <a:r>
                  <a:rPr lang="en-US" sz="2000" dirty="0" smtClean="0">
                    <a:solidFill>
                      <a:schemeClr val="accent1">
                        <a:lumMod val="75000"/>
                      </a:schemeClr>
                    </a:solidFill>
                    <a:latin typeface="Calibri" pitchFamily="34" charset="0"/>
                    <a:cs typeface="Calibri" pitchFamily="34" charset="0"/>
                  </a:rPr>
                  <a:t>FDP Update</a:t>
                </a:r>
                <a:endParaRPr lang="en-US" sz="2000" dirty="0">
                  <a:solidFill>
                    <a:schemeClr val="accent1">
                      <a:lumMod val="75000"/>
                    </a:schemeClr>
                  </a:solidFill>
                  <a:latin typeface="Calibri" pitchFamily="34" charset="0"/>
                  <a:cs typeface="Calibri" pitchFamily="34" charset="0"/>
                </a:endParaRPr>
              </a:p>
            </p:txBody>
          </p:sp>
          <p:sp>
            <p:nvSpPr>
              <p:cNvPr id="28" name="Rectangle 27"/>
              <p:cNvSpPr/>
              <p:nvPr/>
            </p:nvSpPr>
            <p:spPr>
              <a:xfrm>
                <a:off x="4982561" y="5924385"/>
                <a:ext cx="1387331" cy="400110"/>
              </a:xfrm>
              <a:prstGeom prst="rect">
                <a:avLst/>
              </a:prstGeom>
            </p:spPr>
            <p:txBody>
              <a:bodyPr wrap="square">
                <a:spAutoFit/>
              </a:bodyPr>
              <a:lstStyle/>
              <a:p>
                <a:r>
                  <a:rPr lang="en-US" sz="2000" dirty="0" smtClean="0">
                    <a:solidFill>
                      <a:schemeClr val="accent1">
                        <a:lumMod val="75000"/>
                      </a:schemeClr>
                    </a:solidFill>
                    <a:latin typeface="Calibri" pitchFamily="34" charset="0"/>
                  </a:rPr>
                  <a:t>August 2012</a:t>
                </a:r>
                <a:endParaRPr lang="en-US" sz="2000" dirty="0">
                  <a:solidFill>
                    <a:schemeClr val="accent1">
                      <a:lumMod val="75000"/>
                    </a:schemeClr>
                  </a:solidFill>
                  <a:latin typeface="Calibri" pitchFamily="34" charset="0"/>
                </a:endParaRPr>
              </a:p>
            </p:txBody>
          </p:sp>
        </p:grpSp>
        <p:cxnSp>
          <p:nvCxnSpPr>
            <p:cNvPr id="25" name="Straight Connector 24"/>
            <p:cNvCxnSpPr/>
            <p:nvPr/>
          </p:nvCxnSpPr>
          <p:spPr>
            <a:xfrm>
              <a:off x="990600" y="5638800"/>
              <a:ext cx="7239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6" name="Picture 25" descr="C:\Users\mhealy11\AppData\Local\Microsoft\Windows\Temporary Internet Files\Content.IE5\KPOADKMM\MC900056244[1].wmf"/>
            <p:cNvPicPr/>
            <p:nvPr/>
          </p:nvPicPr>
          <p:blipFill>
            <a:blip r:embed="rId3" cstate="print">
              <a:lum bright="14000" contrast="-24000"/>
              <a:extLst>
                <a:ext uri="{28A0092B-C50C-407E-A947-70E740481C1C}">
                  <a14:useLocalDpi xmlns:a14="http://schemas.microsoft.com/office/drawing/2010/main" val="0"/>
                </a:ext>
              </a:extLst>
            </a:blip>
            <a:srcRect/>
            <a:stretch>
              <a:fillRect/>
            </a:stretch>
          </p:blipFill>
          <p:spPr bwMode="auto">
            <a:xfrm>
              <a:off x="3733800" y="5756672"/>
              <a:ext cx="1981200" cy="1101328"/>
            </a:xfrm>
            <a:prstGeom prst="rect">
              <a:avLst/>
            </a:prstGeom>
            <a:noFill/>
            <a:ln>
              <a:noFill/>
            </a:ln>
          </p:spPr>
        </p:pic>
      </p:grpSp>
    </p:spTree>
    <p:extLst>
      <p:ext uri="{BB962C8B-B14F-4D97-AF65-F5344CB8AC3E}">
        <p14:creationId xmlns:p14="http://schemas.microsoft.com/office/powerpoint/2010/main" val="441311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087720" y="924503"/>
            <a:ext cx="7269956" cy="707886"/>
          </a:xfrm>
          <a:prstGeom prst="rect">
            <a:avLst/>
          </a:prstGeom>
        </p:spPr>
        <p:txBody>
          <a:bodyPr wrap="square">
            <a:spAutoFit/>
          </a:bodyPr>
          <a:lstStyle/>
          <a:p>
            <a:pPr marL="0" lvl="1"/>
            <a:r>
              <a:rPr lang="en-US" sz="2000" i="1" dirty="0"/>
              <a:t>What does it mean to prohibit the programmatic involvement of </a:t>
            </a:r>
            <a:r>
              <a:rPr lang="en-US" sz="2000" i="1" dirty="0" smtClean="0"/>
              <a:t>Chinese entities </a:t>
            </a:r>
            <a:r>
              <a:rPr lang="en-US" sz="2000" i="1" dirty="0"/>
              <a:t>and those affiliated with them?</a:t>
            </a:r>
          </a:p>
        </p:txBody>
      </p:sp>
      <p:sp>
        <p:nvSpPr>
          <p:cNvPr id="3" name="TextBox 2"/>
          <p:cNvSpPr txBox="1"/>
          <p:nvPr/>
        </p:nvSpPr>
        <p:spPr>
          <a:xfrm>
            <a:off x="2017779" y="1882446"/>
            <a:ext cx="5803848" cy="3170099"/>
          </a:xfrm>
          <a:prstGeom prst="rect">
            <a:avLst/>
          </a:prstGeom>
          <a:noFill/>
        </p:spPr>
        <p:txBody>
          <a:bodyPr wrap="square" rtlCol="0">
            <a:spAutoFit/>
          </a:bodyPr>
          <a:lstStyle/>
          <a:p>
            <a:pPr marL="342900" lvl="2" indent="-342900">
              <a:spcAft>
                <a:spcPts val="1200"/>
              </a:spcAft>
              <a:buFont typeface="Arial" pitchFamily="34" charset="0"/>
              <a:buChar char="•"/>
            </a:pPr>
            <a:r>
              <a:rPr lang="en-US" dirty="0" smtClean="0"/>
              <a:t>Projects funded with the NASA </a:t>
            </a:r>
            <a:r>
              <a:rPr lang="en-US" dirty="0"/>
              <a:t>dollars </a:t>
            </a:r>
            <a:r>
              <a:rPr lang="en-US" dirty="0" smtClean="0"/>
              <a:t>that are impacted by the appropriations laws cannot include those affiliated with Chinese entities, </a:t>
            </a:r>
            <a:r>
              <a:rPr lang="en-US" i="1" dirty="0"/>
              <a:t>even if they are volunteers</a:t>
            </a:r>
            <a:r>
              <a:rPr lang="en-US" dirty="0"/>
              <a:t>.</a:t>
            </a:r>
          </a:p>
          <a:p>
            <a:pPr marL="342900" lvl="2" indent="-342900">
              <a:spcAft>
                <a:spcPts val="1200"/>
              </a:spcAft>
              <a:buFont typeface="Arial" pitchFamily="34" charset="0"/>
              <a:buChar char="•"/>
            </a:pPr>
            <a:r>
              <a:rPr lang="en-US" dirty="0" smtClean="0"/>
              <a:t>No </a:t>
            </a:r>
            <a:r>
              <a:rPr lang="en-US" dirty="0"/>
              <a:t>affiliated person can be given access to </a:t>
            </a:r>
            <a:r>
              <a:rPr lang="en-US" dirty="0" smtClean="0"/>
              <a:t>data generated under NASA funds prior to that data being </a:t>
            </a:r>
            <a:r>
              <a:rPr lang="en-US" dirty="0"/>
              <a:t>publicly </a:t>
            </a:r>
            <a:r>
              <a:rPr lang="en-US" dirty="0" smtClean="0"/>
              <a:t>disseminated.</a:t>
            </a:r>
            <a:endParaRPr lang="en-US" dirty="0"/>
          </a:p>
          <a:p>
            <a:pPr marL="342900" lvl="2" indent="-342900">
              <a:spcAft>
                <a:spcPts val="1200"/>
              </a:spcAft>
              <a:buFont typeface="Arial" pitchFamily="34" charset="0"/>
              <a:buChar char="•"/>
            </a:pPr>
            <a:r>
              <a:rPr lang="en-US" dirty="0" smtClean="0"/>
              <a:t>NOTE:  Potential complexity involved in erecting firewalls around </a:t>
            </a:r>
            <a:r>
              <a:rPr lang="en-US" dirty="0"/>
              <a:t>NASA-funded portions of work </a:t>
            </a:r>
            <a:r>
              <a:rPr lang="en-US" dirty="0" smtClean="0"/>
              <a:t>within project funded by multiple </a:t>
            </a:r>
            <a:r>
              <a:rPr lang="en-US" dirty="0"/>
              <a:t>funding agencies.</a:t>
            </a:r>
          </a:p>
        </p:txBody>
      </p:sp>
      <p:grpSp>
        <p:nvGrpSpPr>
          <p:cNvPr id="10" name="Group 9"/>
          <p:cNvGrpSpPr/>
          <p:nvPr/>
        </p:nvGrpSpPr>
        <p:grpSpPr>
          <a:xfrm>
            <a:off x="990600" y="5638800"/>
            <a:ext cx="7239000" cy="1219200"/>
            <a:chOff x="990600" y="5638800"/>
            <a:chExt cx="7239000" cy="1219200"/>
          </a:xfrm>
        </p:grpSpPr>
        <p:grpSp>
          <p:nvGrpSpPr>
            <p:cNvPr id="11" name="Group 10"/>
            <p:cNvGrpSpPr/>
            <p:nvPr/>
          </p:nvGrpSpPr>
          <p:grpSpPr>
            <a:xfrm>
              <a:off x="1905000" y="6001541"/>
              <a:ext cx="5638800" cy="407964"/>
              <a:chOff x="1236767" y="5916531"/>
              <a:chExt cx="5133125" cy="407964"/>
            </a:xfrm>
          </p:grpSpPr>
          <p:sp>
            <p:nvSpPr>
              <p:cNvPr id="21" name="Rectangle 20"/>
              <p:cNvSpPr/>
              <p:nvPr/>
            </p:nvSpPr>
            <p:spPr>
              <a:xfrm>
                <a:off x="1236767" y="5916531"/>
                <a:ext cx="1291436" cy="400110"/>
              </a:xfrm>
              <a:prstGeom prst="rect">
                <a:avLst/>
              </a:prstGeom>
            </p:spPr>
            <p:txBody>
              <a:bodyPr wrap="none">
                <a:spAutoFit/>
              </a:bodyPr>
              <a:lstStyle/>
              <a:p>
                <a:pPr fontAlgn="auto">
                  <a:spcBef>
                    <a:spcPts val="0"/>
                  </a:spcBef>
                  <a:spcAft>
                    <a:spcPts val="0"/>
                  </a:spcAft>
                  <a:defRPr/>
                </a:pPr>
                <a:r>
                  <a:rPr lang="en-US" sz="2000" dirty="0" smtClean="0">
                    <a:solidFill>
                      <a:schemeClr val="accent1">
                        <a:lumMod val="75000"/>
                      </a:schemeClr>
                    </a:solidFill>
                    <a:latin typeface="Calibri" pitchFamily="34" charset="0"/>
                    <a:cs typeface="Calibri" pitchFamily="34" charset="0"/>
                  </a:rPr>
                  <a:t>FDP Update</a:t>
                </a:r>
                <a:endParaRPr lang="en-US" sz="2000" dirty="0">
                  <a:solidFill>
                    <a:schemeClr val="accent1">
                      <a:lumMod val="75000"/>
                    </a:schemeClr>
                  </a:solidFill>
                  <a:latin typeface="Calibri" pitchFamily="34" charset="0"/>
                  <a:cs typeface="Calibri" pitchFamily="34" charset="0"/>
                </a:endParaRPr>
              </a:p>
            </p:txBody>
          </p:sp>
          <p:sp>
            <p:nvSpPr>
              <p:cNvPr id="22" name="Rectangle 21"/>
              <p:cNvSpPr/>
              <p:nvPr/>
            </p:nvSpPr>
            <p:spPr>
              <a:xfrm>
                <a:off x="4982561" y="5924385"/>
                <a:ext cx="1387331" cy="400110"/>
              </a:xfrm>
              <a:prstGeom prst="rect">
                <a:avLst/>
              </a:prstGeom>
            </p:spPr>
            <p:txBody>
              <a:bodyPr wrap="square">
                <a:spAutoFit/>
              </a:bodyPr>
              <a:lstStyle/>
              <a:p>
                <a:r>
                  <a:rPr lang="en-US" sz="2000" dirty="0" smtClean="0">
                    <a:solidFill>
                      <a:schemeClr val="accent1">
                        <a:lumMod val="75000"/>
                      </a:schemeClr>
                    </a:solidFill>
                    <a:latin typeface="Calibri" pitchFamily="34" charset="0"/>
                  </a:rPr>
                  <a:t>August 2012</a:t>
                </a:r>
                <a:endParaRPr lang="en-US" sz="2000" dirty="0">
                  <a:solidFill>
                    <a:schemeClr val="accent1">
                      <a:lumMod val="75000"/>
                    </a:schemeClr>
                  </a:solidFill>
                  <a:latin typeface="Calibri" pitchFamily="34" charset="0"/>
                </a:endParaRPr>
              </a:p>
            </p:txBody>
          </p:sp>
        </p:grpSp>
        <p:cxnSp>
          <p:nvCxnSpPr>
            <p:cNvPr id="12" name="Straight Connector 11"/>
            <p:cNvCxnSpPr/>
            <p:nvPr/>
          </p:nvCxnSpPr>
          <p:spPr>
            <a:xfrm>
              <a:off x="990600" y="5638800"/>
              <a:ext cx="7239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C:\Users\mhealy11\AppData\Local\Microsoft\Windows\Temporary Internet Files\Content.IE5\KPOADKMM\MC900056244[1].wmf"/>
            <p:cNvPicPr/>
            <p:nvPr/>
          </p:nvPicPr>
          <p:blipFill>
            <a:blip r:embed="rId2" cstate="print">
              <a:lum bright="14000" contrast="-24000"/>
              <a:extLst>
                <a:ext uri="{28A0092B-C50C-407E-A947-70E740481C1C}">
                  <a14:useLocalDpi xmlns:a14="http://schemas.microsoft.com/office/drawing/2010/main" val="0"/>
                </a:ext>
              </a:extLst>
            </a:blip>
            <a:srcRect/>
            <a:stretch>
              <a:fillRect/>
            </a:stretch>
          </p:blipFill>
          <p:spPr bwMode="auto">
            <a:xfrm>
              <a:off x="3733800" y="5756672"/>
              <a:ext cx="1981200" cy="1101328"/>
            </a:xfrm>
            <a:prstGeom prst="rect">
              <a:avLst/>
            </a:prstGeom>
            <a:noFill/>
            <a:ln>
              <a:noFill/>
            </a:ln>
          </p:spPr>
        </p:pic>
      </p:grpSp>
    </p:spTree>
    <p:extLst>
      <p:ext uri="{BB962C8B-B14F-4D97-AF65-F5344CB8AC3E}">
        <p14:creationId xmlns:p14="http://schemas.microsoft.com/office/powerpoint/2010/main" val="1703800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087720" y="924503"/>
            <a:ext cx="7269956" cy="646331"/>
          </a:xfrm>
          <a:prstGeom prst="rect">
            <a:avLst/>
          </a:prstGeom>
        </p:spPr>
        <p:txBody>
          <a:bodyPr wrap="square">
            <a:spAutoFit/>
          </a:bodyPr>
          <a:lstStyle/>
          <a:p>
            <a:pPr marL="0" lvl="1"/>
            <a:r>
              <a:rPr lang="en-US" i="1" dirty="0"/>
              <a:t>Stuff that you can still do with </a:t>
            </a:r>
            <a:r>
              <a:rPr lang="en-US" i="1" dirty="0" smtClean="0"/>
              <a:t>entities </a:t>
            </a:r>
            <a:r>
              <a:rPr lang="en-US" i="1" dirty="0"/>
              <a:t>and </a:t>
            </a:r>
            <a:r>
              <a:rPr lang="en-US" i="1" dirty="0" smtClean="0"/>
              <a:t>affiliates prohibited by the appropriations laws:</a:t>
            </a:r>
            <a:endParaRPr lang="en-US" i="1" dirty="0"/>
          </a:p>
        </p:txBody>
      </p:sp>
      <p:sp>
        <p:nvSpPr>
          <p:cNvPr id="3" name="TextBox 2"/>
          <p:cNvSpPr txBox="1"/>
          <p:nvPr/>
        </p:nvSpPr>
        <p:spPr>
          <a:xfrm>
            <a:off x="2017779" y="1882446"/>
            <a:ext cx="5803848" cy="3170099"/>
          </a:xfrm>
          <a:prstGeom prst="rect">
            <a:avLst/>
          </a:prstGeom>
          <a:noFill/>
        </p:spPr>
        <p:txBody>
          <a:bodyPr wrap="square" rtlCol="0">
            <a:spAutoFit/>
          </a:bodyPr>
          <a:lstStyle/>
          <a:p>
            <a:pPr marL="342900" lvl="2" indent="-342900">
              <a:spcAft>
                <a:spcPts val="1200"/>
              </a:spcAft>
              <a:buFont typeface="Arial" pitchFamily="34" charset="0"/>
              <a:buChar char="•"/>
            </a:pPr>
            <a:r>
              <a:rPr lang="en-US" dirty="0" smtClean="0"/>
              <a:t>Procure </a:t>
            </a:r>
            <a:r>
              <a:rPr lang="en-US" dirty="0"/>
              <a:t>goods and services in support of NASA </a:t>
            </a:r>
            <a:r>
              <a:rPr lang="en-US" dirty="0" smtClean="0"/>
              <a:t>projects (commercial, </a:t>
            </a:r>
            <a:r>
              <a:rPr lang="en-US" smtClean="0"/>
              <a:t>off-the-shelf stuff only).</a:t>
            </a:r>
            <a:endParaRPr lang="en-US" dirty="0"/>
          </a:p>
          <a:p>
            <a:pPr marL="342900" lvl="2" indent="-342900">
              <a:spcAft>
                <a:spcPts val="1200"/>
              </a:spcAft>
              <a:buFont typeface="Arial" pitchFamily="34" charset="0"/>
              <a:buChar char="•"/>
            </a:pPr>
            <a:r>
              <a:rPr lang="en-US" dirty="0" smtClean="0"/>
              <a:t>Enter </a:t>
            </a:r>
            <a:r>
              <a:rPr lang="en-US" dirty="0"/>
              <a:t>into general scientific discussions with affiliates (e.g., PRC researchers), as long as it is not in furtherance of some bilateral collaboration between NASA and Chinese entities.</a:t>
            </a:r>
          </a:p>
          <a:p>
            <a:pPr marL="342900" lvl="2" indent="-342900">
              <a:spcAft>
                <a:spcPts val="1200"/>
              </a:spcAft>
              <a:buFont typeface="Arial" pitchFamily="34" charset="0"/>
              <a:buChar char="•"/>
            </a:pPr>
            <a:r>
              <a:rPr lang="en-US" dirty="0" smtClean="0"/>
              <a:t>Include </a:t>
            </a:r>
            <a:r>
              <a:rPr lang="en-US" dirty="0"/>
              <a:t>them on projects </a:t>
            </a:r>
            <a:r>
              <a:rPr lang="en-US" dirty="0" smtClean="0"/>
              <a:t>(or portions of projects) that </a:t>
            </a:r>
            <a:r>
              <a:rPr lang="en-US" dirty="0"/>
              <a:t>are not funded by restricted NASA </a:t>
            </a:r>
            <a:r>
              <a:rPr lang="en-US" dirty="0" smtClean="0"/>
              <a:t>appropriations (e.g</a:t>
            </a:r>
            <a:r>
              <a:rPr lang="en-US" dirty="0"/>
              <a:t>., NSF projects), so long as other regulations allow it (e.g., EAR and ITAR).**</a:t>
            </a:r>
          </a:p>
        </p:txBody>
      </p:sp>
      <p:grpSp>
        <p:nvGrpSpPr>
          <p:cNvPr id="10" name="Group 9"/>
          <p:cNvGrpSpPr/>
          <p:nvPr/>
        </p:nvGrpSpPr>
        <p:grpSpPr>
          <a:xfrm>
            <a:off x="990600" y="5638800"/>
            <a:ext cx="7239000" cy="1219200"/>
            <a:chOff x="990600" y="5638800"/>
            <a:chExt cx="7239000" cy="1219200"/>
          </a:xfrm>
        </p:grpSpPr>
        <p:grpSp>
          <p:nvGrpSpPr>
            <p:cNvPr id="11" name="Group 10"/>
            <p:cNvGrpSpPr/>
            <p:nvPr/>
          </p:nvGrpSpPr>
          <p:grpSpPr>
            <a:xfrm>
              <a:off x="1905000" y="6001541"/>
              <a:ext cx="5638800" cy="407964"/>
              <a:chOff x="1236767" y="5916531"/>
              <a:chExt cx="5133125" cy="407964"/>
            </a:xfrm>
          </p:grpSpPr>
          <p:sp>
            <p:nvSpPr>
              <p:cNvPr id="21" name="Rectangle 20"/>
              <p:cNvSpPr/>
              <p:nvPr/>
            </p:nvSpPr>
            <p:spPr>
              <a:xfrm>
                <a:off x="1236767" y="5916531"/>
                <a:ext cx="1291436" cy="400110"/>
              </a:xfrm>
              <a:prstGeom prst="rect">
                <a:avLst/>
              </a:prstGeom>
            </p:spPr>
            <p:txBody>
              <a:bodyPr wrap="none">
                <a:spAutoFit/>
              </a:bodyPr>
              <a:lstStyle/>
              <a:p>
                <a:pPr fontAlgn="auto">
                  <a:spcBef>
                    <a:spcPts val="0"/>
                  </a:spcBef>
                  <a:spcAft>
                    <a:spcPts val="0"/>
                  </a:spcAft>
                  <a:defRPr/>
                </a:pPr>
                <a:r>
                  <a:rPr lang="en-US" sz="2000" dirty="0" smtClean="0">
                    <a:solidFill>
                      <a:schemeClr val="accent1">
                        <a:lumMod val="75000"/>
                      </a:schemeClr>
                    </a:solidFill>
                    <a:latin typeface="Calibri" pitchFamily="34" charset="0"/>
                    <a:cs typeface="Calibri" pitchFamily="34" charset="0"/>
                  </a:rPr>
                  <a:t>FDP Update</a:t>
                </a:r>
                <a:endParaRPr lang="en-US" sz="2000" dirty="0">
                  <a:solidFill>
                    <a:schemeClr val="accent1">
                      <a:lumMod val="75000"/>
                    </a:schemeClr>
                  </a:solidFill>
                  <a:latin typeface="Calibri" pitchFamily="34" charset="0"/>
                  <a:cs typeface="Calibri" pitchFamily="34" charset="0"/>
                </a:endParaRPr>
              </a:p>
            </p:txBody>
          </p:sp>
          <p:sp>
            <p:nvSpPr>
              <p:cNvPr id="22" name="Rectangle 21"/>
              <p:cNvSpPr/>
              <p:nvPr/>
            </p:nvSpPr>
            <p:spPr>
              <a:xfrm>
                <a:off x="4982561" y="5924385"/>
                <a:ext cx="1387331" cy="400110"/>
              </a:xfrm>
              <a:prstGeom prst="rect">
                <a:avLst/>
              </a:prstGeom>
            </p:spPr>
            <p:txBody>
              <a:bodyPr wrap="square">
                <a:spAutoFit/>
              </a:bodyPr>
              <a:lstStyle/>
              <a:p>
                <a:r>
                  <a:rPr lang="en-US" sz="2000" dirty="0" smtClean="0">
                    <a:solidFill>
                      <a:schemeClr val="accent1">
                        <a:lumMod val="75000"/>
                      </a:schemeClr>
                    </a:solidFill>
                    <a:latin typeface="Calibri" pitchFamily="34" charset="0"/>
                  </a:rPr>
                  <a:t>August 2012</a:t>
                </a:r>
                <a:endParaRPr lang="en-US" sz="2000" dirty="0">
                  <a:solidFill>
                    <a:schemeClr val="accent1">
                      <a:lumMod val="75000"/>
                    </a:schemeClr>
                  </a:solidFill>
                  <a:latin typeface="Calibri" pitchFamily="34" charset="0"/>
                </a:endParaRPr>
              </a:p>
            </p:txBody>
          </p:sp>
        </p:grpSp>
        <p:cxnSp>
          <p:nvCxnSpPr>
            <p:cNvPr id="12" name="Straight Connector 11"/>
            <p:cNvCxnSpPr/>
            <p:nvPr/>
          </p:nvCxnSpPr>
          <p:spPr>
            <a:xfrm>
              <a:off x="990600" y="5638800"/>
              <a:ext cx="7239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C:\Users\mhealy11\AppData\Local\Microsoft\Windows\Temporary Internet Files\Content.IE5\KPOADKMM\MC900056244[1].wmf"/>
            <p:cNvPicPr/>
            <p:nvPr/>
          </p:nvPicPr>
          <p:blipFill>
            <a:blip r:embed="rId2" cstate="print">
              <a:lum bright="14000" contrast="-24000"/>
              <a:extLst>
                <a:ext uri="{28A0092B-C50C-407E-A947-70E740481C1C}">
                  <a14:useLocalDpi xmlns:a14="http://schemas.microsoft.com/office/drawing/2010/main" val="0"/>
                </a:ext>
              </a:extLst>
            </a:blip>
            <a:srcRect/>
            <a:stretch>
              <a:fillRect/>
            </a:stretch>
          </p:blipFill>
          <p:spPr bwMode="auto">
            <a:xfrm>
              <a:off x="3733800" y="5756672"/>
              <a:ext cx="1981200" cy="1101328"/>
            </a:xfrm>
            <a:prstGeom prst="rect">
              <a:avLst/>
            </a:prstGeom>
            <a:noFill/>
            <a:ln>
              <a:noFill/>
            </a:ln>
          </p:spPr>
        </p:pic>
      </p:grpSp>
    </p:spTree>
    <p:extLst>
      <p:ext uri="{BB962C8B-B14F-4D97-AF65-F5344CB8AC3E}">
        <p14:creationId xmlns:p14="http://schemas.microsoft.com/office/powerpoint/2010/main" val="4005817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087720" y="924503"/>
            <a:ext cx="7269956" cy="400110"/>
          </a:xfrm>
          <a:prstGeom prst="rect">
            <a:avLst/>
          </a:prstGeom>
        </p:spPr>
        <p:txBody>
          <a:bodyPr wrap="square">
            <a:spAutoFit/>
          </a:bodyPr>
          <a:lstStyle/>
          <a:p>
            <a:pPr marL="0" lvl="1"/>
            <a:r>
              <a:rPr lang="en-US" sz="2000" i="1" dirty="0"/>
              <a:t>What is </a:t>
            </a:r>
            <a:r>
              <a:rPr lang="en-US" sz="2000" i="1" dirty="0" smtClean="0"/>
              <a:t>a “bilateral </a:t>
            </a:r>
            <a:r>
              <a:rPr lang="en-US" sz="2000" i="1" dirty="0"/>
              <a:t>collaboration”?</a:t>
            </a:r>
          </a:p>
        </p:txBody>
      </p:sp>
      <p:sp>
        <p:nvSpPr>
          <p:cNvPr id="3" name="TextBox 2"/>
          <p:cNvSpPr txBox="1"/>
          <p:nvPr/>
        </p:nvSpPr>
        <p:spPr>
          <a:xfrm>
            <a:off x="2042486" y="1524000"/>
            <a:ext cx="5803848" cy="4216539"/>
          </a:xfrm>
          <a:prstGeom prst="rect">
            <a:avLst/>
          </a:prstGeom>
          <a:noFill/>
        </p:spPr>
        <p:txBody>
          <a:bodyPr wrap="square" rtlCol="0">
            <a:spAutoFit/>
          </a:bodyPr>
          <a:lstStyle/>
          <a:p>
            <a:pPr marL="342900" lvl="2" indent="-342900">
              <a:spcAft>
                <a:spcPts val="1200"/>
              </a:spcAft>
              <a:buFont typeface="Arial" pitchFamily="34" charset="0"/>
              <a:buChar char="•"/>
            </a:pPr>
            <a:r>
              <a:rPr lang="en-US" dirty="0" smtClean="0"/>
              <a:t>No exact definition provided.</a:t>
            </a:r>
          </a:p>
          <a:p>
            <a:pPr marL="342900" lvl="2" indent="-342900">
              <a:spcAft>
                <a:spcPts val="1200"/>
              </a:spcAft>
              <a:buFont typeface="Arial" pitchFamily="34" charset="0"/>
              <a:buChar char="•"/>
            </a:pPr>
            <a:r>
              <a:rPr lang="en-US" dirty="0" smtClean="0"/>
              <a:t>Assume it is something like a </a:t>
            </a:r>
            <a:r>
              <a:rPr lang="en-US" dirty="0"/>
              <a:t>formal, working arrangement between </a:t>
            </a:r>
            <a:r>
              <a:rPr lang="en-US" dirty="0" smtClean="0"/>
              <a:t>just NASA-funded U.S. parties </a:t>
            </a:r>
            <a:r>
              <a:rPr lang="en-US" dirty="0"/>
              <a:t>and </a:t>
            </a:r>
            <a:r>
              <a:rPr lang="en-US" dirty="0" smtClean="0"/>
              <a:t>Chinese government </a:t>
            </a:r>
            <a:r>
              <a:rPr lang="en-US" dirty="0"/>
              <a:t>or commercial </a:t>
            </a:r>
            <a:r>
              <a:rPr lang="en-US" dirty="0" smtClean="0"/>
              <a:t>entities (or </a:t>
            </a:r>
            <a:r>
              <a:rPr lang="en-US" dirty="0"/>
              <a:t>those affiliated with </a:t>
            </a:r>
            <a:r>
              <a:rPr lang="en-US" dirty="0" smtClean="0"/>
              <a:t>them).</a:t>
            </a:r>
            <a:endParaRPr lang="en-US" dirty="0"/>
          </a:p>
          <a:p>
            <a:pPr marL="342900" lvl="2" indent="-342900">
              <a:spcAft>
                <a:spcPts val="1200"/>
              </a:spcAft>
              <a:buFont typeface="Arial" pitchFamily="34" charset="0"/>
              <a:buChar char="•"/>
            </a:pPr>
            <a:r>
              <a:rPr lang="en-US" dirty="0" smtClean="0"/>
              <a:t>Focus </a:t>
            </a:r>
            <a:r>
              <a:rPr lang="en-US" dirty="0"/>
              <a:t>is on the entities involved, not the citizenship of individual </a:t>
            </a:r>
            <a:r>
              <a:rPr lang="en-US" dirty="0" smtClean="0"/>
              <a:t>persons.</a:t>
            </a:r>
            <a:endParaRPr lang="en-US" dirty="0"/>
          </a:p>
          <a:p>
            <a:pPr marL="342900" lvl="2" indent="-342900">
              <a:spcAft>
                <a:spcPts val="1200"/>
              </a:spcAft>
              <a:buFont typeface="Arial" pitchFamily="34" charset="0"/>
              <a:buChar char="•"/>
            </a:pPr>
            <a:r>
              <a:rPr lang="en-US" dirty="0" smtClean="0"/>
              <a:t>To escape prohibition of our participation, an undertaking would need </a:t>
            </a:r>
            <a:r>
              <a:rPr lang="en-US" dirty="0"/>
              <a:t>to add at least a third entity from another </a:t>
            </a:r>
            <a:r>
              <a:rPr lang="en-US" dirty="0" smtClean="0"/>
              <a:t>country.</a:t>
            </a:r>
          </a:p>
          <a:p>
            <a:pPr marL="800100" lvl="3" indent="-342900">
              <a:spcAft>
                <a:spcPts val="1200"/>
              </a:spcAft>
              <a:buFont typeface="Symbol" pitchFamily="18" charset="2"/>
              <a:buChar char=""/>
            </a:pPr>
            <a:r>
              <a:rPr lang="en-US" sz="1600" dirty="0" smtClean="0"/>
              <a:t>Example</a:t>
            </a:r>
            <a:r>
              <a:rPr lang="en-US" sz="1600" dirty="0"/>
              <a:t>:  attendance at an </a:t>
            </a:r>
            <a:r>
              <a:rPr lang="en-US" sz="1600" dirty="0" smtClean="0"/>
              <a:t>international conference (even </a:t>
            </a:r>
            <a:r>
              <a:rPr lang="en-US" sz="1600" dirty="0"/>
              <a:t>if it takes place at a Chinese </a:t>
            </a:r>
            <a:r>
              <a:rPr lang="en-US" sz="1600" dirty="0" smtClean="0"/>
              <a:t>University) or a multilateral project.</a:t>
            </a:r>
            <a:endParaRPr lang="en-US" sz="1600" dirty="0"/>
          </a:p>
        </p:txBody>
      </p:sp>
      <p:grpSp>
        <p:nvGrpSpPr>
          <p:cNvPr id="10" name="Group 9"/>
          <p:cNvGrpSpPr/>
          <p:nvPr/>
        </p:nvGrpSpPr>
        <p:grpSpPr>
          <a:xfrm>
            <a:off x="990600" y="5638800"/>
            <a:ext cx="7239000" cy="1219200"/>
            <a:chOff x="990600" y="5638800"/>
            <a:chExt cx="7239000" cy="1219200"/>
          </a:xfrm>
        </p:grpSpPr>
        <p:grpSp>
          <p:nvGrpSpPr>
            <p:cNvPr id="11" name="Group 10"/>
            <p:cNvGrpSpPr/>
            <p:nvPr/>
          </p:nvGrpSpPr>
          <p:grpSpPr>
            <a:xfrm>
              <a:off x="1905000" y="6001541"/>
              <a:ext cx="5638800" cy="407964"/>
              <a:chOff x="1236767" y="5916531"/>
              <a:chExt cx="5133125" cy="407964"/>
            </a:xfrm>
          </p:grpSpPr>
          <p:sp>
            <p:nvSpPr>
              <p:cNvPr id="21" name="Rectangle 20"/>
              <p:cNvSpPr/>
              <p:nvPr/>
            </p:nvSpPr>
            <p:spPr>
              <a:xfrm>
                <a:off x="1236767" y="5916531"/>
                <a:ext cx="1291436" cy="400110"/>
              </a:xfrm>
              <a:prstGeom prst="rect">
                <a:avLst/>
              </a:prstGeom>
            </p:spPr>
            <p:txBody>
              <a:bodyPr wrap="none">
                <a:spAutoFit/>
              </a:bodyPr>
              <a:lstStyle/>
              <a:p>
                <a:pPr fontAlgn="auto">
                  <a:spcBef>
                    <a:spcPts val="0"/>
                  </a:spcBef>
                  <a:spcAft>
                    <a:spcPts val="0"/>
                  </a:spcAft>
                  <a:defRPr/>
                </a:pPr>
                <a:r>
                  <a:rPr lang="en-US" sz="2000" dirty="0" smtClean="0">
                    <a:solidFill>
                      <a:schemeClr val="accent1">
                        <a:lumMod val="75000"/>
                      </a:schemeClr>
                    </a:solidFill>
                    <a:latin typeface="Calibri" pitchFamily="34" charset="0"/>
                    <a:cs typeface="Calibri" pitchFamily="34" charset="0"/>
                  </a:rPr>
                  <a:t>FDP Update</a:t>
                </a:r>
                <a:endParaRPr lang="en-US" sz="2000" dirty="0">
                  <a:solidFill>
                    <a:schemeClr val="accent1">
                      <a:lumMod val="75000"/>
                    </a:schemeClr>
                  </a:solidFill>
                  <a:latin typeface="Calibri" pitchFamily="34" charset="0"/>
                  <a:cs typeface="Calibri" pitchFamily="34" charset="0"/>
                </a:endParaRPr>
              </a:p>
            </p:txBody>
          </p:sp>
          <p:sp>
            <p:nvSpPr>
              <p:cNvPr id="22" name="Rectangle 21"/>
              <p:cNvSpPr/>
              <p:nvPr/>
            </p:nvSpPr>
            <p:spPr>
              <a:xfrm>
                <a:off x="4982561" y="5924385"/>
                <a:ext cx="1387331" cy="400110"/>
              </a:xfrm>
              <a:prstGeom prst="rect">
                <a:avLst/>
              </a:prstGeom>
            </p:spPr>
            <p:txBody>
              <a:bodyPr wrap="square">
                <a:spAutoFit/>
              </a:bodyPr>
              <a:lstStyle/>
              <a:p>
                <a:r>
                  <a:rPr lang="en-US" sz="2000" dirty="0" smtClean="0">
                    <a:solidFill>
                      <a:schemeClr val="accent1">
                        <a:lumMod val="75000"/>
                      </a:schemeClr>
                    </a:solidFill>
                    <a:latin typeface="Calibri" pitchFamily="34" charset="0"/>
                  </a:rPr>
                  <a:t>August 2012</a:t>
                </a:r>
                <a:endParaRPr lang="en-US" sz="2000" dirty="0">
                  <a:solidFill>
                    <a:schemeClr val="accent1">
                      <a:lumMod val="75000"/>
                    </a:schemeClr>
                  </a:solidFill>
                  <a:latin typeface="Calibri" pitchFamily="34" charset="0"/>
                </a:endParaRPr>
              </a:p>
            </p:txBody>
          </p:sp>
        </p:grpSp>
        <p:cxnSp>
          <p:nvCxnSpPr>
            <p:cNvPr id="12" name="Straight Connector 11"/>
            <p:cNvCxnSpPr/>
            <p:nvPr/>
          </p:nvCxnSpPr>
          <p:spPr>
            <a:xfrm>
              <a:off x="990600" y="5638800"/>
              <a:ext cx="7239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C:\Users\mhealy11\AppData\Local\Microsoft\Windows\Temporary Internet Files\Content.IE5\KPOADKMM\MC900056244[1].wmf"/>
            <p:cNvPicPr/>
            <p:nvPr/>
          </p:nvPicPr>
          <p:blipFill>
            <a:blip r:embed="rId2" cstate="print">
              <a:lum bright="14000" contrast="-24000"/>
              <a:extLst>
                <a:ext uri="{28A0092B-C50C-407E-A947-70E740481C1C}">
                  <a14:useLocalDpi xmlns:a14="http://schemas.microsoft.com/office/drawing/2010/main" val="0"/>
                </a:ext>
              </a:extLst>
            </a:blip>
            <a:srcRect/>
            <a:stretch>
              <a:fillRect/>
            </a:stretch>
          </p:blipFill>
          <p:spPr bwMode="auto">
            <a:xfrm>
              <a:off x="3733800" y="5756672"/>
              <a:ext cx="1981200" cy="1101328"/>
            </a:xfrm>
            <a:prstGeom prst="rect">
              <a:avLst/>
            </a:prstGeom>
            <a:noFill/>
            <a:ln>
              <a:noFill/>
            </a:ln>
          </p:spPr>
        </p:pic>
      </p:grpSp>
    </p:spTree>
    <p:extLst>
      <p:ext uri="{BB962C8B-B14F-4D97-AF65-F5344CB8AC3E}">
        <p14:creationId xmlns:p14="http://schemas.microsoft.com/office/powerpoint/2010/main" val="2041877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959644" y="556267"/>
            <a:ext cx="7269956" cy="400110"/>
          </a:xfrm>
          <a:prstGeom prst="rect">
            <a:avLst/>
          </a:prstGeom>
        </p:spPr>
        <p:txBody>
          <a:bodyPr wrap="square">
            <a:spAutoFit/>
          </a:bodyPr>
          <a:lstStyle/>
          <a:p>
            <a:pPr marL="0" lvl="1" algn="ctr"/>
            <a:r>
              <a:rPr lang="en-US" sz="2000" i="1" dirty="0" smtClean="0"/>
              <a:t>These Restrictions are Separate from Export </a:t>
            </a:r>
            <a:r>
              <a:rPr lang="en-US" sz="2000" i="1" dirty="0"/>
              <a:t>C</a:t>
            </a:r>
            <a:r>
              <a:rPr lang="en-US" sz="2000" i="1" dirty="0" smtClean="0"/>
              <a:t>ontrol Regulations</a:t>
            </a:r>
            <a:endParaRPr lang="en-US" i="1" dirty="0"/>
          </a:p>
        </p:txBody>
      </p:sp>
      <p:sp>
        <p:nvSpPr>
          <p:cNvPr id="3" name="TextBox 2"/>
          <p:cNvSpPr txBox="1"/>
          <p:nvPr/>
        </p:nvSpPr>
        <p:spPr>
          <a:xfrm>
            <a:off x="1820774" y="1295400"/>
            <a:ext cx="5803848" cy="3416320"/>
          </a:xfrm>
          <a:prstGeom prst="rect">
            <a:avLst/>
          </a:prstGeom>
          <a:noFill/>
        </p:spPr>
        <p:txBody>
          <a:bodyPr wrap="square" rtlCol="0">
            <a:spAutoFit/>
          </a:bodyPr>
          <a:lstStyle/>
          <a:p>
            <a:pPr marL="342900" lvl="2" indent="-342900">
              <a:spcAft>
                <a:spcPts val="1200"/>
              </a:spcAft>
              <a:buFont typeface="Arial" pitchFamily="34" charset="0"/>
              <a:buChar char="•"/>
            </a:pPr>
            <a:r>
              <a:rPr lang="en-US" dirty="0" smtClean="0"/>
              <a:t>Has not </a:t>
            </a:r>
            <a:r>
              <a:rPr lang="en-US" dirty="0"/>
              <a:t>become part of ITAR or EAR.</a:t>
            </a:r>
          </a:p>
          <a:p>
            <a:pPr marL="342900" lvl="2" indent="-342900">
              <a:spcAft>
                <a:spcPts val="1200"/>
              </a:spcAft>
              <a:buFont typeface="Arial" pitchFamily="34" charset="0"/>
              <a:buChar char="•"/>
            </a:pPr>
            <a:r>
              <a:rPr lang="en-US" dirty="0" smtClean="0"/>
              <a:t>Restrictions </a:t>
            </a:r>
            <a:r>
              <a:rPr lang="en-US" dirty="0"/>
              <a:t>are not based on citizenship, as on the CCL</a:t>
            </a:r>
          </a:p>
          <a:p>
            <a:pPr marL="342900" lvl="2" indent="-342900">
              <a:spcAft>
                <a:spcPts val="1200"/>
              </a:spcAft>
              <a:buFont typeface="Arial" pitchFamily="34" charset="0"/>
              <a:buChar char="•"/>
            </a:pPr>
            <a:r>
              <a:rPr lang="en-US" dirty="0" smtClean="0"/>
              <a:t>Would still have to screen a Chinese citizen for ITAR/EAR restrictions, even if allowed to work on project under these NASA appropriation restrictions.</a:t>
            </a:r>
          </a:p>
          <a:p>
            <a:pPr marL="342900" lvl="2" indent="-342900">
              <a:spcAft>
                <a:spcPts val="1200"/>
              </a:spcAft>
              <a:buFont typeface="Arial" pitchFamily="34" charset="0"/>
              <a:buChar char="•"/>
            </a:pPr>
            <a:r>
              <a:rPr lang="en-US" dirty="0" smtClean="0"/>
              <a:t>Denying </a:t>
            </a:r>
            <a:r>
              <a:rPr lang="en-US" dirty="0"/>
              <a:t>access of an affiliated Chinese citizen on project would (probably) not eliminate the </a:t>
            </a:r>
            <a:r>
              <a:rPr lang="en-US" dirty="0" smtClean="0"/>
              <a:t>FRE, as  provided for by the EAR.</a:t>
            </a:r>
          </a:p>
          <a:p>
            <a:pPr marL="800100" lvl="3" indent="-342900">
              <a:spcAft>
                <a:spcPts val="1200"/>
              </a:spcAft>
              <a:buFont typeface="Symbol" pitchFamily="18" charset="2"/>
              <a:buChar char=""/>
            </a:pPr>
            <a:r>
              <a:rPr lang="en-US" sz="1600" dirty="0" smtClean="0"/>
              <a:t>Participation </a:t>
            </a:r>
            <a:r>
              <a:rPr lang="en-US" sz="1600" dirty="0"/>
              <a:t>would be forbidden, but not access via publication. Some debate on this</a:t>
            </a:r>
            <a:r>
              <a:rPr lang="en-US" sz="1600" dirty="0" smtClean="0"/>
              <a:t>.</a:t>
            </a:r>
            <a:endParaRPr lang="en-US" dirty="0"/>
          </a:p>
        </p:txBody>
      </p:sp>
      <p:grpSp>
        <p:nvGrpSpPr>
          <p:cNvPr id="10" name="Group 9"/>
          <p:cNvGrpSpPr/>
          <p:nvPr/>
        </p:nvGrpSpPr>
        <p:grpSpPr>
          <a:xfrm>
            <a:off x="990600" y="5638800"/>
            <a:ext cx="7239000" cy="1219200"/>
            <a:chOff x="990600" y="5638800"/>
            <a:chExt cx="7239000" cy="1219200"/>
          </a:xfrm>
        </p:grpSpPr>
        <p:grpSp>
          <p:nvGrpSpPr>
            <p:cNvPr id="11" name="Group 10"/>
            <p:cNvGrpSpPr/>
            <p:nvPr/>
          </p:nvGrpSpPr>
          <p:grpSpPr>
            <a:xfrm>
              <a:off x="1905000" y="6001541"/>
              <a:ext cx="5638800" cy="407964"/>
              <a:chOff x="1236767" y="5916531"/>
              <a:chExt cx="5133125" cy="407964"/>
            </a:xfrm>
          </p:grpSpPr>
          <p:sp>
            <p:nvSpPr>
              <p:cNvPr id="21" name="Rectangle 20"/>
              <p:cNvSpPr/>
              <p:nvPr/>
            </p:nvSpPr>
            <p:spPr>
              <a:xfrm>
                <a:off x="1236767" y="5916531"/>
                <a:ext cx="1291436" cy="400110"/>
              </a:xfrm>
              <a:prstGeom prst="rect">
                <a:avLst/>
              </a:prstGeom>
            </p:spPr>
            <p:txBody>
              <a:bodyPr wrap="none">
                <a:spAutoFit/>
              </a:bodyPr>
              <a:lstStyle/>
              <a:p>
                <a:pPr fontAlgn="auto">
                  <a:spcBef>
                    <a:spcPts val="0"/>
                  </a:spcBef>
                  <a:spcAft>
                    <a:spcPts val="0"/>
                  </a:spcAft>
                  <a:defRPr/>
                </a:pPr>
                <a:r>
                  <a:rPr lang="en-US" sz="2000" dirty="0" smtClean="0">
                    <a:solidFill>
                      <a:schemeClr val="accent1">
                        <a:lumMod val="75000"/>
                      </a:schemeClr>
                    </a:solidFill>
                    <a:latin typeface="Calibri" pitchFamily="34" charset="0"/>
                    <a:cs typeface="Calibri" pitchFamily="34" charset="0"/>
                  </a:rPr>
                  <a:t>FDP Update</a:t>
                </a:r>
                <a:endParaRPr lang="en-US" sz="2000" dirty="0">
                  <a:solidFill>
                    <a:schemeClr val="accent1">
                      <a:lumMod val="75000"/>
                    </a:schemeClr>
                  </a:solidFill>
                  <a:latin typeface="Calibri" pitchFamily="34" charset="0"/>
                  <a:cs typeface="Calibri" pitchFamily="34" charset="0"/>
                </a:endParaRPr>
              </a:p>
            </p:txBody>
          </p:sp>
          <p:sp>
            <p:nvSpPr>
              <p:cNvPr id="22" name="Rectangle 21"/>
              <p:cNvSpPr/>
              <p:nvPr/>
            </p:nvSpPr>
            <p:spPr>
              <a:xfrm>
                <a:off x="4982561" y="5924385"/>
                <a:ext cx="1387331" cy="400110"/>
              </a:xfrm>
              <a:prstGeom prst="rect">
                <a:avLst/>
              </a:prstGeom>
            </p:spPr>
            <p:txBody>
              <a:bodyPr wrap="square">
                <a:spAutoFit/>
              </a:bodyPr>
              <a:lstStyle/>
              <a:p>
                <a:r>
                  <a:rPr lang="en-US" sz="2000" dirty="0" smtClean="0">
                    <a:solidFill>
                      <a:schemeClr val="accent1">
                        <a:lumMod val="75000"/>
                      </a:schemeClr>
                    </a:solidFill>
                    <a:latin typeface="Calibri" pitchFamily="34" charset="0"/>
                  </a:rPr>
                  <a:t>August 2012</a:t>
                </a:r>
                <a:endParaRPr lang="en-US" sz="2000" dirty="0">
                  <a:solidFill>
                    <a:schemeClr val="accent1">
                      <a:lumMod val="75000"/>
                    </a:schemeClr>
                  </a:solidFill>
                  <a:latin typeface="Calibri" pitchFamily="34" charset="0"/>
                </a:endParaRPr>
              </a:p>
            </p:txBody>
          </p:sp>
        </p:grpSp>
        <p:cxnSp>
          <p:nvCxnSpPr>
            <p:cNvPr id="12" name="Straight Connector 11"/>
            <p:cNvCxnSpPr/>
            <p:nvPr/>
          </p:nvCxnSpPr>
          <p:spPr>
            <a:xfrm>
              <a:off x="990600" y="5638800"/>
              <a:ext cx="7239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C:\Users\mhealy11\AppData\Local\Microsoft\Windows\Temporary Internet Files\Content.IE5\KPOADKMM\MC900056244[1].wmf"/>
            <p:cNvPicPr/>
            <p:nvPr/>
          </p:nvPicPr>
          <p:blipFill>
            <a:blip r:embed="rId2" cstate="print">
              <a:lum bright="14000" contrast="-24000"/>
              <a:extLst>
                <a:ext uri="{28A0092B-C50C-407E-A947-70E740481C1C}">
                  <a14:useLocalDpi xmlns:a14="http://schemas.microsoft.com/office/drawing/2010/main" val="0"/>
                </a:ext>
              </a:extLst>
            </a:blip>
            <a:srcRect/>
            <a:stretch>
              <a:fillRect/>
            </a:stretch>
          </p:blipFill>
          <p:spPr bwMode="auto">
            <a:xfrm>
              <a:off x="3733800" y="5756672"/>
              <a:ext cx="1981200" cy="1101328"/>
            </a:xfrm>
            <a:prstGeom prst="rect">
              <a:avLst/>
            </a:prstGeom>
            <a:noFill/>
            <a:ln>
              <a:noFill/>
            </a:ln>
          </p:spPr>
        </p:pic>
      </p:grpSp>
    </p:spTree>
    <p:extLst>
      <p:ext uri="{BB962C8B-B14F-4D97-AF65-F5344CB8AC3E}">
        <p14:creationId xmlns:p14="http://schemas.microsoft.com/office/powerpoint/2010/main" val="4243932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533400"/>
            <a:ext cx="6553200" cy="369332"/>
          </a:xfrm>
          <a:prstGeom prst="rect">
            <a:avLst/>
          </a:prstGeom>
          <a:noFill/>
        </p:spPr>
        <p:txBody>
          <a:bodyPr wrap="square" rtlCol="0">
            <a:spAutoFit/>
          </a:bodyPr>
          <a:lstStyle/>
          <a:p>
            <a:pPr algn="ctr"/>
            <a:r>
              <a:rPr lang="en-US" dirty="0" smtClean="0"/>
              <a:t>That’s all we know at this point.  Until we know more…</a:t>
            </a:r>
            <a:endParaRPr lang="en-US" dirty="0"/>
          </a:p>
        </p:txBody>
      </p:sp>
      <p:pic>
        <p:nvPicPr>
          <p:cNvPr id="8194" name="Picture 2" descr="C:\Users\fbarker1\AppData\Local\Microsoft\Windows\Temporary Internet Files\Content.IE5\YQOVVM0L\MP90043849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743" y="1371600"/>
            <a:ext cx="5638800" cy="374845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990600" y="5638800"/>
            <a:ext cx="7239000" cy="1219200"/>
            <a:chOff x="990600" y="5638800"/>
            <a:chExt cx="7239000" cy="1219200"/>
          </a:xfrm>
        </p:grpSpPr>
        <p:grpSp>
          <p:nvGrpSpPr>
            <p:cNvPr id="11" name="Group 10"/>
            <p:cNvGrpSpPr/>
            <p:nvPr/>
          </p:nvGrpSpPr>
          <p:grpSpPr>
            <a:xfrm>
              <a:off x="1905000" y="6001541"/>
              <a:ext cx="5638800" cy="407964"/>
              <a:chOff x="1236767" y="5916531"/>
              <a:chExt cx="5133125" cy="407964"/>
            </a:xfrm>
          </p:grpSpPr>
          <p:sp>
            <p:nvSpPr>
              <p:cNvPr id="14" name="Rectangle 13"/>
              <p:cNvSpPr/>
              <p:nvPr/>
            </p:nvSpPr>
            <p:spPr>
              <a:xfrm>
                <a:off x="1236767" y="5916531"/>
                <a:ext cx="1291436" cy="400110"/>
              </a:xfrm>
              <a:prstGeom prst="rect">
                <a:avLst/>
              </a:prstGeom>
            </p:spPr>
            <p:txBody>
              <a:bodyPr wrap="none">
                <a:spAutoFit/>
              </a:bodyPr>
              <a:lstStyle/>
              <a:p>
                <a:pPr fontAlgn="auto">
                  <a:spcBef>
                    <a:spcPts val="0"/>
                  </a:spcBef>
                  <a:spcAft>
                    <a:spcPts val="0"/>
                  </a:spcAft>
                  <a:defRPr/>
                </a:pPr>
                <a:r>
                  <a:rPr lang="en-US" sz="2000" dirty="0" smtClean="0">
                    <a:solidFill>
                      <a:schemeClr val="accent1">
                        <a:lumMod val="75000"/>
                      </a:schemeClr>
                    </a:solidFill>
                    <a:latin typeface="Calibri" pitchFamily="34" charset="0"/>
                    <a:cs typeface="Calibri" pitchFamily="34" charset="0"/>
                  </a:rPr>
                  <a:t>FDP Update</a:t>
                </a:r>
                <a:endParaRPr lang="en-US" sz="2000" dirty="0">
                  <a:solidFill>
                    <a:schemeClr val="accent1">
                      <a:lumMod val="75000"/>
                    </a:schemeClr>
                  </a:solidFill>
                  <a:latin typeface="Calibri" pitchFamily="34" charset="0"/>
                  <a:cs typeface="Calibri" pitchFamily="34" charset="0"/>
                </a:endParaRPr>
              </a:p>
            </p:txBody>
          </p:sp>
          <p:sp>
            <p:nvSpPr>
              <p:cNvPr id="15" name="Rectangle 14"/>
              <p:cNvSpPr/>
              <p:nvPr/>
            </p:nvSpPr>
            <p:spPr>
              <a:xfrm>
                <a:off x="4982561" y="5924385"/>
                <a:ext cx="1387331" cy="400110"/>
              </a:xfrm>
              <a:prstGeom prst="rect">
                <a:avLst/>
              </a:prstGeom>
            </p:spPr>
            <p:txBody>
              <a:bodyPr wrap="square">
                <a:spAutoFit/>
              </a:bodyPr>
              <a:lstStyle/>
              <a:p>
                <a:r>
                  <a:rPr lang="en-US" sz="2000" dirty="0" smtClean="0">
                    <a:solidFill>
                      <a:schemeClr val="accent1">
                        <a:lumMod val="75000"/>
                      </a:schemeClr>
                    </a:solidFill>
                    <a:latin typeface="Calibri" pitchFamily="34" charset="0"/>
                  </a:rPr>
                  <a:t>August 2012</a:t>
                </a:r>
                <a:endParaRPr lang="en-US" sz="2000" dirty="0">
                  <a:solidFill>
                    <a:schemeClr val="accent1">
                      <a:lumMod val="75000"/>
                    </a:schemeClr>
                  </a:solidFill>
                  <a:latin typeface="Calibri" pitchFamily="34" charset="0"/>
                </a:endParaRPr>
              </a:p>
            </p:txBody>
          </p:sp>
        </p:grpSp>
        <p:cxnSp>
          <p:nvCxnSpPr>
            <p:cNvPr id="12" name="Straight Connector 11"/>
            <p:cNvCxnSpPr/>
            <p:nvPr/>
          </p:nvCxnSpPr>
          <p:spPr>
            <a:xfrm>
              <a:off x="990600" y="5638800"/>
              <a:ext cx="7239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C:\Users\mhealy11\AppData\Local\Microsoft\Windows\Temporary Internet Files\Content.IE5\KPOADKMM\MC900056244[1].wmf"/>
            <p:cNvPicPr/>
            <p:nvPr/>
          </p:nvPicPr>
          <p:blipFill>
            <a:blip r:embed="rId3" cstate="print">
              <a:lum bright="14000" contrast="-24000"/>
              <a:extLst>
                <a:ext uri="{28A0092B-C50C-407E-A947-70E740481C1C}">
                  <a14:useLocalDpi xmlns:a14="http://schemas.microsoft.com/office/drawing/2010/main" val="0"/>
                </a:ext>
              </a:extLst>
            </a:blip>
            <a:srcRect/>
            <a:stretch>
              <a:fillRect/>
            </a:stretch>
          </p:blipFill>
          <p:spPr bwMode="auto">
            <a:xfrm>
              <a:off x="3733800" y="5756672"/>
              <a:ext cx="1981200" cy="1101328"/>
            </a:xfrm>
            <a:prstGeom prst="rect">
              <a:avLst/>
            </a:prstGeom>
            <a:noFill/>
            <a:ln>
              <a:noFill/>
            </a:ln>
          </p:spPr>
        </p:pic>
      </p:grpSp>
    </p:spTree>
    <p:extLst>
      <p:ext uri="{BB962C8B-B14F-4D97-AF65-F5344CB8AC3E}">
        <p14:creationId xmlns:p14="http://schemas.microsoft.com/office/powerpoint/2010/main" val="11166208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5113"/>
            <a:ext cx="5405307" cy="575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976257" y="2219127"/>
            <a:ext cx="2819400" cy="1107996"/>
          </a:xfrm>
          <a:prstGeom prst="rect">
            <a:avLst/>
          </a:prstGeom>
          <a:noFill/>
        </p:spPr>
        <p:txBody>
          <a:bodyPr wrap="square" rtlCol="0">
            <a:spAutoFit/>
          </a:bodyPr>
          <a:lstStyle/>
          <a:p>
            <a:pPr algn="ctr"/>
            <a:r>
              <a:rPr lang="en-US" sz="2400" i="1" dirty="0" smtClean="0"/>
              <a:t>Read and request new </a:t>
            </a:r>
            <a:r>
              <a:rPr lang="en-US" sz="2400" i="1" dirty="0" smtClean="0">
                <a:hlinkClick r:id="rId3"/>
              </a:rPr>
              <a:t>FAQs</a:t>
            </a:r>
            <a:r>
              <a:rPr lang="en-US" sz="2400" i="1" dirty="0" smtClean="0"/>
              <a:t> from NASA</a:t>
            </a:r>
            <a:endParaRPr lang="en-US" sz="2400" i="1" dirty="0"/>
          </a:p>
          <a:p>
            <a:endParaRPr lang="en-US" dirty="0"/>
          </a:p>
        </p:txBody>
      </p:sp>
      <p:sp>
        <p:nvSpPr>
          <p:cNvPr id="3" name="TextBox 2"/>
          <p:cNvSpPr txBox="1"/>
          <p:nvPr/>
        </p:nvSpPr>
        <p:spPr>
          <a:xfrm>
            <a:off x="228600" y="6248400"/>
            <a:ext cx="5562600" cy="584775"/>
          </a:xfrm>
          <a:prstGeom prst="rect">
            <a:avLst/>
          </a:prstGeom>
          <a:noFill/>
        </p:spPr>
        <p:txBody>
          <a:bodyPr wrap="square" rtlCol="0">
            <a:spAutoFit/>
          </a:bodyPr>
          <a:lstStyle/>
          <a:p>
            <a:r>
              <a:rPr lang="en-US" sz="1400" dirty="0">
                <a:hlinkClick r:id="rId3"/>
              </a:rPr>
              <a:t>http://science.nasa.gov/researchers/sara/faqs/prc-faq-roses-2012/</a:t>
            </a:r>
            <a:endParaRPr lang="en-US" sz="1400" dirty="0"/>
          </a:p>
          <a:p>
            <a:endParaRPr lang="en-US" dirty="0"/>
          </a:p>
        </p:txBody>
      </p:sp>
    </p:spTree>
    <p:extLst>
      <p:ext uri="{BB962C8B-B14F-4D97-AF65-F5344CB8AC3E}">
        <p14:creationId xmlns:p14="http://schemas.microsoft.com/office/powerpoint/2010/main" val="29805096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200" y="533400"/>
            <a:ext cx="6477000" cy="2677656"/>
          </a:xfrm>
          <a:prstGeom prst="rect">
            <a:avLst/>
          </a:prstGeom>
          <a:noFill/>
        </p:spPr>
        <p:txBody>
          <a:bodyPr wrap="square" rtlCol="0">
            <a:spAutoFit/>
          </a:bodyPr>
          <a:lstStyle/>
          <a:p>
            <a:r>
              <a:rPr lang="en-US" sz="2800" i="1" dirty="0" smtClean="0"/>
              <a:t>Be on the lookout for proposed or active projects that are likely to be affected by these restrictions.</a:t>
            </a:r>
          </a:p>
          <a:p>
            <a:endParaRPr lang="en-US" sz="2800" i="1" dirty="0"/>
          </a:p>
          <a:p>
            <a:r>
              <a:rPr lang="en-US" sz="2800" i="1" dirty="0" smtClean="0"/>
              <a:t>Same applies to emerging interpretations and enforcement of the restrictions.</a:t>
            </a:r>
            <a:endParaRPr lang="en-US" sz="2800" i="1" dirty="0"/>
          </a:p>
        </p:txBody>
      </p:sp>
      <p:pic>
        <p:nvPicPr>
          <p:cNvPr id="3074" name="Picture 2" descr="C:\Users\fbarker1\AppData\Local\Microsoft\Windows\Temporary Internet Files\Content.IE5\QROQFT4M\MC90035272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4040" y="2514600"/>
            <a:ext cx="1360488" cy="280042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990600" y="5638800"/>
            <a:ext cx="7239000" cy="1219200"/>
            <a:chOff x="990600" y="5638800"/>
            <a:chExt cx="7239000" cy="1219200"/>
          </a:xfrm>
        </p:grpSpPr>
        <p:grpSp>
          <p:nvGrpSpPr>
            <p:cNvPr id="11" name="Group 10"/>
            <p:cNvGrpSpPr/>
            <p:nvPr/>
          </p:nvGrpSpPr>
          <p:grpSpPr>
            <a:xfrm>
              <a:off x="1905000" y="6001541"/>
              <a:ext cx="5638800" cy="407964"/>
              <a:chOff x="1236767" y="5916531"/>
              <a:chExt cx="5133125" cy="407964"/>
            </a:xfrm>
          </p:grpSpPr>
          <p:sp>
            <p:nvSpPr>
              <p:cNvPr id="14" name="Rectangle 13"/>
              <p:cNvSpPr/>
              <p:nvPr/>
            </p:nvSpPr>
            <p:spPr>
              <a:xfrm>
                <a:off x="1236767" y="5916531"/>
                <a:ext cx="1291436" cy="400110"/>
              </a:xfrm>
              <a:prstGeom prst="rect">
                <a:avLst/>
              </a:prstGeom>
            </p:spPr>
            <p:txBody>
              <a:bodyPr wrap="none">
                <a:spAutoFit/>
              </a:bodyPr>
              <a:lstStyle/>
              <a:p>
                <a:pPr fontAlgn="auto">
                  <a:spcBef>
                    <a:spcPts val="0"/>
                  </a:spcBef>
                  <a:spcAft>
                    <a:spcPts val="0"/>
                  </a:spcAft>
                  <a:defRPr/>
                </a:pPr>
                <a:r>
                  <a:rPr lang="en-US" sz="2000" dirty="0" smtClean="0">
                    <a:solidFill>
                      <a:schemeClr val="accent1">
                        <a:lumMod val="75000"/>
                      </a:schemeClr>
                    </a:solidFill>
                    <a:latin typeface="Calibri" pitchFamily="34" charset="0"/>
                    <a:cs typeface="Calibri" pitchFamily="34" charset="0"/>
                  </a:rPr>
                  <a:t>FDP Update</a:t>
                </a:r>
                <a:endParaRPr lang="en-US" sz="2000" dirty="0">
                  <a:solidFill>
                    <a:schemeClr val="accent1">
                      <a:lumMod val="75000"/>
                    </a:schemeClr>
                  </a:solidFill>
                  <a:latin typeface="Calibri" pitchFamily="34" charset="0"/>
                  <a:cs typeface="Calibri" pitchFamily="34" charset="0"/>
                </a:endParaRPr>
              </a:p>
            </p:txBody>
          </p:sp>
          <p:sp>
            <p:nvSpPr>
              <p:cNvPr id="15" name="Rectangle 14"/>
              <p:cNvSpPr/>
              <p:nvPr/>
            </p:nvSpPr>
            <p:spPr>
              <a:xfrm>
                <a:off x="4982561" y="5924385"/>
                <a:ext cx="1387331" cy="400110"/>
              </a:xfrm>
              <a:prstGeom prst="rect">
                <a:avLst/>
              </a:prstGeom>
            </p:spPr>
            <p:txBody>
              <a:bodyPr wrap="square">
                <a:spAutoFit/>
              </a:bodyPr>
              <a:lstStyle/>
              <a:p>
                <a:r>
                  <a:rPr lang="en-US" sz="2000" dirty="0" smtClean="0">
                    <a:solidFill>
                      <a:schemeClr val="accent1">
                        <a:lumMod val="75000"/>
                      </a:schemeClr>
                    </a:solidFill>
                    <a:latin typeface="Calibri" pitchFamily="34" charset="0"/>
                  </a:rPr>
                  <a:t>August 2012</a:t>
                </a:r>
                <a:endParaRPr lang="en-US" sz="2000" dirty="0">
                  <a:solidFill>
                    <a:schemeClr val="accent1">
                      <a:lumMod val="75000"/>
                    </a:schemeClr>
                  </a:solidFill>
                  <a:latin typeface="Calibri" pitchFamily="34" charset="0"/>
                </a:endParaRPr>
              </a:p>
            </p:txBody>
          </p:sp>
        </p:grpSp>
        <p:cxnSp>
          <p:nvCxnSpPr>
            <p:cNvPr id="12" name="Straight Connector 11"/>
            <p:cNvCxnSpPr/>
            <p:nvPr/>
          </p:nvCxnSpPr>
          <p:spPr>
            <a:xfrm>
              <a:off x="990600" y="5638800"/>
              <a:ext cx="7239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C:\Users\mhealy11\AppData\Local\Microsoft\Windows\Temporary Internet Files\Content.IE5\KPOADKMM\MC900056244[1].wmf"/>
            <p:cNvPicPr/>
            <p:nvPr/>
          </p:nvPicPr>
          <p:blipFill>
            <a:blip r:embed="rId3" cstate="print">
              <a:lum bright="14000" contrast="-24000"/>
              <a:extLst>
                <a:ext uri="{28A0092B-C50C-407E-A947-70E740481C1C}">
                  <a14:useLocalDpi xmlns:a14="http://schemas.microsoft.com/office/drawing/2010/main" val="0"/>
                </a:ext>
              </a:extLst>
            </a:blip>
            <a:srcRect/>
            <a:stretch>
              <a:fillRect/>
            </a:stretch>
          </p:blipFill>
          <p:spPr bwMode="auto">
            <a:xfrm>
              <a:off x="3733800" y="5756672"/>
              <a:ext cx="1981200" cy="1101328"/>
            </a:xfrm>
            <a:prstGeom prst="rect">
              <a:avLst/>
            </a:prstGeom>
            <a:noFill/>
            <a:ln>
              <a:noFill/>
            </a:ln>
          </p:spPr>
        </p:pic>
      </p:grpSp>
    </p:spTree>
    <p:extLst>
      <p:ext uri="{BB962C8B-B14F-4D97-AF65-F5344CB8AC3E}">
        <p14:creationId xmlns:p14="http://schemas.microsoft.com/office/powerpoint/2010/main" val="790238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4504" y="2710543"/>
            <a:ext cx="6019800" cy="1938992"/>
          </a:xfrm>
          <a:prstGeom prst="rect">
            <a:avLst/>
          </a:prstGeom>
          <a:noFill/>
        </p:spPr>
        <p:txBody>
          <a:bodyPr wrap="square" rtlCol="0">
            <a:spAutoFit/>
          </a:bodyPr>
          <a:lstStyle/>
          <a:p>
            <a:pPr marL="0" lvl="2"/>
            <a:r>
              <a:rPr lang="en-US" sz="2400" i="1" dirty="0"/>
              <a:t>Prepare research admin. and departmental personnel to address the new restrictions, as expressed in proposal, award and modification </a:t>
            </a:r>
            <a:r>
              <a:rPr lang="en-US" sz="2400" i="1" dirty="0" smtClean="0"/>
              <a:t>documentation (including required, signed assurances).</a:t>
            </a:r>
            <a:endParaRPr lang="en-US" sz="2400" i="1" dirty="0"/>
          </a:p>
        </p:txBody>
      </p:sp>
      <p:pic>
        <p:nvPicPr>
          <p:cNvPr id="3" name="Picture 3" descr="C:\Users\fbarker1\AppData\Local\Microsoft\Windows\Temporary Internet Files\Content.IE5\QROQFT4M\MC90004844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2352104" cy="237966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990600" y="5638800"/>
            <a:ext cx="7239000" cy="1219200"/>
            <a:chOff x="990600" y="5638800"/>
            <a:chExt cx="7239000" cy="1219200"/>
          </a:xfrm>
        </p:grpSpPr>
        <p:grpSp>
          <p:nvGrpSpPr>
            <p:cNvPr id="11" name="Group 10"/>
            <p:cNvGrpSpPr/>
            <p:nvPr/>
          </p:nvGrpSpPr>
          <p:grpSpPr>
            <a:xfrm>
              <a:off x="1905000" y="6001541"/>
              <a:ext cx="5638800" cy="407964"/>
              <a:chOff x="1236767" y="5916531"/>
              <a:chExt cx="5133125" cy="407964"/>
            </a:xfrm>
          </p:grpSpPr>
          <p:sp>
            <p:nvSpPr>
              <p:cNvPr id="14" name="Rectangle 13"/>
              <p:cNvSpPr/>
              <p:nvPr/>
            </p:nvSpPr>
            <p:spPr>
              <a:xfrm>
                <a:off x="1236767" y="5916531"/>
                <a:ext cx="1291436" cy="400110"/>
              </a:xfrm>
              <a:prstGeom prst="rect">
                <a:avLst/>
              </a:prstGeom>
            </p:spPr>
            <p:txBody>
              <a:bodyPr wrap="none">
                <a:spAutoFit/>
              </a:bodyPr>
              <a:lstStyle/>
              <a:p>
                <a:pPr fontAlgn="auto">
                  <a:spcBef>
                    <a:spcPts val="0"/>
                  </a:spcBef>
                  <a:spcAft>
                    <a:spcPts val="0"/>
                  </a:spcAft>
                  <a:defRPr/>
                </a:pPr>
                <a:r>
                  <a:rPr lang="en-US" sz="2000" dirty="0" smtClean="0">
                    <a:solidFill>
                      <a:schemeClr val="accent1">
                        <a:lumMod val="75000"/>
                      </a:schemeClr>
                    </a:solidFill>
                    <a:latin typeface="Calibri" pitchFamily="34" charset="0"/>
                    <a:cs typeface="Calibri" pitchFamily="34" charset="0"/>
                  </a:rPr>
                  <a:t>FDP Update</a:t>
                </a:r>
                <a:endParaRPr lang="en-US" sz="2000" dirty="0">
                  <a:solidFill>
                    <a:schemeClr val="accent1">
                      <a:lumMod val="75000"/>
                    </a:schemeClr>
                  </a:solidFill>
                  <a:latin typeface="Calibri" pitchFamily="34" charset="0"/>
                  <a:cs typeface="Calibri" pitchFamily="34" charset="0"/>
                </a:endParaRPr>
              </a:p>
            </p:txBody>
          </p:sp>
          <p:sp>
            <p:nvSpPr>
              <p:cNvPr id="15" name="Rectangle 14"/>
              <p:cNvSpPr/>
              <p:nvPr/>
            </p:nvSpPr>
            <p:spPr>
              <a:xfrm>
                <a:off x="4982561" y="5924385"/>
                <a:ext cx="1387331" cy="400110"/>
              </a:xfrm>
              <a:prstGeom prst="rect">
                <a:avLst/>
              </a:prstGeom>
            </p:spPr>
            <p:txBody>
              <a:bodyPr wrap="square">
                <a:spAutoFit/>
              </a:bodyPr>
              <a:lstStyle/>
              <a:p>
                <a:r>
                  <a:rPr lang="en-US" sz="2000" dirty="0" smtClean="0">
                    <a:solidFill>
                      <a:schemeClr val="accent1">
                        <a:lumMod val="75000"/>
                      </a:schemeClr>
                    </a:solidFill>
                    <a:latin typeface="Calibri" pitchFamily="34" charset="0"/>
                  </a:rPr>
                  <a:t>August 2012</a:t>
                </a:r>
                <a:endParaRPr lang="en-US" sz="2000" dirty="0">
                  <a:solidFill>
                    <a:schemeClr val="accent1">
                      <a:lumMod val="75000"/>
                    </a:schemeClr>
                  </a:solidFill>
                  <a:latin typeface="Calibri" pitchFamily="34" charset="0"/>
                </a:endParaRPr>
              </a:p>
            </p:txBody>
          </p:sp>
        </p:grpSp>
        <p:cxnSp>
          <p:nvCxnSpPr>
            <p:cNvPr id="12" name="Straight Connector 11"/>
            <p:cNvCxnSpPr/>
            <p:nvPr/>
          </p:nvCxnSpPr>
          <p:spPr>
            <a:xfrm>
              <a:off x="990600" y="5638800"/>
              <a:ext cx="7239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C:\Users\mhealy11\AppData\Local\Microsoft\Windows\Temporary Internet Files\Content.IE5\KPOADKMM\MC900056244[1].wmf"/>
            <p:cNvPicPr/>
            <p:nvPr/>
          </p:nvPicPr>
          <p:blipFill>
            <a:blip r:embed="rId3" cstate="print">
              <a:lum bright="14000" contrast="-24000"/>
              <a:extLst>
                <a:ext uri="{28A0092B-C50C-407E-A947-70E740481C1C}">
                  <a14:useLocalDpi xmlns:a14="http://schemas.microsoft.com/office/drawing/2010/main" val="0"/>
                </a:ext>
              </a:extLst>
            </a:blip>
            <a:srcRect/>
            <a:stretch>
              <a:fillRect/>
            </a:stretch>
          </p:blipFill>
          <p:spPr bwMode="auto">
            <a:xfrm>
              <a:off x="3733800" y="5756672"/>
              <a:ext cx="1981200" cy="1101328"/>
            </a:xfrm>
            <a:prstGeom prst="rect">
              <a:avLst/>
            </a:prstGeom>
            <a:noFill/>
            <a:ln>
              <a:noFill/>
            </a:ln>
          </p:spPr>
        </p:pic>
      </p:grpSp>
    </p:spTree>
    <p:extLst>
      <p:ext uri="{BB962C8B-B14F-4D97-AF65-F5344CB8AC3E}">
        <p14:creationId xmlns:p14="http://schemas.microsoft.com/office/powerpoint/2010/main" val="27067701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7720" y="924503"/>
            <a:ext cx="7269956" cy="400110"/>
          </a:xfrm>
          <a:prstGeom prst="rect">
            <a:avLst/>
          </a:prstGeom>
        </p:spPr>
        <p:txBody>
          <a:bodyPr wrap="square">
            <a:spAutoFit/>
          </a:bodyPr>
          <a:lstStyle/>
          <a:p>
            <a:pPr marL="0" lvl="1"/>
            <a:r>
              <a:rPr lang="en-US" sz="2000" i="1" dirty="0" smtClean="0"/>
              <a:t>Suggested Preparations:</a:t>
            </a:r>
            <a:endParaRPr lang="en-US" sz="2000" i="1" dirty="0"/>
          </a:p>
        </p:txBody>
      </p:sp>
      <p:sp>
        <p:nvSpPr>
          <p:cNvPr id="3" name="TextBox 2"/>
          <p:cNvSpPr txBox="1"/>
          <p:nvPr/>
        </p:nvSpPr>
        <p:spPr>
          <a:xfrm>
            <a:off x="2042486" y="1524000"/>
            <a:ext cx="5803848" cy="3754874"/>
          </a:xfrm>
          <a:prstGeom prst="rect">
            <a:avLst/>
          </a:prstGeom>
          <a:noFill/>
        </p:spPr>
        <p:txBody>
          <a:bodyPr wrap="square" rtlCol="0">
            <a:spAutoFit/>
          </a:bodyPr>
          <a:lstStyle/>
          <a:p>
            <a:pPr marL="342900" lvl="2" indent="-342900">
              <a:spcAft>
                <a:spcPts val="1200"/>
              </a:spcAft>
              <a:buFont typeface="Arial" pitchFamily="34" charset="0"/>
              <a:buChar char="•"/>
            </a:pPr>
            <a:r>
              <a:rPr lang="en-US" dirty="0" smtClean="0"/>
              <a:t>Use internal databases (e.g., Coeus) to identify projects likely affected by restrictions.</a:t>
            </a:r>
          </a:p>
          <a:p>
            <a:pPr marL="342900" lvl="2" indent="-342900">
              <a:spcAft>
                <a:spcPts val="1200"/>
              </a:spcAft>
              <a:buFont typeface="Arial" pitchFamily="34" charset="0"/>
              <a:buChar char="•"/>
            </a:pPr>
            <a:r>
              <a:rPr lang="en-US" dirty="0" smtClean="0"/>
              <a:t>Create a notification/educational template to email to affected PIs and their projects.</a:t>
            </a:r>
          </a:p>
          <a:p>
            <a:pPr marL="342900" lvl="2" indent="-342900">
              <a:spcAft>
                <a:spcPts val="1200"/>
              </a:spcAft>
              <a:buFont typeface="Arial" pitchFamily="34" charset="0"/>
              <a:buChar char="•"/>
            </a:pPr>
            <a:r>
              <a:rPr lang="en-US" dirty="0" smtClean="0"/>
              <a:t>Provide a Web page as a resource for those affected</a:t>
            </a:r>
          </a:p>
          <a:p>
            <a:pPr marL="342900" lvl="2" indent="-342900">
              <a:spcAft>
                <a:spcPts val="1200"/>
              </a:spcAft>
              <a:buFont typeface="Arial" pitchFamily="34" charset="0"/>
              <a:buChar char="•"/>
            </a:pPr>
            <a:r>
              <a:rPr lang="en-US" dirty="0" smtClean="0"/>
              <a:t>Create an internal questionnaire/certification for those working on affected projects to ensure absence of prohibited affiliations and collaboration.</a:t>
            </a:r>
          </a:p>
          <a:p>
            <a:pPr marL="342900" lvl="2" indent="-342900">
              <a:spcAft>
                <a:spcPts val="1200"/>
              </a:spcAft>
              <a:buFont typeface="Arial" pitchFamily="34" charset="0"/>
              <a:buChar char="•"/>
            </a:pPr>
            <a:r>
              <a:rPr lang="en-US" dirty="0" smtClean="0"/>
              <a:t>Draft template letter to accompany assurance form, reinforcing JHU understanding of restrictions on Chinese students and employees.**</a:t>
            </a:r>
          </a:p>
        </p:txBody>
      </p:sp>
      <p:grpSp>
        <p:nvGrpSpPr>
          <p:cNvPr id="10" name="Group 9"/>
          <p:cNvGrpSpPr/>
          <p:nvPr/>
        </p:nvGrpSpPr>
        <p:grpSpPr>
          <a:xfrm>
            <a:off x="990600" y="5638800"/>
            <a:ext cx="7239000" cy="1219200"/>
            <a:chOff x="990600" y="5638800"/>
            <a:chExt cx="7239000" cy="1219200"/>
          </a:xfrm>
        </p:grpSpPr>
        <p:grpSp>
          <p:nvGrpSpPr>
            <p:cNvPr id="11" name="Group 10"/>
            <p:cNvGrpSpPr/>
            <p:nvPr/>
          </p:nvGrpSpPr>
          <p:grpSpPr>
            <a:xfrm>
              <a:off x="1905000" y="6001541"/>
              <a:ext cx="5638800" cy="407964"/>
              <a:chOff x="1236767" y="5916531"/>
              <a:chExt cx="5133125" cy="407964"/>
            </a:xfrm>
          </p:grpSpPr>
          <p:sp>
            <p:nvSpPr>
              <p:cNvPr id="14" name="Rectangle 13"/>
              <p:cNvSpPr/>
              <p:nvPr/>
            </p:nvSpPr>
            <p:spPr>
              <a:xfrm>
                <a:off x="1236767" y="5916531"/>
                <a:ext cx="1291436" cy="400110"/>
              </a:xfrm>
              <a:prstGeom prst="rect">
                <a:avLst/>
              </a:prstGeom>
            </p:spPr>
            <p:txBody>
              <a:bodyPr wrap="none">
                <a:spAutoFit/>
              </a:bodyPr>
              <a:lstStyle/>
              <a:p>
                <a:pPr fontAlgn="auto">
                  <a:spcBef>
                    <a:spcPts val="0"/>
                  </a:spcBef>
                  <a:spcAft>
                    <a:spcPts val="0"/>
                  </a:spcAft>
                  <a:defRPr/>
                </a:pPr>
                <a:r>
                  <a:rPr lang="en-US" sz="2000" dirty="0" smtClean="0">
                    <a:solidFill>
                      <a:schemeClr val="accent1">
                        <a:lumMod val="75000"/>
                      </a:schemeClr>
                    </a:solidFill>
                    <a:latin typeface="Calibri" pitchFamily="34" charset="0"/>
                    <a:cs typeface="Calibri" pitchFamily="34" charset="0"/>
                  </a:rPr>
                  <a:t>FDP Update</a:t>
                </a:r>
                <a:endParaRPr lang="en-US" sz="2000" dirty="0">
                  <a:solidFill>
                    <a:schemeClr val="accent1">
                      <a:lumMod val="75000"/>
                    </a:schemeClr>
                  </a:solidFill>
                  <a:latin typeface="Calibri" pitchFamily="34" charset="0"/>
                  <a:cs typeface="Calibri" pitchFamily="34" charset="0"/>
                </a:endParaRPr>
              </a:p>
            </p:txBody>
          </p:sp>
          <p:sp>
            <p:nvSpPr>
              <p:cNvPr id="15" name="Rectangle 14"/>
              <p:cNvSpPr/>
              <p:nvPr/>
            </p:nvSpPr>
            <p:spPr>
              <a:xfrm>
                <a:off x="4982561" y="5924385"/>
                <a:ext cx="1387331" cy="400110"/>
              </a:xfrm>
              <a:prstGeom prst="rect">
                <a:avLst/>
              </a:prstGeom>
            </p:spPr>
            <p:txBody>
              <a:bodyPr wrap="square">
                <a:spAutoFit/>
              </a:bodyPr>
              <a:lstStyle/>
              <a:p>
                <a:r>
                  <a:rPr lang="en-US" sz="2000" dirty="0" smtClean="0">
                    <a:solidFill>
                      <a:schemeClr val="accent1">
                        <a:lumMod val="75000"/>
                      </a:schemeClr>
                    </a:solidFill>
                    <a:latin typeface="Calibri" pitchFamily="34" charset="0"/>
                  </a:rPr>
                  <a:t>August 2012</a:t>
                </a:r>
                <a:endParaRPr lang="en-US" sz="2000" dirty="0">
                  <a:solidFill>
                    <a:schemeClr val="accent1">
                      <a:lumMod val="75000"/>
                    </a:schemeClr>
                  </a:solidFill>
                  <a:latin typeface="Calibri" pitchFamily="34" charset="0"/>
                </a:endParaRPr>
              </a:p>
            </p:txBody>
          </p:sp>
        </p:grpSp>
        <p:cxnSp>
          <p:nvCxnSpPr>
            <p:cNvPr id="12" name="Straight Connector 11"/>
            <p:cNvCxnSpPr/>
            <p:nvPr/>
          </p:nvCxnSpPr>
          <p:spPr>
            <a:xfrm>
              <a:off x="990600" y="5638800"/>
              <a:ext cx="7239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C:\Users\mhealy11\AppData\Local\Microsoft\Windows\Temporary Internet Files\Content.IE5\KPOADKMM\MC900056244[1].wmf"/>
            <p:cNvPicPr/>
            <p:nvPr/>
          </p:nvPicPr>
          <p:blipFill>
            <a:blip r:embed="rId2" cstate="print">
              <a:lum bright="14000" contrast="-24000"/>
              <a:extLst>
                <a:ext uri="{28A0092B-C50C-407E-A947-70E740481C1C}">
                  <a14:useLocalDpi xmlns:a14="http://schemas.microsoft.com/office/drawing/2010/main" val="0"/>
                </a:ext>
              </a:extLst>
            </a:blip>
            <a:srcRect/>
            <a:stretch>
              <a:fillRect/>
            </a:stretch>
          </p:blipFill>
          <p:spPr bwMode="auto">
            <a:xfrm>
              <a:off x="3733800" y="5756672"/>
              <a:ext cx="1981200" cy="1101328"/>
            </a:xfrm>
            <a:prstGeom prst="rect">
              <a:avLst/>
            </a:prstGeom>
            <a:noFill/>
            <a:ln>
              <a:noFill/>
            </a:ln>
          </p:spPr>
        </p:pic>
      </p:grpSp>
    </p:spTree>
    <p:extLst>
      <p:ext uri="{BB962C8B-B14F-4D97-AF65-F5344CB8AC3E}">
        <p14:creationId xmlns:p14="http://schemas.microsoft.com/office/powerpoint/2010/main" val="2322991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543" y="0"/>
            <a:ext cx="9176657" cy="6858000"/>
          </a:xfrm>
          <a:prstGeom prst="rect">
            <a:avLst/>
          </a:prstGeom>
          <a:solidFill>
            <a:srgbClr val="3E94CE">
              <a:alpha val="7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685132" y="392817"/>
            <a:ext cx="4000375" cy="6205047"/>
            <a:chOff x="895412" y="326476"/>
            <a:chExt cx="4000375" cy="6205047"/>
          </a:xfrm>
        </p:grpSpPr>
        <p:pic>
          <p:nvPicPr>
            <p:cNvPr id="1028" name="Picture 4" descr="https://encrypted-tbn2.google.com/images?q=tbn:ANd9GcSkmVkm6sOuSunX4rQxYiIlyQSzzCe00p8n-0o6TiyoHMgKNeYj"/>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64000"/>
                      </a14:imgEffect>
                    </a14:imgLayer>
                  </a14:imgProps>
                </a:ext>
                <a:ext uri="{28A0092B-C50C-407E-A947-70E740481C1C}">
                  <a14:useLocalDpi xmlns:a14="http://schemas.microsoft.com/office/drawing/2010/main" val="0"/>
                </a:ext>
              </a:extLst>
            </a:blip>
            <a:srcRect/>
            <a:stretch>
              <a:fillRect/>
            </a:stretch>
          </p:blipFill>
          <p:spPr bwMode="auto">
            <a:xfrm>
              <a:off x="895412" y="326476"/>
              <a:ext cx="3752122" cy="375212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030" name="Picture 6" descr="C:\Users\fbarker1\AppData\Local\Microsoft\Windows\Temporary Internet Files\Content.IE5\CQR1ANBB\MC90003455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71837">
              <a:off x="1731601" y="3062537"/>
              <a:ext cx="3164186" cy="346898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1143000" y="685800"/>
              <a:ext cx="838200" cy="838200"/>
            </a:xfrm>
            <a:prstGeom prst="rect">
              <a:avLst/>
            </a:prstGeom>
            <a:solidFill>
              <a:srgbClr val="57AADB"/>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5105400" y="2268878"/>
            <a:ext cx="3505200" cy="3416320"/>
          </a:xfrm>
          <a:prstGeom prst="rect">
            <a:avLst/>
          </a:prstGeom>
          <a:noFill/>
        </p:spPr>
        <p:txBody>
          <a:bodyPr wrap="square" rtlCol="0">
            <a:spAutoFit/>
          </a:bodyPr>
          <a:lstStyle/>
          <a:p>
            <a:r>
              <a:rPr lang="en-US" sz="2400" i="1" dirty="0" smtClean="0"/>
              <a:t>With some persistence and attention to detail, you and your PIs should be able to scrub your institutions’ projects clean of unauthorized collaborations, so that the big, bad Wolf doesn’t come and get us.</a:t>
            </a:r>
            <a:endParaRPr lang="en-US" sz="2400" i="1" dirty="0"/>
          </a:p>
        </p:txBody>
      </p:sp>
      <p:pic>
        <p:nvPicPr>
          <p:cNvPr id="1026" name="Picture 2" descr="C:\Users\fbarker1\AppData\Local\Microsoft\Windows\Temporary Internet Files\Content.IE5\3B9426G1\MC900387157[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509015">
            <a:off x="2798614" y="3917960"/>
            <a:ext cx="609600" cy="6096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457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fbarker1\AppData\Local\Microsoft\Windows\Temporary Internet Files\Content.IE5\YQOVVM0L\MC90038715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674" y="220635"/>
            <a:ext cx="4191000" cy="4191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3962400"/>
            <a:ext cx="3200400" cy="1200329"/>
          </a:xfrm>
          <a:prstGeom prst="rect">
            <a:avLst/>
          </a:prstGeom>
          <a:noFill/>
        </p:spPr>
        <p:txBody>
          <a:bodyPr wrap="square" rtlCol="0">
            <a:spAutoFit/>
          </a:bodyPr>
          <a:lstStyle/>
          <a:p>
            <a:r>
              <a:rPr lang="en-US" sz="2400" i="1" dirty="0" smtClean="0"/>
              <a:t>…who sought to protect his pack from The Dragon…</a:t>
            </a:r>
            <a:endParaRPr lang="en-US" sz="2400" i="1" dirty="0"/>
          </a:p>
        </p:txBody>
      </p:sp>
      <p:pic>
        <p:nvPicPr>
          <p:cNvPr id="1026" name="Picture 2" descr="C:\Users\fbarker1\AppData\Local\Microsoft\Windows\Temporary Internet Files\Content.IE5\YBBCQ8VN\MC90019231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2577" y="3736721"/>
            <a:ext cx="936023" cy="52757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fbarker1\AppData\Local\Microsoft\Windows\Temporary Internet Files\Content.IE5\3B9426G1\MC90019231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9419" y="3082502"/>
            <a:ext cx="1638581" cy="16031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fbarker1\AppData\Local\Microsoft\Windows\Temporary Internet Files\Content.IE5\YBBCQ8VN\MC90019231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4977" y="3984185"/>
            <a:ext cx="936023" cy="5275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fbarker1\AppData\Local\Microsoft\Windows\Temporary Internet Files\Content.IE5\YBBCQ8VN\MC90019231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1588" y="3884063"/>
            <a:ext cx="936023" cy="527572"/>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990600" y="5638800"/>
            <a:ext cx="7239000" cy="1219200"/>
            <a:chOff x="990600" y="5638800"/>
            <a:chExt cx="7239000" cy="1219200"/>
          </a:xfrm>
        </p:grpSpPr>
        <p:grpSp>
          <p:nvGrpSpPr>
            <p:cNvPr id="21" name="Group 20"/>
            <p:cNvGrpSpPr/>
            <p:nvPr/>
          </p:nvGrpSpPr>
          <p:grpSpPr>
            <a:xfrm>
              <a:off x="1905000" y="6001541"/>
              <a:ext cx="5638800" cy="407964"/>
              <a:chOff x="1236767" y="5916531"/>
              <a:chExt cx="5133125" cy="407964"/>
            </a:xfrm>
          </p:grpSpPr>
          <p:sp>
            <p:nvSpPr>
              <p:cNvPr id="24" name="Rectangle 23"/>
              <p:cNvSpPr/>
              <p:nvPr/>
            </p:nvSpPr>
            <p:spPr>
              <a:xfrm>
                <a:off x="1236767" y="5916531"/>
                <a:ext cx="1291436" cy="400110"/>
              </a:xfrm>
              <a:prstGeom prst="rect">
                <a:avLst/>
              </a:prstGeom>
            </p:spPr>
            <p:txBody>
              <a:bodyPr wrap="none">
                <a:spAutoFit/>
              </a:bodyPr>
              <a:lstStyle/>
              <a:p>
                <a:pPr fontAlgn="auto">
                  <a:spcBef>
                    <a:spcPts val="0"/>
                  </a:spcBef>
                  <a:spcAft>
                    <a:spcPts val="0"/>
                  </a:spcAft>
                  <a:defRPr/>
                </a:pPr>
                <a:r>
                  <a:rPr lang="en-US" sz="2000" dirty="0" smtClean="0">
                    <a:solidFill>
                      <a:schemeClr val="accent1">
                        <a:lumMod val="75000"/>
                      </a:schemeClr>
                    </a:solidFill>
                    <a:latin typeface="Calibri" pitchFamily="34" charset="0"/>
                    <a:cs typeface="Calibri" pitchFamily="34" charset="0"/>
                  </a:rPr>
                  <a:t>FDP Update</a:t>
                </a:r>
                <a:endParaRPr lang="en-US" sz="2000" dirty="0">
                  <a:solidFill>
                    <a:schemeClr val="accent1">
                      <a:lumMod val="75000"/>
                    </a:schemeClr>
                  </a:solidFill>
                  <a:latin typeface="Calibri" pitchFamily="34" charset="0"/>
                  <a:cs typeface="Calibri" pitchFamily="34" charset="0"/>
                </a:endParaRPr>
              </a:p>
            </p:txBody>
          </p:sp>
          <p:sp>
            <p:nvSpPr>
              <p:cNvPr id="25" name="Rectangle 24"/>
              <p:cNvSpPr/>
              <p:nvPr/>
            </p:nvSpPr>
            <p:spPr>
              <a:xfrm>
                <a:off x="4982561" y="5924385"/>
                <a:ext cx="1387331" cy="400110"/>
              </a:xfrm>
              <a:prstGeom prst="rect">
                <a:avLst/>
              </a:prstGeom>
            </p:spPr>
            <p:txBody>
              <a:bodyPr wrap="square">
                <a:spAutoFit/>
              </a:bodyPr>
              <a:lstStyle/>
              <a:p>
                <a:r>
                  <a:rPr lang="en-US" sz="2000" dirty="0" smtClean="0">
                    <a:solidFill>
                      <a:schemeClr val="accent1">
                        <a:lumMod val="75000"/>
                      </a:schemeClr>
                    </a:solidFill>
                    <a:latin typeface="Calibri" pitchFamily="34" charset="0"/>
                  </a:rPr>
                  <a:t>August 2012</a:t>
                </a:r>
                <a:endParaRPr lang="en-US" sz="2000" dirty="0">
                  <a:solidFill>
                    <a:schemeClr val="accent1">
                      <a:lumMod val="75000"/>
                    </a:schemeClr>
                  </a:solidFill>
                  <a:latin typeface="Calibri" pitchFamily="34" charset="0"/>
                </a:endParaRPr>
              </a:p>
            </p:txBody>
          </p:sp>
        </p:grpSp>
        <p:cxnSp>
          <p:nvCxnSpPr>
            <p:cNvPr id="22" name="Straight Connector 21"/>
            <p:cNvCxnSpPr/>
            <p:nvPr/>
          </p:nvCxnSpPr>
          <p:spPr>
            <a:xfrm>
              <a:off x="990600" y="5638800"/>
              <a:ext cx="7239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3" name="Picture 22" descr="C:\Users\mhealy11\AppData\Local\Microsoft\Windows\Temporary Internet Files\Content.IE5\KPOADKMM\MC900056244[1].wmf"/>
            <p:cNvPicPr/>
            <p:nvPr/>
          </p:nvPicPr>
          <p:blipFill>
            <a:blip r:embed="rId5" cstate="print">
              <a:lum bright="14000" contrast="-24000"/>
              <a:extLst>
                <a:ext uri="{28A0092B-C50C-407E-A947-70E740481C1C}">
                  <a14:useLocalDpi xmlns:a14="http://schemas.microsoft.com/office/drawing/2010/main" val="0"/>
                </a:ext>
              </a:extLst>
            </a:blip>
            <a:srcRect/>
            <a:stretch>
              <a:fillRect/>
            </a:stretch>
          </p:blipFill>
          <p:spPr bwMode="auto">
            <a:xfrm>
              <a:off x="3733800" y="5756672"/>
              <a:ext cx="1981200" cy="1101328"/>
            </a:xfrm>
            <a:prstGeom prst="rect">
              <a:avLst/>
            </a:prstGeom>
            <a:noFill/>
            <a:ln>
              <a:noFill/>
            </a:ln>
          </p:spPr>
        </p:pic>
      </p:grpSp>
    </p:spTree>
    <p:extLst>
      <p:ext uri="{BB962C8B-B14F-4D97-AF65-F5344CB8AC3E}">
        <p14:creationId xmlns:p14="http://schemas.microsoft.com/office/powerpoint/2010/main" val="36537553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1752600"/>
            <a:ext cx="5791200" cy="707886"/>
          </a:xfrm>
          <a:prstGeom prst="rect">
            <a:avLst/>
          </a:prstGeom>
          <a:noFill/>
        </p:spPr>
        <p:txBody>
          <a:bodyPr wrap="square" rtlCol="0">
            <a:spAutoFit/>
          </a:bodyPr>
          <a:lstStyle/>
          <a:p>
            <a:pPr algn="ctr"/>
            <a:r>
              <a:rPr lang="en-US" sz="4000" dirty="0" smtClean="0"/>
              <a:t>Questions?</a:t>
            </a:r>
            <a:endParaRPr lang="en-US" sz="4000" dirty="0"/>
          </a:p>
        </p:txBody>
      </p:sp>
    </p:spTree>
    <p:extLst>
      <p:ext uri="{BB962C8B-B14F-4D97-AF65-F5344CB8AC3E}">
        <p14:creationId xmlns:p14="http://schemas.microsoft.com/office/powerpoint/2010/main" val="272706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969331" y="838200"/>
            <a:ext cx="7269956" cy="3416320"/>
          </a:xfrm>
          <a:prstGeom prst="rect">
            <a:avLst/>
          </a:prstGeom>
        </p:spPr>
        <p:txBody>
          <a:bodyPr wrap="square">
            <a:spAutoFit/>
          </a:bodyPr>
          <a:lstStyle/>
          <a:p>
            <a:pPr marR="0" lvl="0">
              <a:lnSpc>
                <a:spcPct val="150000"/>
              </a:lnSpc>
              <a:spcBef>
                <a:spcPts val="600"/>
              </a:spcBef>
              <a:spcAft>
                <a:spcPts val="600"/>
              </a:spcAft>
            </a:pPr>
            <a:r>
              <a:rPr lang="en-US" dirty="0" smtClean="0">
                <a:ea typeface="Calibri"/>
                <a:cs typeface="Times New Roman"/>
              </a:rPr>
              <a:t>In </a:t>
            </a:r>
            <a:r>
              <a:rPr lang="en-US" dirty="0">
                <a:ea typeface="Calibri"/>
                <a:cs typeface="Times New Roman"/>
              </a:rPr>
              <a:t>2011, U.S. House of Representatives member Frank Wolf (R-VA), a long-time critic of the Chinese government who chairs a House spending committee that oversees several science agencies, inserted two sentences into spending bills that would </a:t>
            </a:r>
            <a:r>
              <a:rPr lang="en-US" dirty="0">
                <a:solidFill>
                  <a:srgbClr val="0070C0"/>
                </a:solidFill>
                <a:ea typeface="Calibri"/>
                <a:cs typeface="Times New Roman"/>
              </a:rPr>
              <a:t>forbid NASA</a:t>
            </a:r>
            <a:r>
              <a:rPr lang="en-US" dirty="0">
                <a:ea typeface="Calibri"/>
                <a:cs typeface="Times New Roman"/>
              </a:rPr>
              <a:t> and the White House Office of Science and Technology Policy (OSTP) </a:t>
            </a:r>
            <a:r>
              <a:rPr lang="en-US" dirty="0">
                <a:solidFill>
                  <a:srgbClr val="0070C0"/>
                </a:solidFill>
                <a:ea typeface="Calibri"/>
                <a:cs typeface="Times New Roman"/>
              </a:rPr>
              <a:t>to use federal funds “to develop, design, plan, promulgate, implement or execute a bilateral policy, program, order, or contract of any kind to participate, collaborate, or coordinate bilaterally in any way with China or any Chinese-owned company.”</a:t>
            </a:r>
            <a:endParaRPr lang="en-US" sz="1050" dirty="0">
              <a:solidFill>
                <a:srgbClr val="0070C0"/>
              </a:solidFill>
              <a:ea typeface="Calibri"/>
              <a:cs typeface="Times New Roman"/>
            </a:endParaRPr>
          </a:p>
        </p:txBody>
      </p:sp>
      <p:grpSp>
        <p:nvGrpSpPr>
          <p:cNvPr id="9" name="Group 8"/>
          <p:cNvGrpSpPr/>
          <p:nvPr/>
        </p:nvGrpSpPr>
        <p:grpSpPr>
          <a:xfrm>
            <a:off x="990600" y="5638800"/>
            <a:ext cx="7239000" cy="1219200"/>
            <a:chOff x="990600" y="5638800"/>
            <a:chExt cx="7239000" cy="1219200"/>
          </a:xfrm>
        </p:grpSpPr>
        <p:grpSp>
          <p:nvGrpSpPr>
            <p:cNvPr id="10" name="Group 9"/>
            <p:cNvGrpSpPr/>
            <p:nvPr/>
          </p:nvGrpSpPr>
          <p:grpSpPr>
            <a:xfrm>
              <a:off x="1905000" y="6001541"/>
              <a:ext cx="5638800" cy="407964"/>
              <a:chOff x="1236767" y="5916531"/>
              <a:chExt cx="5133125" cy="407964"/>
            </a:xfrm>
          </p:grpSpPr>
          <p:sp>
            <p:nvSpPr>
              <p:cNvPr id="13" name="Rectangle 12"/>
              <p:cNvSpPr/>
              <p:nvPr/>
            </p:nvSpPr>
            <p:spPr>
              <a:xfrm>
                <a:off x="1236767" y="5916531"/>
                <a:ext cx="1291436" cy="400110"/>
              </a:xfrm>
              <a:prstGeom prst="rect">
                <a:avLst/>
              </a:prstGeom>
            </p:spPr>
            <p:txBody>
              <a:bodyPr wrap="none">
                <a:spAutoFit/>
              </a:bodyPr>
              <a:lstStyle/>
              <a:p>
                <a:pPr fontAlgn="auto">
                  <a:spcBef>
                    <a:spcPts val="0"/>
                  </a:spcBef>
                  <a:spcAft>
                    <a:spcPts val="0"/>
                  </a:spcAft>
                  <a:defRPr/>
                </a:pPr>
                <a:r>
                  <a:rPr lang="en-US" sz="2000" dirty="0" smtClean="0">
                    <a:solidFill>
                      <a:schemeClr val="accent1">
                        <a:lumMod val="75000"/>
                      </a:schemeClr>
                    </a:solidFill>
                    <a:latin typeface="Calibri" pitchFamily="34" charset="0"/>
                    <a:cs typeface="Calibri" pitchFamily="34" charset="0"/>
                  </a:rPr>
                  <a:t>FDP Update</a:t>
                </a:r>
                <a:endParaRPr lang="en-US" sz="2000" dirty="0">
                  <a:solidFill>
                    <a:schemeClr val="accent1">
                      <a:lumMod val="75000"/>
                    </a:schemeClr>
                  </a:solidFill>
                  <a:latin typeface="Calibri" pitchFamily="34" charset="0"/>
                  <a:cs typeface="Calibri" pitchFamily="34" charset="0"/>
                </a:endParaRPr>
              </a:p>
            </p:txBody>
          </p:sp>
          <p:sp>
            <p:nvSpPr>
              <p:cNvPr id="21" name="Rectangle 20"/>
              <p:cNvSpPr/>
              <p:nvPr/>
            </p:nvSpPr>
            <p:spPr>
              <a:xfrm>
                <a:off x="4982561" y="5924385"/>
                <a:ext cx="1387331" cy="400110"/>
              </a:xfrm>
              <a:prstGeom prst="rect">
                <a:avLst/>
              </a:prstGeom>
            </p:spPr>
            <p:txBody>
              <a:bodyPr wrap="square">
                <a:spAutoFit/>
              </a:bodyPr>
              <a:lstStyle/>
              <a:p>
                <a:r>
                  <a:rPr lang="en-US" sz="2000" dirty="0" smtClean="0">
                    <a:solidFill>
                      <a:schemeClr val="accent1">
                        <a:lumMod val="75000"/>
                      </a:schemeClr>
                    </a:solidFill>
                    <a:latin typeface="Calibri" pitchFamily="34" charset="0"/>
                  </a:rPr>
                  <a:t>August 2012</a:t>
                </a:r>
                <a:endParaRPr lang="en-US" sz="2000" dirty="0">
                  <a:solidFill>
                    <a:schemeClr val="accent1">
                      <a:lumMod val="75000"/>
                    </a:schemeClr>
                  </a:solidFill>
                  <a:latin typeface="Calibri" pitchFamily="34" charset="0"/>
                </a:endParaRPr>
              </a:p>
            </p:txBody>
          </p:sp>
        </p:grpSp>
        <p:cxnSp>
          <p:nvCxnSpPr>
            <p:cNvPr id="11" name="Straight Connector 10"/>
            <p:cNvCxnSpPr/>
            <p:nvPr/>
          </p:nvCxnSpPr>
          <p:spPr>
            <a:xfrm>
              <a:off x="990600" y="5638800"/>
              <a:ext cx="7239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C:\Users\mhealy11\AppData\Local\Microsoft\Windows\Temporary Internet Files\Content.IE5\KPOADKMM\MC900056244[1].wmf"/>
            <p:cNvPicPr/>
            <p:nvPr/>
          </p:nvPicPr>
          <p:blipFill>
            <a:blip r:embed="rId2" cstate="print">
              <a:lum bright="14000" contrast="-24000"/>
              <a:extLst>
                <a:ext uri="{28A0092B-C50C-407E-A947-70E740481C1C}">
                  <a14:useLocalDpi xmlns:a14="http://schemas.microsoft.com/office/drawing/2010/main" val="0"/>
                </a:ext>
              </a:extLst>
            </a:blip>
            <a:srcRect/>
            <a:stretch>
              <a:fillRect/>
            </a:stretch>
          </p:blipFill>
          <p:spPr bwMode="auto">
            <a:xfrm>
              <a:off x="3733800" y="5756672"/>
              <a:ext cx="1981200" cy="1101328"/>
            </a:xfrm>
            <a:prstGeom prst="rect">
              <a:avLst/>
            </a:prstGeom>
            <a:noFill/>
            <a:ln>
              <a:noFill/>
            </a:ln>
          </p:spPr>
        </p:pic>
      </p:grpSp>
    </p:spTree>
    <p:extLst>
      <p:ext uri="{BB962C8B-B14F-4D97-AF65-F5344CB8AC3E}">
        <p14:creationId xmlns:p14="http://schemas.microsoft.com/office/powerpoint/2010/main" val="989565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590618" y="457200"/>
            <a:ext cx="3962068" cy="506292"/>
          </a:xfrm>
          <a:prstGeom prst="rect">
            <a:avLst/>
          </a:prstGeom>
        </p:spPr>
        <p:txBody>
          <a:bodyPr wrap="square">
            <a:spAutoFit/>
          </a:bodyPr>
          <a:lstStyle/>
          <a:p>
            <a:pPr marR="0" lvl="0">
              <a:lnSpc>
                <a:spcPct val="150000"/>
              </a:lnSpc>
              <a:spcBef>
                <a:spcPts val="600"/>
              </a:spcBef>
              <a:spcAft>
                <a:spcPts val="600"/>
              </a:spcAft>
            </a:pPr>
            <a:r>
              <a:rPr lang="en-US" sz="2000" i="1" dirty="0"/>
              <a:t>The bills passed and became law</a:t>
            </a:r>
            <a:endParaRPr lang="en-US" sz="2000" i="1" dirty="0">
              <a:solidFill>
                <a:srgbClr val="0070C0"/>
              </a:solidFill>
              <a:ea typeface="Calibri"/>
              <a:cs typeface="Times New Roman"/>
            </a:endParaRPr>
          </a:p>
        </p:txBody>
      </p:sp>
      <p:pic>
        <p:nvPicPr>
          <p:cNvPr id="21" name="Picture 20"/>
          <p:cNvPicPr/>
          <p:nvPr/>
        </p:nvPicPr>
        <p:blipFill>
          <a:blip r:embed="rId2">
            <a:extLst>
              <a:ext uri="{28A0092B-C50C-407E-A947-70E740481C1C}">
                <a14:useLocalDpi xmlns:a14="http://schemas.microsoft.com/office/drawing/2010/main" val="0"/>
              </a:ext>
            </a:extLst>
          </a:blip>
          <a:stretch>
            <a:fillRect/>
          </a:stretch>
        </p:blipFill>
        <p:spPr>
          <a:xfrm>
            <a:off x="1219200" y="1219200"/>
            <a:ext cx="6400800" cy="3810000"/>
          </a:xfrm>
          <a:prstGeom prst="rect">
            <a:avLst/>
          </a:prstGeom>
          <a:ln>
            <a:solidFill>
              <a:schemeClr val="tx2"/>
            </a:solidFill>
          </a:ln>
        </p:spPr>
      </p:pic>
      <p:cxnSp>
        <p:nvCxnSpPr>
          <p:cNvPr id="3" name="Straight Connector 2"/>
          <p:cNvCxnSpPr/>
          <p:nvPr/>
        </p:nvCxnSpPr>
        <p:spPr>
          <a:xfrm>
            <a:off x="2340081" y="2133600"/>
            <a:ext cx="5105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284514" y="2307771"/>
            <a:ext cx="618308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284514" y="2525486"/>
            <a:ext cx="443048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990600" y="5638800"/>
            <a:ext cx="7239000" cy="1219200"/>
            <a:chOff x="990600" y="5638800"/>
            <a:chExt cx="7239000" cy="1219200"/>
          </a:xfrm>
        </p:grpSpPr>
        <p:grpSp>
          <p:nvGrpSpPr>
            <p:cNvPr id="24" name="Group 23"/>
            <p:cNvGrpSpPr/>
            <p:nvPr/>
          </p:nvGrpSpPr>
          <p:grpSpPr>
            <a:xfrm>
              <a:off x="1905000" y="6001541"/>
              <a:ext cx="5638800" cy="407964"/>
              <a:chOff x="1236767" y="5916531"/>
              <a:chExt cx="5133125" cy="407964"/>
            </a:xfrm>
          </p:grpSpPr>
          <p:sp>
            <p:nvSpPr>
              <p:cNvPr id="27" name="Rectangle 26"/>
              <p:cNvSpPr/>
              <p:nvPr/>
            </p:nvSpPr>
            <p:spPr>
              <a:xfrm>
                <a:off x="1236767" y="5916531"/>
                <a:ext cx="1291436" cy="400110"/>
              </a:xfrm>
              <a:prstGeom prst="rect">
                <a:avLst/>
              </a:prstGeom>
            </p:spPr>
            <p:txBody>
              <a:bodyPr wrap="none">
                <a:spAutoFit/>
              </a:bodyPr>
              <a:lstStyle/>
              <a:p>
                <a:pPr fontAlgn="auto">
                  <a:spcBef>
                    <a:spcPts val="0"/>
                  </a:spcBef>
                  <a:spcAft>
                    <a:spcPts val="0"/>
                  </a:spcAft>
                  <a:defRPr/>
                </a:pPr>
                <a:r>
                  <a:rPr lang="en-US" sz="2000" dirty="0" smtClean="0">
                    <a:solidFill>
                      <a:schemeClr val="accent1">
                        <a:lumMod val="75000"/>
                      </a:schemeClr>
                    </a:solidFill>
                    <a:latin typeface="Calibri" pitchFamily="34" charset="0"/>
                    <a:cs typeface="Calibri" pitchFamily="34" charset="0"/>
                  </a:rPr>
                  <a:t>FDP Update</a:t>
                </a:r>
                <a:endParaRPr lang="en-US" sz="2000" dirty="0">
                  <a:solidFill>
                    <a:schemeClr val="accent1">
                      <a:lumMod val="75000"/>
                    </a:schemeClr>
                  </a:solidFill>
                  <a:latin typeface="Calibri" pitchFamily="34" charset="0"/>
                  <a:cs typeface="Calibri" pitchFamily="34" charset="0"/>
                </a:endParaRPr>
              </a:p>
            </p:txBody>
          </p:sp>
          <p:sp>
            <p:nvSpPr>
              <p:cNvPr id="28" name="Rectangle 27"/>
              <p:cNvSpPr/>
              <p:nvPr/>
            </p:nvSpPr>
            <p:spPr>
              <a:xfrm>
                <a:off x="4982561" y="5924385"/>
                <a:ext cx="1387331" cy="400110"/>
              </a:xfrm>
              <a:prstGeom prst="rect">
                <a:avLst/>
              </a:prstGeom>
            </p:spPr>
            <p:txBody>
              <a:bodyPr wrap="square">
                <a:spAutoFit/>
              </a:bodyPr>
              <a:lstStyle/>
              <a:p>
                <a:r>
                  <a:rPr lang="en-US" sz="2000" dirty="0" smtClean="0">
                    <a:solidFill>
                      <a:schemeClr val="accent1">
                        <a:lumMod val="75000"/>
                      </a:schemeClr>
                    </a:solidFill>
                    <a:latin typeface="Calibri" pitchFamily="34" charset="0"/>
                  </a:rPr>
                  <a:t>August 2012</a:t>
                </a:r>
                <a:endParaRPr lang="en-US" sz="2000" dirty="0">
                  <a:solidFill>
                    <a:schemeClr val="accent1">
                      <a:lumMod val="75000"/>
                    </a:schemeClr>
                  </a:solidFill>
                  <a:latin typeface="Calibri" pitchFamily="34" charset="0"/>
                </a:endParaRPr>
              </a:p>
            </p:txBody>
          </p:sp>
        </p:grpSp>
        <p:cxnSp>
          <p:nvCxnSpPr>
            <p:cNvPr id="25" name="Straight Connector 24"/>
            <p:cNvCxnSpPr/>
            <p:nvPr/>
          </p:nvCxnSpPr>
          <p:spPr>
            <a:xfrm>
              <a:off x="990600" y="5638800"/>
              <a:ext cx="7239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6" name="Picture 25" descr="C:\Users\mhealy11\AppData\Local\Microsoft\Windows\Temporary Internet Files\Content.IE5\KPOADKMM\MC900056244[1].wmf"/>
            <p:cNvPicPr/>
            <p:nvPr/>
          </p:nvPicPr>
          <p:blipFill>
            <a:blip r:embed="rId3" cstate="print">
              <a:lum bright="14000" contrast="-24000"/>
              <a:extLst>
                <a:ext uri="{28A0092B-C50C-407E-A947-70E740481C1C}">
                  <a14:useLocalDpi xmlns:a14="http://schemas.microsoft.com/office/drawing/2010/main" val="0"/>
                </a:ext>
              </a:extLst>
            </a:blip>
            <a:srcRect/>
            <a:stretch>
              <a:fillRect/>
            </a:stretch>
          </p:blipFill>
          <p:spPr bwMode="auto">
            <a:xfrm>
              <a:off x="3733800" y="5756672"/>
              <a:ext cx="1981200" cy="1101328"/>
            </a:xfrm>
            <a:prstGeom prst="rect">
              <a:avLst/>
            </a:prstGeom>
            <a:noFill/>
            <a:ln>
              <a:noFill/>
            </a:ln>
          </p:spPr>
        </p:pic>
      </p:grpSp>
    </p:spTree>
    <p:extLst>
      <p:ext uri="{BB962C8B-B14F-4D97-AF65-F5344CB8AC3E}">
        <p14:creationId xmlns:p14="http://schemas.microsoft.com/office/powerpoint/2010/main" val="234294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60822" y="381000"/>
            <a:ext cx="7269956" cy="646331"/>
          </a:xfrm>
          <a:prstGeom prst="rect">
            <a:avLst/>
          </a:prstGeom>
        </p:spPr>
        <p:txBody>
          <a:bodyPr wrap="square">
            <a:spAutoFit/>
          </a:bodyPr>
          <a:lstStyle/>
          <a:p>
            <a:pPr lvl="1" algn="ctr"/>
            <a:r>
              <a:rPr lang="en-US" i="1" dirty="0"/>
              <a:t>NASA moved to comply with the new laws and issued instructions to its Grant </a:t>
            </a:r>
            <a:r>
              <a:rPr lang="en-US" i="1" dirty="0" smtClean="0"/>
              <a:t>and </a:t>
            </a:r>
            <a:r>
              <a:rPr lang="en-US" i="1" dirty="0"/>
              <a:t>Contract Officers</a:t>
            </a:r>
          </a:p>
        </p:txBody>
      </p:sp>
      <p:pic>
        <p:nvPicPr>
          <p:cNvPr id="9" name="Picture 8"/>
          <p:cNvPicPr/>
          <p:nvPr/>
        </p:nvPicPr>
        <p:blipFill>
          <a:blip r:embed="rId2"/>
          <a:stretch>
            <a:fillRect/>
          </a:stretch>
        </p:blipFill>
        <p:spPr>
          <a:xfrm>
            <a:off x="1638300" y="1103531"/>
            <a:ext cx="5715000" cy="4157708"/>
          </a:xfrm>
          <a:prstGeom prst="rect">
            <a:avLst/>
          </a:prstGeom>
          <a:ln>
            <a:solidFill>
              <a:srgbClr val="FF0000"/>
            </a:solidFill>
          </a:ln>
        </p:spPr>
      </p:pic>
      <p:sp>
        <p:nvSpPr>
          <p:cNvPr id="2" name="TextBox 1"/>
          <p:cNvSpPr txBox="1"/>
          <p:nvPr/>
        </p:nvSpPr>
        <p:spPr>
          <a:xfrm>
            <a:off x="3424581" y="5399314"/>
            <a:ext cx="3962400" cy="276999"/>
          </a:xfrm>
          <a:prstGeom prst="rect">
            <a:avLst/>
          </a:prstGeom>
          <a:noFill/>
        </p:spPr>
        <p:txBody>
          <a:bodyPr wrap="square" rtlCol="0">
            <a:spAutoFit/>
          </a:bodyPr>
          <a:lstStyle/>
          <a:p>
            <a:r>
              <a:rPr lang="en-US" sz="1200" dirty="0"/>
              <a:t>NASA Grant Information Circular 12-01, February 9, 2012</a:t>
            </a:r>
          </a:p>
        </p:txBody>
      </p:sp>
      <p:cxnSp>
        <p:nvCxnSpPr>
          <p:cNvPr id="4" name="Straight Arrow Connector 3"/>
          <p:cNvCxnSpPr/>
          <p:nvPr/>
        </p:nvCxnSpPr>
        <p:spPr>
          <a:xfrm flipH="1">
            <a:off x="7239000" y="1586298"/>
            <a:ext cx="1066800" cy="471102"/>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273143" y="1309299"/>
            <a:ext cx="740245" cy="27699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Typo</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26" name="Group 25"/>
          <p:cNvGrpSpPr/>
          <p:nvPr/>
        </p:nvGrpSpPr>
        <p:grpSpPr>
          <a:xfrm>
            <a:off x="990600" y="5638800"/>
            <a:ext cx="7239000" cy="1219200"/>
            <a:chOff x="990600" y="5638800"/>
            <a:chExt cx="7239000" cy="1219200"/>
          </a:xfrm>
        </p:grpSpPr>
        <p:grpSp>
          <p:nvGrpSpPr>
            <p:cNvPr id="27" name="Group 26"/>
            <p:cNvGrpSpPr/>
            <p:nvPr/>
          </p:nvGrpSpPr>
          <p:grpSpPr>
            <a:xfrm>
              <a:off x="1905000" y="6001541"/>
              <a:ext cx="5638800" cy="407964"/>
              <a:chOff x="1236767" y="5916531"/>
              <a:chExt cx="5133125" cy="407964"/>
            </a:xfrm>
          </p:grpSpPr>
          <p:sp>
            <p:nvSpPr>
              <p:cNvPr id="30" name="Rectangle 29"/>
              <p:cNvSpPr/>
              <p:nvPr/>
            </p:nvSpPr>
            <p:spPr>
              <a:xfrm>
                <a:off x="1236767" y="5916531"/>
                <a:ext cx="1291436" cy="400110"/>
              </a:xfrm>
              <a:prstGeom prst="rect">
                <a:avLst/>
              </a:prstGeom>
            </p:spPr>
            <p:txBody>
              <a:bodyPr wrap="none">
                <a:spAutoFit/>
              </a:bodyPr>
              <a:lstStyle/>
              <a:p>
                <a:pPr fontAlgn="auto">
                  <a:spcBef>
                    <a:spcPts val="0"/>
                  </a:spcBef>
                  <a:spcAft>
                    <a:spcPts val="0"/>
                  </a:spcAft>
                  <a:defRPr/>
                </a:pPr>
                <a:r>
                  <a:rPr lang="en-US" sz="2000" dirty="0" smtClean="0">
                    <a:solidFill>
                      <a:schemeClr val="accent1">
                        <a:lumMod val="75000"/>
                      </a:schemeClr>
                    </a:solidFill>
                    <a:latin typeface="Calibri" pitchFamily="34" charset="0"/>
                    <a:cs typeface="Calibri" pitchFamily="34" charset="0"/>
                  </a:rPr>
                  <a:t>FDP Update</a:t>
                </a:r>
                <a:endParaRPr lang="en-US" sz="2000" dirty="0">
                  <a:solidFill>
                    <a:schemeClr val="accent1">
                      <a:lumMod val="75000"/>
                    </a:schemeClr>
                  </a:solidFill>
                  <a:latin typeface="Calibri" pitchFamily="34" charset="0"/>
                  <a:cs typeface="Calibri" pitchFamily="34" charset="0"/>
                </a:endParaRPr>
              </a:p>
            </p:txBody>
          </p:sp>
          <p:sp>
            <p:nvSpPr>
              <p:cNvPr id="31" name="Rectangle 30"/>
              <p:cNvSpPr/>
              <p:nvPr/>
            </p:nvSpPr>
            <p:spPr>
              <a:xfrm>
                <a:off x="4982561" y="5924385"/>
                <a:ext cx="1387331" cy="400110"/>
              </a:xfrm>
              <a:prstGeom prst="rect">
                <a:avLst/>
              </a:prstGeom>
            </p:spPr>
            <p:txBody>
              <a:bodyPr wrap="square">
                <a:spAutoFit/>
              </a:bodyPr>
              <a:lstStyle/>
              <a:p>
                <a:r>
                  <a:rPr lang="en-US" sz="2000" dirty="0" smtClean="0">
                    <a:solidFill>
                      <a:schemeClr val="accent1">
                        <a:lumMod val="75000"/>
                      </a:schemeClr>
                    </a:solidFill>
                    <a:latin typeface="Calibri" pitchFamily="34" charset="0"/>
                  </a:rPr>
                  <a:t>August 2012</a:t>
                </a:r>
                <a:endParaRPr lang="en-US" sz="2000" dirty="0">
                  <a:solidFill>
                    <a:schemeClr val="accent1">
                      <a:lumMod val="75000"/>
                    </a:schemeClr>
                  </a:solidFill>
                  <a:latin typeface="Calibri" pitchFamily="34" charset="0"/>
                </a:endParaRPr>
              </a:p>
            </p:txBody>
          </p:sp>
        </p:grpSp>
        <p:cxnSp>
          <p:nvCxnSpPr>
            <p:cNvPr id="28" name="Straight Connector 27"/>
            <p:cNvCxnSpPr/>
            <p:nvPr/>
          </p:nvCxnSpPr>
          <p:spPr>
            <a:xfrm>
              <a:off x="990600" y="5638800"/>
              <a:ext cx="7239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9" name="Picture 28" descr="C:\Users\mhealy11\AppData\Local\Microsoft\Windows\Temporary Internet Files\Content.IE5\KPOADKMM\MC900056244[1].wmf"/>
            <p:cNvPicPr/>
            <p:nvPr/>
          </p:nvPicPr>
          <p:blipFill>
            <a:blip r:embed="rId3" cstate="print">
              <a:lum bright="14000" contrast="-24000"/>
              <a:extLst>
                <a:ext uri="{28A0092B-C50C-407E-A947-70E740481C1C}">
                  <a14:useLocalDpi xmlns:a14="http://schemas.microsoft.com/office/drawing/2010/main" val="0"/>
                </a:ext>
              </a:extLst>
            </a:blip>
            <a:srcRect/>
            <a:stretch>
              <a:fillRect/>
            </a:stretch>
          </p:blipFill>
          <p:spPr bwMode="auto">
            <a:xfrm>
              <a:off x="3733800" y="5756672"/>
              <a:ext cx="1981200" cy="1101328"/>
            </a:xfrm>
            <a:prstGeom prst="rect">
              <a:avLst/>
            </a:prstGeom>
            <a:noFill/>
            <a:ln>
              <a:noFill/>
            </a:ln>
          </p:spPr>
        </p:pic>
      </p:grpSp>
    </p:spTree>
    <p:extLst>
      <p:ext uri="{BB962C8B-B14F-4D97-AF65-F5344CB8AC3E}">
        <p14:creationId xmlns:p14="http://schemas.microsoft.com/office/powerpoint/2010/main" val="4212505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60822" y="381000"/>
            <a:ext cx="7269956" cy="646331"/>
          </a:xfrm>
          <a:prstGeom prst="rect">
            <a:avLst/>
          </a:prstGeom>
        </p:spPr>
        <p:txBody>
          <a:bodyPr wrap="square">
            <a:spAutoFit/>
          </a:bodyPr>
          <a:lstStyle/>
          <a:p>
            <a:pPr lvl="1" algn="ctr"/>
            <a:r>
              <a:rPr lang="en-US" i="1" dirty="0"/>
              <a:t>NASA began to notify potential or actual grantees and contractors about the new laws and their duties under them</a:t>
            </a:r>
          </a:p>
        </p:txBody>
      </p:sp>
      <p:pic>
        <p:nvPicPr>
          <p:cNvPr id="11" name="Picture 10"/>
          <p:cNvPicPr/>
          <p:nvPr/>
        </p:nvPicPr>
        <p:blipFill>
          <a:blip r:embed="rId2">
            <a:extLst>
              <a:ext uri="{28A0092B-C50C-407E-A947-70E740481C1C}">
                <a14:useLocalDpi xmlns:a14="http://schemas.microsoft.com/office/drawing/2010/main" val="0"/>
              </a:ext>
            </a:extLst>
          </a:blip>
          <a:stretch>
            <a:fillRect/>
          </a:stretch>
        </p:blipFill>
        <p:spPr>
          <a:xfrm>
            <a:off x="1295400" y="1219200"/>
            <a:ext cx="6477000" cy="3505200"/>
          </a:xfrm>
          <a:prstGeom prst="rect">
            <a:avLst/>
          </a:prstGeom>
          <a:ln>
            <a:solidFill>
              <a:schemeClr val="tx2"/>
            </a:solidFill>
          </a:ln>
        </p:spPr>
      </p:pic>
      <p:grpSp>
        <p:nvGrpSpPr>
          <p:cNvPr id="10" name="Group 9"/>
          <p:cNvGrpSpPr/>
          <p:nvPr/>
        </p:nvGrpSpPr>
        <p:grpSpPr>
          <a:xfrm>
            <a:off x="990600" y="5638800"/>
            <a:ext cx="7239000" cy="1219200"/>
            <a:chOff x="990600" y="5638800"/>
            <a:chExt cx="7239000" cy="1219200"/>
          </a:xfrm>
        </p:grpSpPr>
        <p:grpSp>
          <p:nvGrpSpPr>
            <p:cNvPr id="12" name="Group 11"/>
            <p:cNvGrpSpPr/>
            <p:nvPr/>
          </p:nvGrpSpPr>
          <p:grpSpPr>
            <a:xfrm>
              <a:off x="1905000" y="6001541"/>
              <a:ext cx="5638800" cy="407964"/>
              <a:chOff x="1236767" y="5916531"/>
              <a:chExt cx="5133125" cy="407964"/>
            </a:xfrm>
          </p:grpSpPr>
          <p:sp>
            <p:nvSpPr>
              <p:cNvPr id="22" name="Rectangle 21"/>
              <p:cNvSpPr/>
              <p:nvPr/>
            </p:nvSpPr>
            <p:spPr>
              <a:xfrm>
                <a:off x="1236767" y="5916531"/>
                <a:ext cx="1291436" cy="400110"/>
              </a:xfrm>
              <a:prstGeom prst="rect">
                <a:avLst/>
              </a:prstGeom>
            </p:spPr>
            <p:txBody>
              <a:bodyPr wrap="none">
                <a:spAutoFit/>
              </a:bodyPr>
              <a:lstStyle/>
              <a:p>
                <a:pPr fontAlgn="auto">
                  <a:spcBef>
                    <a:spcPts val="0"/>
                  </a:spcBef>
                  <a:spcAft>
                    <a:spcPts val="0"/>
                  </a:spcAft>
                  <a:defRPr/>
                </a:pPr>
                <a:r>
                  <a:rPr lang="en-US" sz="2000" dirty="0" smtClean="0">
                    <a:solidFill>
                      <a:schemeClr val="accent1">
                        <a:lumMod val="75000"/>
                      </a:schemeClr>
                    </a:solidFill>
                    <a:latin typeface="Calibri" pitchFamily="34" charset="0"/>
                    <a:cs typeface="Calibri" pitchFamily="34" charset="0"/>
                  </a:rPr>
                  <a:t>FDP Update</a:t>
                </a:r>
                <a:endParaRPr lang="en-US" sz="2000" dirty="0">
                  <a:solidFill>
                    <a:schemeClr val="accent1">
                      <a:lumMod val="75000"/>
                    </a:schemeClr>
                  </a:solidFill>
                  <a:latin typeface="Calibri" pitchFamily="34" charset="0"/>
                  <a:cs typeface="Calibri" pitchFamily="34" charset="0"/>
                </a:endParaRPr>
              </a:p>
            </p:txBody>
          </p:sp>
          <p:sp>
            <p:nvSpPr>
              <p:cNvPr id="23" name="Rectangle 22"/>
              <p:cNvSpPr/>
              <p:nvPr/>
            </p:nvSpPr>
            <p:spPr>
              <a:xfrm>
                <a:off x="4982561" y="5924385"/>
                <a:ext cx="1387331" cy="400110"/>
              </a:xfrm>
              <a:prstGeom prst="rect">
                <a:avLst/>
              </a:prstGeom>
            </p:spPr>
            <p:txBody>
              <a:bodyPr wrap="square">
                <a:spAutoFit/>
              </a:bodyPr>
              <a:lstStyle/>
              <a:p>
                <a:r>
                  <a:rPr lang="en-US" sz="2000" dirty="0" smtClean="0">
                    <a:solidFill>
                      <a:schemeClr val="accent1">
                        <a:lumMod val="75000"/>
                      </a:schemeClr>
                    </a:solidFill>
                    <a:latin typeface="Calibri" pitchFamily="34" charset="0"/>
                  </a:rPr>
                  <a:t>August 2012</a:t>
                </a:r>
                <a:endParaRPr lang="en-US" sz="2000" dirty="0">
                  <a:solidFill>
                    <a:schemeClr val="accent1">
                      <a:lumMod val="75000"/>
                    </a:schemeClr>
                  </a:solidFill>
                  <a:latin typeface="Calibri" pitchFamily="34" charset="0"/>
                </a:endParaRPr>
              </a:p>
            </p:txBody>
          </p:sp>
        </p:grpSp>
        <p:cxnSp>
          <p:nvCxnSpPr>
            <p:cNvPr id="13" name="Straight Connector 12"/>
            <p:cNvCxnSpPr/>
            <p:nvPr/>
          </p:nvCxnSpPr>
          <p:spPr>
            <a:xfrm>
              <a:off x="990600" y="5638800"/>
              <a:ext cx="7239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20" descr="C:\Users\mhealy11\AppData\Local\Microsoft\Windows\Temporary Internet Files\Content.IE5\KPOADKMM\MC900056244[1].wmf"/>
            <p:cNvPicPr/>
            <p:nvPr/>
          </p:nvPicPr>
          <p:blipFill>
            <a:blip r:embed="rId3" cstate="print">
              <a:lum bright="14000" contrast="-24000"/>
              <a:extLst>
                <a:ext uri="{28A0092B-C50C-407E-A947-70E740481C1C}">
                  <a14:useLocalDpi xmlns:a14="http://schemas.microsoft.com/office/drawing/2010/main" val="0"/>
                </a:ext>
              </a:extLst>
            </a:blip>
            <a:srcRect/>
            <a:stretch>
              <a:fillRect/>
            </a:stretch>
          </p:blipFill>
          <p:spPr bwMode="auto">
            <a:xfrm>
              <a:off x="3733800" y="5756672"/>
              <a:ext cx="1981200" cy="1101328"/>
            </a:xfrm>
            <a:prstGeom prst="rect">
              <a:avLst/>
            </a:prstGeom>
            <a:noFill/>
            <a:ln>
              <a:noFill/>
            </a:ln>
          </p:spPr>
        </p:pic>
      </p:grpSp>
    </p:spTree>
    <p:extLst>
      <p:ext uri="{BB962C8B-B14F-4D97-AF65-F5344CB8AC3E}">
        <p14:creationId xmlns:p14="http://schemas.microsoft.com/office/powerpoint/2010/main" val="1769383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959644" y="228600"/>
            <a:ext cx="7269956" cy="646331"/>
          </a:xfrm>
          <a:prstGeom prst="rect">
            <a:avLst/>
          </a:prstGeom>
        </p:spPr>
        <p:txBody>
          <a:bodyPr wrap="square">
            <a:spAutoFit/>
          </a:bodyPr>
          <a:lstStyle/>
          <a:p>
            <a:pPr lvl="1" algn="ctr"/>
            <a:r>
              <a:rPr lang="en-US" i="1" dirty="0"/>
              <a:t>NASA began asking grantees and contractors to certify that they would abide by the new </a:t>
            </a:r>
            <a:r>
              <a:rPr lang="en-US" i="1" dirty="0" smtClean="0"/>
              <a:t>laws</a:t>
            </a:r>
            <a:endParaRPr lang="en-US" i="1" dirty="0"/>
          </a:p>
        </p:txBody>
      </p:sp>
      <p:pic>
        <p:nvPicPr>
          <p:cNvPr id="12" name="Picture 11"/>
          <p:cNvPicPr/>
          <p:nvPr/>
        </p:nvPicPr>
        <p:blipFill>
          <a:blip r:embed="rId2">
            <a:extLst>
              <a:ext uri="{28A0092B-C50C-407E-A947-70E740481C1C}">
                <a14:useLocalDpi xmlns:a14="http://schemas.microsoft.com/office/drawing/2010/main" val="0"/>
              </a:ext>
            </a:extLst>
          </a:blip>
          <a:stretch>
            <a:fillRect/>
          </a:stretch>
        </p:blipFill>
        <p:spPr>
          <a:xfrm>
            <a:off x="1710718" y="994674"/>
            <a:ext cx="5906770" cy="4481195"/>
          </a:xfrm>
          <a:prstGeom prst="rect">
            <a:avLst/>
          </a:prstGeom>
          <a:ln>
            <a:solidFill>
              <a:schemeClr val="tx1"/>
            </a:solidFill>
          </a:ln>
        </p:spPr>
      </p:pic>
      <p:sp>
        <p:nvSpPr>
          <p:cNvPr id="2" name="Rectangle 1"/>
          <p:cNvSpPr/>
          <p:nvPr/>
        </p:nvSpPr>
        <p:spPr>
          <a:xfrm>
            <a:off x="1710718" y="4800600"/>
            <a:ext cx="5906770" cy="675269"/>
          </a:xfrm>
          <a:prstGeom prst="rect">
            <a:avLst/>
          </a:prstGeom>
          <a:solidFill>
            <a:srgbClr val="FFFF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90600" y="5638800"/>
            <a:ext cx="7239000" cy="1219200"/>
            <a:chOff x="990600" y="5638800"/>
            <a:chExt cx="7239000" cy="1219200"/>
          </a:xfrm>
        </p:grpSpPr>
        <p:grpSp>
          <p:nvGrpSpPr>
            <p:cNvPr id="13" name="Group 12"/>
            <p:cNvGrpSpPr/>
            <p:nvPr/>
          </p:nvGrpSpPr>
          <p:grpSpPr>
            <a:xfrm>
              <a:off x="1905000" y="6001541"/>
              <a:ext cx="5638800" cy="407964"/>
              <a:chOff x="1236767" y="5916531"/>
              <a:chExt cx="5133125" cy="407964"/>
            </a:xfrm>
          </p:grpSpPr>
          <p:sp>
            <p:nvSpPr>
              <p:cNvPr id="23" name="Rectangle 22"/>
              <p:cNvSpPr/>
              <p:nvPr/>
            </p:nvSpPr>
            <p:spPr>
              <a:xfrm>
                <a:off x="1236767" y="5916531"/>
                <a:ext cx="1291436" cy="400110"/>
              </a:xfrm>
              <a:prstGeom prst="rect">
                <a:avLst/>
              </a:prstGeom>
            </p:spPr>
            <p:txBody>
              <a:bodyPr wrap="none">
                <a:spAutoFit/>
              </a:bodyPr>
              <a:lstStyle/>
              <a:p>
                <a:pPr fontAlgn="auto">
                  <a:spcBef>
                    <a:spcPts val="0"/>
                  </a:spcBef>
                  <a:spcAft>
                    <a:spcPts val="0"/>
                  </a:spcAft>
                  <a:defRPr/>
                </a:pPr>
                <a:r>
                  <a:rPr lang="en-US" sz="2000" dirty="0" smtClean="0">
                    <a:solidFill>
                      <a:schemeClr val="accent1">
                        <a:lumMod val="75000"/>
                      </a:schemeClr>
                    </a:solidFill>
                    <a:latin typeface="Calibri" pitchFamily="34" charset="0"/>
                    <a:cs typeface="Calibri" pitchFamily="34" charset="0"/>
                  </a:rPr>
                  <a:t>FDP Update</a:t>
                </a:r>
                <a:endParaRPr lang="en-US" sz="2000" dirty="0">
                  <a:solidFill>
                    <a:schemeClr val="accent1">
                      <a:lumMod val="75000"/>
                    </a:schemeClr>
                  </a:solidFill>
                  <a:latin typeface="Calibri" pitchFamily="34" charset="0"/>
                  <a:cs typeface="Calibri" pitchFamily="34" charset="0"/>
                </a:endParaRPr>
              </a:p>
            </p:txBody>
          </p:sp>
          <p:sp>
            <p:nvSpPr>
              <p:cNvPr id="24" name="Rectangle 23"/>
              <p:cNvSpPr/>
              <p:nvPr/>
            </p:nvSpPr>
            <p:spPr>
              <a:xfrm>
                <a:off x="4982561" y="5924385"/>
                <a:ext cx="1387331" cy="400110"/>
              </a:xfrm>
              <a:prstGeom prst="rect">
                <a:avLst/>
              </a:prstGeom>
            </p:spPr>
            <p:txBody>
              <a:bodyPr wrap="square">
                <a:spAutoFit/>
              </a:bodyPr>
              <a:lstStyle/>
              <a:p>
                <a:r>
                  <a:rPr lang="en-US" sz="2000" dirty="0" smtClean="0">
                    <a:solidFill>
                      <a:schemeClr val="accent1">
                        <a:lumMod val="75000"/>
                      </a:schemeClr>
                    </a:solidFill>
                    <a:latin typeface="Calibri" pitchFamily="34" charset="0"/>
                  </a:rPr>
                  <a:t>August 2012</a:t>
                </a:r>
                <a:endParaRPr lang="en-US" sz="2000" dirty="0">
                  <a:solidFill>
                    <a:schemeClr val="accent1">
                      <a:lumMod val="75000"/>
                    </a:schemeClr>
                  </a:solidFill>
                  <a:latin typeface="Calibri" pitchFamily="34" charset="0"/>
                </a:endParaRPr>
              </a:p>
            </p:txBody>
          </p:sp>
        </p:grpSp>
        <p:cxnSp>
          <p:nvCxnSpPr>
            <p:cNvPr id="21" name="Straight Connector 20"/>
            <p:cNvCxnSpPr/>
            <p:nvPr/>
          </p:nvCxnSpPr>
          <p:spPr>
            <a:xfrm>
              <a:off x="990600" y="5638800"/>
              <a:ext cx="7239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descr="C:\Users\mhealy11\AppData\Local\Microsoft\Windows\Temporary Internet Files\Content.IE5\KPOADKMM\MC900056244[1].wmf"/>
            <p:cNvPicPr/>
            <p:nvPr/>
          </p:nvPicPr>
          <p:blipFill>
            <a:blip r:embed="rId3" cstate="print">
              <a:lum bright="14000" contrast="-24000"/>
              <a:extLst>
                <a:ext uri="{28A0092B-C50C-407E-A947-70E740481C1C}">
                  <a14:useLocalDpi xmlns:a14="http://schemas.microsoft.com/office/drawing/2010/main" val="0"/>
                </a:ext>
              </a:extLst>
            </a:blip>
            <a:srcRect/>
            <a:stretch>
              <a:fillRect/>
            </a:stretch>
          </p:blipFill>
          <p:spPr bwMode="auto">
            <a:xfrm>
              <a:off x="3733800" y="5756672"/>
              <a:ext cx="1981200" cy="1101328"/>
            </a:xfrm>
            <a:prstGeom prst="rect">
              <a:avLst/>
            </a:prstGeom>
            <a:noFill/>
            <a:ln>
              <a:noFill/>
            </a:ln>
          </p:spPr>
        </p:pic>
      </p:grpSp>
    </p:spTree>
    <p:extLst>
      <p:ext uri="{BB962C8B-B14F-4D97-AF65-F5344CB8AC3E}">
        <p14:creationId xmlns:p14="http://schemas.microsoft.com/office/powerpoint/2010/main" val="176064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959644" y="228600"/>
            <a:ext cx="7269956" cy="923330"/>
          </a:xfrm>
          <a:prstGeom prst="rect">
            <a:avLst/>
          </a:prstGeom>
        </p:spPr>
        <p:txBody>
          <a:bodyPr wrap="square">
            <a:spAutoFit/>
          </a:bodyPr>
          <a:lstStyle/>
          <a:p>
            <a:pPr lvl="1"/>
            <a:r>
              <a:rPr lang="en-US" dirty="0"/>
              <a:t>Many grantees and contractors have since requested interpretation and guidance from NASA on what they must do to be in compliance with the new laws.</a:t>
            </a:r>
          </a:p>
        </p:txBody>
      </p:sp>
      <p:sp>
        <p:nvSpPr>
          <p:cNvPr id="2" name="Rectangle 1"/>
          <p:cNvSpPr/>
          <p:nvPr/>
        </p:nvSpPr>
        <p:spPr>
          <a:xfrm>
            <a:off x="1568066" y="4462965"/>
            <a:ext cx="5906770" cy="675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Here is what </a:t>
            </a:r>
            <a:r>
              <a:rPr lang="en-US" dirty="0" smtClean="0">
                <a:solidFill>
                  <a:schemeClr val="tx1"/>
                </a:solidFill>
              </a:rPr>
              <a:t>we have learned </a:t>
            </a:r>
            <a:r>
              <a:rPr lang="en-US" dirty="0">
                <a:solidFill>
                  <a:schemeClr val="tx1"/>
                </a:solidFill>
              </a:rPr>
              <a:t>from such </a:t>
            </a:r>
            <a:r>
              <a:rPr lang="en-US" dirty="0" smtClean="0">
                <a:solidFill>
                  <a:schemeClr val="tx1"/>
                </a:solidFill>
              </a:rPr>
              <a:t>requests…</a:t>
            </a:r>
            <a:endParaRPr lang="en-US" dirty="0">
              <a:solidFill>
                <a:schemeClr val="tx1"/>
              </a:solidFill>
            </a:endParaRPr>
          </a:p>
        </p:txBody>
      </p:sp>
      <p:pic>
        <p:nvPicPr>
          <p:cNvPr id="3075" name="Picture 3" descr="C:\Users\fbarker1\AppData\Local\Microsoft\Windows\Temporary Internet Files\Content.IE5\EQZQLVGM\MP9004395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3822" y="1371600"/>
            <a:ext cx="5181600" cy="2788194"/>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990600" y="5638800"/>
            <a:ext cx="7239000" cy="1219200"/>
            <a:chOff x="990600" y="5638800"/>
            <a:chExt cx="7239000" cy="1219200"/>
          </a:xfrm>
        </p:grpSpPr>
        <p:grpSp>
          <p:nvGrpSpPr>
            <p:cNvPr id="12" name="Group 11"/>
            <p:cNvGrpSpPr/>
            <p:nvPr/>
          </p:nvGrpSpPr>
          <p:grpSpPr>
            <a:xfrm>
              <a:off x="1905000" y="6001541"/>
              <a:ext cx="5638800" cy="407964"/>
              <a:chOff x="1236767" y="5916531"/>
              <a:chExt cx="5133125" cy="407964"/>
            </a:xfrm>
          </p:grpSpPr>
          <p:sp>
            <p:nvSpPr>
              <p:cNvPr id="22" name="Rectangle 21"/>
              <p:cNvSpPr/>
              <p:nvPr/>
            </p:nvSpPr>
            <p:spPr>
              <a:xfrm>
                <a:off x="1236767" y="5916531"/>
                <a:ext cx="1291436" cy="400110"/>
              </a:xfrm>
              <a:prstGeom prst="rect">
                <a:avLst/>
              </a:prstGeom>
            </p:spPr>
            <p:txBody>
              <a:bodyPr wrap="none">
                <a:spAutoFit/>
              </a:bodyPr>
              <a:lstStyle/>
              <a:p>
                <a:pPr fontAlgn="auto">
                  <a:spcBef>
                    <a:spcPts val="0"/>
                  </a:spcBef>
                  <a:spcAft>
                    <a:spcPts val="0"/>
                  </a:spcAft>
                  <a:defRPr/>
                </a:pPr>
                <a:r>
                  <a:rPr lang="en-US" sz="2000" dirty="0" smtClean="0">
                    <a:solidFill>
                      <a:schemeClr val="accent1">
                        <a:lumMod val="75000"/>
                      </a:schemeClr>
                    </a:solidFill>
                    <a:latin typeface="Calibri" pitchFamily="34" charset="0"/>
                    <a:cs typeface="Calibri" pitchFamily="34" charset="0"/>
                  </a:rPr>
                  <a:t>FDP Update</a:t>
                </a:r>
                <a:endParaRPr lang="en-US" sz="2000" dirty="0">
                  <a:solidFill>
                    <a:schemeClr val="accent1">
                      <a:lumMod val="75000"/>
                    </a:schemeClr>
                  </a:solidFill>
                  <a:latin typeface="Calibri" pitchFamily="34" charset="0"/>
                  <a:cs typeface="Calibri" pitchFamily="34" charset="0"/>
                </a:endParaRPr>
              </a:p>
            </p:txBody>
          </p:sp>
          <p:sp>
            <p:nvSpPr>
              <p:cNvPr id="23" name="Rectangle 22"/>
              <p:cNvSpPr/>
              <p:nvPr/>
            </p:nvSpPr>
            <p:spPr>
              <a:xfrm>
                <a:off x="4982561" y="5924385"/>
                <a:ext cx="1387331" cy="400110"/>
              </a:xfrm>
              <a:prstGeom prst="rect">
                <a:avLst/>
              </a:prstGeom>
            </p:spPr>
            <p:txBody>
              <a:bodyPr wrap="square">
                <a:spAutoFit/>
              </a:bodyPr>
              <a:lstStyle/>
              <a:p>
                <a:r>
                  <a:rPr lang="en-US" sz="2000" dirty="0" smtClean="0">
                    <a:solidFill>
                      <a:schemeClr val="accent1">
                        <a:lumMod val="75000"/>
                      </a:schemeClr>
                    </a:solidFill>
                    <a:latin typeface="Calibri" pitchFamily="34" charset="0"/>
                  </a:rPr>
                  <a:t>August 2012</a:t>
                </a:r>
                <a:endParaRPr lang="en-US" sz="2000" dirty="0">
                  <a:solidFill>
                    <a:schemeClr val="accent1">
                      <a:lumMod val="75000"/>
                    </a:schemeClr>
                  </a:solidFill>
                  <a:latin typeface="Calibri" pitchFamily="34" charset="0"/>
                </a:endParaRPr>
              </a:p>
            </p:txBody>
          </p:sp>
        </p:grpSp>
        <p:cxnSp>
          <p:nvCxnSpPr>
            <p:cNvPr id="13" name="Straight Connector 12"/>
            <p:cNvCxnSpPr/>
            <p:nvPr/>
          </p:nvCxnSpPr>
          <p:spPr>
            <a:xfrm>
              <a:off x="990600" y="5638800"/>
              <a:ext cx="7239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20" descr="C:\Users\mhealy11\AppData\Local\Microsoft\Windows\Temporary Internet Files\Content.IE5\KPOADKMM\MC900056244[1].wmf"/>
            <p:cNvPicPr/>
            <p:nvPr/>
          </p:nvPicPr>
          <p:blipFill>
            <a:blip r:embed="rId3" cstate="print">
              <a:lum bright="14000" contrast="-24000"/>
              <a:extLst>
                <a:ext uri="{28A0092B-C50C-407E-A947-70E740481C1C}">
                  <a14:useLocalDpi xmlns:a14="http://schemas.microsoft.com/office/drawing/2010/main" val="0"/>
                </a:ext>
              </a:extLst>
            </a:blip>
            <a:srcRect/>
            <a:stretch>
              <a:fillRect/>
            </a:stretch>
          </p:blipFill>
          <p:spPr bwMode="auto">
            <a:xfrm>
              <a:off x="3733800" y="5756672"/>
              <a:ext cx="1981200" cy="1101328"/>
            </a:xfrm>
            <a:prstGeom prst="rect">
              <a:avLst/>
            </a:prstGeom>
            <a:noFill/>
            <a:ln>
              <a:noFill/>
            </a:ln>
          </p:spPr>
        </p:pic>
      </p:grpSp>
    </p:spTree>
    <p:extLst>
      <p:ext uri="{BB962C8B-B14F-4D97-AF65-F5344CB8AC3E}">
        <p14:creationId xmlns:p14="http://schemas.microsoft.com/office/powerpoint/2010/main" val="876029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4713</TotalTime>
  <Words>1699</Words>
  <Application>Microsoft Office PowerPoint</Application>
  <PresentationFormat>On-screen Show (4:3)</PresentationFormat>
  <Paragraphs>153</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Jill A. Frankenfield</dc:creator>
  <cp:lastModifiedBy>Frank Barker</cp:lastModifiedBy>
  <cp:revision>414</cp:revision>
  <dcterms:created xsi:type="dcterms:W3CDTF">2012-01-23T16:58:29Z</dcterms:created>
  <dcterms:modified xsi:type="dcterms:W3CDTF">2012-09-07T13:37:09Z</dcterms:modified>
</cp:coreProperties>
</file>