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1" r:id="rId4"/>
    <p:sldId id="260" r:id="rId5"/>
    <p:sldId id="268" r:id="rId6"/>
    <p:sldId id="262" r:id="rId7"/>
    <p:sldId id="269" r:id="rId8"/>
    <p:sldId id="257" r:id="rId9"/>
    <p:sldId id="258" r:id="rId10"/>
    <p:sldId id="265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88" y="-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2AB2B-70F3-A54C-9F61-440DE835FFB2}" type="datetimeFigureOut">
              <a:rPr lang="en-US" smtClean="0"/>
              <a:t>8/29/12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C63C-6FDA-384D-AAE2-E9328FDB0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058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4466A-27D5-1D47-BB78-DC77B9412F5D}" type="datetimeFigureOut">
              <a:rPr lang="en-US" smtClean="0"/>
              <a:t>8/29/12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47AD2-ECEA-EF41-93FF-AFE2AA5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340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37D74-3A4B-3443-B5AC-B48337DD3F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rgbClr val="000090"/>
                </a:solidFill>
              </a:rPr>
              <a:t>A Call to Action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37D74-3A4B-3443-B5AC-B48337DD3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“rough consensus</a:t>
            </a:r>
            <a:r>
              <a:rPr lang="en-US" baseline="0" dirty="0" smtClean="0"/>
              <a:t> and running code”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847AD2-ECEA-EF41-93FF-AFE2AA50D7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4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65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82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97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67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30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63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62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7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0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0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86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47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77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6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0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6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7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BA9-B957-49DA-B861-93C409AA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3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246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0" smtClean="0"/>
            </a:lvl1pPr>
          </a:lstStyle>
          <a:p>
            <a:r>
              <a:rPr lang="en-US" smtClean="0"/>
              <a:t>Board on Research Data and Information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6DBA9-B957-49DA-B861-93C409AAE1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4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Alan Blatecky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Horizon 2020 Consultation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6FFB5-9CCE-2445-A725-E61F022A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1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828800"/>
            <a:ext cx="7772400" cy="1676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Sharing Research Data Globally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Alan Blatecky</a:t>
            </a:r>
          </a:p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National Science Foundation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Board on Research Data and Information</a:t>
            </a:r>
          </a:p>
        </p:txBody>
      </p:sp>
    </p:spTree>
    <p:extLst>
      <p:ext uri="{BB962C8B-B14F-4D97-AF65-F5344CB8AC3E}">
        <p14:creationId xmlns:p14="http://schemas.microsoft.com/office/powerpoint/2010/main" val="496698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89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729210" y="5425004"/>
            <a:ext cx="4749800" cy="7054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472030" y="2636755"/>
            <a:ext cx="2052034" cy="255120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1488248" y="2651714"/>
            <a:ext cx="2258596" cy="269927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Components of an Open Global Data Infrastructure</a:t>
            </a:r>
            <a:br>
              <a:rPr lang="en-US" sz="3600" dirty="0" smtClean="0">
                <a:solidFill>
                  <a:srgbClr val="000000"/>
                </a:solidFill>
              </a:rPr>
            </a:b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 rot="10800000">
            <a:off x="1143000" y="1447800"/>
            <a:ext cx="5807184" cy="1203912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53428" y="5485335"/>
            <a:ext cx="43957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Discovery, Insight, Re-use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1953428" y="1426524"/>
            <a:ext cx="4523958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</a:t>
            </a:r>
            <a:r>
              <a:rPr lang="en-US" sz="1400" dirty="0" smtClean="0"/>
              <a:t>ensor networks, scientific instruments, MREFCs, streaming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data, modeling, computation, simulation, data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collections, file systems, databases,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       government</a:t>
            </a:r>
            <a:r>
              <a:rPr lang="en-US" sz="1400" dirty="0"/>
              <a:t> </a:t>
            </a:r>
            <a:r>
              <a:rPr lang="en-US" sz="1400" dirty="0" smtClean="0"/>
              <a:t> data, long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                      tail, etc.</a:t>
            </a:r>
          </a:p>
          <a:p>
            <a:endParaRPr lang="en-US" sz="1400" dirty="0" smtClean="0"/>
          </a:p>
          <a:p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22" name="Curved Up Arrow 21"/>
          <p:cNvSpPr/>
          <p:nvPr/>
        </p:nvSpPr>
        <p:spPr>
          <a:xfrm rot="16200000">
            <a:off x="4892000" y="2862819"/>
            <a:ext cx="4691625" cy="1517605"/>
          </a:xfrm>
          <a:prstGeom prst="curvedUp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Left-Right Arrow 2"/>
          <p:cNvSpPr/>
          <p:nvPr/>
        </p:nvSpPr>
        <p:spPr>
          <a:xfrm>
            <a:off x="3266883" y="4351372"/>
            <a:ext cx="1772174" cy="276885"/>
          </a:xfrm>
          <a:prstGeom prst="leftRightArrow">
            <a:avLst>
              <a:gd name="adj1" fmla="val 50000"/>
              <a:gd name="adj2" fmla="val 58009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3266883" y="2888706"/>
            <a:ext cx="1638401" cy="832731"/>
          </a:xfrm>
          <a:prstGeom prst="leftRightArrow">
            <a:avLst>
              <a:gd name="adj1" fmla="val 50000"/>
              <a:gd name="adj2" fmla="val 58009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74264" y="2807930"/>
            <a:ext cx="1679952" cy="194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en-US" sz="1400" dirty="0" smtClean="0"/>
              <a:t>Acquisition</a:t>
            </a:r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	</a:t>
            </a:r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Storage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Preservation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Interoperability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Access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Services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4669231" y="2669867"/>
            <a:ext cx="1679952" cy="2103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en-US" sz="1400" dirty="0" smtClean="0"/>
              <a:t>Metadata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Identifiers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err="1" smtClean="0"/>
              <a:t>Curation</a:t>
            </a:r>
            <a:endParaRPr lang="en-US" sz="1400" dirty="0" smtClean="0"/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Policy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Discovery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Analysis</a:t>
            </a:r>
          </a:p>
          <a:p>
            <a:pPr algn="ctr">
              <a:lnSpc>
                <a:spcPts val="1200"/>
              </a:lnSpc>
            </a:pPr>
            <a:endParaRPr lang="en-US" sz="1400" dirty="0" smtClean="0"/>
          </a:p>
          <a:p>
            <a:pPr algn="ctr">
              <a:lnSpc>
                <a:spcPts val="1200"/>
              </a:lnSpc>
            </a:pPr>
            <a:r>
              <a:rPr lang="en-US" sz="1400" dirty="0" smtClean="0"/>
              <a:t>Tools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9478" y="3566927"/>
            <a:ext cx="31602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Infrastructure, Facilities, Operations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5111037" y="3675606"/>
            <a:ext cx="2569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Software, Policies, Education</a:t>
            </a:r>
            <a:endParaRPr lang="en-US" sz="1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895600" y="6492875"/>
            <a:ext cx="3352800" cy="365125"/>
          </a:xfrm>
        </p:spPr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55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78578"/>
          </a:xfrm>
        </p:spPr>
        <p:txBody>
          <a:bodyPr>
            <a:noAutofit/>
          </a:bodyPr>
          <a:lstStyle/>
          <a:p>
            <a:r>
              <a:rPr lang="en-US" sz="2400" dirty="0" smtClean="0"/>
              <a:t>Not understanding </a:t>
            </a:r>
            <a:r>
              <a:rPr lang="en-US" sz="2400" dirty="0"/>
              <a:t>the </a:t>
            </a:r>
            <a:r>
              <a:rPr lang="en-US" sz="2400" dirty="0" smtClean="0"/>
              <a:t>importance </a:t>
            </a:r>
            <a:r>
              <a:rPr lang="en-US" sz="2400" dirty="0"/>
              <a:t>of data for next </a:t>
            </a:r>
            <a:r>
              <a:rPr lang="en-US" sz="2400" dirty="0" smtClean="0"/>
              <a:t>century science </a:t>
            </a:r>
            <a:r>
              <a:rPr lang="en-US" sz="2400" dirty="0"/>
              <a:t>and </a:t>
            </a:r>
            <a:r>
              <a:rPr lang="en-US" sz="2400" dirty="0" smtClean="0"/>
              <a:t>education, nor understanding the urgency to address and create a global data infrastructure now </a:t>
            </a:r>
          </a:p>
          <a:p>
            <a:r>
              <a:rPr lang="en-US" sz="2400" dirty="0" smtClean="0"/>
              <a:t>Relying on additional workshops, conferences, committees and so forth to study and provide more recommendations</a:t>
            </a:r>
          </a:p>
          <a:p>
            <a:r>
              <a:rPr lang="en-US" sz="2400" dirty="0" smtClean="0"/>
              <a:t>Waiting for an all encompassing solution; the perfect at the expense of the good</a:t>
            </a:r>
          </a:p>
          <a:p>
            <a:r>
              <a:rPr lang="en-US" sz="2400" dirty="0" smtClean="0"/>
              <a:t>Waiting for standards to be approved to enable data sharing and interoperability</a:t>
            </a:r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25400" tIns="25400" rIns="25400" bIns="25400" anchor="ctr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000000"/>
                </a:solidFill>
                <a:latin typeface="Calibri"/>
                <a:ea typeface="Tahoma" charset="0"/>
                <a:cs typeface="Calibri"/>
                <a:sym typeface="Tahoma" charset="0"/>
              </a:rPr>
              <a:t>4 Major Threats to Establishing an</a:t>
            </a:r>
          </a:p>
          <a:p>
            <a:pPr algn="ctr"/>
            <a:r>
              <a:rPr lang="en-US" sz="3600" dirty="0" smtClean="0">
                <a:solidFill>
                  <a:srgbClr val="000000"/>
                </a:solidFill>
                <a:latin typeface="Calibri"/>
                <a:ea typeface="Tahoma" charset="0"/>
                <a:cs typeface="Calibri"/>
                <a:sym typeface="Tahoma" charset="0"/>
              </a:rPr>
              <a:t>Open Global Research Infrastructure</a:t>
            </a:r>
          </a:p>
          <a:p>
            <a:pPr algn="ctr"/>
            <a:endParaRPr lang="en-US" sz="3600" dirty="0" smtClean="0">
              <a:solidFill>
                <a:srgbClr val="000000"/>
              </a:solidFill>
              <a:latin typeface="Calibri"/>
              <a:ea typeface="Tahoma" charset="0"/>
              <a:cs typeface="Calibri"/>
              <a:sym typeface="Tahoma" charset="0"/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971800" y="6324600"/>
            <a:ext cx="3352800" cy="365125"/>
          </a:xfrm>
        </p:spPr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1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585833" cy="41910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Stop talking about data sharing and start sharing data</a:t>
            </a:r>
          </a:p>
          <a:p>
            <a:pPr lvl="1"/>
            <a:r>
              <a:rPr lang="en-US" sz="2000" dirty="0" smtClean="0"/>
              <a:t>Identify science communities who are already sharing data and/or need to share data to support their research</a:t>
            </a:r>
          </a:p>
          <a:p>
            <a:pPr lvl="1"/>
            <a:r>
              <a:rPr lang="en-US" sz="2000" dirty="0" smtClean="0"/>
              <a:t>Start by “chunking”, that is adopt small pieces of code or best practices </a:t>
            </a:r>
            <a:r>
              <a:rPr lang="en-US" sz="2000" dirty="0" smtClean="0"/>
              <a:t>that </a:t>
            </a:r>
            <a:r>
              <a:rPr lang="en-US" sz="2000" dirty="0" smtClean="0"/>
              <a:t>enable data to be shared and exchanged now</a:t>
            </a:r>
          </a:p>
          <a:p>
            <a:r>
              <a:rPr lang="en-US" sz="2400" dirty="0" smtClean="0"/>
              <a:t>Establish an organization to promote and enable the exchange of data across international boundaries</a:t>
            </a:r>
          </a:p>
          <a:p>
            <a:pPr lvl="1"/>
            <a:r>
              <a:rPr lang="en-US" sz="2000" dirty="0" smtClean="0"/>
              <a:t>International support from Government agencies that support scientific research</a:t>
            </a:r>
          </a:p>
          <a:p>
            <a:pPr lvl="1"/>
            <a:r>
              <a:rPr lang="en-US" sz="2000" dirty="0" smtClean="0"/>
              <a:t>Involvement of working scientists and researchers</a:t>
            </a:r>
          </a:p>
          <a:p>
            <a:pPr lvl="1"/>
            <a:r>
              <a:rPr lang="en-US" sz="2000" dirty="0" smtClean="0"/>
              <a:t>Sustained effort to </a:t>
            </a:r>
            <a:r>
              <a:rPr lang="en-US" sz="2000" dirty="0"/>
              <a:t>create a vibrant international data research economy to support a global data </a:t>
            </a:r>
            <a:r>
              <a:rPr lang="en-US" sz="2000" dirty="0" smtClean="0"/>
              <a:t>infrastructure</a:t>
            </a:r>
            <a:endParaRPr lang="en-US" sz="2000" dirty="0"/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 29, </a:t>
            </a:r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What Needs to be Done?</a:t>
            </a:r>
            <a:r>
              <a:rPr lang="en-US" sz="3200" dirty="0">
                <a:solidFill>
                  <a:srgbClr val="000000"/>
                </a:solidFill>
              </a:rPr>
              <a:t/>
            </a:r>
            <a:br>
              <a:rPr lang="en-US" sz="3200" dirty="0">
                <a:solidFill>
                  <a:srgbClr val="000000"/>
                </a:solidFill>
              </a:rPr>
            </a:b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10" name="Footer Placeholder 6"/>
          <p:cNvSpPr txBox="1">
            <a:spLocks/>
          </p:cNvSpPr>
          <p:nvPr/>
        </p:nvSpPr>
        <p:spPr>
          <a:xfrm>
            <a:off x="2895600" y="64008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en-US" sz="1400" b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0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Research Data </a:t>
            </a:r>
            <a:r>
              <a:rPr lang="en-US" sz="3200" dirty="0">
                <a:solidFill>
                  <a:srgbClr val="000000"/>
                </a:solidFill>
              </a:rPr>
              <a:t>Alliance </a:t>
            </a:r>
            <a:r>
              <a:rPr lang="en-US" sz="3200" dirty="0" smtClean="0">
                <a:solidFill>
                  <a:srgbClr val="000000"/>
                </a:solidFill>
              </a:rPr>
              <a:t/>
            </a:r>
            <a:br>
              <a:rPr lang="en-US" sz="3200" dirty="0" smtClean="0">
                <a:solidFill>
                  <a:srgbClr val="000000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(aka Data </a:t>
            </a:r>
            <a:r>
              <a:rPr lang="en-US" sz="2400" dirty="0">
                <a:solidFill>
                  <a:srgbClr val="000000"/>
                </a:solidFill>
              </a:rPr>
              <a:t>Web </a:t>
            </a:r>
            <a:r>
              <a:rPr lang="en-US" sz="2400" dirty="0" smtClean="0">
                <a:solidFill>
                  <a:srgbClr val="000000"/>
                </a:solidFill>
              </a:rPr>
              <a:t>Forum)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Three government science agencies (EU, Australia, US) have agreed to work together to establish and support a new data sharing initiative</a:t>
            </a:r>
          </a:p>
          <a:p>
            <a:r>
              <a:rPr lang="en-US" sz="2400" dirty="0" smtClean="0"/>
              <a:t>Multiple awards have been made to Non-Government Structures (NGS) to establish RDA and support the effort</a:t>
            </a:r>
          </a:p>
          <a:p>
            <a:r>
              <a:rPr lang="en-US" sz="2400" dirty="0"/>
              <a:t>R</a:t>
            </a:r>
            <a:r>
              <a:rPr lang="en-US" sz="2400" smtClean="0"/>
              <a:t>DA </a:t>
            </a:r>
            <a:r>
              <a:rPr lang="en-US" sz="2400" dirty="0" smtClean="0"/>
              <a:t>will </a:t>
            </a:r>
            <a:r>
              <a:rPr lang="en-US" sz="2400" dirty="0"/>
              <a:t>facilitate the exchange and interoperability of data across disciplines and national boundaries by producing high quality, relevant technical documents that influence the way people store, use, and manage data.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261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Data Sharing Structure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2211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Linking a governance and strategy model with IETF participant model to catalyze the launch of this community-based activity</a:t>
            </a:r>
          </a:p>
          <a:p>
            <a:pPr lvl="1"/>
            <a:r>
              <a:rPr lang="en-US" sz="2000" dirty="0" smtClean="0"/>
              <a:t>Governance and strategy to focus on policy, permission, directions</a:t>
            </a:r>
          </a:p>
          <a:p>
            <a:pPr lvl="1"/>
            <a:r>
              <a:rPr lang="en-US" sz="2000" dirty="0" smtClean="0"/>
              <a:t>Participant focus on operations, services, interoperability</a:t>
            </a:r>
          </a:p>
          <a:p>
            <a:pPr lvl="1"/>
            <a:r>
              <a:rPr lang="en-US" sz="2000" dirty="0" smtClean="0"/>
              <a:t>Agency focus on providing funding, support</a:t>
            </a:r>
          </a:p>
          <a:p>
            <a:pPr lvl="1"/>
            <a:r>
              <a:rPr lang="en-US" sz="2000" dirty="0" smtClean="0"/>
              <a:t>Working groups to focus on “rough consensus and running code”</a:t>
            </a:r>
          </a:p>
          <a:p>
            <a:pPr lvl="1"/>
            <a:r>
              <a:rPr lang="en-US" sz="2000" dirty="0" smtClean="0"/>
              <a:t>Community-based approaches and adoption of best practices</a:t>
            </a:r>
          </a:p>
          <a:p>
            <a:r>
              <a:rPr lang="en-US" sz="2400" dirty="0" smtClean="0"/>
              <a:t>Timeliness and </a:t>
            </a:r>
            <a:r>
              <a:rPr lang="en-US" sz="2400" dirty="0"/>
              <a:t>a</a:t>
            </a:r>
            <a:r>
              <a:rPr lang="en-US" sz="2400" dirty="0" smtClean="0"/>
              <a:t>bility to respond quickly is essential</a:t>
            </a:r>
          </a:p>
          <a:p>
            <a:r>
              <a:rPr lang="en-US" sz="2400" dirty="0" smtClean="0"/>
              <a:t>Driven by research community  and users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1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326202" y="4495800"/>
            <a:ext cx="920082" cy="544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/>
                <a:ea typeface="MS Mincho"/>
                <a:cs typeface="Times New Roman"/>
              </a:rPr>
              <a:t>…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"/>
              <a:ea typeface="MS Mincho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286000" y="1600200"/>
            <a:ext cx="5387526" cy="4382358"/>
            <a:chOff x="2285245" y="671801"/>
            <a:chExt cx="5158740" cy="5519449"/>
          </a:xfrm>
        </p:grpSpPr>
        <p:grpSp>
          <p:nvGrpSpPr>
            <p:cNvPr id="21" name="Group 20"/>
            <p:cNvGrpSpPr/>
            <p:nvPr/>
          </p:nvGrpSpPr>
          <p:grpSpPr>
            <a:xfrm>
              <a:off x="2285245" y="671801"/>
              <a:ext cx="5158740" cy="4772690"/>
              <a:chOff x="608845" y="671801"/>
              <a:chExt cx="5158740" cy="4772690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608845" y="671801"/>
                <a:ext cx="5158740" cy="3108279"/>
                <a:chOff x="-19805" y="-1852324"/>
                <a:chExt cx="5158740" cy="3108279"/>
              </a:xfrm>
            </p:grpSpPr>
            <p:sp>
              <p:nvSpPr>
                <p:cNvPr id="107" name="Rounded Rectangle 106"/>
                <p:cNvSpPr/>
                <p:nvPr/>
              </p:nvSpPr>
              <p:spPr>
                <a:xfrm>
                  <a:off x="1585405" y="-1852324"/>
                  <a:ext cx="1577340" cy="807720"/>
                </a:xfrm>
                <a:prstGeom prst="roundRect">
                  <a:avLst/>
                </a:prstGeom>
                <a:solidFill>
                  <a:srgbClr val="4F81BD">
                    <a:lumMod val="75000"/>
                  </a:srgbClr>
                </a:solidFill>
                <a:ln w="3175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 Black"/>
                      <a:ea typeface="MS Mincho"/>
                      <a:cs typeface="Times New Roman"/>
                    </a:rPr>
                    <a:t>Council</a:t>
                  </a:r>
                  <a:endPara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mbria"/>
                    <a:ea typeface="MS Mincho"/>
                    <a:cs typeface="Times New Roman"/>
                  </a:endParaRPr>
                </a:p>
              </p:txBody>
            </p:sp>
            <p:sp>
              <p:nvSpPr>
                <p:cNvPr id="108" name="Rounded Rectangle 107"/>
                <p:cNvSpPr/>
                <p:nvPr/>
              </p:nvSpPr>
              <p:spPr>
                <a:xfrm>
                  <a:off x="345016" y="-700665"/>
                  <a:ext cx="4158955" cy="807717"/>
                </a:xfrm>
                <a:prstGeom prst="roundRect">
                  <a:avLst/>
                </a:prstGeom>
                <a:solidFill>
                  <a:srgbClr val="4BACC6"/>
                </a:solidFill>
                <a:ln w="3175" cap="flat" cmpd="sng" algn="ctr">
                  <a:solidFill>
                    <a:srgbClr val="4BACC6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 Black"/>
                      <a:ea typeface="MS Mincho"/>
                      <a:cs typeface="Times New Roman"/>
                    </a:rPr>
                    <a:t>Plenary</a:t>
                  </a:r>
                  <a:endPara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mbria"/>
                    <a:ea typeface="MS Mincho"/>
                    <a:cs typeface="Times New Roman"/>
                  </a:endParaRPr>
                </a:p>
              </p:txBody>
            </p:sp>
            <p:sp>
              <p:nvSpPr>
                <p:cNvPr id="109" name="Rounded Rectangle 108"/>
                <p:cNvSpPr/>
                <p:nvPr/>
              </p:nvSpPr>
              <p:spPr>
                <a:xfrm>
                  <a:off x="-19805" y="450995"/>
                  <a:ext cx="5158740" cy="804960"/>
                </a:xfrm>
                <a:prstGeom prst="roundRect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 Black"/>
                      <a:ea typeface="MS Mincho"/>
                      <a:cs typeface="Times New Roman"/>
                    </a:rPr>
                    <a:t>Secretariat</a:t>
                  </a:r>
                  <a:endPara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mbria"/>
                    <a:ea typeface="MS Mincho"/>
                    <a:cs typeface="Times New Roman"/>
                  </a:endParaRPr>
                </a:p>
              </p:txBody>
            </p:sp>
          </p:grpSp>
          <p:cxnSp>
            <p:nvCxnSpPr>
              <p:cNvPr id="47" name="Straight Connector 46"/>
              <p:cNvCxnSpPr/>
              <p:nvPr/>
            </p:nvCxnSpPr>
            <p:spPr>
              <a:xfrm flipH="1" flipV="1">
                <a:off x="1151784" y="4990524"/>
                <a:ext cx="292349" cy="444446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dash"/>
              </a:ln>
              <a:effectLst/>
            </p:spPr>
          </p:cxnSp>
          <p:cxnSp>
            <p:nvCxnSpPr>
              <p:cNvPr id="48" name="Straight Connector 47"/>
              <p:cNvCxnSpPr/>
              <p:nvPr/>
            </p:nvCxnSpPr>
            <p:spPr>
              <a:xfrm flipH="1" flipV="1">
                <a:off x="2273843" y="4990524"/>
                <a:ext cx="467452" cy="453967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dash"/>
              </a:ln>
              <a:effectLst/>
            </p:spPr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3817619" y="4894552"/>
                <a:ext cx="700338" cy="540413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dash"/>
              </a:ln>
              <a:effectLst/>
            </p:spPr>
          </p:cxnSp>
        </p:grpSp>
        <p:grpSp>
          <p:nvGrpSpPr>
            <p:cNvPr id="22" name="Group 21"/>
            <p:cNvGrpSpPr/>
            <p:nvPr/>
          </p:nvGrpSpPr>
          <p:grpSpPr>
            <a:xfrm>
              <a:off x="2347303" y="4222751"/>
              <a:ext cx="4395420" cy="1968499"/>
              <a:chOff x="2347303" y="4013201"/>
              <a:chExt cx="4395420" cy="1968499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3019425" y="5295900"/>
                <a:ext cx="2994465" cy="685800"/>
                <a:chOff x="0" y="0"/>
                <a:chExt cx="2994465" cy="685800"/>
              </a:xfrm>
            </p:grpSpPr>
            <p:sp>
              <p:nvSpPr>
                <p:cNvPr id="42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695326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mbria"/>
                      <a:ea typeface="MS Mincho"/>
                      <a:cs typeface="Times New Roman"/>
                    </a:rPr>
                    <a:t>Gov’t agency 1</a:t>
                  </a:r>
                </a:p>
              </p:txBody>
            </p:sp>
            <p:sp>
              <p:nvSpPr>
                <p:cNvPr id="43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1135380" y="0"/>
                  <a:ext cx="709810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mbria"/>
                      <a:ea typeface="MS Mincho"/>
                      <a:cs typeface="Times New Roman"/>
                    </a:rPr>
                    <a:t>Gov’t agency 2</a:t>
                  </a:r>
                </a:p>
              </p:txBody>
            </p:sp>
            <p:sp>
              <p:nvSpPr>
                <p:cNvPr id="44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2263140" y="0"/>
                  <a:ext cx="731325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mbria"/>
                      <a:ea typeface="MS Mincho"/>
                      <a:cs typeface="Times New Roman"/>
                    </a:rPr>
                    <a:t>Gov’t agency z</a:t>
                  </a:r>
                </a:p>
              </p:txBody>
            </p:sp>
            <p:sp>
              <p:nvSpPr>
                <p:cNvPr id="45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1531620" y="0"/>
                  <a:ext cx="967740" cy="6858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mbria"/>
                      <a:ea typeface="MS Mincho"/>
                      <a:cs typeface="Times New Roman"/>
                    </a:rPr>
                    <a:t>…</a:t>
                  </a: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mbria"/>
                    <a:ea typeface="MS Mincho"/>
                    <a:cs typeface="Times New Roman"/>
                  </a:endParaRPr>
                </a:p>
              </p:txBody>
            </p:sp>
          </p:grpSp>
          <p:sp>
            <p:nvSpPr>
              <p:cNvPr id="27" name="Text Box 2"/>
              <p:cNvSpPr txBox="1">
                <a:spLocks noChangeArrowheads="1"/>
              </p:cNvSpPr>
              <p:nvPr/>
            </p:nvSpPr>
            <p:spPr bwMode="auto">
              <a:xfrm>
                <a:off x="2347303" y="4013201"/>
                <a:ext cx="708660" cy="6858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NGS</a:t>
                </a:r>
                <a:endParaRPr kumimoji="0" 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Black" pitchFamily="34" charset="0"/>
                  <a:ea typeface="MS Mincho"/>
                  <a:cs typeface="Times New Roman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 1</a:t>
                </a:r>
              </a:p>
            </p:txBody>
          </p:sp>
          <p:sp>
            <p:nvSpPr>
              <p:cNvPr id="28" name="Text Box 2"/>
              <p:cNvSpPr txBox="1">
                <a:spLocks noChangeArrowheads="1"/>
              </p:cNvSpPr>
              <p:nvPr/>
            </p:nvSpPr>
            <p:spPr bwMode="auto">
              <a:xfrm>
                <a:off x="3629654" y="4013201"/>
                <a:ext cx="708660" cy="6858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NGS</a:t>
                </a: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Black" pitchFamily="34" charset="0"/>
                  <a:ea typeface="MS Mincho"/>
                  <a:cs typeface="Times New Roman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 2</a:t>
                </a:r>
              </a:p>
            </p:txBody>
          </p:sp>
          <p:sp>
            <p:nvSpPr>
              <p:cNvPr id="29" name="Text Box 2"/>
              <p:cNvSpPr txBox="1">
                <a:spLocks noChangeArrowheads="1"/>
              </p:cNvSpPr>
              <p:nvPr/>
            </p:nvSpPr>
            <p:spPr bwMode="auto">
              <a:xfrm>
                <a:off x="6034063" y="4013201"/>
                <a:ext cx="708660" cy="6858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NGS</a:t>
                </a: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Black" pitchFamily="34" charset="0"/>
                  <a:ea typeface="MS Mincho"/>
                  <a:cs typeface="Times New Roman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Black" pitchFamily="34" charset="0"/>
                    <a:ea typeface="MS Mincho"/>
                    <a:cs typeface="Times New Roman"/>
                  </a:rPr>
                  <a:t> y</a:t>
                </a:r>
              </a:p>
            </p:txBody>
          </p:sp>
        </p:grpSp>
      </p:grpSp>
      <p:sp>
        <p:nvSpPr>
          <p:cNvPr id="117" name="TextBox 116"/>
          <p:cNvSpPr txBox="1"/>
          <p:nvPr/>
        </p:nvSpPr>
        <p:spPr>
          <a:xfrm>
            <a:off x="2971800" y="228600"/>
            <a:ext cx="342533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High level </a:t>
            </a:r>
            <a:r>
              <a:rPr lang="en-US" sz="3200" dirty="0">
                <a:solidFill>
                  <a:srgbClr val="000000"/>
                </a:solidFill>
              </a:rPr>
              <a:t>s</a:t>
            </a:r>
            <a:r>
              <a:rPr lang="en-US" sz="3200" dirty="0" smtClean="0">
                <a:solidFill>
                  <a:srgbClr val="000000"/>
                </a:solidFill>
              </a:rPr>
              <a:t>tructure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  <p:cxnSp>
        <p:nvCxnSpPr>
          <p:cNvPr id="188" name="Straight Arrow Connector 187"/>
          <p:cNvCxnSpPr/>
          <p:nvPr/>
        </p:nvCxnSpPr>
        <p:spPr>
          <a:xfrm flipV="1">
            <a:off x="2590800" y="4114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 flipV="1">
            <a:off x="3810000" y="4114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 flipV="1">
            <a:off x="6096000" y="4114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5681" y="1600200"/>
            <a:ext cx="1164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Oversight </a:t>
            </a:r>
          </a:p>
          <a:p>
            <a:pPr algn="ctr"/>
            <a:r>
              <a:rPr lang="en-US" dirty="0" smtClean="0"/>
              <a:t>&amp; Strategy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3429000"/>
            <a:ext cx="169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Working Groups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48640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Funding Agencies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8990" y="4419600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Facilitation</a:t>
            </a:r>
          </a:p>
          <a:p>
            <a:pPr algn="ctr"/>
            <a:r>
              <a:rPr lang="en-US" dirty="0"/>
              <a:t>&amp;</a:t>
            </a:r>
            <a:r>
              <a:rPr lang="en-US" dirty="0" smtClean="0"/>
              <a:t> Support</a:t>
            </a:r>
            <a:endParaRPr lang="en-US" dirty="0"/>
          </a:p>
        </p:txBody>
      </p:sp>
      <p:sp>
        <p:nvSpPr>
          <p:cNvPr id="52" name="Footer Placeholder 6"/>
          <p:cNvSpPr txBox="1">
            <a:spLocks/>
          </p:cNvSpPr>
          <p:nvPr/>
        </p:nvSpPr>
        <p:spPr>
          <a:xfrm>
            <a:off x="2971800" y="63246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en-US"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BRDI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85997" y="2590800"/>
            <a:ext cx="1313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Governance</a:t>
            </a:r>
          </a:p>
          <a:p>
            <a:pPr algn="ctr"/>
            <a:r>
              <a:rPr lang="en-US" dirty="0" smtClean="0"/>
              <a:t>&amp; Approval</a:t>
            </a:r>
          </a:p>
        </p:txBody>
      </p:sp>
    </p:spTree>
    <p:extLst>
      <p:ext uri="{BB962C8B-B14F-4D97-AF65-F5344CB8AC3E}">
        <p14:creationId xmlns:p14="http://schemas.microsoft.com/office/powerpoint/2010/main" val="1442248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4850" y="1295400"/>
            <a:ext cx="777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Community-based activity; not a government organization, commercial entity or a regulatory body</a:t>
            </a: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Meetings are public and open; products, approaches are free</a:t>
            </a: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Focus on harmonization and early deployment across standards, policies, technologies, tools, and other data infrastructure elements</a:t>
            </a: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Progress through consensus; voting to </a:t>
            </a:r>
            <a:r>
              <a:rPr lang="en-US" sz="2000" dirty="0" smtClean="0">
                <a:ea typeface="MS Mincho"/>
                <a:cs typeface="Times New Roman"/>
              </a:rPr>
              <a:t>res</a:t>
            </a:r>
            <a:r>
              <a:rPr lang="en-US" sz="2000" dirty="0" smtClean="0">
                <a:effectLst/>
                <a:ea typeface="MS Mincho"/>
                <a:cs typeface="Times New Roman"/>
              </a:rPr>
              <a:t>olve disagreements as required</a:t>
            </a: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Organization will not design, promote, endorse, or sell commercial products, or services </a:t>
            </a:r>
          </a:p>
          <a:p>
            <a:pPr marL="342900" indent="-342900">
              <a:spcAft>
                <a:spcPts val="1200"/>
              </a:spcAft>
              <a:buFont typeface="Symbol"/>
              <a:buChar char=""/>
            </a:pPr>
            <a:r>
              <a:rPr lang="en-US" sz="2000" dirty="0" smtClean="0">
                <a:effectLst/>
                <a:ea typeface="MS Mincho"/>
                <a:cs typeface="Times New Roman"/>
              </a:rPr>
              <a:t>Balanced representation of organizations, expertise, stakeholder communities, users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2667000" y="304800"/>
            <a:ext cx="31716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Guiding Principles</a:t>
            </a:r>
            <a:endParaRPr lang="en-US" sz="3200" dirty="0"/>
          </a:p>
        </p:txBody>
      </p:sp>
      <p:sp>
        <p:nvSpPr>
          <p:cNvPr id="6" name="Date Placeholder 5"/>
          <p:cNvSpPr txBox="1">
            <a:spLocks/>
          </p:cNvSpPr>
          <p:nvPr/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23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5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Timeline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0574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Initial NGS teams have been established and are already at work</a:t>
            </a:r>
          </a:p>
          <a:p>
            <a:r>
              <a:rPr lang="en-US" sz="2400" dirty="0" smtClean="0"/>
              <a:t>First informal meeting of the NGS groups is scheduled for Oct 2-3 in Washington, DC</a:t>
            </a:r>
          </a:p>
          <a:p>
            <a:r>
              <a:rPr lang="en-US" sz="2400" dirty="0" smtClean="0"/>
              <a:t>First meeting of the </a:t>
            </a:r>
            <a:r>
              <a:rPr lang="en-US" sz="2400" dirty="0" smtClean="0"/>
              <a:t>Research Data Alliance </a:t>
            </a:r>
            <a:r>
              <a:rPr lang="en-US" sz="2400" dirty="0" smtClean="0"/>
              <a:t>is scheduled for </a:t>
            </a:r>
            <a:r>
              <a:rPr lang="en-US" sz="2400" dirty="0" smtClean="0"/>
              <a:t>March </a:t>
            </a:r>
            <a:r>
              <a:rPr lang="en-US" sz="2400" dirty="0" smtClean="0"/>
              <a:t>2013 in Europe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August 29,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244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661</Words>
  <Application>Microsoft Macintosh PowerPoint</Application>
  <PresentationFormat>On-screen Show (4:3)</PresentationFormat>
  <Paragraphs>122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Sharing Research Data Globally </vt:lpstr>
      <vt:lpstr>Components of an Open Global Data Infrastructure </vt:lpstr>
      <vt:lpstr>4 Major Threats to Establishing an Open Global Research Infrastructure </vt:lpstr>
      <vt:lpstr>What Needs to be Done? </vt:lpstr>
      <vt:lpstr>Research Data Alliance  (aka Data Web Forum)</vt:lpstr>
      <vt:lpstr>Data Sharing Structure</vt:lpstr>
      <vt:lpstr>PowerPoint Presentation</vt:lpstr>
      <vt:lpstr>PowerPoint Presentation</vt:lpstr>
      <vt:lpstr>Timeline</vt:lpstr>
      <vt:lpstr>Questions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Greer</dc:creator>
  <cp:lastModifiedBy>Alan Blatecky</cp:lastModifiedBy>
  <cp:revision>35</cp:revision>
  <dcterms:created xsi:type="dcterms:W3CDTF">2012-03-17T17:59:41Z</dcterms:created>
  <dcterms:modified xsi:type="dcterms:W3CDTF">2012-08-29T14:17:05Z</dcterms:modified>
</cp:coreProperties>
</file>