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07" r:id="rId1"/>
  </p:sldMasterIdLst>
  <p:notesMasterIdLst>
    <p:notesMasterId r:id="rId8"/>
  </p:notesMasterIdLst>
  <p:handoutMasterIdLst>
    <p:handoutMasterId r:id="rId9"/>
  </p:handoutMasterIdLst>
  <p:sldIdLst>
    <p:sldId id="861" r:id="rId2"/>
    <p:sldId id="862" r:id="rId3"/>
    <p:sldId id="863" r:id="rId4"/>
    <p:sldId id="864" r:id="rId5"/>
    <p:sldId id="865" r:id="rId6"/>
    <p:sldId id="866" r:id="rId7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7EA0"/>
    <a:srgbClr val="307290"/>
    <a:srgbClr val="1985A7"/>
    <a:srgbClr val="217E9F"/>
    <a:srgbClr val="2B7995"/>
    <a:srgbClr val="1886A8"/>
    <a:srgbClr val="256E9B"/>
    <a:srgbClr val="327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 autoAdjust="0"/>
    <p:restoredTop sz="87729" autoAdjust="0"/>
  </p:normalViewPr>
  <p:slideViewPr>
    <p:cSldViewPr snapToGrid="0">
      <p:cViewPr varScale="1">
        <p:scale>
          <a:sx n="65" d="100"/>
          <a:sy n="65" d="100"/>
        </p:scale>
        <p:origin x="-1026" y="-108"/>
      </p:cViewPr>
      <p:guideLst>
        <p:guide orient="horz" pos="2160"/>
        <p:guide pos="2911"/>
      </p:guideLst>
    </p:cSldViewPr>
  </p:slideViewPr>
  <p:outlineViewPr>
    <p:cViewPr>
      <p:scale>
        <a:sx n="33" d="100"/>
        <a:sy n="33" d="100"/>
      </p:scale>
      <p:origin x="0" y="180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536"/>
    </p:cViewPr>
  </p:sorterViewPr>
  <p:notesViewPr>
    <p:cSldViewPr snapToGrid="0">
      <p:cViewPr varScale="1">
        <p:scale>
          <a:sx n="68" d="100"/>
          <a:sy n="68" d="100"/>
        </p:scale>
        <p:origin x="-1860" y="-108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16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05" tIns="45588" rIns="92805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3263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8598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B7995"/>
            </a:solid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27887" t="37256" r="14787" b="20740"/>
          <a:stretch>
            <a:fillRect/>
          </a:stretch>
        </p:blipFill>
        <p:spPr bwMode="auto">
          <a:xfrm>
            <a:off x="5665788" y="5978525"/>
            <a:ext cx="347821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>
            <a:normAutofit/>
          </a:bodyPr>
          <a:lstStyle>
            <a:lvl1pPr algn="r">
              <a:defRPr sz="44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sz="2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32763" y="138113"/>
            <a:ext cx="82073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35010" y="137905"/>
            <a:ext cx="8229600" cy="708128"/>
          </a:xfrm>
        </p:spPr>
        <p:txBody>
          <a:bodyPr rtlCol="0">
            <a:noAutofit/>
          </a:bodyPr>
          <a:lstStyle>
            <a:lvl1pPr>
              <a:defRPr sz="2800" b="0">
                <a:latin typeface="Arial Black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982F267C-5E66-43D2-A496-0B7093C9F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7610EA11-4D19-4857-98AC-47FFEF320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27887" t="37256" r="14787" b="20740"/>
          <a:stretch>
            <a:fillRect/>
          </a:stretch>
        </p:blipFill>
        <p:spPr bwMode="auto">
          <a:xfrm>
            <a:off x="5665788" y="5978525"/>
            <a:ext cx="347821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 sz="3600">
                <a:latin typeface="Arial Black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  <a:latin typeface="Arial Black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  <a:latin typeface="Arial Black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B551F02D-CE18-4D11-8E3A-E4EAB97DC5B7}" type="datetimeFigureOut">
              <a:rPr lang="en-US"/>
              <a:pPr>
                <a:defRPr/>
              </a:pPr>
              <a:t>8/31/2012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EF003CED-AA12-4B8D-9250-ACBDE0693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E2B0F57A-72A6-4E5B-80BA-60C9760A21E9}" type="datetimeFigureOut">
              <a:rPr lang="en-US"/>
              <a:pPr>
                <a:defRPr/>
              </a:pPr>
              <a:t>8/31/2012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3EC8359F-3828-4A88-AE95-BBFCC8EDB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27887" t="37256" r="14787" b="20740"/>
          <a:stretch>
            <a:fillRect/>
          </a:stretch>
        </p:blipFill>
        <p:spPr bwMode="auto">
          <a:xfrm>
            <a:off x="5665788" y="5978525"/>
            <a:ext cx="347821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615084D0-7188-4494-B00E-AEBDDF48D031}" type="datetimeFigureOut">
              <a:rPr lang="en-US"/>
              <a:pPr>
                <a:defRPr/>
              </a:pPr>
              <a:t>8/31/2012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F048C0DB-E4B1-4AEF-822E-38886F5B7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solidFill>
            <a:srgbClr val="2B7995"/>
          </a:solid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 l="27887" t="37256" r="14787" b="20740"/>
          <a:stretch>
            <a:fillRect/>
          </a:stretch>
        </p:blipFill>
        <p:spPr bwMode="auto">
          <a:xfrm>
            <a:off x="5665788" y="5978525"/>
            <a:ext cx="347821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solidFill>
            <a:srgbClr val="2B7995"/>
          </a:solid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rgbClr val="FFFFFF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pic>
        <p:nvPicPr>
          <p:cNvPr id="1035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 l="27887" t="37256" r="14787" b="20740"/>
          <a:stretch>
            <a:fillRect/>
          </a:stretch>
        </p:blipFill>
        <p:spPr bwMode="auto">
          <a:xfrm>
            <a:off x="5665788" y="5978525"/>
            <a:ext cx="347821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eknowmemes.com/2012/06/the-credible-hul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655" y="171049"/>
            <a:ext cx="7772400" cy="914400"/>
          </a:xfrm>
        </p:spPr>
        <p:txBody>
          <a:bodyPr/>
          <a:lstStyle/>
          <a:p>
            <a:r>
              <a:rPr lang="en-US" b="1" spc="0" dirty="0" smtClean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Good Afternoon…perhaps you feel today as I usually do: </a:t>
            </a:r>
            <a:endParaRPr lang="en-US" b="1" spc="0" dirty="0">
              <a:solidFill>
                <a:schemeClr val="bg2">
                  <a:lumMod val="50000"/>
                </a:schemeClr>
              </a:solidFill>
              <a:effectLst>
                <a:reflection blurRad="12700" stA="34000" endA="740" endPos="53000" dir="5400000" sy="-100000" algn="bl" rotWithShape="0"/>
              </a:effectLst>
            </a:endParaRPr>
          </a:p>
        </p:txBody>
      </p:sp>
      <p:pic>
        <p:nvPicPr>
          <p:cNvPr id="2050" name="Picture 2" descr="War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085449"/>
            <a:ext cx="6248400" cy="472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11770" y="6048642"/>
            <a:ext cx="28043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http://www.xkcd.com/1075/</a:t>
            </a:r>
          </a:p>
        </p:txBody>
      </p:sp>
      <p:pic>
        <p:nvPicPr>
          <p:cNvPr id="1026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55" y="5515418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odatau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97970" y="5029100"/>
            <a:ext cx="946030" cy="680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084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9918"/>
            <a:ext cx="2667000" cy="4868882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The data challenges are daunting, but “this is an exciting time”!!</a:t>
            </a:r>
          </a:p>
        </p:txBody>
      </p:sp>
      <p:pic>
        <p:nvPicPr>
          <p:cNvPr id="3074" name="Picture 2" descr="Exoplan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113" y="304800"/>
            <a:ext cx="5751473" cy="575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26746" y="6006673"/>
            <a:ext cx="28043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http://www.xkcd.com/1071/</a:t>
            </a:r>
          </a:p>
        </p:txBody>
      </p:sp>
      <p:pic>
        <p:nvPicPr>
          <p:cNvPr id="6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3433" y="5530147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4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9144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Big data brings great potential as well as potential danger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767440" y="2660557"/>
            <a:ext cx="530946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Author unknown</a:t>
            </a:r>
            <a:br>
              <a:rPr lang="en-US" sz="1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hlinkClick r:id="rId2"/>
              </a:rPr>
              <a:t>http://weknowmemes.com/2012/06/the-credible-hulk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/</a:t>
            </a:r>
            <a:endParaRPr lang="en-US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9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3215" y="862641"/>
            <a:ext cx="3260785" cy="2827097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Technology both enables and frustrates</a:t>
            </a:r>
          </a:p>
        </p:txBody>
      </p:sp>
      <p:pic>
        <p:nvPicPr>
          <p:cNvPr id="1026" name="Picture 2" descr="Curio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87" y="228619"/>
            <a:ext cx="4962056" cy="6252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991045" y="5245970"/>
            <a:ext cx="2781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http://www.xkcd.com/1091</a:t>
            </a:r>
            <a:r>
              <a:rPr lang="en-US" dirty="0"/>
              <a:t>/</a:t>
            </a:r>
          </a:p>
        </p:txBody>
      </p:sp>
      <p:pic>
        <p:nvPicPr>
          <p:cNvPr id="5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738" y="6508687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900" y="56072"/>
            <a:ext cx="8394046" cy="914400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Still, there are no perfect solutions…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75063"/>
            <a:ext cx="9908875" cy="1103314"/>
          </a:xfrm>
        </p:spPr>
        <p:txBody>
          <a:bodyPr/>
          <a:lstStyle/>
          <a:p>
            <a:pPr marL="68263" indent="0">
              <a:buNone/>
            </a:pPr>
            <a:r>
              <a:rPr lang="en-US" sz="2800" b="1" dirty="0" smtClean="0">
                <a:solidFill>
                  <a:srgbClr val="FF0000"/>
                </a:solidFill>
                <a:effectLst>
                  <a:reflection blurRad="12700" stA="34000" endA="740" endPos="53000" dir="5400000" sy="-100000" algn="bl" rotWithShape="0"/>
                </a:effectLst>
                <a:ea typeface="+mj-ea"/>
                <a:cs typeface="+mj-cs"/>
              </a:rPr>
              <a:t>…but it </a:t>
            </a:r>
            <a:r>
              <a:rPr lang="en-US" sz="2800" b="1" dirty="0">
                <a:solidFill>
                  <a:srgbClr val="FF0000"/>
                </a:solidFill>
                <a:effectLst>
                  <a:reflection blurRad="12700" stA="34000" endA="740" endPos="53000" dir="5400000" sy="-100000" algn="bl" rotWithShape="0"/>
                </a:effectLst>
                <a:ea typeface="+mj-ea"/>
                <a:cs typeface="+mj-cs"/>
              </a:rPr>
              <a:t>is essential not to </a:t>
            </a:r>
            <a:r>
              <a:rPr lang="en-US" sz="2800" b="1" dirty="0" smtClean="0">
                <a:solidFill>
                  <a:srgbClr val="FF0000"/>
                </a:solidFill>
                <a:effectLst>
                  <a:reflection blurRad="12700" stA="34000" endA="740" endPos="53000" dir="5400000" sy="-100000" algn="bl" rotWithShape="0"/>
                </a:effectLst>
                <a:ea typeface="+mj-ea"/>
                <a:cs typeface="+mj-cs"/>
              </a:rPr>
              <a:t>duplicate </a:t>
            </a:r>
            <a:r>
              <a:rPr lang="en-US" sz="2800" b="1" dirty="0">
                <a:solidFill>
                  <a:srgbClr val="FF0000"/>
                </a:solidFill>
                <a:effectLst>
                  <a:reflection blurRad="12700" stA="34000" endA="740" endPos="53000" dir="5400000" sy="-100000" algn="bl" rotWithShape="0"/>
                </a:effectLst>
                <a:ea typeface="+mj-ea"/>
                <a:cs typeface="+mj-cs"/>
              </a:rPr>
              <a:t>existing efforts!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1375" y="6181441"/>
            <a:ext cx="21371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http://xkcd.com/927</a:t>
            </a:r>
            <a:r>
              <a:rPr lang="en-US" dirty="0" smtClean="0"/>
              <a:t>/</a:t>
            </a:r>
            <a:endParaRPr lang="en-US" dirty="0"/>
          </a:p>
        </p:txBody>
      </p:sp>
      <p:pic>
        <p:nvPicPr>
          <p:cNvPr id="1026" name="Picture 2" descr="Standar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53219"/>
            <a:ext cx="7878596" cy="445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733" y="4987745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11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89" y="353683"/>
            <a:ext cx="83058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The Bottom Line:</a:t>
            </a:r>
            <a:b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</a:br>
            <a:r>
              <a:rPr lang="en-US" b="1" dirty="0">
                <a:solidFill>
                  <a:schemeClr val="bg2">
                    <a:lumMod val="5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rPr>
              <a:t>Investing in the future costs $$$!</a:t>
            </a:r>
          </a:p>
        </p:txBody>
      </p:sp>
      <p:pic>
        <p:nvPicPr>
          <p:cNvPr id="1026" name="Picture 2" descr="Family Dec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92" y="1707633"/>
            <a:ext cx="8672247" cy="348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53783" y="6250402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</a:rPr>
              <a:t>http://xkcd.com/946/</a:t>
            </a:r>
          </a:p>
        </p:txBody>
      </p:sp>
      <p:pic>
        <p:nvPicPr>
          <p:cNvPr id="5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549924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79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21481</TotalTime>
  <Pages>20</Pages>
  <Words>84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Good Afternoon…perhaps you feel today as I usually do: </vt:lpstr>
      <vt:lpstr>The data challenges are daunting, but “this is an exciting time”!!</vt:lpstr>
      <vt:lpstr>Big data brings great potential as well as potential danger</vt:lpstr>
      <vt:lpstr>Technology both enables and frustrates</vt:lpstr>
      <vt:lpstr>Still, there are no perfect solutions…</vt:lpstr>
      <vt:lpstr>The Bottom Line: Investing in the future costs $$$!</vt:lpstr>
    </vt:vector>
  </TitlesOfParts>
  <Company>CIESIN/Columbia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SEDAC</dc:title>
  <dc:creator>Bob Chen</dc:creator>
  <cp:lastModifiedBy>Robert Chen</cp:lastModifiedBy>
  <cp:revision>1357</cp:revision>
  <cp:lastPrinted>2002-01-07T14:25:07Z</cp:lastPrinted>
  <dcterms:created xsi:type="dcterms:W3CDTF">2000-01-07T19:01:14Z</dcterms:created>
  <dcterms:modified xsi:type="dcterms:W3CDTF">2012-08-31T13:13:39Z</dcterms:modified>
</cp:coreProperties>
</file>