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64" r:id="rId3"/>
    <p:sldId id="258" r:id="rId4"/>
    <p:sldId id="259" r:id="rId5"/>
    <p:sldId id="257" r:id="rId6"/>
    <p:sldId id="260" r:id="rId7"/>
    <p:sldId id="263" r:id="rId8"/>
    <p:sldId id="261" r:id="rId9"/>
    <p:sldId id="262" r:id="rId10"/>
    <p:sldId id="265" r:id="rId11"/>
    <p:sldId id="266" r:id="rId12"/>
    <p:sldId id="267"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243"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3DD332D6-8D71-463E-BCE7-2A7674859C3E}" type="datetimeFigureOut">
              <a:rPr lang="en-US" smtClean="0"/>
              <a:t>8/28/2012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1EE54C18-1FA0-44B2-B43D-CE36DB74F2A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Key</a:t>
            </a:r>
            <a:r>
              <a:rPr lang="en-US" baseline="0" dirty="0" smtClean="0"/>
              <a:t> underlying principles are that:</a:t>
            </a:r>
            <a:br>
              <a:rPr lang="en-US" baseline="0" dirty="0" smtClean="0"/>
            </a:br>
            <a:endParaRPr lang="en-US" baseline="0" dirty="0" smtClean="0"/>
          </a:p>
          <a:p>
            <a:pPr marL="174708" indent="-174708">
              <a:buFontTx/>
              <a:buChar char="-"/>
            </a:pPr>
            <a:r>
              <a:rPr lang="en-US" baseline="0" dirty="0" smtClean="0"/>
              <a:t>Government data dissemination and collection should emphasize good data management rather than simply presentation of the final results</a:t>
            </a:r>
          </a:p>
          <a:p>
            <a:pPr marL="174708" indent="-174708">
              <a:buFontTx/>
              <a:buChar char="-"/>
            </a:pPr>
            <a:r>
              <a:rPr lang="en-US" baseline="0" dirty="0" smtClean="0"/>
              <a:t>Data analysis at Internet speed and scale requires reproducible practices:</a:t>
            </a:r>
          </a:p>
          <a:p>
            <a:pPr marL="640594" lvl="1" indent="-174708">
              <a:buFontTx/>
              <a:buChar char="-"/>
            </a:pPr>
            <a:r>
              <a:rPr lang="en-US" baseline="0" dirty="0" smtClean="0"/>
              <a:t>Machine-actionable metadata supporting analysis and publication</a:t>
            </a:r>
          </a:p>
          <a:p>
            <a:pPr marL="640594" lvl="1" indent="-174708">
              <a:buFontTx/>
              <a:buChar char="-"/>
            </a:pPr>
            <a:r>
              <a:rPr lang="en-US" baseline="0" dirty="0" smtClean="0"/>
              <a:t>Automated workflows that integrate data access and analysis into the publication process, so that publication can be updated when data is updated</a:t>
            </a:r>
          </a:p>
          <a:p>
            <a:pPr marL="640594" lvl="1" indent="-174708">
              <a:buFontTx/>
              <a:buChar char="-"/>
            </a:pPr>
            <a:r>
              <a:rPr lang="en-US" baseline="0" dirty="0" smtClean="0"/>
              <a:t>Versioning and provenance management </a:t>
            </a:r>
          </a:p>
          <a:p>
            <a:pPr marL="174708" indent="-174708">
              <a:buFontTx/>
              <a:buChar char="-"/>
            </a:pPr>
            <a:r>
              <a:rPr lang="en-US" baseline="0" dirty="0" smtClean="0"/>
              <a:t>Data dissemination for reuse and long-term accessibility requires:</a:t>
            </a:r>
          </a:p>
          <a:p>
            <a:pPr marL="640594" lvl="1" indent="-174708">
              <a:buFontTx/>
              <a:buChar char="-"/>
            </a:pPr>
            <a:r>
              <a:rPr lang="en-US" baseline="0" dirty="0" smtClean="0"/>
              <a:t>Emphasis on open API’s and formats rather than cooked summaries</a:t>
            </a:r>
          </a:p>
          <a:p>
            <a:pPr marL="640594" lvl="1" indent="-174708" defTabSz="465887">
              <a:buFontTx/>
              <a:buChar char="-"/>
              <a:defRPr/>
            </a:pPr>
            <a:r>
              <a:rPr lang="en-US" dirty="0"/>
              <a:t>Open interfaces and in open formats compatible with efficient access for third-party visualization, integration, and analysis tools. </a:t>
            </a:r>
          </a:p>
          <a:p>
            <a:pPr marL="640594" lvl="1" indent="-174708" defTabSz="465887">
              <a:buFontTx/>
              <a:buChar char="-"/>
              <a:defRPr/>
            </a:pPr>
            <a:r>
              <a:rPr lang="en-US" dirty="0"/>
              <a:t>Machine actionable metadata, provenance and formats</a:t>
            </a:r>
          </a:p>
          <a:p>
            <a:pPr marL="465887" lvl="1" defTabSz="465887">
              <a:defRPr/>
            </a:pPr>
            <a:endParaRPr lang="en-US" b="0" dirty="0" smtClean="0"/>
          </a:p>
          <a:p>
            <a:pPr defTabSz="465887">
              <a:defRPr/>
            </a:pPr>
            <a:r>
              <a:rPr lang="en-US" dirty="0" smtClean="0"/>
              <a:t>These issues are discussed in detail in our evaluation</a:t>
            </a:r>
            <a:r>
              <a:rPr lang="en-US" baseline="0" dirty="0" smtClean="0"/>
              <a:t> of the NSF data dissemination practices:</a:t>
            </a:r>
          </a:p>
          <a:p>
            <a:pPr defTabSz="465887">
              <a:defRPr/>
            </a:pPr>
            <a:endParaRPr lang="en-US" baseline="0" dirty="0" smtClean="0"/>
          </a:p>
          <a:p>
            <a:pPr defTabSz="465887">
              <a:defRPr/>
            </a:pPr>
            <a:r>
              <a:rPr lang="en-US" baseline="0" dirty="0" smtClean="0"/>
              <a:t>Kevin Novak, Micah Altman, </a:t>
            </a:r>
            <a:r>
              <a:rPr lang="en-US" baseline="0" dirty="0" err="1" smtClean="0"/>
              <a:t>Elana</a:t>
            </a:r>
            <a:r>
              <a:rPr lang="en-US" baseline="0" dirty="0" smtClean="0"/>
              <a:t> </a:t>
            </a:r>
            <a:r>
              <a:rPr lang="en-US" baseline="0" dirty="0" err="1" smtClean="0"/>
              <a:t>Broch</a:t>
            </a:r>
            <a:r>
              <a:rPr lang="en-US" baseline="0" dirty="0" smtClean="0"/>
              <a:t> et al. (2011) </a:t>
            </a:r>
            <a:r>
              <a:rPr lang="en-US" i="1" baseline="0" dirty="0" smtClean="0"/>
              <a:t>Communicating Science and Engineering Data in the Information Age</a:t>
            </a:r>
            <a:r>
              <a:rPr lang="en-US" baseline="0" dirty="0" smtClean="0"/>
              <a:t>. National Academies Press.</a:t>
            </a:r>
            <a:br>
              <a:rPr lang="en-US" baseline="0" dirty="0" smtClean="0"/>
            </a:br>
            <a:r>
              <a:rPr lang="en-US" baseline="0" dirty="0" smtClean="0"/>
              <a:t> http://</a:t>
            </a:r>
            <a:r>
              <a:rPr lang="en-US" baseline="0" dirty="0" err="1" smtClean="0"/>
              <a:t>www.nap.edu</a:t>
            </a:r>
            <a:r>
              <a:rPr lang="en-US" baseline="0" dirty="0" smtClean="0"/>
              <a:t>/</a:t>
            </a:r>
            <a:r>
              <a:rPr lang="en-US" baseline="0" dirty="0" err="1" smtClean="0"/>
              <a:t>catalog.php?record_id</a:t>
            </a:r>
            <a:r>
              <a:rPr lang="en-US" baseline="0" dirty="0" smtClean="0"/>
              <a:t>=13282</a:t>
            </a:r>
          </a:p>
          <a:p>
            <a:pPr defTabSz="465887">
              <a:defRPr/>
            </a:pPr>
            <a:endParaRPr lang="en-US" baseline="0" dirty="0" smtClean="0"/>
          </a:p>
          <a:p>
            <a:pPr defTabSz="465887">
              <a:defRPr/>
            </a:pPr>
            <a:endParaRPr lang="en-US" baseline="0" dirty="0" smtClean="0"/>
          </a:p>
          <a:p>
            <a:pPr marL="465887" lvl="1" defTabSz="465887">
              <a:defRPr/>
            </a:pPr>
            <a:endParaRPr lang="en-US" b="0" dirty="0" smtClean="0"/>
          </a:p>
          <a:p>
            <a:pPr marL="640594" lvl="1" indent="-174708">
              <a:buFontTx/>
              <a:buChar char="-"/>
            </a:pPr>
            <a:endParaRPr lang="en-US" baseline="0" dirty="0" smtClean="0"/>
          </a:p>
          <a:p>
            <a:pPr marL="174708" indent="-174708">
              <a:buFontTx/>
              <a:buChar char="-"/>
            </a:pPr>
            <a:endParaRPr lang="en-US" dirty="0"/>
          </a:p>
        </p:txBody>
      </p:sp>
      <p:sp>
        <p:nvSpPr>
          <p:cNvPr id="4" name="Slide Number Placeholder 3"/>
          <p:cNvSpPr>
            <a:spLocks noGrp="1"/>
          </p:cNvSpPr>
          <p:nvPr>
            <p:ph type="sldNum" sz="quarter" idx="10"/>
          </p:nvPr>
        </p:nvSpPr>
        <p:spPr/>
        <p:txBody>
          <a:bodyPr/>
          <a:lstStyle/>
          <a:p>
            <a:fld id="{2C531480-05A9-1A4F-9CBD-5B6B5B8114E1}" type="slidenum">
              <a:rPr lang="en-US" smtClean="0"/>
              <a:pPr/>
              <a:t>10</a:t>
            </a:fld>
            <a:endParaRPr lang="en-US"/>
          </a:p>
        </p:txBody>
      </p:sp>
    </p:spTree>
    <p:extLst>
      <p:ext uri="{BB962C8B-B14F-4D97-AF65-F5344CB8AC3E}">
        <p14:creationId xmlns="" xmlns:p14="http://schemas.microsoft.com/office/powerpoint/2010/main" val="1080146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Key</a:t>
            </a:r>
            <a:r>
              <a:rPr lang="en-US" baseline="0" dirty="0" smtClean="0"/>
              <a:t> underlying issues are:</a:t>
            </a:r>
            <a:br>
              <a:rPr lang="en-US" baseline="0" dirty="0" smtClean="0"/>
            </a:br>
            <a:endParaRPr lang="en-US" baseline="0" dirty="0" smtClean="0"/>
          </a:p>
          <a:p>
            <a:pPr marL="174708" indent="-174708">
              <a:buFontTx/>
              <a:buChar char="-"/>
            </a:pPr>
            <a:r>
              <a:rPr lang="en-US" baseline="0" dirty="0" smtClean="0"/>
              <a:t>Research organizations must deal with data from multiple sources</a:t>
            </a:r>
          </a:p>
          <a:p>
            <a:pPr marL="174708" indent="-174708">
              <a:buFontTx/>
              <a:buChar char="-"/>
            </a:pPr>
            <a:r>
              <a:rPr lang="en-US" baseline="0" dirty="0" smtClean="0"/>
              <a:t>Legal requirements for data management are patchwork, and vary widely from source to source</a:t>
            </a:r>
          </a:p>
          <a:p>
            <a:pPr marL="174708" indent="-174708">
              <a:buFontTx/>
              <a:buChar char="-"/>
            </a:pPr>
            <a:r>
              <a:rPr lang="en-US" baseline="0" dirty="0" smtClean="0"/>
              <a:t>Furthermore, different agencies (and sub-agencies) require different and largely incompatible data usage agreements (DUA’s) even when the laws governing the data (such as CIPSEA) are the same</a:t>
            </a:r>
          </a:p>
          <a:p>
            <a:pPr marL="174708" indent="-174708">
              <a:buFontTx/>
              <a:buChar char="-"/>
            </a:pPr>
            <a:r>
              <a:rPr lang="en-US" baseline="0" dirty="0" err="1" smtClean="0"/>
              <a:t>Deidentification</a:t>
            </a:r>
            <a:r>
              <a:rPr lang="en-US" baseline="0" dirty="0" smtClean="0"/>
              <a:t> is currently a very risky area for researchers and research organizations – the lack of “safe-harbor” methods for disseminating confidential data (without reducing its utility to near-zero) has severely impacted data sharing</a:t>
            </a:r>
          </a:p>
          <a:p>
            <a:pPr marL="465887" lvl="1" defTabSz="465887">
              <a:defRPr/>
            </a:pPr>
            <a:endParaRPr lang="en-US" b="0" dirty="0" smtClean="0"/>
          </a:p>
          <a:p>
            <a:pPr defTabSz="465887">
              <a:defRPr/>
            </a:pPr>
            <a:r>
              <a:rPr lang="en-US" dirty="0" smtClean="0"/>
              <a:t>These issues are discussed in detail in our</a:t>
            </a:r>
            <a:r>
              <a:rPr lang="en-US" baseline="0" dirty="0" smtClean="0"/>
              <a:t> (the Data Privacy Lab) commentary on proposed revisions to the common rule:</a:t>
            </a:r>
          </a:p>
          <a:p>
            <a:pPr defTabSz="465887">
              <a:defRPr/>
            </a:pPr>
            <a:endParaRPr lang="en-US" baseline="0" dirty="0" smtClean="0"/>
          </a:p>
          <a:p>
            <a:pPr defTabSz="465887">
              <a:defRPr/>
            </a:pPr>
            <a:r>
              <a:rPr lang="en-US" baseline="0" dirty="0" smtClean="0"/>
              <a:t>http://</a:t>
            </a:r>
            <a:r>
              <a:rPr lang="en-US" baseline="0" dirty="0" err="1" smtClean="0"/>
              <a:t>dataprivacylab.org</a:t>
            </a:r>
            <a:r>
              <a:rPr lang="en-US" baseline="0" dirty="0" smtClean="0"/>
              <a:t>/projects/</a:t>
            </a:r>
            <a:r>
              <a:rPr lang="en-US" baseline="0" dirty="0" err="1" smtClean="0"/>
              <a:t>irb</a:t>
            </a:r>
            <a:r>
              <a:rPr lang="en-US" baseline="0" dirty="0" smtClean="0"/>
              <a:t>/</a:t>
            </a:r>
            <a:r>
              <a:rPr lang="en-US" baseline="0" dirty="0" err="1" smtClean="0"/>
              <a:t>Vadhan.pdf</a:t>
            </a:r>
            <a:endParaRPr lang="en-US" baseline="0" dirty="0" smtClean="0"/>
          </a:p>
          <a:p>
            <a:pPr defTabSz="465887">
              <a:defRPr/>
            </a:pPr>
            <a:endParaRPr lang="en-US" baseline="0" dirty="0" smtClean="0"/>
          </a:p>
          <a:p>
            <a:pPr defTabSz="465887">
              <a:defRPr/>
            </a:pPr>
            <a:endParaRPr lang="en-US" baseline="0" dirty="0" smtClean="0"/>
          </a:p>
          <a:p>
            <a:pPr defTabSz="465887">
              <a:defRPr/>
            </a:pPr>
            <a:endParaRPr lang="en-US" baseline="0" dirty="0" smtClean="0"/>
          </a:p>
          <a:p>
            <a:pPr marL="465887" lvl="1" defTabSz="465887">
              <a:defRPr/>
            </a:pPr>
            <a:endParaRPr lang="en-US" b="0" dirty="0" smtClean="0"/>
          </a:p>
          <a:p>
            <a:pPr marL="640594" lvl="1" indent="-174708">
              <a:buFontTx/>
              <a:buChar char="-"/>
            </a:pPr>
            <a:endParaRPr lang="en-US" baseline="0" dirty="0" smtClean="0"/>
          </a:p>
          <a:p>
            <a:pPr marL="174708" indent="-174708">
              <a:buFontTx/>
              <a:buChar char="-"/>
            </a:pPr>
            <a:endParaRPr lang="en-US" dirty="0"/>
          </a:p>
        </p:txBody>
      </p:sp>
      <p:sp>
        <p:nvSpPr>
          <p:cNvPr id="4" name="Slide Number Placeholder 3"/>
          <p:cNvSpPr>
            <a:spLocks noGrp="1"/>
          </p:cNvSpPr>
          <p:nvPr>
            <p:ph type="sldNum" sz="quarter" idx="10"/>
          </p:nvPr>
        </p:nvSpPr>
        <p:spPr/>
        <p:txBody>
          <a:bodyPr/>
          <a:lstStyle/>
          <a:p>
            <a:fld id="{2C531480-05A9-1A4F-9CBD-5B6B5B8114E1}" type="slidenum">
              <a:rPr lang="en-US" smtClean="0"/>
              <a:pPr/>
              <a:t>11</a:t>
            </a:fld>
            <a:endParaRPr lang="en-US"/>
          </a:p>
        </p:txBody>
      </p:sp>
    </p:spTree>
    <p:extLst>
      <p:ext uri="{BB962C8B-B14F-4D97-AF65-F5344CB8AC3E}">
        <p14:creationId xmlns="" xmlns:p14="http://schemas.microsoft.com/office/powerpoint/2010/main" val="1080146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Key</a:t>
            </a:r>
            <a:r>
              <a:rPr lang="en-US" baseline="0" dirty="0" smtClean="0"/>
              <a:t> underlying issues are:</a:t>
            </a:r>
            <a:br>
              <a:rPr lang="en-US" baseline="0" dirty="0" smtClean="0"/>
            </a:br>
            <a:endParaRPr lang="en-US" baseline="0" dirty="0" smtClean="0"/>
          </a:p>
          <a:p>
            <a:endParaRPr lang="en-US" baseline="0" dirty="0" smtClean="0"/>
          </a:p>
          <a:p>
            <a:pPr marL="174708" indent="-174708">
              <a:buFontTx/>
              <a:buChar char="-"/>
            </a:pPr>
            <a:r>
              <a:rPr lang="en-US" baseline="0" dirty="0" smtClean="0"/>
              <a:t>Libraries and archives have established key elements of data management planning</a:t>
            </a:r>
          </a:p>
          <a:p>
            <a:pPr marL="174708" indent="-174708">
              <a:buFontTx/>
              <a:buChar char="-"/>
            </a:pPr>
            <a:r>
              <a:rPr lang="en-US" baseline="0" dirty="0" smtClean="0"/>
              <a:t>However, lack of clarity on the part of sponsors as to what criteria a DMP must satisfy creates</a:t>
            </a:r>
          </a:p>
          <a:p>
            <a:pPr marL="640594" lvl="1" indent="-174708">
              <a:buFontTx/>
              <a:buChar char="-"/>
            </a:pPr>
            <a:r>
              <a:rPr lang="en-US" baseline="0" dirty="0" smtClean="0"/>
              <a:t> uncertainty among researchers and researcher institutions about the requirements, which induces inefficient hedging  behavior, obfuscation, or postponement of action ( which is costly, since data management is most effective if incorporated in early stages of research)</a:t>
            </a:r>
          </a:p>
          <a:p>
            <a:pPr marL="640594" lvl="1" indent="-174708">
              <a:buFontTx/>
              <a:buChar char="-"/>
            </a:pPr>
            <a:r>
              <a:rPr lang="en-US" baseline="0" dirty="0" smtClean="0"/>
              <a:t>Heterogeneity in data management plans – even with same goals and methods, making it difficult to evaluate or audit them</a:t>
            </a:r>
          </a:p>
          <a:p>
            <a:pPr marL="174708" indent="-174708">
              <a:buFontTx/>
              <a:buChar char="-"/>
            </a:pPr>
            <a:r>
              <a:rPr lang="en-US" baseline="0" dirty="0" smtClean="0"/>
              <a:t>Lack of evaluation, auditing, tracking, citation:</a:t>
            </a:r>
          </a:p>
          <a:p>
            <a:pPr marL="640594" lvl="1" indent="-174708">
              <a:buFontTx/>
              <a:buChar char="-"/>
            </a:pPr>
            <a:r>
              <a:rPr lang="en-US" baseline="0" dirty="0" smtClean="0"/>
              <a:t>Incents non-compliance or only nominal compliance</a:t>
            </a:r>
          </a:p>
          <a:p>
            <a:pPr marL="640594" lvl="1" indent="-174708">
              <a:buFontTx/>
              <a:buChar char="-"/>
            </a:pPr>
            <a:r>
              <a:rPr lang="en-US" baseline="0" dirty="0" smtClean="0"/>
              <a:t>Makes it difficult to determine what </a:t>
            </a:r>
            <a:r>
              <a:rPr lang="en-US" baseline="0" dirty="0" err="1" smtClean="0"/>
              <a:t>dmp</a:t>
            </a:r>
            <a:r>
              <a:rPr lang="en-US" baseline="0" dirty="0" smtClean="0"/>
              <a:t> strategies are effective, what have their impacts are</a:t>
            </a:r>
          </a:p>
          <a:p>
            <a:pPr marL="640594" lvl="1" indent="-174708">
              <a:buFontTx/>
              <a:buChar char="-"/>
            </a:pPr>
            <a:endParaRPr lang="en-US" baseline="0" dirty="0" smtClean="0"/>
          </a:p>
          <a:p>
            <a:pPr marL="174708" indent="-174708">
              <a:buFontTx/>
              <a:buChar char="-"/>
            </a:pPr>
            <a:r>
              <a:rPr lang="en-US" baseline="0" dirty="0" smtClean="0"/>
              <a:t>For example – a very simple step would be for agencies to simply integrate information they already have. A DMP is required as part of an NSF submission; data products are required to be part of the annual report by the PI; and the PI is required to describe for reviews the results of previous grants for the next submission… But there is no way for reviewers – even if they decide its important to review reports or DMP from a previous grant – in order to actually evaluate the track record of compliance, and the impact. </a:t>
            </a:r>
            <a:endParaRPr lang="en-US" dirty="0"/>
          </a:p>
        </p:txBody>
      </p:sp>
      <p:sp>
        <p:nvSpPr>
          <p:cNvPr id="4" name="Slide Number Placeholder 3"/>
          <p:cNvSpPr>
            <a:spLocks noGrp="1"/>
          </p:cNvSpPr>
          <p:nvPr>
            <p:ph type="sldNum" sz="quarter" idx="10"/>
          </p:nvPr>
        </p:nvSpPr>
        <p:spPr/>
        <p:txBody>
          <a:bodyPr/>
          <a:lstStyle/>
          <a:p>
            <a:fld id="{2C531480-05A9-1A4F-9CBD-5B6B5B8114E1}" type="slidenum">
              <a:rPr lang="en-US" smtClean="0"/>
              <a:pPr/>
              <a:t>12</a:t>
            </a:fld>
            <a:endParaRPr lang="en-US"/>
          </a:p>
        </p:txBody>
      </p:sp>
    </p:spTree>
    <p:extLst>
      <p:ext uri="{BB962C8B-B14F-4D97-AF65-F5344CB8AC3E}">
        <p14:creationId xmlns="" xmlns:p14="http://schemas.microsoft.com/office/powerpoint/2010/main" val="1080146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5E442D-24D5-4D8A-86F9-0B57BAE399D8}" type="datetimeFigureOut">
              <a:rPr lang="en-US" smtClean="0"/>
              <a:pPr/>
              <a:t>8/28/2012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D87E61-81C2-4643-A758-E75F82A794C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5E442D-24D5-4D8A-86F9-0B57BAE399D8}" type="datetimeFigureOut">
              <a:rPr lang="en-US" smtClean="0"/>
              <a:pPr/>
              <a:t>8/28/2012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D87E61-81C2-4643-A758-E75F82A794C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5E442D-24D5-4D8A-86F9-0B57BAE399D8}" type="datetimeFigureOut">
              <a:rPr lang="en-US" smtClean="0"/>
              <a:pPr/>
              <a:t>8/28/2012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D87E61-81C2-4643-A758-E75F82A794C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5E442D-24D5-4D8A-86F9-0B57BAE399D8}" type="datetimeFigureOut">
              <a:rPr lang="en-US" smtClean="0"/>
              <a:pPr/>
              <a:t>8/28/2012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D87E61-81C2-4643-A758-E75F82A794C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5E442D-24D5-4D8A-86F9-0B57BAE399D8}" type="datetimeFigureOut">
              <a:rPr lang="en-US" smtClean="0"/>
              <a:pPr/>
              <a:t>8/28/2012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D87E61-81C2-4643-A758-E75F82A794C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5E442D-24D5-4D8A-86F9-0B57BAE399D8}" type="datetimeFigureOut">
              <a:rPr lang="en-US" smtClean="0"/>
              <a:pPr/>
              <a:t>8/28/2012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D87E61-81C2-4643-A758-E75F82A794C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5E442D-24D5-4D8A-86F9-0B57BAE399D8}" type="datetimeFigureOut">
              <a:rPr lang="en-US" smtClean="0"/>
              <a:pPr/>
              <a:t>8/28/2012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CD87E61-81C2-4643-A758-E75F82A794C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5E442D-24D5-4D8A-86F9-0B57BAE399D8}" type="datetimeFigureOut">
              <a:rPr lang="en-US" smtClean="0"/>
              <a:pPr/>
              <a:t>8/28/2012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CD87E61-81C2-4643-A758-E75F82A794C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5E442D-24D5-4D8A-86F9-0B57BAE399D8}" type="datetimeFigureOut">
              <a:rPr lang="en-US" smtClean="0"/>
              <a:pPr/>
              <a:t>8/28/2012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CD87E61-81C2-4643-A758-E75F82A794C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5E442D-24D5-4D8A-86F9-0B57BAE399D8}" type="datetimeFigureOut">
              <a:rPr lang="en-US" smtClean="0"/>
              <a:pPr/>
              <a:t>8/28/2012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D87E61-81C2-4643-A758-E75F82A794C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5E442D-24D5-4D8A-86F9-0B57BAE399D8}" type="datetimeFigureOut">
              <a:rPr lang="en-US" smtClean="0"/>
              <a:pPr/>
              <a:t>8/28/2012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D87E61-81C2-4643-A758-E75F82A794C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5E442D-24D5-4D8A-86F9-0B57BAE399D8}" type="datetimeFigureOut">
              <a:rPr lang="en-US" smtClean="0"/>
              <a:pPr/>
              <a:t>8/28/2012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D87E61-81C2-4643-A758-E75F82A794C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800" b="1" dirty="0" smtClean="0"/>
              <a:t/>
            </a:r>
            <a:br>
              <a:rPr lang="en-US" sz="2800" b="1" dirty="0" smtClean="0"/>
            </a:br>
            <a:r>
              <a:rPr lang="en-US" sz="2800" b="1" dirty="0"/>
              <a:t/>
            </a:r>
            <a:br>
              <a:rPr lang="en-US" sz="2800" b="1" dirty="0"/>
            </a:br>
            <a:r>
              <a:rPr lang="en-US" sz="2800" b="1" dirty="0" smtClean="0"/>
              <a:t/>
            </a:r>
            <a:br>
              <a:rPr lang="en-US" sz="2800" b="1" dirty="0" smtClean="0"/>
            </a:br>
            <a:r>
              <a:rPr lang="en-US" sz="2800" b="1" dirty="0" smtClean="0"/>
              <a:t/>
            </a:r>
            <a:br>
              <a:rPr lang="en-US" sz="2800" b="1" dirty="0" smtClean="0"/>
            </a:br>
            <a:r>
              <a:rPr lang="en-US" sz="2800" b="1" dirty="0" smtClean="0"/>
              <a:t>Symposium </a:t>
            </a:r>
            <a:r>
              <a:rPr lang="en-US" sz="2800" b="1" dirty="0" smtClean="0"/>
              <a:t>on Global Scientific Data </a:t>
            </a:r>
            <a:r>
              <a:rPr lang="en-US" sz="2800" b="1" dirty="0" smtClean="0"/>
              <a:t>Infrastructures</a:t>
            </a:r>
            <a:br>
              <a:rPr lang="en-US" sz="2800" b="1" dirty="0" smtClean="0"/>
            </a:br>
            <a:r>
              <a:rPr lang="en-US" sz="2800" b="1" dirty="0" smtClean="0"/>
              <a:t/>
            </a:r>
            <a:br>
              <a:rPr lang="en-US" sz="2800" b="1" dirty="0" smtClean="0"/>
            </a:br>
            <a:r>
              <a:rPr lang="en-US" sz="2800" b="1" dirty="0" smtClean="0"/>
              <a:t> Panel Two: Stakeholder Communities in the DWF</a:t>
            </a:r>
            <a:r>
              <a:rPr lang="en-US" sz="3200" b="1" dirty="0" smtClean="0"/>
              <a:t/>
            </a:r>
            <a:br>
              <a:rPr lang="en-US" sz="3200" b="1" dirty="0" smtClean="0"/>
            </a:br>
            <a:r>
              <a:rPr lang="en-US" sz="2400" b="1" i="1" dirty="0" smtClean="0"/>
              <a:t>Ann </a:t>
            </a:r>
            <a:r>
              <a:rPr lang="en-US" sz="2400" b="1" i="1" dirty="0" err="1" smtClean="0"/>
              <a:t>Wolpert</a:t>
            </a:r>
            <a:r>
              <a:rPr lang="en-US" sz="2400" b="1" i="1" dirty="0" smtClean="0"/>
              <a:t>, Massachusetts Institute of Technology </a:t>
            </a:r>
            <a:r>
              <a:rPr lang="en-US" sz="2400" b="1" dirty="0" smtClean="0"/>
              <a:t/>
            </a:r>
            <a:br>
              <a:rPr lang="en-US" sz="2400" b="1" dirty="0" smtClean="0"/>
            </a:br>
            <a:r>
              <a:rPr lang="en-US" sz="2800" b="1" dirty="0" smtClean="0"/>
              <a:t> </a:t>
            </a:r>
            <a:r>
              <a:rPr lang="en-US" sz="2800" b="1" dirty="0" smtClean="0"/>
              <a:t> </a:t>
            </a:r>
            <a:br>
              <a:rPr lang="en-US" sz="2800" b="1" dirty="0" smtClean="0"/>
            </a:br>
            <a:r>
              <a:rPr lang="en-US" sz="2400" b="1" dirty="0" smtClean="0"/>
              <a:t>Board on Research Data and Information</a:t>
            </a:r>
            <a:br>
              <a:rPr lang="en-US" sz="2400" b="1" dirty="0" smtClean="0"/>
            </a:br>
            <a:r>
              <a:rPr lang="en-US" sz="2400" b="1" dirty="0" smtClean="0"/>
              <a:t>Policy and Global Affairs Division, National Academy of Sciences</a:t>
            </a:r>
            <a:r>
              <a:rPr lang="en-US" sz="2800" b="1" dirty="0" smtClean="0"/>
              <a:t/>
            </a:r>
            <a:br>
              <a:rPr lang="en-US" sz="2800" b="1" dirty="0" smtClean="0"/>
            </a:br>
            <a:r>
              <a:rPr lang="en-US" sz="2400" b="1" dirty="0" smtClean="0"/>
              <a:t>National </a:t>
            </a:r>
            <a:r>
              <a:rPr lang="en-US" sz="2400" b="1" dirty="0" smtClean="0"/>
              <a:t>Academy of </a:t>
            </a:r>
            <a:r>
              <a:rPr lang="en-US" sz="2400" b="1" dirty="0" smtClean="0"/>
              <a:t>Sciences, </a:t>
            </a:r>
            <a:r>
              <a:rPr lang="en-US" sz="2400" b="1" dirty="0" smtClean="0"/>
              <a:t>Washington, DC</a:t>
            </a:r>
            <a:br>
              <a:rPr lang="en-US" sz="2400" b="1" dirty="0" smtClean="0"/>
            </a:br>
            <a:r>
              <a:rPr lang="en-US" sz="2400" b="1" dirty="0" smtClean="0"/>
              <a:t>Wednesday, August 29, 2012</a:t>
            </a:r>
            <a:br>
              <a:rPr lang="en-US" sz="2400" b="1" dirty="0" smtClean="0"/>
            </a:br>
            <a:r>
              <a:rPr lang="en-US" sz="2400" b="1" dirty="0" smtClean="0"/>
              <a:t/>
            </a:r>
            <a:br>
              <a:rPr lang="en-US" sz="2400" b="1" dirty="0" smtClean="0"/>
            </a:br>
            <a:r>
              <a:rPr lang="en-US" sz="2400" b="1" dirty="0" smtClean="0"/>
              <a:t/>
            </a:r>
            <a:br>
              <a:rPr lang="en-US" sz="2400" b="1" dirty="0" smtClean="0"/>
            </a:br>
            <a:endParaRPr lang="en-US" sz="2400" dirty="0"/>
          </a:p>
        </p:txBody>
      </p:sp>
      <p:sp>
        <p:nvSpPr>
          <p:cNvPr id="3" name="Subtitle 2"/>
          <p:cNvSpPr>
            <a:spLocks noGrp="1"/>
          </p:cNvSpPr>
          <p:nvPr>
            <p:ph type="subTitle" idx="1"/>
          </p:nvPr>
        </p:nvSpPr>
        <p:spPr>
          <a:xfrm>
            <a:off x="1371600" y="5334000"/>
            <a:ext cx="6400800" cy="304800"/>
          </a:xfrm>
        </p:spPr>
        <p:txBody>
          <a:bodyPr>
            <a:normAutofit fontScale="47500" lnSpcReduction="20000"/>
          </a:bodyPr>
          <a:lstStyle/>
          <a:p>
            <a:r>
              <a:rPr lang="en-US" dirty="0" smtClean="0"/>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0767" y="274638"/>
            <a:ext cx="8715005" cy="630530"/>
          </a:xfrm>
        </p:spPr>
        <p:txBody>
          <a:bodyPr>
            <a:normAutofit fontScale="90000"/>
          </a:bodyPr>
          <a:lstStyle/>
          <a:p>
            <a:r>
              <a:rPr lang="en-US" sz="3600" dirty="0"/>
              <a:t>How could DWF benefit research organizations?</a:t>
            </a:r>
            <a:r>
              <a:rPr lang="en-US" dirty="0"/>
              <a:t/>
            </a:r>
            <a:br>
              <a:rPr lang="en-US" dirty="0"/>
            </a:br>
            <a:endParaRPr lang="en-US" dirty="0"/>
          </a:p>
        </p:txBody>
      </p:sp>
      <p:sp>
        <p:nvSpPr>
          <p:cNvPr id="3" name="Content Placeholder 2"/>
          <p:cNvSpPr>
            <a:spLocks noGrp="1"/>
          </p:cNvSpPr>
          <p:nvPr>
            <p:ph idx="1"/>
          </p:nvPr>
        </p:nvSpPr>
        <p:spPr>
          <a:xfrm>
            <a:off x="200479" y="905168"/>
            <a:ext cx="8690178" cy="5633659"/>
          </a:xfrm>
        </p:spPr>
        <p:txBody>
          <a:bodyPr/>
          <a:lstStyle/>
          <a:p>
            <a:r>
              <a:rPr lang="en-US" dirty="0" smtClean="0"/>
              <a:t>Reduce costs of data management and access by establishing core practices for government data producers:</a:t>
            </a:r>
          </a:p>
          <a:p>
            <a:pPr lvl="1"/>
            <a:r>
              <a:rPr lang="en-US" dirty="0" smtClean="0"/>
              <a:t>Minimum and recommended practice for machine-actionable metadata, provenance, and versioning</a:t>
            </a:r>
          </a:p>
          <a:p>
            <a:pPr lvl="1"/>
            <a:r>
              <a:rPr lang="en-US" dirty="0" smtClean="0"/>
              <a:t>Minimum and recommended practice for</a:t>
            </a:r>
            <a:br>
              <a:rPr lang="en-US" dirty="0" smtClean="0"/>
            </a:br>
            <a:r>
              <a:rPr lang="en-US" dirty="0" smtClean="0"/>
              <a:t>open formats, open data licenses, data access API’s</a:t>
            </a:r>
          </a:p>
          <a:p>
            <a:pPr lvl="1"/>
            <a:r>
              <a:rPr lang="en-US" dirty="0" smtClean="0"/>
              <a:t>Model contracts language for subcontractors who collect and deliver data to government</a:t>
            </a:r>
          </a:p>
          <a:p>
            <a:pPr lvl="1"/>
            <a:endParaRPr lang="en-US" dirty="0"/>
          </a:p>
        </p:txBody>
      </p:sp>
    </p:spTree>
    <p:extLst>
      <p:ext uri="{BB962C8B-B14F-4D97-AF65-F5344CB8AC3E}">
        <p14:creationId xmlns="" xmlns:p14="http://schemas.microsoft.com/office/powerpoint/2010/main" val="2040046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0767" y="274638"/>
            <a:ext cx="8715005" cy="630530"/>
          </a:xfrm>
        </p:spPr>
        <p:txBody>
          <a:bodyPr>
            <a:normAutofit fontScale="90000"/>
          </a:bodyPr>
          <a:lstStyle/>
          <a:p>
            <a:r>
              <a:rPr lang="en-US" sz="3600" dirty="0"/>
              <a:t>How could DWF benefit research organizations?</a:t>
            </a:r>
            <a:r>
              <a:rPr lang="en-US" dirty="0"/>
              <a:t/>
            </a:r>
            <a:br>
              <a:rPr lang="en-US" dirty="0"/>
            </a:br>
            <a:endParaRPr lang="en-US" dirty="0"/>
          </a:p>
        </p:txBody>
      </p:sp>
      <p:sp>
        <p:nvSpPr>
          <p:cNvPr id="3" name="Content Placeholder 2"/>
          <p:cNvSpPr>
            <a:spLocks noGrp="1"/>
          </p:cNvSpPr>
          <p:nvPr>
            <p:ph idx="1"/>
          </p:nvPr>
        </p:nvSpPr>
        <p:spPr>
          <a:xfrm>
            <a:off x="200479" y="905168"/>
            <a:ext cx="8690178" cy="5633659"/>
          </a:xfrm>
        </p:spPr>
        <p:txBody>
          <a:bodyPr/>
          <a:lstStyle/>
          <a:p>
            <a:r>
              <a:rPr lang="en-US" dirty="0" smtClean="0"/>
              <a:t>Reduce costs of compliance for </a:t>
            </a:r>
            <a:br>
              <a:rPr lang="en-US" dirty="0" smtClean="0"/>
            </a:br>
            <a:r>
              <a:rPr lang="en-US" i="1" dirty="0" smtClean="0"/>
              <a:t>confidential data use</a:t>
            </a:r>
            <a:r>
              <a:rPr lang="en-US" dirty="0" smtClean="0"/>
              <a:t>:</a:t>
            </a:r>
          </a:p>
          <a:p>
            <a:pPr lvl="1"/>
            <a:r>
              <a:rPr lang="en-US" dirty="0" smtClean="0"/>
              <a:t>Model </a:t>
            </a:r>
            <a:r>
              <a:rPr lang="en-US" i="1" dirty="0" smtClean="0"/>
              <a:t>data usage agreements </a:t>
            </a:r>
            <a:r>
              <a:rPr lang="en-US" dirty="0" smtClean="0"/>
              <a:t>that enable data interoperability in a protected environment</a:t>
            </a:r>
          </a:p>
          <a:p>
            <a:pPr lvl="1"/>
            <a:r>
              <a:rPr lang="en-US" dirty="0" smtClean="0"/>
              <a:t>Establish a data privacy expert board (e.g. under NIST) to identify safe-harbor methodologies for sharing confidential information</a:t>
            </a:r>
          </a:p>
          <a:p>
            <a:pPr lvl="1"/>
            <a:endParaRPr lang="en-US" dirty="0" smtClean="0"/>
          </a:p>
          <a:p>
            <a:pPr lvl="1"/>
            <a:endParaRPr lang="en-US" dirty="0"/>
          </a:p>
          <a:p>
            <a:pPr marL="457200" lvl="1" indent="0">
              <a:buNone/>
            </a:pPr>
            <a:endParaRPr lang="en-US" dirty="0" smtClean="0"/>
          </a:p>
          <a:p>
            <a:pPr lvl="1"/>
            <a:endParaRPr lang="en-US" dirty="0" smtClean="0"/>
          </a:p>
          <a:p>
            <a:pPr lvl="1"/>
            <a:endParaRPr lang="en-US" dirty="0"/>
          </a:p>
        </p:txBody>
      </p:sp>
    </p:spTree>
    <p:extLst>
      <p:ext uri="{BB962C8B-B14F-4D97-AF65-F5344CB8AC3E}">
        <p14:creationId xmlns="" xmlns:p14="http://schemas.microsoft.com/office/powerpoint/2010/main" val="2040046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0767" y="274638"/>
            <a:ext cx="8715005" cy="630530"/>
          </a:xfrm>
        </p:spPr>
        <p:txBody>
          <a:bodyPr>
            <a:normAutofit fontScale="90000"/>
          </a:bodyPr>
          <a:lstStyle/>
          <a:p>
            <a:r>
              <a:rPr lang="en-US" sz="3600" dirty="0"/>
              <a:t>How could DWF benefit research organizations?</a:t>
            </a:r>
            <a:r>
              <a:rPr lang="en-US" dirty="0"/>
              <a:t/>
            </a:r>
            <a:br>
              <a:rPr lang="en-US" dirty="0"/>
            </a:br>
            <a:endParaRPr lang="en-US" dirty="0"/>
          </a:p>
        </p:txBody>
      </p:sp>
      <p:sp>
        <p:nvSpPr>
          <p:cNvPr id="3" name="Content Placeholder 2"/>
          <p:cNvSpPr>
            <a:spLocks noGrp="1"/>
          </p:cNvSpPr>
          <p:nvPr>
            <p:ph idx="1"/>
          </p:nvPr>
        </p:nvSpPr>
        <p:spPr>
          <a:xfrm>
            <a:off x="200479" y="783578"/>
            <a:ext cx="8690178" cy="5755249"/>
          </a:xfrm>
        </p:spPr>
        <p:txBody>
          <a:bodyPr/>
          <a:lstStyle/>
          <a:p>
            <a:r>
              <a:rPr lang="en-US" dirty="0" smtClean="0"/>
              <a:t>Identify core practices for data management planning and evaluation for sponsored research:</a:t>
            </a:r>
          </a:p>
          <a:p>
            <a:pPr lvl="1"/>
            <a:r>
              <a:rPr lang="en-US" dirty="0" smtClean="0"/>
              <a:t>Identify</a:t>
            </a:r>
            <a:r>
              <a:rPr lang="en-US" i="1" dirty="0" smtClean="0"/>
              <a:t> </a:t>
            </a:r>
            <a:r>
              <a:rPr lang="en-US" b="1" dirty="0" smtClean="0"/>
              <a:t>model data management plan elements and criteria</a:t>
            </a:r>
            <a:r>
              <a:rPr lang="en-US" i="1" dirty="0" smtClean="0"/>
              <a:t>  </a:t>
            </a:r>
            <a:r>
              <a:rPr lang="en-US" dirty="0" smtClean="0"/>
              <a:t>for government sponsored research </a:t>
            </a:r>
          </a:p>
          <a:p>
            <a:pPr lvl="1"/>
            <a:r>
              <a:rPr lang="en-US" dirty="0" smtClean="0"/>
              <a:t>Identify minimal and recommended </a:t>
            </a:r>
            <a:r>
              <a:rPr lang="en-US" b="1" dirty="0" smtClean="0"/>
              <a:t>data citation requirements and standard</a:t>
            </a:r>
            <a:endParaRPr lang="en-US" dirty="0"/>
          </a:p>
          <a:p>
            <a:pPr lvl="1"/>
            <a:r>
              <a:rPr lang="en-US" dirty="0" smtClean="0"/>
              <a:t>Identify minimal and recommended practices for </a:t>
            </a:r>
            <a:r>
              <a:rPr lang="en-US" b="1" dirty="0" smtClean="0"/>
              <a:t>tracking compliance with data management plans </a:t>
            </a:r>
            <a:r>
              <a:rPr lang="en-US" dirty="0" smtClean="0"/>
              <a:t>and citation requirements </a:t>
            </a:r>
          </a:p>
          <a:p>
            <a:pPr lvl="1"/>
            <a:endParaRPr lang="en-US" dirty="0"/>
          </a:p>
          <a:p>
            <a:pPr marL="457200" lvl="1" indent="0">
              <a:buNone/>
            </a:pPr>
            <a:endParaRPr lang="en-US" dirty="0" smtClean="0"/>
          </a:p>
          <a:p>
            <a:pPr lvl="1"/>
            <a:endParaRPr lang="en-US" dirty="0" smtClean="0"/>
          </a:p>
          <a:p>
            <a:pPr lvl="1"/>
            <a:endParaRPr lang="en-US" dirty="0"/>
          </a:p>
        </p:txBody>
      </p:sp>
    </p:spTree>
    <p:extLst>
      <p:ext uri="{BB962C8B-B14F-4D97-AF65-F5344CB8AC3E}">
        <p14:creationId xmlns="" xmlns:p14="http://schemas.microsoft.com/office/powerpoint/2010/main" val="1883567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stakeholder perspectives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University administrator</a:t>
            </a:r>
          </a:p>
          <a:p>
            <a:pPr lvl="1"/>
            <a:r>
              <a:rPr lang="en-US" dirty="0" smtClean="0"/>
              <a:t>Economics of Research </a:t>
            </a:r>
            <a:r>
              <a:rPr lang="en-US" dirty="0" smtClean="0"/>
              <a:t>I </a:t>
            </a:r>
            <a:r>
              <a:rPr lang="en-US" dirty="0" smtClean="0"/>
              <a:t>institutions</a:t>
            </a:r>
          </a:p>
          <a:p>
            <a:pPr lvl="1"/>
            <a:r>
              <a:rPr lang="en-US" dirty="0" smtClean="0"/>
              <a:t>Incentives</a:t>
            </a:r>
          </a:p>
          <a:p>
            <a:r>
              <a:rPr lang="en-US" dirty="0" smtClean="0"/>
              <a:t>University librarian</a:t>
            </a:r>
          </a:p>
          <a:p>
            <a:pPr lvl="1"/>
            <a:r>
              <a:rPr lang="en-US" dirty="0" smtClean="0"/>
              <a:t>Information Science research program</a:t>
            </a:r>
          </a:p>
          <a:p>
            <a:pPr lvl="1"/>
            <a:r>
              <a:rPr lang="en-US" dirty="0" smtClean="0"/>
              <a:t>Digital preservation </a:t>
            </a:r>
          </a:p>
          <a:p>
            <a:pPr lvl="1"/>
            <a:r>
              <a:rPr lang="en-US" dirty="0" smtClean="0"/>
              <a:t>Getting to scale</a:t>
            </a:r>
          </a:p>
          <a:p>
            <a:r>
              <a:rPr lang="en-US" dirty="0" smtClean="0"/>
              <a:t>Institutional repository operator</a:t>
            </a:r>
          </a:p>
          <a:p>
            <a:pPr lvl="1"/>
            <a:r>
              <a:rPr lang="en-US" dirty="0" smtClean="0"/>
              <a:t>Many media</a:t>
            </a:r>
          </a:p>
          <a:p>
            <a:pPr lvl="1"/>
            <a:r>
              <a:rPr lang="en-US" dirty="0" smtClean="0"/>
              <a:t>Data management plans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 </a:t>
            </a:r>
            <a:endParaRPr lang="en-US" dirty="0"/>
          </a:p>
        </p:txBody>
      </p:sp>
      <p:pic>
        <p:nvPicPr>
          <p:cNvPr id="7" name="Content Placeholder 6" descr="PPTFA3.png"/>
          <p:cNvPicPr>
            <a:picLocks noGrp="1" noChangeAspect="1"/>
          </p:cNvPicPr>
          <p:nvPr>
            <p:ph idx="1"/>
          </p:nvPr>
        </p:nvPicPr>
        <p:blipFill>
          <a:blip r:embed="rId2" cstate="print"/>
          <a:stretch>
            <a:fillRect/>
          </a:stretch>
        </p:blipFill>
        <p:spPr>
          <a:xfrm>
            <a:off x="457200" y="1447800"/>
            <a:ext cx="2942857" cy="4238096"/>
          </a:xfrm>
        </p:spPr>
      </p:pic>
      <p:sp>
        <p:nvSpPr>
          <p:cNvPr id="6" name="Text Placeholder 5"/>
          <p:cNvSpPr>
            <a:spLocks noGrp="1"/>
          </p:cNvSpPr>
          <p:nvPr>
            <p:ph type="body" sz="half" idx="2"/>
          </p:nvPr>
        </p:nvSpPr>
        <p:spPr/>
        <p:txBody>
          <a:bodyPr/>
          <a:lstStyle/>
          <a:p>
            <a:r>
              <a:rPr lang="en-US" dirty="0" smtClean="0"/>
              <a:t> </a:t>
            </a:r>
            <a:endParaRPr lang="en-US" dirty="0"/>
          </a:p>
        </p:txBody>
      </p:sp>
      <p:sp>
        <p:nvSpPr>
          <p:cNvPr id="8" name="TextBox 7"/>
          <p:cNvSpPr txBox="1"/>
          <p:nvPr/>
        </p:nvSpPr>
        <p:spPr>
          <a:xfrm>
            <a:off x="3962400" y="762000"/>
            <a:ext cx="4572000" cy="4555093"/>
          </a:xfrm>
          <a:prstGeom prst="rect">
            <a:avLst/>
          </a:prstGeom>
          <a:noFill/>
        </p:spPr>
        <p:txBody>
          <a:bodyPr wrap="square" rtlCol="0">
            <a:spAutoFit/>
          </a:bodyPr>
          <a:lstStyle/>
          <a:p>
            <a:r>
              <a:rPr lang="en-US" sz="3200" dirty="0" smtClean="0"/>
              <a:t>Six broad priority changes</a:t>
            </a:r>
          </a:p>
          <a:p>
            <a:endParaRPr lang="en-US" dirty="0"/>
          </a:p>
          <a:p>
            <a:pPr marL="342900" indent="-342900">
              <a:buAutoNum type="arabicPeriod"/>
            </a:pPr>
            <a:r>
              <a:rPr lang="en-US" sz="2000" dirty="0" smtClean="0"/>
              <a:t>Data no longer a private preserve</a:t>
            </a:r>
          </a:p>
          <a:p>
            <a:pPr marL="342900" indent="-342900">
              <a:buAutoNum type="arabicPeriod"/>
            </a:pPr>
            <a:r>
              <a:rPr lang="en-US" sz="2000" dirty="0" smtClean="0"/>
              <a:t>Give credit for data communication and collaboration</a:t>
            </a:r>
          </a:p>
          <a:p>
            <a:pPr marL="342900" indent="-342900">
              <a:buAutoNum type="arabicPeriod"/>
            </a:pPr>
            <a:r>
              <a:rPr lang="en-US" sz="2000" dirty="0" smtClean="0"/>
              <a:t>Develop common standards for communicating data</a:t>
            </a:r>
          </a:p>
          <a:p>
            <a:pPr marL="342900" indent="-342900">
              <a:buAutoNum type="arabicPeriod"/>
            </a:pPr>
            <a:r>
              <a:rPr lang="en-US" sz="2000" dirty="0" smtClean="0"/>
              <a:t>Mandate “intelligent openness” for data relevant of published papers</a:t>
            </a:r>
          </a:p>
          <a:p>
            <a:pPr marL="342900" indent="-342900">
              <a:buAutoNum type="arabicPeriod"/>
            </a:pPr>
            <a:r>
              <a:rPr lang="en-US" sz="2000" dirty="0" smtClean="0"/>
              <a:t>Strengthen the cohort of data scientists</a:t>
            </a:r>
          </a:p>
          <a:p>
            <a:pPr marL="342900" indent="-342900">
              <a:buAutoNum type="arabicPeriod"/>
            </a:pPr>
            <a:r>
              <a:rPr lang="en-US" sz="2000" dirty="0" smtClean="0"/>
              <a:t>Develop new software tools to automate and simplify the creation and exploitation of data sets</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 </a:t>
            </a:r>
            <a:endParaRPr lang="en-US" dirty="0"/>
          </a:p>
        </p:txBody>
      </p:sp>
      <p:pic>
        <p:nvPicPr>
          <p:cNvPr id="7" name="Content Placeholder 6" descr="PPTFA3.png"/>
          <p:cNvPicPr>
            <a:picLocks noGrp="1" noChangeAspect="1"/>
          </p:cNvPicPr>
          <p:nvPr>
            <p:ph idx="1"/>
          </p:nvPr>
        </p:nvPicPr>
        <p:blipFill>
          <a:blip r:embed="rId2" cstate="print"/>
          <a:stretch>
            <a:fillRect/>
          </a:stretch>
        </p:blipFill>
        <p:spPr>
          <a:xfrm>
            <a:off x="457200" y="1447800"/>
            <a:ext cx="2942857" cy="4238096"/>
          </a:xfrm>
        </p:spPr>
      </p:pic>
      <p:sp>
        <p:nvSpPr>
          <p:cNvPr id="6" name="Text Placeholder 5"/>
          <p:cNvSpPr>
            <a:spLocks noGrp="1"/>
          </p:cNvSpPr>
          <p:nvPr>
            <p:ph type="body" sz="half" idx="2"/>
          </p:nvPr>
        </p:nvSpPr>
        <p:spPr/>
        <p:txBody>
          <a:bodyPr/>
          <a:lstStyle/>
          <a:p>
            <a:r>
              <a:rPr lang="en-US" dirty="0" smtClean="0"/>
              <a:t> </a:t>
            </a:r>
            <a:endParaRPr lang="en-US" dirty="0"/>
          </a:p>
        </p:txBody>
      </p:sp>
      <p:sp>
        <p:nvSpPr>
          <p:cNvPr id="8" name="TextBox 7"/>
          <p:cNvSpPr txBox="1"/>
          <p:nvPr/>
        </p:nvSpPr>
        <p:spPr>
          <a:xfrm>
            <a:off x="3962400" y="762000"/>
            <a:ext cx="4572000" cy="5262979"/>
          </a:xfrm>
          <a:prstGeom prst="rect">
            <a:avLst/>
          </a:prstGeom>
          <a:noFill/>
        </p:spPr>
        <p:txBody>
          <a:bodyPr wrap="square" rtlCol="0">
            <a:spAutoFit/>
          </a:bodyPr>
          <a:lstStyle/>
          <a:p>
            <a:r>
              <a:rPr lang="en-US" sz="3200" dirty="0" smtClean="0"/>
              <a:t>Recommendation 2</a:t>
            </a:r>
          </a:p>
          <a:p>
            <a:endParaRPr lang="en-US" sz="2000" dirty="0"/>
          </a:p>
          <a:p>
            <a:r>
              <a:rPr lang="en-US" sz="2400" dirty="0" smtClean="0"/>
              <a:t>Universities and research institutes should play a major role in supporting an open data culture</a:t>
            </a:r>
          </a:p>
          <a:p>
            <a:endParaRPr lang="en-US" sz="2400" dirty="0" smtClean="0"/>
          </a:p>
          <a:p>
            <a:pPr marL="457200" indent="-457200">
              <a:buAutoNum type="arabicPeriod"/>
            </a:pPr>
            <a:r>
              <a:rPr lang="en-US" sz="2400" dirty="0" smtClean="0"/>
              <a:t>Value data communication as an academic criterion</a:t>
            </a:r>
          </a:p>
          <a:p>
            <a:pPr marL="457200" indent="-457200">
              <a:buAutoNum type="arabicPeriod"/>
            </a:pPr>
            <a:r>
              <a:rPr lang="en-US" sz="2400" dirty="0" smtClean="0"/>
              <a:t>Develop a data strategy and local capacity to curate own knowledge resources and support data needs</a:t>
            </a:r>
          </a:p>
          <a:p>
            <a:pPr marL="457200" indent="-457200">
              <a:buAutoNum type="arabicPeriod"/>
            </a:pPr>
            <a:r>
              <a:rPr lang="en-US" sz="2400" dirty="0" smtClean="0"/>
              <a:t>Stipulate open data as a default</a:t>
            </a:r>
          </a:p>
          <a:p>
            <a:pPr marL="457200" indent="-457200"/>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Digital Preservation Perspective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Existing international community of digital preservation practice</a:t>
            </a:r>
          </a:p>
          <a:p>
            <a:r>
              <a:rPr lang="en-US" dirty="0" smtClean="0"/>
              <a:t>History of &amp; structures for collaboration; regionally, nationally, internationally</a:t>
            </a:r>
          </a:p>
          <a:p>
            <a:r>
              <a:rPr lang="en-US" dirty="0" smtClean="0"/>
              <a:t>Mission-based with a shared purpose</a:t>
            </a:r>
          </a:p>
          <a:p>
            <a:r>
              <a:rPr lang="en-US" dirty="0" smtClean="0"/>
              <a:t>Funded to support research &amp; scholarship, and to preserve the cultural &amp; intellectual record</a:t>
            </a:r>
          </a:p>
          <a:p>
            <a:r>
              <a:rPr lang="en-US" dirty="0" smtClean="0"/>
              <a:t>Interconnected projects; getting to scale </a:t>
            </a:r>
          </a:p>
          <a:p>
            <a:r>
              <a:rPr lang="en-US" dirty="0" smtClean="0"/>
              <a:t>Constrained by intellectual property &amp; funding</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022350"/>
          </a:xfrm>
        </p:spPr>
        <p:txBody>
          <a:bodyPr/>
          <a:lstStyle/>
          <a:p>
            <a:r>
              <a:rPr lang="en-US" dirty="0" smtClean="0"/>
              <a:t> </a:t>
            </a:r>
            <a:endParaRPr lang="en-US" dirty="0"/>
          </a:p>
        </p:txBody>
      </p:sp>
      <p:pic>
        <p:nvPicPr>
          <p:cNvPr id="5" name="Content Placeholder 4" descr="PPT375.png"/>
          <p:cNvPicPr>
            <a:picLocks noGrp="1" noChangeAspect="1"/>
          </p:cNvPicPr>
          <p:nvPr>
            <p:ph idx="1"/>
          </p:nvPr>
        </p:nvPicPr>
        <p:blipFill>
          <a:blip r:embed="rId2" cstate="print"/>
          <a:stretch>
            <a:fillRect/>
          </a:stretch>
        </p:blipFill>
        <p:spPr>
          <a:xfrm>
            <a:off x="304800" y="1447800"/>
            <a:ext cx="3276191" cy="4238096"/>
          </a:xfrm>
        </p:spPr>
      </p:pic>
      <p:sp>
        <p:nvSpPr>
          <p:cNvPr id="4" name="Text Placeholder 3"/>
          <p:cNvSpPr>
            <a:spLocks noGrp="1"/>
          </p:cNvSpPr>
          <p:nvPr>
            <p:ph type="body" sz="half" idx="2"/>
          </p:nvPr>
        </p:nvSpPr>
        <p:spPr/>
        <p:txBody>
          <a:bodyPr/>
          <a:lstStyle/>
          <a:p>
            <a:r>
              <a:rPr lang="en-US" dirty="0" smtClean="0"/>
              <a:t> </a:t>
            </a:r>
            <a:endParaRPr lang="en-US" dirty="0"/>
          </a:p>
        </p:txBody>
      </p:sp>
      <p:sp>
        <p:nvSpPr>
          <p:cNvPr id="9" name="TextBox 8"/>
          <p:cNvSpPr txBox="1"/>
          <p:nvPr/>
        </p:nvSpPr>
        <p:spPr>
          <a:xfrm>
            <a:off x="4114800" y="1143000"/>
            <a:ext cx="4343400" cy="4524315"/>
          </a:xfrm>
          <a:prstGeom prst="rect">
            <a:avLst/>
          </a:prstGeom>
          <a:noFill/>
        </p:spPr>
        <p:txBody>
          <a:bodyPr wrap="square" rtlCol="0">
            <a:spAutoFit/>
          </a:bodyPr>
          <a:lstStyle/>
          <a:p>
            <a:r>
              <a:rPr lang="en-US" sz="2400" dirty="0" smtClean="0"/>
              <a:t>Celebrate progress, consolidate lessons learned, plan for the future</a:t>
            </a:r>
          </a:p>
          <a:p>
            <a:endParaRPr lang="en-US" dirty="0" smtClean="0"/>
          </a:p>
          <a:p>
            <a:r>
              <a:rPr lang="en-US" dirty="0" smtClean="0"/>
              <a:t>Six lenses/aspects of alignment:</a:t>
            </a:r>
          </a:p>
          <a:p>
            <a:pPr marL="342900" indent="-342900">
              <a:buAutoNum type="arabicPeriod"/>
            </a:pPr>
            <a:r>
              <a:rPr lang="en-US" dirty="0" smtClean="0"/>
              <a:t>Legal</a:t>
            </a:r>
          </a:p>
          <a:p>
            <a:pPr marL="342900" indent="-342900">
              <a:buAutoNum type="arabicPeriod"/>
            </a:pPr>
            <a:r>
              <a:rPr lang="en-US" dirty="0" smtClean="0"/>
              <a:t>Organizational</a:t>
            </a:r>
          </a:p>
          <a:p>
            <a:pPr marL="342900" indent="-342900">
              <a:buAutoNum type="arabicPeriod"/>
            </a:pPr>
            <a:r>
              <a:rPr lang="en-US" dirty="0" smtClean="0"/>
              <a:t>Standards</a:t>
            </a:r>
          </a:p>
          <a:p>
            <a:pPr marL="342900" indent="-342900">
              <a:buAutoNum type="arabicPeriod"/>
            </a:pPr>
            <a:r>
              <a:rPr lang="en-US" dirty="0" smtClean="0"/>
              <a:t>Technical</a:t>
            </a:r>
          </a:p>
          <a:p>
            <a:pPr marL="342900" indent="-342900">
              <a:buAutoNum type="arabicPeriod"/>
            </a:pPr>
            <a:r>
              <a:rPr lang="en-US" dirty="0" smtClean="0"/>
              <a:t>Economic</a:t>
            </a:r>
          </a:p>
          <a:p>
            <a:pPr marL="342900" indent="-342900">
              <a:buAutoNum type="arabicPeriod"/>
            </a:pPr>
            <a:r>
              <a:rPr lang="en-US" dirty="0" smtClean="0"/>
              <a:t>Education</a:t>
            </a:r>
          </a:p>
          <a:p>
            <a:pPr marL="342900" indent="-342900">
              <a:buAutoNum type="arabicPeriod"/>
            </a:pPr>
            <a:endParaRPr lang="en-US" dirty="0"/>
          </a:p>
          <a:p>
            <a:pPr marL="342900" indent="-342900"/>
            <a:r>
              <a:rPr lang="en-US" dirty="0" smtClean="0"/>
              <a:t>Two keys to successful collaboration:</a:t>
            </a:r>
          </a:p>
          <a:p>
            <a:pPr marL="342900" indent="-342900">
              <a:buAutoNum type="arabicPeriod"/>
            </a:pPr>
            <a:r>
              <a:rPr lang="en-US" dirty="0" smtClean="0"/>
              <a:t>Plan broad goals for collaboration</a:t>
            </a:r>
          </a:p>
          <a:p>
            <a:pPr marL="342900" indent="-342900">
              <a:buAutoNum type="arabicPeriod"/>
            </a:pPr>
            <a:r>
              <a:rPr lang="en-US" dirty="0" smtClean="0"/>
              <a:t>Build on existing relationships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normAutofit fontScale="90000"/>
          </a:bodyPr>
          <a:lstStyle/>
          <a:p>
            <a:r>
              <a:rPr lang="en-US" dirty="0" smtClean="0"/>
              <a:t>Some elements of the existing digital preservation ecosystem</a:t>
            </a:r>
            <a:endParaRPr lang="en-US" dirty="0"/>
          </a:p>
        </p:txBody>
      </p:sp>
      <p:sp>
        <p:nvSpPr>
          <p:cNvPr id="3" name="Content Placeholder 2"/>
          <p:cNvSpPr>
            <a:spLocks noGrp="1"/>
          </p:cNvSpPr>
          <p:nvPr>
            <p:ph idx="1"/>
          </p:nvPr>
        </p:nvSpPr>
        <p:spPr>
          <a:xfrm>
            <a:off x="457200" y="1752600"/>
            <a:ext cx="8229600" cy="4373563"/>
          </a:xfrm>
        </p:spPr>
        <p:txBody>
          <a:bodyPr>
            <a:normAutofit fontScale="77500" lnSpcReduction="20000"/>
          </a:bodyPr>
          <a:lstStyle/>
          <a:p>
            <a:r>
              <a:rPr lang="en-US" dirty="0" smtClean="0"/>
              <a:t>National </a:t>
            </a:r>
            <a:r>
              <a:rPr lang="en-US" dirty="0" smtClean="0"/>
              <a:t>Libraries collaborations</a:t>
            </a:r>
          </a:p>
          <a:p>
            <a:r>
              <a:rPr lang="en-US" dirty="0" smtClean="0"/>
              <a:t>National Digital Stewardship Alliance</a:t>
            </a:r>
          </a:p>
          <a:p>
            <a:r>
              <a:rPr lang="en-US" dirty="0" err="1" smtClean="0"/>
              <a:t>DuraSpace</a:t>
            </a:r>
            <a:endParaRPr lang="en-US" dirty="0"/>
          </a:p>
          <a:p>
            <a:r>
              <a:rPr lang="en-US" dirty="0" err="1" smtClean="0"/>
              <a:t>HathiTrust</a:t>
            </a:r>
            <a:endParaRPr lang="en-US" dirty="0" smtClean="0"/>
          </a:p>
          <a:p>
            <a:r>
              <a:rPr lang="en-US" dirty="0" smtClean="0"/>
              <a:t>Center for Research Libraries</a:t>
            </a:r>
          </a:p>
          <a:p>
            <a:r>
              <a:rPr lang="en-US" dirty="0" smtClean="0"/>
              <a:t>OCLC</a:t>
            </a:r>
          </a:p>
          <a:p>
            <a:r>
              <a:rPr lang="en-US" dirty="0" smtClean="0"/>
              <a:t>International Internet Preservation Consortium</a:t>
            </a:r>
          </a:p>
          <a:p>
            <a:r>
              <a:rPr lang="en-US" dirty="0" smtClean="0"/>
              <a:t>Digital Preservation Network (DPN)</a:t>
            </a:r>
          </a:p>
          <a:p>
            <a:r>
              <a:rPr lang="en-US" dirty="0" smtClean="0"/>
              <a:t>Digital Public Library of America/</a:t>
            </a:r>
            <a:r>
              <a:rPr lang="en-US" dirty="0" err="1" smtClean="0"/>
              <a:t>Europeana</a:t>
            </a:r>
            <a:endParaRPr lang="en-US" dirty="0" smtClean="0"/>
          </a:p>
          <a:p>
            <a:r>
              <a:rPr lang="en-US" dirty="0" smtClean="0"/>
              <a:t>Linked Data</a:t>
            </a:r>
          </a:p>
          <a:p>
            <a:r>
              <a:rPr lang="en-US" dirty="0" smtClean="0"/>
              <a:t>Authority files (VIAF, ORCID, etc) </a:t>
            </a:r>
          </a:p>
          <a:p>
            <a:pPr>
              <a:buNone/>
            </a:pP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Institutional Repository Perspective Things </a:t>
            </a:r>
            <a:r>
              <a:rPr lang="en-US" dirty="0" smtClean="0"/>
              <a:t>to think about</a:t>
            </a:r>
            <a:endParaRPr lang="en-US" dirty="0"/>
          </a:p>
        </p:txBody>
      </p:sp>
      <p:sp>
        <p:nvSpPr>
          <p:cNvPr id="3" name="Content Placeholder 2"/>
          <p:cNvSpPr>
            <a:spLocks noGrp="1"/>
          </p:cNvSpPr>
          <p:nvPr>
            <p:ph idx="1"/>
          </p:nvPr>
        </p:nvSpPr>
        <p:spPr/>
        <p:txBody>
          <a:bodyPr/>
          <a:lstStyle/>
          <a:p>
            <a:r>
              <a:rPr lang="en-US" dirty="0" smtClean="0"/>
              <a:t>Security and integrity</a:t>
            </a:r>
          </a:p>
          <a:p>
            <a:r>
              <a:rPr lang="en-US" dirty="0" smtClean="0"/>
              <a:t>Privacy</a:t>
            </a:r>
          </a:p>
          <a:p>
            <a:r>
              <a:rPr lang="en-US" dirty="0" smtClean="0"/>
              <a:t>Life cycle management</a:t>
            </a:r>
          </a:p>
          <a:p>
            <a:r>
              <a:rPr lang="en-US" dirty="0" smtClean="0"/>
              <a:t>What’s “interoperability”</a:t>
            </a:r>
          </a:p>
          <a:p>
            <a:r>
              <a:rPr lang="en-US" dirty="0" smtClean="0"/>
              <a:t>Who pays</a:t>
            </a:r>
          </a:p>
          <a:p>
            <a:r>
              <a:rPr lang="en-US" dirty="0" smtClean="0"/>
              <a:t>Who benefits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Consider incentives that </a:t>
            </a:r>
            <a:r>
              <a:rPr lang="en-US" dirty="0" smtClean="0"/>
              <a:t>reinforce DWF mission and vision</a:t>
            </a:r>
            <a:endParaRPr lang="en-US" dirty="0"/>
          </a:p>
        </p:txBody>
      </p:sp>
      <p:sp>
        <p:nvSpPr>
          <p:cNvPr id="3" name="Content Placeholder 2"/>
          <p:cNvSpPr>
            <a:spLocks noGrp="1"/>
          </p:cNvSpPr>
          <p:nvPr>
            <p:ph idx="1"/>
          </p:nvPr>
        </p:nvSpPr>
        <p:spPr/>
        <p:txBody>
          <a:bodyPr>
            <a:normAutofit/>
          </a:bodyPr>
          <a:lstStyle/>
          <a:p>
            <a:r>
              <a:rPr lang="en-US" dirty="0" smtClean="0"/>
              <a:t>Funding agencies/foundations</a:t>
            </a:r>
          </a:p>
          <a:p>
            <a:r>
              <a:rPr lang="en-US" dirty="0" smtClean="0"/>
              <a:t>Primary researchers</a:t>
            </a:r>
          </a:p>
          <a:p>
            <a:r>
              <a:rPr lang="en-US" dirty="0" smtClean="0"/>
              <a:t>Research institutions</a:t>
            </a:r>
          </a:p>
          <a:p>
            <a:r>
              <a:rPr lang="en-US" dirty="0" smtClean="0"/>
              <a:t>Scholarly journal publishers</a:t>
            </a:r>
          </a:p>
          <a:p>
            <a:r>
              <a:rPr lang="en-US" dirty="0" smtClean="0"/>
              <a:t>Data publishers</a:t>
            </a:r>
          </a:p>
          <a:p>
            <a:r>
              <a:rPr lang="en-US" dirty="0" smtClean="0"/>
              <a:t>“</a:t>
            </a:r>
            <a:r>
              <a:rPr lang="en-US" dirty="0" err="1" smtClean="0"/>
              <a:t>Reusers</a:t>
            </a:r>
            <a:r>
              <a:rPr lang="en-US" dirty="0" smtClean="0"/>
              <a:t>”</a:t>
            </a:r>
          </a:p>
          <a:p>
            <a:pPr>
              <a:buNone/>
            </a:pPr>
            <a:r>
              <a:rPr lang="en-US" dirty="0" smtClean="0"/>
              <a:t>	</a:t>
            </a:r>
            <a:endParaRPr lang="en-US" sz="4400"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1458</TotalTime>
  <Words>448</Words>
  <Application>Microsoft Office PowerPoint</Application>
  <PresentationFormat>On-screen Show (4:3)</PresentationFormat>
  <Paragraphs>144</Paragraphs>
  <Slides>12</Slides>
  <Notes>3</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Symposium on Global Scientific Data Infrastructures   Panel Two: Stakeholder Communities in the DWF Ann Wolpert, Massachusetts Institute of Technology     Board on Research Data and Information Policy and Global Affairs Division, National Academy of Sciences National Academy of Sciences, Washington, DC Wednesday, August 29, 2012   </vt:lpstr>
      <vt:lpstr>Three stakeholder perspectives</vt:lpstr>
      <vt:lpstr> </vt:lpstr>
      <vt:lpstr> </vt:lpstr>
      <vt:lpstr>Digital Preservation Perspective</vt:lpstr>
      <vt:lpstr> </vt:lpstr>
      <vt:lpstr>Some elements of the existing digital preservation ecosystem</vt:lpstr>
      <vt:lpstr>Institutional Repository Perspective Things to think about</vt:lpstr>
      <vt:lpstr>Consider incentives that reinforce DWF mission and vision</vt:lpstr>
      <vt:lpstr>How could DWF benefit research organizations? </vt:lpstr>
      <vt:lpstr>How could DWF benefit research organizations? </vt:lpstr>
      <vt:lpstr>How could DWF benefit research organizations? </vt:lpstr>
    </vt:vector>
  </TitlesOfParts>
  <Company>MIT Libraries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Symposium on Global Scientific Data Infrastructures   Board on Research Data and Information Policy and Global Affairs Division, National Academy of Sciences   National Academy of Sciences, Lecture Room 2101 Constitution Avenue NW, Washington, DC Wednesday, August 29, 2012  Panel Two: Stakeholder Communities in the DWF Ann Wolpert, Massachusetts Institute of Technology</dc:title>
  <dc:creator>Ann Wolpert</dc:creator>
  <cp:lastModifiedBy>Ann</cp:lastModifiedBy>
  <cp:revision>125</cp:revision>
  <dcterms:created xsi:type="dcterms:W3CDTF">2012-08-27T20:51:42Z</dcterms:created>
  <dcterms:modified xsi:type="dcterms:W3CDTF">2012-08-29T02:59:21Z</dcterms:modified>
</cp:coreProperties>
</file>