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1" r:id="rId2"/>
    <p:sldMasterId id="2147483760" r:id="rId3"/>
    <p:sldMasterId id="2147483764" r:id="rId4"/>
  </p:sldMasterIdLst>
  <p:notesMasterIdLst>
    <p:notesMasterId r:id="rId11"/>
  </p:notesMasterIdLst>
  <p:sldIdLst>
    <p:sldId id="301" r:id="rId5"/>
    <p:sldId id="269" r:id="rId6"/>
    <p:sldId id="293" r:id="rId7"/>
    <p:sldId id="290" r:id="rId8"/>
    <p:sldId id="302" r:id="rId9"/>
    <p:sldId id="30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23" autoAdjust="0"/>
  </p:normalViewPr>
  <p:slideViewPr>
    <p:cSldViewPr snapToGrid="0" snapToObjects="1">
      <p:cViewPr>
        <p:scale>
          <a:sx n="54" d="100"/>
          <a:sy n="54" d="100"/>
        </p:scale>
        <p:origin x="-1808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3988-3D12-174C-B182-A2E7C51644F0}" type="datetimeFigureOut">
              <a:rPr lang="en-US" smtClean="0"/>
              <a:t>8/19/12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FAE0-916F-4F4E-A9CC-50D8951C3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2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Newton’s time scientists began leveraging the most</a:t>
            </a:r>
            <a:r>
              <a:rPr lang="en-US" baseline="0" dirty="0" smtClean="0"/>
              <a:t> advanced communication technology of the times which was the printing press.  The circulation of the first scientific journals coincided with an explosion of scientific knowledge and advancements.  Today we have a similar opportunity given new technologies like the internet and cloud computing.  There is an opportunity to rethink how scientists interact with each other and work with human health data.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has already happened in other domains for example software engineering.  For example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Hub gives software developers visibility into every code change, every bug or feature request, every build report associated with a project.  These sorts of environments provide a collaborative workspace with tools that allow developers to work more effectively.  Although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is pretty strongly associated with the open source community, many big companies have adopted it for private commercial projects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DBA93-E1C3-4CBA-9EB6-FDEBB3782F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F73A-96B1-443F-A919-7492941B969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0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6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7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23" y="0"/>
            <a:ext cx="8839200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rot="10800000" flipV="1">
            <a:off x="532440" y="1058238"/>
            <a:ext cx="8611560" cy="8562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22" y="20548"/>
            <a:ext cx="8514708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 flipV="1">
            <a:off x="532440" y="1058238"/>
            <a:ext cx="8611560" cy="8562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28" y="4283"/>
            <a:ext cx="8648272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10800000" flipV="1">
            <a:off x="532440" y="1058238"/>
            <a:ext cx="8611560" cy="8562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02" y="0"/>
            <a:ext cx="8637998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rot="10800000" flipV="1">
            <a:off x="532440" y="1058238"/>
            <a:ext cx="8611560" cy="8562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9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545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69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6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21" y="76200"/>
            <a:ext cx="8038059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118" y="1219200"/>
            <a:ext cx="8073081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325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125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254017"/>
            <a:ext cx="8915400" cy="8778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26D8-A521-0849-BFE5-CC7E97F71AC5}" type="slidenum">
              <a:rPr lang="en-US">
                <a:latin typeface="Century Gothic"/>
              </a:rPr>
              <a:pPr>
                <a:defRPr/>
              </a:pPr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882176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4014"/>
            <a:ext cx="5953125" cy="91413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7" y="1651000"/>
            <a:ext cx="7106047" cy="4762500"/>
          </a:xfrm>
          <a:prstGeom prst="rect">
            <a:avLst/>
          </a:prstGeom>
        </p:spPr>
        <p:txBody>
          <a:bodyPr lIns="62824" tIns="31418" rIns="62824" bIns="31418"/>
          <a:lstStyle>
            <a:lvl1pPr>
              <a:buClrTx/>
              <a:buFont typeface="Wingdings" pitchFamily="2" charset="2"/>
              <a:buChar char="§"/>
              <a:defRPr/>
            </a:lvl1pPr>
            <a:lvl2pPr>
              <a:buClrTx/>
              <a:buFont typeface="Wingdings" pitchFamily="2" charset="2"/>
              <a:buChar char="§"/>
              <a:defRPr/>
            </a:lvl2pPr>
            <a:lvl3pPr>
              <a:buClrTx/>
              <a:buFont typeface="Wingdings" pitchFamily="2" charset="2"/>
              <a:buChar char="§"/>
              <a:defRPr/>
            </a:lvl3pPr>
            <a:lvl4pPr>
              <a:buClrTx/>
              <a:buFont typeface="Wingdings" pitchFamily="2" charset="2"/>
              <a:buChar char="§"/>
              <a:defRPr/>
            </a:lvl4pPr>
            <a:lvl5pPr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95C2-15E2-244F-91A8-8421F13B9FEC}" type="slidenum">
              <a:rPr lang="en-US">
                <a:latin typeface="Century Gothic"/>
              </a:rPr>
              <a:pPr>
                <a:defRPr/>
              </a:pPr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97052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"/>
            <a:ext cx="8915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20775" y="187325"/>
            <a:ext cx="2895600" cy="365125"/>
          </a:xfrm>
          <a:prstGeom prst="rect">
            <a:avLst/>
          </a:prstGeom>
        </p:spPr>
        <p:txBody>
          <a:bodyPr lIns="62824" tIns="31418" rIns="62824" bIns="31418"/>
          <a:lstStyle>
            <a:lvl1pPr>
              <a:defRPr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96524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648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71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4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800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46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6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63" indent="0">
              <a:buNone/>
              <a:defRPr sz="2000" b="1"/>
            </a:lvl2pPr>
            <a:lvl3pPr marL="910916" indent="0">
              <a:buNone/>
              <a:defRPr sz="1800" b="1"/>
            </a:lvl3pPr>
            <a:lvl4pPr marL="1366374" indent="0">
              <a:buNone/>
              <a:defRPr sz="1600" b="1"/>
            </a:lvl4pPr>
            <a:lvl5pPr marL="1821830" indent="0">
              <a:buNone/>
              <a:defRPr sz="1600" b="1"/>
            </a:lvl5pPr>
            <a:lvl6pPr marL="2277287" indent="0">
              <a:buNone/>
              <a:defRPr sz="1600" b="1"/>
            </a:lvl6pPr>
            <a:lvl7pPr marL="2732743" indent="0">
              <a:buNone/>
              <a:defRPr sz="1600" b="1"/>
            </a:lvl7pPr>
            <a:lvl8pPr marL="3188201" indent="0">
              <a:buNone/>
              <a:defRPr sz="1600" b="1"/>
            </a:lvl8pPr>
            <a:lvl9pPr marL="36436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63" indent="0">
              <a:buNone/>
              <a:defRPr sz="2000" b="1"/>
            </a:lvl2pPr>
            <a:lvl3pPr marL="910916" indent="0">
              <a:buNone/>
              <a:defRPr sz="1800" b="1"/>
            </a:lvl3pPr>
            <a:lvl4pPr marL="1366374" indent="0">
              <a:buNone/>
              <a:defRPr sz="1600" b="1"/>
            </a:lvl4pPr>
            <a:lvl5pPr marL="1821830" indent="0">
              <a:buNone/>
              <a:defRPr sz="1600" b="1"/>
            </a:lvl5pPr>
            <a:lvl6pPr marL="2277287" indent="0">
              <a:buNone/>
              <a:defRPr sz="1600" b="1"/>
            </a:lvl6pPr>
            <a:lvl7pPr marL="2732743" indent="0">
              <a:buNone/>
              <a:defRPr sz="1600" b="1"/>
            </a:lvl7pPr>
            <a:lvl8pPr marL="3188201" indent="0">
              <a:buNone/>
              <a:defRPr sz="1600" b="1"/>
            </a:lvl8pPr>
            <a:lvl9pPr marL="36436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839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715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962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63" indent="0">
              <a:buNone/>
              <a:defRPr sz="1200"/>
            </a:lvl2pPr>
            <a:lvl3pPr marL="910916" indent="0">
              <a:buNone/>
              <a:defRPr sz="1000"/>
            </a:lvl3pPr>
            <a:lvl4pPr marL="1366374" indent="0">
              <a:buNone/>
              <a:defRPr sz="900"/>
            </a:lvl4pPr>
            <a:lvl5pPr marL="1821830" indent="0">
              <a:buNone/>
              <a:defRPr sz="900"/>
            </a:lvl5pPr>
            <a:lvl6pPr marL="2277287" indent="0">
              <a:buNone/>
              <a:defRPr sz="900"/>
            </a:lvl6pPr>
            <a:lvl7pPr marL="2732743" indent="0">
              <a:buNone/>
              <a:defRPr sz="900"/>
            </a:lvl7pPr>
            <a:lvl8pPr marL="3188201" indent="0">
              <a:buNone/>
              <a:defRPr sz="900"/>
            </a:lvl8pPr>
            <a:lvl9pPr marL="364365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85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63" indent="0">
              <a:buNone/>
              <a:defRPr sz="2800"/>
            </a:lvl2pPr>
            <a:lvl3pPr marL="910916" indent="0">
              <a:buNone/>
              <a:defRPr sz="2400"/>
            </a:lvl3pPr>
            <a:lvl4pPr marL="1366374" indent="0">
              <a:buNone/>
              <a:defRPr sz="2000"/>
            </a:lvl4pPr>
            <a:lvl5pPr marL="1821830" indent="0">
              <a:buNone/>
              <a:defRPr sz="2000"/>
            </a:lvl5pPr>
            <a:lvl6pPr marL="2277287" indent="0">
              <a:buNone/>
              <a:defRPr sz="2000"/>
            </a:lvl6pPr>
            <a:lvl7pPr marL="2732743" indent="0">
              <a:buNone/>
              <a:defRPr sz="2000"/>
            </a:lvl7pPr>
            <a:lvl8pPr marL="3188201" indent="0">
              <a:buNone/>
              <a:defRPr sz="2000"/>
            </a:lvl8pPr>
            <a:lvl9pPr marL="36436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63" indent="0">
              <a:buNone/>
              <a:defRPr sz="1200"/>
            </a:lvl2pPr>
            <a:lvl3pPr marL="910916" indent="0">
              <a:buNone/>
              <a:defRPr sz="1000"/>
            </a:lvl3pPr>
            <a:lvl4pPr marL="1366374" indent="0">
              <a:buNone/>
              <a:defRPr sz="900"/>
            </a:lvl4pPr>
            <a:lvl5pPr marL="1821830" indent="0">
              <a:buNone/>
              <a:defRPr sz="900"/>
            </a:lvl5pPr>
            <a:lvl6pPr marL="2277287" indent="0">
              <a:buNone/>
              <a:defRPr sz="900"/>
            </a:lvl6pPr>
            <a:lvl7pPr marL="2732743" indent="0">
              <a:buNone/>
              <a:defRPr sz="900"/>
            </a:lvl7pPr>
            <a:lvl8pPr marL="3188201" indent="0">
              <a:buNone/>
              <a:defRPr sz="900"/>
            </a:lvl8pPr>
            <a:lvl9pPr marL="364365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86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884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068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288D-6A9E-424E-BED4-F78EEDAC97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74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9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8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3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AB8B-09AE-B747-AC72-C637CF0DB18F}" type="datetimeFigureOut">
              <a:rPr lang="en-US" smtClean="0"/>
              <a:t>8/19/12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F54C-DE78-8747-A9DE-DE26E7DA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921" y="-47086"/>
            <a:ext cx="856607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76" y="1219200"/>
            <a:ext cx="8534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-2898407" y="3422282"/>
            <a:ext cx="6868766" cy="24201"/>
          </a:xfrm>
          <a:prstGeom prst="line">
            <a:avLst/>
          </a:prstGeom>
          <a:ln w="254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defTabSz="914400"/>
            <a:fld id="{4AA87C13-DE40-40DC-859F-4C72D67EE8E8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6600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Palatino Linotype" pitchFamily="18" charset="0"/>
        <a:buChar char="⁻"/>
        <a:defRPr sz="1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3" descr="P4C2010_slide_BG_10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89793" tIns="44902" rIns="89793" bIns="44902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595959"/>
                </a:solidFill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6A3522-BD8A-5C47-9996-F6850184502D}" type="slidenum">
              <a:rPr lang="en-US" b="1">
                <a:latin typeface="Arial" charset="0"/>
                <a:ea typeface="ＭＳ Ｐゴシック" charset="0"/>
                <a:cs typeface="ＭＳ Ｐゴシック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256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90500"/>
            <a:ext cx="595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167182" tIns="44902" rIns="269344" bIns="449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64" y="0"/>
            <a:ext cx="7143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bliqueTopRight"/>
            <a:lightRig rig="threePt" dir="tl"/>
          </a:scene3d>
          <a:sp3d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824" tIns="31418" rIns="62824" bIns="31418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47628" y="9"/>
            <a:ext cx="1430694" cy="65405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824" tIns="31418" rIns="62824" bIns="31418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322567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17500"/>
            <a:ext cx="1114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8" name="Picture 6" descr="4_Sage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65213"/>
            <a:ext cx="12604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38388"/>
            <a:ext cx="9239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0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953000"/>
            <a:ext cx="1190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1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73700"/>
            <a:ext cx="1292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2" name="Picture 13" descr="GSKlogo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108325"/>
            <a:ext cx="1285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3" name="Picture 14" descr="JnJlogo.tif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05000"/>
            <a:ext cx="12763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4" name="Picture 16" descr="LillyLogo.tif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190500" y="4357688"/>
            <a:ext cx="10477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5" name="Picture 17" descr="MedcoLogo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905500"/>
            <a:ext cx="11779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6" name="Picture 18" descr="Rochelog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83000"/>
            <a:ext cx="10001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F2F2F2"/>
          </a:solidFill>
          <a:latin typeface="Arial Narrow Bold"/>
          <a:ea typeface="ＭＳ Ｐゴシック" charset="-128"/>
          <a:cs typeface="Arial Narrow Bold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defRPr sz="3400">
          <a:solidFill>
            <a:srgbClr val="F2F2F2"/>
          </a:solidFill>
          <a:latin typeface="Arial Narrow Bold" charset="0"/>
          <a:ea typeface="ＭＳ Ｐゴシック" charset="-128"/>
          <a:cs typeface="Calibri" pitchFamily="34" charset="0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defRPr sz="3400">
          <a:solidFill>
            <a:srgbClr val="F2F2F2"/>
          </a:solidFill>
          <a:latin typeface="Arial Narrow Bold" charset="0"/>
          <a:ea typeface="ＭＳ Ｐゴシック" charset="-128"/>
          <a:cs typeface="Calibri" pitchFamily="34" charset="0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defRPr sz="3400">
          <a:solidFill>
            <a:srgbClr val="F2F2F2"/>
          </a:solidFill>
          <a:latin typeface="Arial Narrow Bold" charset="0"/>
          <a:ea typeface="ＭＳ Ｐゴシック" charset="-128"/>
          <a:cs typeface="Calibri" pitchFamily="34" charset="0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defRPr sz="3400">
          <a:solidFill>
            <a:srgbClr val="F2F2F2"/>
          </a:solidFill>
          <a:latin typeface="Arial Narrow Bold" charset="0"/>
          <a:ea typeface="ＭＳ Ｐゴシック" charset="-128"/>
          <a:cs typeface="Calibri" pitchFamily="34" charset="0"/>
        </a:defRPr>
      </a:lvl5pPr>
      <a:lvl6pPr marL="314264" algn="l" defTabSz="896981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628515" algn="l" defTabSz="896981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942778" algn="l" defTabSz="896981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257029" algn="l" defTabSz="896981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33375" indent="-333375" algn="l" defTabSz="893763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charset="0"/>
        <a:buChar char=""/>
        <a:defRPr sz="21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669925" indent="-327025" algn="l" defTabSz="893763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charset="0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ＭＳ Ｐゴシック"/>
        </a:defRPr>
      </a:lvl2pPr>
      <a:lvl3pPr marL="1012825" indent="-339725" algn="l" defTabSz="8937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ＭＳ Ｐゴシック"/>
        </a:defRPr>
      </a:lvl3pPr>
      <a:lvl4pPr marL="1344613" indent="-327025" algn="l" defTabSz="893763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charset="0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ＭＳ Ｐゴシック"/>
        </a:defRPr>
      </a:lvl4pPr>
      <a:lvl5pPr marL="1687513" indent="-339725" algn="l" defTabSz="8937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ＭＳ Ｐゴシック"/>
        </a:defRPr>
      </a:lvl5pPr>
      <a:lvl6pPr marL="2469061" indent="-224494" algn="l" defTabSz="89787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17980" indent="-224494" algn="l" defTabSz="89787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907" indent="-224494" algn="l" defTabSz="89787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15817" indent="-224494" algn="l" defTabSz="89787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978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941" algn="l" defTabSz="8978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874" algn="l" defTabSz="8978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769" algn="l" defTabSz="8978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694" algn="l" defTabSz="8978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598" algn="l" defTabSz="8978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522" algn="l" defTabSz="8978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2444" algn="l" defTabSz="8978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1351" algn="l" defTabSz="8978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91" tIns="45548" rIns="91091" bIns="455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horz" lIns="91091" tIns="45548" rIns="91091" bIns="455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091" tIns="45548" rIns="91091" bIns="455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16"/>
            <a:fld id="{22C56F7A-BA73-4AE7-A6E3-D6897828FD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0916"/>
              <a:t>8/19/12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091" tIns="45548" rIns="91091" bIns="455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16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091" tIns="45548" rIns="91091" bIns="455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16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36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defTabSz="9109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93" indent="-341593" algn="l" defTabSz="9109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15" indent="-284657" algn="l" defTabSz="9109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647" indent="-227739" algn="l" defTabSz="910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099" indent="-227739" algn="l" defTabSz="9109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558" indent="-227739" algn="l" defTabSz="9109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014" indent="-227739" algn="l" defTabSz="910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473" indent="-227739" algn="l" defTabSz="910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930" indent="-227739" algn="l" defTabSz="910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386" indent="-227739" algn="l" defTabSz="910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63" algn="l" defTabSz="91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16" algn="l" defTabSz="91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74" algn="l" defTabSz="91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30" algn="l" defTabSz="91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87" algn="l" defTabSz="91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43" algn="l" defTabSz="91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01" algn="l" defTabSz="91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657" algn="l" defTabSz="910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le 1"/>
          <p:cNvSpPr>
            <a:spLocks noGrp="1"/>
          </p:cNvSpPr>
          <p:nvPr>
            <p:ph type="ctrTitle"/>
          </p:nvPr>
        </p:nvSpPr>
        <p:spPr>
          <a:xfrm>
            <a:off x="351460" y="23813"/>
            <a:ext cx="7967662" cy="9271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What</a:t>
            </a:r>
            <a:r>
              <a:rPr lang="en-US" sz="3200" dirty="0">
                <a:solidFill>
                  <a:srgbClr val="005C55"/>
                </a:solidFill>
                <a:latin typeface="Calibri" charset="0"/>
              </a:rPr>
              <a:t> </a:t>
            </a:r>
            <a:r>
              <a:rPr lang="en-US" sz="3200" dirty="0">
                <a:latin typeface="Arial" charset="0"/>
                <a:cs typeface="Arial" charset="0"/>
              </a:rPr>
              <a:t>is the problem?</a:t>
            </a:r>
          </a:p>
        </p:txBody>
      </p:sp>
      <p:pic>
        <p:nvPicPr>
          <p:cNvPr id="282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3540" b="5107"/>
          <a:stretch>
            <a:fillRect/>
          </a:stretch>
        </p:blipFill>
        <p:spPr bwMode="auto">
          <a:xfrm>
            <a:off x="5638800" y="4953000"/>
            <a:ext cx="3260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7" name="Subtitle 2"/>
          <p:cNvSpPr>
            <a:spLocks noGrp="1"/>
          </p:cNvSpPr>
          <p:nvPr>
            <p:ph type="subTitle" idx="1"/>
          </p:nvPr>
        </p:nvSpPr>
        <p:spPr>
          <a:xfrm>
            <a:off x="76200" y="1084263"/>
            <a:ext cx="9144000" cy="5926137"/>
          </a:xfrm>
        </p:spPr>
        <p:txBody>
          <a:bodyPr>
            <a:normAutofit fontScale="85000" lnSpcReduction="10000"/>
          </a:bodyPr>
          <a:lstStyle/>
          <a:p>
            <a:pPr marL="285750" indent="-285750" algn="l" eaLnBrk="1" hangingPunct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Our current models of disease biology are primitive and limit doctor’s understanding and ability to treat patients </a:t>
            </a:r>
          </a:p>
          <a:p>
            <a:pPr marL="285750" indent="-285750" algn="l" eaLnBrk="1" hangingPunct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Current incentives reward those who </a:t>
            </a:r>
          </a:p>
          <a:p>
            <a:pPr marL="285750" indent="-285750" algn="l" eaLnBrk="1" hangingPunct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silo information and work in closed </a:t>
            </a:r>
          </a:p>
          <a:p>
            <a:pPr marL="285750" indent="-285750" algn="l" eaLnBrk="1" hangingPunct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systems</a:t>
            </a:r>
          </a:p>
          <a:p>
            <a:pPr marL="285750" indent="-285750" algn="l" eaLnBrk="1" hangingPunct="1"/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2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"/>
          <a:stretch>
            <a:fillRect/>
          </a:stretch>
        </p:blipFill>
        <p:spPr bwMode="auto">
          <a:xfrm>
            <a:off x="596900" y="2082800"/>
            <a:ext cx="51101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587465" y="1011355"/>
            <a:ext cx="6468448" cy="5136622"/>
            <a:chOff x="228940" y="1222105"/>
            <a:chExt cx="6468448" cy="5136622"/>
          </a:xfrm>
        </p:grpSpPr>
        <p:sp>
          <p:nvSpPr>
            <p:cNvPr id="4" name="Cube 3"/>
            <p:cNvSpPr/>
            <p:nvPr/>
          </p:nvSpPr>
          <p:spPr>
            <a:xfrm>
              <a:off x="834771" y="4697998"/>
              <a:ext cx="5292804" cy="1660729"/>
            </a:xfrm>
            <a:prstGeom prst="cube">
              <a:avLst>
                <a:gd name="adj" fmla="val 69163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SYNAPSE</a:t>
              </a:r>
              <a:endParaRPr lang="en-US" sz="1400" dirty="0">
                <a:latin typeface="Arial"/>
                <a:cs typeface="Arial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523943" y="2198540"/>
              <a:ext cx="1252068" cy="1068234"/>
              <a:chOff x="1403125" y="2175822"/>
              <a:chExt cx="4307064" cy="3534599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6" name="Cube 5"/>
              <p:cNvSpPr/>
              <p:nvPr/>
            </p:nvSpPr>
            <p:spPr>
              <a:xfrm>
                <a:off x="1403125" y="2175822"/>
                <a:ext cx="4307064" cy="3534599"/>
              </a:xfrm>
              <a:prstGeom prst="cube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/>
                  <a:cs typeface="Arial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V="1">
                <a:off x="1403125" y="4840092"/>
                <a:ext cx="861412" cy="870329"/>
              </a:xfrm>
              <a:prstGeom prst="line">
                <a:avLst/>
              </a:prstGeom>
              <a:grpFill/>
              <a:ln w="63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264537" y="2175822"/>
                <a:ext cx="0" cy="2664270"/>
              </a:xfrm>
              <a:prstGeom prst="line">
                <a:avLst/>
              </a:prstGeom>
              <a:grpFill/>
              <a:ln w="63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264537" y="4840092"/>
                <a:ext cx="3445652" cy="1"/>
              </a:xfrm>
              <a:prstGeom prst="line">
                <a:avLst/>
              </a:prstGeom>
              <a:grpFill/>
              <a:ln w="63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788711" y="2855009"/>
              <a:ext cx="1252068" cy="1068234"/>
              <a:chOff x="1403125" y="2175822"/>
              <a:chExt cx="4307064" cy="3534599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1" name="Cube 10"/>
              <p:cNvSpPr/>
              <p:nvPr/>
            </p:nvSpPr>
            <p:spPr>
              <a:xfrm>
                <a:off x="1403125" y="2175822"/>
                <a:ext cx="4307064" cy="3534599"/>
              </a:xfrm>
              <a:prstGeom prst="cube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/>
                  <a:cs typeface="Arial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1403125" y="4840092"/>
                <a:ext cx="861412" cy="870329"/>
              </a:xfrm>
              <a:prstGeom prst="line">
                <a:avLst/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264537" y="2175822"/>
                <a:ext cx="0" cy="2664270"/>
              </a:xfrm>
              <a:prstGeom prst="line">
                <a:avLst/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264537" y="4840092"/>
                <a:ext cx="3445652" cy="1"/>
              </a:xfrm>
              <a:prstGeom prst="line">
                <a:avLst/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523789" y="2467606"/>
              <a:ext cx="982568" cy="8052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0845" y="2524756"/>
              <a:ext cx="1039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CURATED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DATA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88711" y="3118041"/>
              <a:ext cx="982568" cy="8052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53664" y="3199561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TOOLS/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METHODS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403125" y="2175822"/>
              <a:ext cx="4307064" cy="3534599"/>
              <a:chOff x="1403125" y="2175822"/>
              <a:chExt cx="4307064" cy="353459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2264537" y="4840092"/>
                <a:ext cx="3445652" cy="1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ube 20"/>
              <p:cNvSpPr/>
              <p:nvPr/>
            </p:nvSpPr>
            <p:spPr>
              <a:xfrm>
                <a:off x="1403125" y="2175822"/>
                <a:ext cx="4307064" cy="3534599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6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6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/>
                  <a:cs typeface="Arial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1403125" y="4840092"/>
                <a:ext cx="861412" cy="870329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2264537" y="2175822"/>
                <a:ext cx="0" cy="266427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666406" y="4038600"/>
              <a:ext cx="1734144" cy="1449249"/>
              <a:chOff x="1403125" y="2175822"/>
              <a:chExt cx="4307064" cy="3534599"/>
            </a:xfrm>
            <a:solidFill>
              <a:srgbClr val="FF0000"/>
            </a:solidFill>
          </p:grpSpPr>
          <p:sp>
            <p:nvSpPr>
              <p:cNvPr id="25" name="Cube 24"/>
              <p:cNvSpPr/>
              <p:nvPr/>
            </p:nvSpPr>
            <p:spPr>
              <a:xfrm>
                <a:off x="1403125" y="2175822"/>
                <a:ext cx="4307064" cy="3534599"/>
              </a:xfrm>
              <a:prstGeom prst="cub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/>
                  <a:cs typeface="Arial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1403125" y="4840092"/>
                <a:ext cx="861412" cy="87032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2264537" y="2175822"/>
                <a:ext cx="0" cy="2664270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2264537" y="4840092"/>
                <a:ext cx="3445652" cy="1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626646" y="4610986"/>
              <a:ext cx="16985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Arial"/>
                </a:rPr>
                <a:t>ANALYZES/</a:t>
              </a: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/>
                  <a:cs typeface="Arial"/>
                </a:rPr>
                <a:t>MODELS</a:t>
              </a:r>
              <a:endParaRPr lang="en-US" sz="1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87582" y="3387424"/>
              <a:ext cx="1252068" cy="1068234"/>
              <a:chOff x="1403125" y="2175822"/>
              <a:chExt cx="4307064" cy="3534599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1" name="Cube 30"/>
              <p:cNvSpPr/>
              <p:nvPr/>
            </p:nvSpPr>
            <p:spPr>
              <a:xfrm>
                <a:off x="1403125" y="2175822"/>
                <a:ext cx="4307064" cy="3534599"/>
              </a:xfrm>
              <a:prstGeom prst="cub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/>
                  <a:cs typeface="Arial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1403125" y="4840092"/>
                <a:ext cx="861412" cy="870329"/>
              </a:xfrm>
              <a:prstGeom prst="line">
                <a:avLst/>
              </a:prstGeom>
              <a:grpFill/>
              <a:ln w="63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2264537" y="2175822"/>
                <a:ext cx="0" cy="2664270"/>
              </a:xfrm>
              <a:prstGeom prst="line">
                <a:avLst/>
              </a:prstGeom>
              <a:grpFill/>
              <a:ln w="63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2264537" y="4840092"/>
                <a:ext cx="3445652" cy="1"/>
              </a:xfrm>
              <a:prstGeom prst="line">
                <a:avLst/>
              </a:prstGeom>
              <a:grpFill/>
              <a:ln w="63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1487582" y="3650456"/>
              <a:ext cx="982568" cy="80520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88626" y="3707606"/>
              <a:ext cx="633507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RAW 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DATA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57436" y="1749708"/>
              <a:ext cx="3929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Arial"/>
                  <a:cs typeface="Arial"/>
                </a:rPr>
                <a:t>BioMedical</a:t>
              </a:r>
              <a:r>
                <a:rPr lang="en-US" b="1" dirty="0" smtClean="0">
                  <a:latin typeface="Arial"/>
                  <a:cs typeface="Arial"/>
                </a:rPr>
                <a:t> Information Commons</a:t>
              </a:r>
              <a:endParaRPr lang="en-US" b="1" dirty="0">
                <a:latin typeface="Arial"/>
                <a:cs typeface="Arial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rot="1218908">
              <a:off x="774699" y="3367041"/>
              <a:ext cx="712882" cy="346733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090" y="2898414"/>
              <a:ext cx="192083" cy="4953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173" y="2794699"/>
              <a:ext cx="192083" cy="4953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256" y="2650764"/>
              <a:ext cx="192083" cy="4953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/>
            <a:srcRect l="25424" r="24376"/>
            <a:stretch/>
          </p:blipFill>
          <p:spPr>
            <a:xfrm>
              <a:off x="5719487" y="3457796"/>
              <a:ext cx="247650" cy="4953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28940" y="2250654"/>
              <a:ext cx="856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Data </a:t>
              </a:r>
            </a:p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Generators</a:t>
              </a:r>
              <a:endParaRPr lang="en-US" sz="1000" i="1" dirty="0">
                <a:latin typeface="Arial"/>
                <a:cs typeface="Arial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/>
            <a:srcRect l="25424" r="24376"/>
            <a:stretch/>
          </p:blipFill>
          <p:spPr>
            <a:xfrm>
              <a:off x="5935387" y="3571833"/>
              <a:ext cx="247650" cy="4953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/>
            <a:srcRect l="25424" r="24376"/>
            <a:stretch/>
          </p:blipFill>
          <p:spPr>
            <a:xfrm>
              <a:off x="6151287" y="3685870"/>
              <a:ext cx="247650" cy="495300"/>
            </a:xfrm>
            <a:prstGeom prst="rect">
              <a:avLst/>
            </a:prstGeom>
          </p:spPr>
        </p:pic>
        <p:sp>
          <p:nvSpPr>
            <p:cNvPr id="46" name="Curved Right Arrow 45"/>
            <p:cNvSpPr/>
            <p:nvPr/>
          </p:nvSpPr>
          <p:spPr>
            <a:xfrm>
              <a:off x="5270500" y="3470496"/>
              <a:ext cx="298450" cy="650435"/>
            </a:xfrm>
            <a:prstGeom prst="curvedRightArrow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7" name="Curved Right Arrow 46"/>
            <p:cNvSpPr/>
            <p:nvPr/>
          </p:nvSpPr>
          <p:spPr>
            <a:xfrm rot="10800000">
              <a:off x="6398938" y="3457796"/>
              <a:ext cx="298450" cy="650435"/>
            </a:xfrm>
            <a:prstGeom prst="curvedRightArrow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74261" y="3057626"/>
              <a:ext cx="706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Data </a:t>
              </a:r>
            </a:p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Analysts</a:t>
              </a:r>
              <a:endParaRPr lang="en-US" sz="1000" i="1" dirty="0">
                <a:latin typeface="Arial"/>
                <a:cs typeface="Arial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390610" y="5164668"/>
              <a:ext cx="471502" cy="741554"/>
              <a:chOff x="125398" y="4583152"/>
              <a:chExt cx="626788" cy="900304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398" y="4583152"/>
                <a:ext cx="214038" cy="551054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48" y="4773652"/>
                <a:ext cx="214038" cy="551054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148" y="4932402"/>
                <a:ext cx="214038" cy="551054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 rot="2116994">
              <a:off x="4831744" y="5138719"/>
              <a:ext cx="1426888" cy="663135"/>
              <a:chOff x="4625946" y="4807153"/>
              <a:chExt cx="1426888" cy="663135"/>
            </a:xfrm>
          </p:grpSpPr>
          <p:sp>
            <p:nvSpPr>
              <p:cNvPr id="54" name="Curved Right Arrow 53"/>
              <p:cNvSpPr/>
              <p:nvPr/>
            </p:nvSpPr>
            <p:spPr>
              <a:xfrm>
                <a:off x="4625946" y="4819853"/>
                <a:ext cx="298450" cy="650435"/>
              </a:xfrm>
              <a:prstGeom prst="curvedRightArrow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5" name="Curved Right Arrow 54"/>
              <p:cNvSpPr/>
              <p:nvPr/>
            </p:nvSpPr>
            <p:spPr>
              <a:xfrm rot="10800000">
                <a:off x="5754384" y="4807153"/>
                <a:ext cx="298450" cy="650435"/>
              </a:xfrm>
              <a:prstGeom prst="curvedRightArrow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5390610" y="6112506"/>
              <a:ext cx="11553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Experimentalists</a:t>
              </a:r>
              <a:endParaRPr lang="en-US" sz="1000" i="1" dirty="0">
                <a:latin typeface="Arial"/>
                <a:cs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 rot="10399712">
              <a:off x="324555" y="4966645"/>
              <a:ext cx="1426888" cy="663135"/>
              <a:chOff x="4625946" y="4807153"/>
              <a:chExt cx="1426888" cy="663135"/>
            </a:xfrm>
          </p:grpSpPr>
          <p:sp>
            <p:nvSpPr>
              <p:cNvPr id="58" name="Curved Right Arrow 57"/>
              <p:cNvSpPr/>
              <p:nvPr/>
            </p:nvSpPr>
            <p:spPr>
              <a:xfrm>
                <a:off x="4625946" y="4819853"/>
                <a:ext cx="298450" cy="650435"/>
              </a:xfrm>
              <a:prstGeom prst="curvedRightArrow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" name="Curved Right Arrow 58"/>
              <p:cNvSpPr/>
              <p:nvPr/>
            </p:nvSpPr>
            <p:spPr>
              <a:xfrm rot="10800000">
                <a:off x="5754384" y="4807153"/>
                <a:ext cx="298450" cy="650435"/>
              </a:xfrm>
              <a:prstGeom prst="curvedRightArrow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04833" y="5501239"/>
              <a:ext cx="7633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Clinicians</a:t>
              </a:r>
              <a:endParaRPr lang="en-US" sz="1000" i="1" dirty="0">
                <a:latin typeface="Arial"/>
                <a:cs typeface="Arial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5"/>
            <a:srcRect l="26155" r="30492"/>
            <a:stretch/>
          </p:blipFill>
          <p:spPr>
            <a:xfrm>
              <a:off x="1130076" y="4705160"/>
              <a:ext cx="238124" cy="54926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5"/>
            <a:srcRect l="26155" r="30492"/>
            <a:stretch/>
          </p:blipFill>
          <p:spPr>
            <a:xfrm>
              <a:off x="893534" y="4816285"/>
              <a:ext cx="238124" cy="54926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5"/>
            <a:srcRect l="26155" r="30492"/>
            <a:stretch/>
          </p:blipFill>
          <p:spPr>
            <a:xfrm>
              <a:off x="656992" y="4908360"/>
              <a:ext cx="238124" cy="549266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 rot="18473472">
              <a:off x="4744015" y="1603981"/>
              <a:ext cx="1426888" cy="663135"/>
              <a:chOff x="4744015" y="1603981"/>
              <a:chExt cx="1426888" cy="663135"/>
            </a:xfrm>
          </p:grpSpPr>
          <p:sp>
            <p:nvSpPr>
              <p:cNvPr id="65" name="Curved Right Arrow 64"/>
              <p:cNvSpPr/>
              <p:nvPr/>
            </p:nvSpPr>
            <p:spPr>
              <a:xfrm>
                <a:off x="4744015" y="1616681"/>
                <a:ext cx="298450" cy="650435"/>
              </a:xfrm>
              <a:prstGeom prst="curvedRightArrow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6" name="Curved Right Arrow 65"/>
              <p:cNvSpPr/>
              <p:nvPr/>
            </p:nvSpPr>
            <p:spPr>
              <a:xfrm rot="10800000">
                <a:off x="5872453" y="1603981"/>
                <a:ext cx="298450" cy="650435"/>
              </a:xfrm>
              <a:prstGeom prst="curvedRightArrow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5727874" y="1975767"/>
              <a:ext cx="713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Patients/</a:t>
              </a:r>
            </a:p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Citizens</a:t>
              </a:r>
              <a:endParaRPr lang="en-US" sz="1000" i="1" dirty="0">
                <a:latin typeface="Arial"/>
                <a:cs typeface="Arial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7776" y="1750740"/>
              <a:ext cx="393700" cy="425082"/>
            </a:xfrm>
            <a:prstGeom prst="rect">
              <a:avLst/>
            </a:prstGeom>
          </p:spPr>
        </p:pic>
      </p:grpSp>
      <p:sp>
        <p:nvSpPr>
          <p:cNvPr id="70" name="TextBox 69"/>
          <p:cNvSpPr txBox="1"/>
          <p:nvPr/>
        </p:nvSpPr>
        <p:spPr>
          <a:xfrm>
            <a:off x="226945" y="87868"/>
            <a:ext cx="696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Networked Approaches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1917256" y="3249130"/>
            <a:ext cx="1669138" cy="1479494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</a:p>
          <a:p>
            <a:pPr algn="ctr"/>
            <a:r>
              <a:rPr lang="en-US" dirty="0" smtClean="0"/>
              <a:t>PRIVACY</a:t>
            </a:r>
          </a:p>
          <a:p>
            <a:pPr algn="ctr"/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72" name="Hexagon 71"/>
          <p:cNvSpPr/>
          <p:nvPr/>
        </p:nvSpPr>
        <p:spPr>
          <a:xfrm>
            <a:off x="7006541" y="-432825"/>
            <a:ext cx="2227296" cy="1970758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 smtClean="0"/>
          </a:p>
          <a:p>
            <a:pPr algn="ctr"/>
            <a:r>
              <a:rPr lang="en-US" dirty="0" smtClean="0"/>
              <a:t>REWARDS</a:t>
            </a:r>
          </a:p>
          <a:p>
            <a:pPr algn="ctr"/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73" name="Hexagon 72"/>
          <p:cNvSpPr/>
          <p:nvPr/>
        </p:nvSpPr>
        <p:spPr>
          <a:xfrm>
            <a:off x="7088337" y="4029095"/>
            <a:ext cx="2264600" cy="1872661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 smtClean="0"/>
          </a:p>
          <a:p>
            <a:pPr algn="ctr"/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74" name="Hexagon 73"/>
          <p:cNvSpPr/>
          <p:nvPr/>
        </p:nvSpPr>
        <p:spPr>
          <a:xfrm>
            <a:off x="4821483" y="-222879"/>
            <a:ext cx="1951102" cy="1787237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 smtClean="0"/>
          </a:p>
          <a:p>
            <a:pPr algn="ctr"/>
            <a:r>
              <a:rPr lang="en-US" dirty="0" smtClean="0"/>
              <a:t>USABLE</a:t>
            </a:r>
          </a:p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76" name="Hexagon 75"/>
          <p:cNvSpPr/>
          <p:nvPr/>
        </p:nvSpPr>
        <p:spPr>
          <a:xfrm>
            <a:off x="3892631" y="5065260"/>
            <a:ext cx="2264600" cy="1872661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 smtClean="0"/>
          </a:p>
          <a:p>
            <a:pPr algn="ctr"/>
            <a:r>
              <a:rPr lang="en-US" dirty="0" smtClean="0"/>
              <a:t>HOW TO</a:t>
            </a:r>
          </a:p>
          <a:p>
            <a:pPr algn="ctr"/>
            <a:r>
              <a:rPr lang="en-US" dirty="0" smtClean="0"/>
              <a:t>DISTRIBUTE</a:t>
            </a:r>
          </a:p>
          <a:p>
            <a:pPr algn="ctr"/>
            <a:r>
              <a:rPr lang="en-US" dirty="0" smtClean="0"/>
              <a:t>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6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Synapse is </a:t>
            </a:r>
            <a:r>
              <a:rPr lang="en-US" dirty="0" err="1" smtClean="0">
                <a:latin typeface="Arial Narrow" pitchFamily="34" charset="0"/>
              </a:rPr>
              <a:t>GitHub</a:t>
            </a:r>
            <a:r>
              <a:rPr lang="en-US" dirty="0" smtClean="0">
                <a:latin typeface="Arial Narrow" pitchFamily="34" charset="0"/>
              </a:rPr>
              <a:t> for Biomedical Data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3" descr="GitHu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4163973" cy="307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1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  <a:cs typeface="Arial" pitchFamily="34" charset="0"/>
              </a:rPr>
              <a:t>Data and code versioned</a:t>
            </a:r>
          </a:p>
          <a:p>
            <a:r>
              <a:rPr lang="en-US" dirty="0" smtClean="0">
                <a:latin typeface="Arial Narrow" pitchFamily="34" charset="0"/>
                <a:cs typeface="Arial" pitchFamily="34" charset="0"/>
              </a:rPr>
              <a:t>Analysis history captured in real time</a:t>
            </a:r>
          </a:p>
          <a:p>
            <a:r>
              <a:rPr lang="en-US" dirty="0" smtClean="0">
                <a:latin typeface="Arial Narrow" pitchFamily="34" charset="0"/>
                <a:cs typeface="Arial" pitchFamily="34" charset="0"/>
              </a:rPr>
              <a:t>Work anywhere, and share the results with anyone</a:t>
            </a:r>
          </a:p>
          <a:p>
            <a:r>
              <a:rPr lang="en-US" dirty="0" smtClean="0">
                <a:latin typeface="Arial Narrow" pitchFamily="34" charset="0"/>
                <a:cs typeface="Arial" pitchFamily="34" charset="0"/>
              </a:rPr>
              <a:t>Social Science</a:t>
            </a:r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8006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  <a:cs typeface="Arial" pitchFamily="34" charset="0"/>
              </a:rPr>
              <a:t>Every code change versioned </a:t>
            </a:r>
          </a:p>
          <a:p>
            <a:r>
              <a:rPr lang="en-US" dirty="0" smtClean="0">
                <a:latin typeface="Arial Narrow" pitchFamily="34" charset="0"/>
                <a:cs typeface="Arial" pitchFamily="34" charset="0"/>
              </a:rPr>
              <a:t>Every issue tracked</a:t>
            </a:r>
          </a:p>
          <a:p>
            <a:r>
              <a:rPr lang="en-US" dirty="0" smtClean="0">
                <a:latin typeface="Arial Narrow" pitchFamily="34" charset="0"/>
                <a:cs typeface="Arial" pitchFamily="34" charset="0"/>
              </a:rPr>
              <a:t>Every project the starting point for new work</a:t>
            </a:r>
          </a:p>
          <a:p>
            <a:r>
              <a:rPr lang="en-US" dirty="0" smtClean="0">
                <a:latin typeface="Arial Narrow" pitchFamily="34" charset="0"/>
                <a:cs typeface="Arial" pitchFamily="34" charset="0"/>
              </a:rPr>
              <a:t>All evolving and accessible in real time</a:t>
            </a:r>
          </a:p>
          <a:p>
            <a:r>
              <a:rPr lang="en-US" dirty="0" smtClean="0">
                <a:latin typeface="Arial Narrow" pitchFamily="34" charset="0"/>
                <a:cs typeface="Arial" pitchFamily="34" charset="0"/>
              </a:rPr>
              <a:t>Social Coding</a:t>
            </a:r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714" r="16191"/>
          <a:stretch>
            <a:fillRect/>
          </a:stretch>
        </p:blipFill>
        <p:spPr bwMode="auto">
          <a:xfrm>
            <a:off x="228600" y="1600200"/>
            <a:ext cx="3884023" cy="356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Breast Cancer Challenge Summary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13417" y="1140480"/>
            <a:ext cx="3199914" cy="820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342900" indent="-342900"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/>
              </a:rPr>
              <a:t>Transparency,</a:t>
            </a:r>
          </a:p>
          <a:p>
            <a:pPr marL="342900" indent="-342900"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/>
              </a:rPr>
              <a:t>reproducibility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250713" y="1154640"/>
            <a:ext cx="3516469" cy="820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342900" indent="-342900"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/>
              </a:rPr>
              <a:t>Validation in novel</a:t>
            </a:r>
          </a:p>
          <a:p>
            <a:pPr marL="342900" indent="-342900"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/>
              </a:rPr>
              <a:t>dataset</a:t>
            </a:r>
          </a:p>
        </p:txBody>
      </p:sp>
      <p:pic>
        <p:nvPicPr>
          <p:cNvPr id="8" name="Picture 7" descr="metabric_heatmap.jpg"/>
          <p:cNvPicPr>
            <a:picLocks noChangeAspect="1"/>
          </p:cNvPicPr>
          <p:nvPr/>
        </p:nvPicPr>
        <p:blipFill>
          <a:blip r:embed="rId3"/>
          <a:srcRect r="16560"/>
          <a:stretch>
            <a:fillRect/>
          </a:stretch>
        </p:blipFill>
        <p:spPr>
          <a:xfrm>
            <a:off x="6658052" y="1555199"/>
            <a:ext cx="2161199" cy="1935791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84384" y="3694800"/>
            <a:ext cx="3199914" cy="820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marL="342900" indent="-342900"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/>
              </a:rPr>
              <a:t>Publication in Science</a:t>
            </a:r>
          </a:p>
          <a:p>
            <a:pPr marL="342900" indent="-342900"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/>
              </a:rPr>
              <a:t>Translational Medicine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296324" y="3708960"/>
            <a:ext cx="3199914" cy="820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/>
              </a:rPr>
              <a:t>Donation of Google-scale compute space.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744" y="4328640"/>
            <a:ext cx="2191580" cy="1197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441" y="4356361"/>
            <a:ext cx="3312743" cy="1238966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2013041" y="5762880"/>
            <a:ext cx="7130959" cy="9655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6600"/>
                </a:solidFill>
                <a:latin typeface="Calibri"/>
              </a:rPr>
              <a:t>For the goal of promoting democratization of medicine…</a:t>
            </a:r>
          </a:p>
          <a:p>
            <a:pPr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6600"/>
                </a:solidFill>
                <a:latin typeface="Calibri"/>
              </a:rPr>
              <a:t>Registration starting NOW…</a:t>
            </a:r>
          </a:p>
          <a:p>
            <a:pPr defTabSz="914400">
              <a:lnSpc>
                <a:spcPct val="70000"/>
              </a:lnSpc>
              <a:spcBef>
                <a:spcPct val="20000"/>
              </a:spcBef>
              <a:defRPr/>
            </a:pPr>
            <a:endParaRPr lang="en-US" sz="1000" b="1" dirty="0" smtClean="0">
              <a:solidFill>
                <a:srgbClr val="006600"/>
              </a:solidFill>
              <a:latin typeface="Calibri"/>
            </a:endParaRPr>
          </a:p>
          <a:p>
            <a:pPr defTabSz="9144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6600"/>
                </a:solidFill>
                <a:latin typeface="Calibri"/>
              </a:rPr>
              <a:t>sign up at </a:t>
            </a:r>
            <a:r>
              <a:rPr lang="en-US" sz="2000" b="1" dirty="0" err="1" smtClean="0">
                <a:solidFill>
                  <a:srgbClr val="006600"/>
                </a:solidFill>
                <a:latin typeface="Calibri"/>
              </a:rPr>
              <a:t>synapse.sagebase.org</a:t>
            </a:r>
            <a:endParaRPr lang="en-US" sz="2000" b="1" dirty="0" smtClean="0">
              <a:solidFill>
                <a:srgbClr val="006600"/>
              </a:solidFill>
              <a:latin typeface="Calibri"/>
            </a:endParaRPr>
          </a:p>
        </p:txBody>
      </p:sp>
      <p:pic>
        <p:nvPicPr>
          <p:cNvPr id="4" name="Picture 3" descr="modeling_workflow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297" y="1506787"/>
            <a:ext cx="1468740" cy="2002930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>
              <a:defRPr/>
            </a:pPr>
            <a:fld id="{BEFEF0B5-D962-7145-80CC-115BEACF4E09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72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3765" y="4870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0916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"/>
            <a:ext cx="4528177" cy="327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3657600"/>
            <a:ext cx="5415209" cy="3200400"/>
          </a:xfrm>
          <a:prstGeom prst="rect">
            <a:avLst/>
          </a:prstGeom>
        </p:spPr>
      </p:pic>
      <p:sp>
        <p:nvSpPr>
          <p:cNvPr id="13" name="Circular Arrow 12"/>
          <p:cNvSpPr/>
          <p:nvPr/>
        </p:nvSpPr>
        <p:spPr>
          <a:xfrm rot="4075730">
            <a:off x="6744249" y="2620107"/>
            <a:ext cx="1600200" cy="1981200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916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0221" y="0"/>
            <a:ext cx="4963354" cy="3581400"/>
          </a:xfrm>
          <a:prstGeom prst="rect">
            <a:avLst/>
          </a:prstGeom>
        </p:spPr>
      </p:pic>
      <p:sp>
        <p:nvSpPr>
          <p:cNvPr id="16" name="Circular Arrow 15"/>
          <p:cNvSpPr/>
          <p:nvPr/>
        </p:nvSpPr>
        <p:spPr>
          <a:xfrm rot="20017465">
            <a:off x="3695150" y="602941"/>
            <a:ext cx="1600200" cy="1981200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916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ircular Arrow 14"/>
          <p:cNvSpPr/>
          <p:nvPr/>
        </p:nvSpPr>
        <p:spPr>
          <a:xfrm rot="14946320">
            <a:off x="579887" y="2633017"/>
            <a:ext cx="1600200" cy="1981200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916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581400"/>
            <a:ext cx="5029200" cy="3411828"/>
          </a:xfrm>
          <a:prstGeom prst="rect">
            <a:avLst/>
          </a:prstGeom>
        </p:spPr>
      </p:pic>
      <p:sp>
        <p:nvSpPr>
          <p:cNvPr id="14" name="Circular Arrow 13"/>
          <p:cNvSpPr/>
          <p:nvPr/>
        </p:nvSpPr>
        <p:spPr>
          <a:xfrm rot="8523888">
            <a:off x="3749609" y="4702171"/>
            <a:ext cx="1600200" cy="1981200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916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9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56487" y="118800"/>
            <a:ext cx="1177714" cy="46506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36000"/>
                </a:srgbClr>
              </a:gs>
              <a:gs pos="35000">
                <a:srgbClr val="525583">
                  <a:alpha val="3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IT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878" y="4470082"/>
            <a:ext cx="1517470" cy="51136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36000"/>
                </a:srgbClr>
              </a:gs>
              <a:gs pos="35000">
                <a:srgbClr val="525583">
                  <a:alpha val="3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Pharma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50386" y="5934848"/>
            <a:ext cx="1731656" cy="79530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36000"/>
                </a:srgbClr>
              </a:gs>
              <a:gs pos="35000">
                <a:srgbClr val="525583">
                  <a:alpha val="3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Academic Consortia</a:t>
            </a:r>
          </a:p>
        </p:txBody>
      </p:sp>
      <p:sp>
        <p:nvSpPr>
          <p:cNvPr id="9" name="Oval 8"/>
          <p:cNvSpPr/>
          <p:nvPr/>
        </p:nvSpPr>
        <p:spPr>
          <a:xfrm>
            <a:off x="6917277" y="5181497"/>
            <a:ext cx="2226723" cy="134942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36000"/>
                </a:srgbClr>
              </a:gs>
              <a:gs pos="35000">
                <a:srgbClr val="525583">
                  <a:alpha val="3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Joint Patient/Scientist Communities</a:t>
            </a:r>
          </a:p>
        </p:txBody>
      </p:sp>
      <p:sp>
        <p:nvSpPr>
          <p:cNvPr id="10" name="Oval 9"/>
          <p:cNvSpPr/>
          <p:nvPr/>
        </p:nvSpPr>
        <p:spPr>
          <a:xfrm>
            <a:off x="846612" y="1666072"/>
            <a:ext cx="1517471" cy="51136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36000"/>
                </a:srgbClr>
              </a:gs>
              <a:gs pos="35000">
                <a:srgbClr val="525583">
                  <a:alpha val="3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Biotech</a:t>
            </a:r>
          </a:p>
        </p:txBody>
      </p:sp>
      <p:sp>
        <p:nvSpPr>
          <p:cNvPr id="11" name="Oval 10"/>
          <p:cNvSpPr/>
          <p:nvPr/>
        </p:nvSpPr>
        <p:spPr>
          <a:xfrm>
            <a:off x="7073901" y="2739958"/>
            <a:ext cx="1989822" cy="825128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36000"/>
                </a:srgbClr>
              </a:gs>
              <a:gs pos="35000">
                <a:srgbClr val="525583">
                  <a:alpha val="3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Patient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Foundations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70541" y="848877"/>
            <a:ext cx="1706759" cy="62886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36000"/>
                </a:srgbClr>
              </a:gs>
              <a:gs pos="35000">
                <a:srgbClr val="525583">
                  <a:alpha val="3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Individual</a:t>
            </a:r>
          </a:p>
          <a:p>
            <a:pPr algn="ctr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Patients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28777" y="1204407"/>
            <a:ext cx="3886444" cy="3777035"/>
            <a:chOff x="2688663" y="1319872"/>
            <a:chExt cx="3886444" cy="3777035"/>
          </a:xfrm>
        </p:grpSpPr>
        <p:sp>
          <p:nvSpPr>
            <p:cNvPr id="4" name="Cube 3"/>
            <p:cNvSpPr/>
            <p:nvPr/>
          </p:nvSpPr>
          <p:spPr>
            <a:xfrm>
              <a:off x="3183400" y="1781537"/>
              <a:ext cx="2931630" cy="2853705"/>
            </a:xfrm>
            <a:prstGeom prst="cube">
              <a:avLst/>
            </a:prstGeom>
            <a:solidFill>
              <a:srgbClr val="52558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Better Models of Disease: INFORMATION COMMONS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15668" y="1319872"/>
              <a:ext cx="2830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Calibri"/>
                </a:rPr>
                <a:t>Technology Platform 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11208" y="4635242"/>
              <a:ext cx="155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Challenges  </a:t>
              </a:r>
              <a:endPara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708993" y="3193907"/>
              <a:ext cx="2421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Impactful Models</a:t>
              </a:r>
              <a:endParaRPr 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5470189" y="2739920"/>
              <a:ext cx="17481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Calibri"/>
                </a:rPr>
                <a:t>Governance</a:t>
              </a:r>
              <a:endParaRPr lang="en-US" sz="2400" b="1" dirty="0">
                <a:solidFill>
                  <a:srgbClr val="0000FF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28776" y="372800"/>
            <a:ext cx="2990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  <a:cs typeface="Arial Narrow"/>
              </a:rPr>
              <a:t>Constituencies</a:t>
            </a:r>
            <a:endParaRPr lang="en-US" sz="3600" b="1" dirty="0">
              <a:solidFill>
                <a:prstClr val="black"/>
              </a:solidFill>
              <a:latin typeface="Calibri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142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age_MKM_Takeda_April26_2010_J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</TotalTime>
  <Words>352</Words>
  <Application>Microsoft Macintosh PowerPoint</Application>
  <PresentationFormat>On-screen Show (4:3)</PresentationFormat>
  <Paragraphs>89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Sage_MKM_Takeda_April26_2010_JD</vt:lpstr>
      <vt:lpstr>4_Perspective</vt:lpstr>
      <vt:lpstr>17_Office Theme</vt:lpstr>
      <vt:lpstr>What is the problem?</vt:lpstr>
      <vt:lpstr>PowerPoint Presentation</vt:lpstr>
      <vt:lpstr>Synapse is GitHub for Biomedical Data</vt:lpstr>
      <vt:lpstr>Breast Cancer Challenge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DERRY</dc:creator>
  <cp:lastModifiedBy>FHCRC FHCRC</cp:lastModifiedBy>
  <cp:revision>52</cp:revision>
  <cp:lastPrinted>2012-05-22T15:27:50Z</cp:lastPrinted>
  <dcterms:created xsi:type="dcterms:W3CDTF">2012-05-17T21:31:48Z</dcterms:created>
  <dcterms:modified xsi:type="dcterms:W3CDTF">2012-08-19T23:52:39Z</dcterms:modified>
</cp:coreProperties>
</file>