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258" r:id="rId4"/>
    <p:sldId id="259" r:id="rId5"/>
    <p:sldId id="260" r:id="rId6"/>
    <p:sldId id="263" r:id="rId7"/>
    <p:sldId id="271" r:id="rId8"/>
    <p:sldId id="265" r:id="rId9"/>
    <p:sldId id="264" r:id="rId10"/>
    <p:sldId id="257" r:id="rId11"/>
    <p:sldId id="266" r:id="rId12"/>
    <p:sldId id="267" r:id="rId13"/>
    <p:sldId id="268" r:id="rId14"/>
    <p:sldId id="269" r:id="rId15"/>
    <p:sldId id="270" r:id="rId16"/>
    <p:sldId id="261" r:id="rId17"/>
  </p:sldIdLst>
  <p:sldSz cx="9144000" cy="6858000" type="screen4x3"/>
  <p:notesSz cx="6858000" cy="9266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65" autoAdjust="0"/>
  </p:normalViewPr>
  <p:slideViewPr>
    <p:cSldViewPr>
      <p:cViewPr varScale="1">
        <p:scale>
          <a:sx n="56" d="100"/>
          <a:sy n="56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BFB3-EE98-4EF7-A742-E0BEFA8E686B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282A-4653-42A2-92CE-17EC9C0AD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49C5F-8EA3-45DA-9E54-4EBBE61F296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95325"/>
            <a:ext cx="4632325" cy="3475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2138"/>
            <a:ext cx="5486400" cy="416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110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CA06-9389-49F9-AD5B-0AC90EDCA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70351-A416-4A84-8D20-A2D53E3D2B2B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41B3B4-3851-4E93-8429-C9AC25E5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6E2D-5576-472A-A26F-13DFDDDB744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5DFF-D53C-41F6-82C3-83104935B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7335-7F2F-4EA1-8945-EFB52CDF5A1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3F84-E7AD-4BC1-8D85-BF6999FA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84BD-6DD1-4FC8-9C92-B5301D897612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5A7D-87DD-4FB1-A3CD-4C5446BB0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7B04-A6A9-4FD6-8667-A7D1510CB58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3825-E9A4-4FDA-BDC1-F6C604C1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D93D-295B-4B72-8A59-6711298CFB7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C5A2-43E7-432A-84AB-02E9AD99C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AB82B6-9D30-4584-881A-8D0A6C3B500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D14DF3-D3C6-4CE0-9EA2-9EE81EF7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420F-4A81-4F07-840C-3E0CD52E243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4040-CC0C-417B-A51C-C9F40C2F7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872FD-2036-4465-A9C1-7AA160CFE9A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B467-4FAE-4F87-8F7C-A76A72CF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FC0-4389-427C-AD82-5BFB8DDB83F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5573-CB20-46B5-81BD-1A9F277FE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9BD9-72FA-4F15-A357-BD6F43C0B09A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369A-B582-4B0C-ADA4-724E3C7F0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BB1103D-B613-463C-B8DD-2C944280B4C3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5C9F179-CED2-45B6-873F-872FAC02D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57" r:id="rId2"/>
    <p:sldLayoutId id="2147483958" r:id="rId3"/>
    <p:sldLayoutId id="2147483959" r:id="rId4"/>
    <p:sldLayoutId id="2147483966" r:id="rId5"/>
    <p:sldLayoutId id="2147483967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300" b="1" dirty="0" smtClean="0"/>
              <a:t>Open Government: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Introducing a New FDP Subcommittee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smtClean="0"/>
              <a:t>David Curren – NIH</a:t>
            </a:r>
          </a:p>
          <a:p>
            <a:pPr marL="63500" eaLnBrk="1" hangingPunct="1"/>
            <a:r>
              <a:rPr lang="en-US" smtClean="0"/>
              <a:t>Susan Ross – Columbia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Future FDP Open Government Initiatives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Inform</a:t>
            </a:r>
            <a:r>
              <a:rPr lang="en-US" dirty="0" smtClean="0"/>
              <a:t> FDP Community About Open Government Initiatives </a:t>
            </a:r>
          </a:p>
          <a:p>
            <a:pPr eaLnBrk="1" hangingPunct="1"/>
            <a:r>
              <a:rPr lang="en-US" b="1" u="sng" dirty="0" smtClean="0"/>
              <a:t>Invent</a:t>
            </a:r>
            <a:r>
              <a:rPr lang="en-US" b="1" dirty="0" smtClean="0"/>
              <a:t> </a:t>
            </a:r>
            <a:r>
              <a:rPr lang="en-US" dirty="0" smtClean="0"/>
              <a:t>Ways to Reduce Burden of Transparency Reporting on PIs and Grantee Institutions</a:t>
            </a:r>
          </a:p>
          <a:p>
            <a:pPr eaLnBrk="1" hangingPunct="1"/>
            <a:r>
              <a:rPr lang="en-US" b="1" u="sng" dirty="0" smtClean="0"/>
              <a:t>Increase</a:t>
            </a:r>
            <a:r>
              <a:rPr lang="en-US" dirty="0" smtClean="0"/>
              <a:t> Public Understanding of Federal Research Spending </a:t>
            </a:r>
          </a:p>
          <a:p>
            <a:pPr eaLnBrk="1" hangingPunct="1"/>
            <a:r>
              <a:rPr lang="en-US" b="1" u="sng" smtClean="0"/>
              <a:t>Improve</a:t>
            </a:r>
            <a:r>
              <a:rPr lang="en-US" smtClean="0"/>
              <a:t> </a:t>
            </a:r>
            <a:r>
              <a:rPr lang="en-US" dirty="0" smtClean="0"/>
              <a:t>Agency and Institutional Accountability for Federal </a:t>
            </a:r>
            <a:r>
              <a:rPr lang="en-US" smtClean="0"/>
              <a:t>Research Spending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Open Discussion Questions</a:t>
            </a:r>
            <a:endParaRPr lang="en-US" dirty="0"/>
          </a:p>
        </p:txBody>
      </p:sp>
      <p:sp>
        <p:nvSpPr>
          <p:cNvPr id="1433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Inform</a:t>
            </a:r>
            <a:r>
              <a:rPr lang="en-US" dirty="0" smtClean="0"/>
              <a:t> FDP Community About Open Government Initiatives </a:t>
            </a:r>
            <a:endParaRPr 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“A basic tenet of a healthy democracy is open dialogue and transparency” </a:t>
            </a:r>
            <a:r>
              <a:rPr lang="en-US" dirty="0" smtClean="0"/>
              <a:t>– Peter </a:t>
            </a:r>
            <a:r>
              <a:rPr lang="en-US" dirty="0" err="1" smtClean="0"/>
              <a:t>Fenn</a:t>
            </a:r>
            <a:endParaRPr lang="en-US" dirty="0" smtClean="0"/>
          </a:p>
          <a:p>
            <a:pPr eaLnBrk="1" hangingPunct="1">
              <a:buFont typeface="Georgia" pitchFamily="18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Update ARRA Listserv to </a:t>
            </a:r>
            <a:r>
              <a:rPr lang="en-US" dirty="0" err="1" smtClean="0"/>
              <a:t>OpenGovt</a:t>
            </a:r>
            <a:r>
              <a:rPr lang="en-US" dirty="0" smtClean="0"/>
              <a:t> Listserv?</a:t>
            </a:r>
          </a:p>
          <a:p>
            <a:pPr eaLnBrk="1" hangingPunct="1"/>
            <a:r>
              <a:rPr lang="en-US" dirty="0" smtClean="0"/>
              <a:t>Regular Updates at FDP Meetings?</a:t>
            </a:r>
          </a:p>
          <a:p>
            <a:pPr eaLnBrk="1" hangingPunct="1"/>
            <a:r>
              <a:rPr lang="en-US" dirty="0" smtClean="0"/>
              <a:t>Other methods to receive information?</a:t>
            </a:r>
          </a:p>
          <a:p>
            <a:pPr eaLnBrk="1" hangingPunct="1"/>
            <a:r>
              <a:rPr lang="en-US" dirty="0" smtClean="0"/>
              <a:t>Benefits to Research (e.g., ORCID, Lattes)?</a:t>
            </a:r>
          </a:p>
          <a:p>
            <a:pPr eaLnBrk="1" hangingPunct="1"/>
            <a:r>
              <a:rPr lang="en-US" dirty="0" smtClean="0"/>
              <a:t>What are you doing at your institutions?</a:t>
            </a:r>
          </a:p>
          <a:p>
            <a:pPr eaLnBrk="1" hangingPunct="1"/>
            <a:r>
              <a:rPr lang="en-US" dirty="0" smtClean="0"/>
              <a:t>Do you have State level transparency reporting?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Invent</a:t>
            </a:r>
            <a:r>
              <a:rPr lang="en-US" b="1" dirty="0" smtClean="0"/>
              <a:t> </a:t>
            </a:r>
            <a:r>
              <a:rPr lang="en-US" dirty="0" smtClean="0"/>
              <a:t>Ways to Reduce Burden of Transparency Reporting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“Eliminate the unnecessary so that the necessary may speak.” </a:t>
            </a:r>
            <a:r>
              <a:rPr lang="en-US" dirty="0" smtClean="0"/>
              <a:t>– Hans Hofmann</a:t>
            </a:r>
          </a:p>
          <a:p>
            <a:pPr eaLnBrk="1" hangingPunct="1">
              <a:buFont typeface="Georgia" pitchFamily="18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Ideas to eliminate duplication of effort?</a:t>
            </a:r>
          </a:p>
          <a:p>
            <a:pPr eaLnBrk="1" hangingPunct="1"/>
            <a:r>
              <a:rPr lang="en-US" dirty="0" smtClean="0"/>
              <a:t>Are there opportunities for agencies to provide additional pre-population to reporting systems?</a:t>
            </a:r>
          </a:p>
          <a:p>
            <a:pPr eaLnBrk="1" hangingPunct="1"/>
            <a:r>
              <a:rPr lang="en-US" dirty="0" smtClean="0"/>
              <a:t>Can we synchronize instructions for identical data elements?</a:t>
            </a:r>
          </a:p>
          <a:p>
            <a:pPr eaLnBrk="1" hangingPunct="1"/>
            <a:r>
              <a:rPr lang="en-US" dirty="0" smtClean="0"/>
              <a:t>Issues with bulk uploads?</a:t>
            </a:r>
          </a:p>
          <a:p>
            <a:pPr eaLnBrk="1" hangingPunct="1"/>
            <a:r>
              <a:rPr lang="en-US" dirty="0" smtClean="0"/>
              <a:t>Specific issues with existing systems?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Improve</a:t>
            </a:r>
            <a:r>
              <a:rPr lang="en-US" dirty="0" smtClean="0"/>
              <a:t> Accountability for Federal Research Spending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“Sunlight is the best disinfectant”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en-US" dirty="0" smtClean="0"/>
              <a:t>– William Douglas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there additional information agencies should provide the public?</a:t>
            </a:r>
          </a:p>
          <a:p>
            <a:pPr eaLnBrk="1" hangingPunct="1"/>
            <a:r>
              <a:rPr lang="en-US" dirty="0" smtClean="0"/>
              <a:t>Can we use transparency data for subaward monitoring?</a:t>
            </a:r>
          </a:p>
          <a:p>
            <a:pPr eaLnBrk="1" hangingPunct="1"/>
            <a:r>
              <a:rPr lang="en-US" dirty="0" smtClean="0"/>
              <a:t>How do we focus reporting on only most important elements for public </a:t>
            </a:r>
            <a:r>
              <a:rPr lang="en-US" smtClean="0"/>
              <a:t>oversight?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Increase</a:t>
            </a:r>
            <a:r>
              <a:rPr lang="en-US" dirty="0" smtClean="0"/>
              <a:t> Public Understanding of Federal Research Spending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“Facts and truth really don’t have much 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to do with each other” </a:t>
            </a:r>
            <a:r>
              <a:rPr lang="en-US" dirty="0" smtClean="0"/>
              <a:t>– William Faulkner</a:t>
            </a:r>
          </a:p>
          <a:p>
            <a:pPr eaLnBrk="1" hangingPunct="1">
              <a:buFont typeface="Georgia" pitchFamily="18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How can we better explain the data?</a:t>
            </a:r>
          </a:p>
          <a:p>
            <a:pPr lvl="1" eaLnBrk="1" hangingPunct="1"/>
            <a:r>
              <a:rPr lang="en-US" dirty="0" smtClean="0"/>
              <a:t>Can the public understand  financial and scientific information made available in these reports?</a:t>
            </a:r>
          </a:p>
          <a:p>
            <a:pPr lvl="1" eaLnBrk="1" hangingPunct="1"/>
            <a:r>
              <a:rPr lang="en-US" dirty="0" smtClean="0"/>
              <a:t>Can we place research spending in proper context?</a:t>
            </a:r>
          </a:p>
          <a:p>
            <a:pPr eaLnBrk="1" hangingPunct="1"/>
            <a:r>
              <a:rPr lang="en-US" dirty="0" smtClean="0"/>
              <a:t>How can transparency highlight the benefits of Federally-funded research?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“Truth never damages a cause that is just”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r>
              <a:rPr lang="en-US" sz="3200" dirty="0" smtClean="0"/>
              <a:t>Mahatma Gandhi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Short History of Open Government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FDP  Open Government Initiatives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Goals of the new Open Government Subcommittee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Discussion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Will the committee goals meet your needs?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How can we balance increasing transparency while reducing burden?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Are there opportunities for Pilots/Demonstrations?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Short History…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2006 – Federal Funding Accountability and Transparency Act (FFATA) – </a:t>
            </a:r>
          </a:p>
          <a:p>
            <a:pPr lvl="1" eaLnBrk="1" hangingPunct="1"/>
            <a:r>
              <a:rPr lang="en-US" dirty="0" smtClean="0"/>
              <a:t>Initially focused on Primary Project/Performance Site data</a:t>
            </a:r>
          </a:p>
          <a:p>
            <a:pPr lvl="1" eaLnBrk="1" hangingPunct="1"/>
            <a:r>
              <a:rPr lang="en-US" dirty="0" smtClean="0"/>
              <a:t>Information provided on grant applications, processed by Agencies, and published at USASpending.gov</a:t>
            </a:r>
          </a:p>
          <a:p>
            <a:pPr lvl="1" eaLnBrk="1" hangingPunct="1"/>
            <a:r>
              <a:rPr lang="en-US" dirty="0" smtClean="0"/>
              <a:t>Required only small burden from grantees</a:t>
            </a:r>
          </a:p>
          <a:p>
            <a:pPr lvl="1" eaLnBrk="1" hangingPunct="1"/>
            <a:r>
              <a:rPr lang="en-US" dirty="0" smtClean="0"/>
              <a:t>Many agencies had grant transparency systems in place; FFATA just added/changed a data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Short History…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2009 – American Recovery and Reinvestment Act</a:t>
            </a:r>
          </a:p>
          <a:p>
            <a:pPr lvl="1" eaLnBrk="1" hangingPunct="1"/>
            <a:r>
              <a:rPr lang="en-US" dirty="0" smtClean="0"/>
              <a:t>Quarterly Reporting mandated under Section 1512</a:t>
            </a:r>
          </a:p>
          <a:p>
            <a:pPr lvl="1" eaLnBrk="1" hangingPunct="1"/>
            <a:r>
              <a:rPr lang="en-US" dirty="0" smtClean="0"/>
              <a:t>Provided unprecedented amounts of grant information to the public</a:t>
            </a:r>
          </a:p>
          <a:p>
            <a:pPr lvl="1" eaLnBrk="1" hangingPunct="1"/>
            <a:r>
              <a:rPr lang="en-US" dirty="0" smtClean="0"/>
              <a:t>Fast implementation led to sub-optimal reporting process</a:t>
            </a:r>
          </a:p>
          <a:p>
            <a:pPr lvl="1" eaLnBrk="1" hangingPunct="1"/>
            <a:r>
              <a:rPr lang="en-US" dirty="0" smtClean="0"/>
              <a:t>Imposed significant burden on institutions and PIs, as reported in the FDP ARRA Burden Survey</a:t>
            </a:r>
          </a:p>
          <a:p>
            <a:pPr lvl="1" eaLnBrk="1" hangingPunct="1"/>
            <a:r>
              <a:rPr lang="en-US" dirty="0" smtClean="0"/>
              <a:t>Significant burden on agencies too!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Short History…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2011 – FFATA Subaward Implementation</a:t>
            </a:r>
          </a:p>
          <a:p>
            <a:pPr lvl="1" eaLnBrk="1" hangingPunct="1"/>
            <a:r>
              <a:rPr lang="en-US" dirty="0" smtClean="0"/>
              <a:t>Included some lessons learned from ARRA quarterly reporting process</a:t>
            </a:r>
          </a:p>
          <a:p>
            <a:pPr lvl="1" eaLnBrk="1" hangingPunct="1"/>
            <a:r>
              <a:rPr lang="en-US" dirty="0" smtClean="0"/>
              <a:t>Information pre-populated from other systems (e.g., CCR executive compensation/address info)</a:t>
            </a:r>
          </a:p>
          <a:p>
            <a:pPr lvl="1" eaLnBrk="1" hangingPunct="1"/>
            <a:r>
              <a:rPr lang="en-US" dirty="0" smtClean="0"/>
              <a:t>Centralized help through Federal Service Desk</a:t>
            </a:r>
          </a:p>
          <a:p>
            <a:pPr lvl="1" eaLnBrk="1" hangingPunct="1"/>
            <a:r>
              <a:rPr lang="en-US" dirty="0" smtClean="0"/>
              <a:t>Requires grantee reporting of subawardees since agencies do not maintain reliable subaward data</a:t>
            </a:r>
          </a:p>
          <a:p>
            <a:pPr lvl="1" eaLnBrk="1" hangingPunct="1"/>
            <a:r>
              <a:rPr lang="en-US" dirty="0" smtClean="0"/>
              <a:t>Some requirements still cause confusion (e.g., incremental vs. cumulative reporting)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Anticipated Future…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FFATA Reporting Expansion and Improvements</a:t>
            </a:r>
          </a:p>
          <a:p>
            <a:pPr lvl="1" eaLnBrk="1" hangingPunct="1"/>
            <a:r>
              <a:rPr lang="en-US" dirty="0" smtClean="0"/>
              <a:t>Some awards still exempted due to technical issues (e.g. NIH awards with New awards before October 1, 2010)</a:t>
            </a:r>
          </a:p>
          <a:p>
            <a:pPr lvl="1" eaLnBrk="1" hangingPunct="1"/>
            <a:r>
              <a:rPr lang="en-US" dirty="0" smtClean="0"/>
              <a:t>Process improvement opportunities</a:t>
            </a:r>
          </a:p>
          <a:p>
            <a:pPr lvl="2" eaLnBrk="1" hangingPunct="1"/>
            <a:r>
              <a:rPr lang="en-US" dirty="0" smtClean="0"/>
              <a:t>Increased pre-population?</a:t>
            </a:r>
          </a:p>
          <a:p>
            <a:pPr lvl="2" eaLnBrk="1" hangingPunct="1"/>
            <a:r>
              <a:rPr lang="en-US" dirty="0" smtClean="0"/>
              <a:t>Federal Service Desk improvements?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Anticipated 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324350"/>
          </a:xfrm>
        </p:spPr>
        <p:txBody>
          <a:bodyPr/>
          <a:lstStyle/>
          <a:p>
            <a:pPr eaLnBrk="1" hangingPunct="1"/>
            <a:r>
              <a:rPr lang="en-US" dirty="0" smtClean="0"/>
              <a:t>DATA Act (H.R. 2146)</a:t>
            </a:r>
          </a:p>
          <a:p>
            <a:pPr lvl="1" eaLnBrk="1" hangingPunct="1"/>
            <a:r>
              <a:rPr lang="en-US" dirty="0" smtClean="0"/>
              <a:t>Consolidation and increase in Federal reporting</a:t>
            </a:r>
          </a:p>
          <a:p>
            <a:pPr lvl="2" eaLnBrk="1" hangingPunct="1"/>
            <a:r>
              <a:rPr lang="en-US" dirty="0" smtClean="0"/>
              <a:t>Melding of FFATA and ARRA requirements</a:t>
            </a:r>
          </a:p>
          <a:p>
            <a:pPr lvl="2" eaLnBrk="1" hangingPunct="1"/>
            <a:r>
              <a:rPr lang="en-US" dirty="0" smtClean="0"/>
              <a:t>Standardizing Financial Reporting requirements</a:t>
            </a:r>
          </a:p>
          <a:p>
            <a:pPr lvl="2" eaLnBrk="1" hangingPunct="1"/>
            <a:r>
              <a:rPr lang="en-US" dirty="0" smtClean="0"/>
              <a:t>Continues Subaward Reporting Requirements</a:t>
            </a:r>
          </a:p>
          <a:p>
            <a:pPr lvl="2" eaLnBrk="1" hangingPunct="1"/>
            <a:r>
              <a:rPr lang="en-US" dirty="0" smtClean="0"/>
              <a:t>Program reports may be required - List of all projects or activities</a:t>
            </a:r>
          </a:p>
          <a:p>
            <a:pPr lvl="1" eaLnBrk="1" hangingPunct="1"/>
            <a:r>
              <a:rPr lang="en-US" dirty="0" smtClean="0"/>
              <a:t>Uniform Federal Identifier</a:t>
            </a:r>
          </a:p>
          <a:p>
            <a:pPr lvl="1" eaLnBrk="1" hangingPunct="1"/>
            <a:r>
              <a:rPr lang="en-US" dirty="0" smtClean="0"/>
              <a:t>Stakeholder participation (e.g., FDP) planned during phased implementation. How will this work?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Agency Transparency Initiatives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NIH: </a:t>
            </a:r>
            <a:r>
              <a:rPr lang="en-US" dirty="0" err="1" smtClean="0"/>
              <a:t>CRiSP</a:t>
            </a:r>
            <a:r>
              <a:rPr lang="en-US" dirty="0" smtClean="0"/>
              <a:t>, now </a:t>
            </a:r>
            <a:r>
              <a:rPr lang="en-US" dirty="0" err="1" smtClean="0"/>
              <a:t>RePORT</a:t>
            </a:r>
            <a:r>
              <a:rPr lang="en-US" dirty="0" smtClean="0"/>
              <a:t> and </a:t>
            </a:r>
            <a:r>
              <a:rPr lang="en-US" dirty="0" err="1" smtClean="0"/>
              <a:t>RePORTER</a:t>
            </a:r>
            <a:endParaRPr lang="en-US" dirty="0" smtClean="0"/>
          </a:p>
          <a:p>
            <a:pPr eaLnBrk="1" hangingPunct="1"/>
            <a:r>
              <a:rPr lang="en-US" dirty="0" smtClean="0"/>
              <a:t>NSF Research.gov: Research Spending/Results</a:t>
            </a:r>
          </a:p>
          <a:p>
            <a:pPr eaLnBrk="1" hangingPunct="1"/>
            <a:r>
              <a:rPr lang="en-US" dirty="0" smtClean="0"/>
              <a:t>NASA </a:t>
            </a:r>
          </a:p>
          <a:p>
            <a:pPr lvl="1" eaLnBrk="1" hangingPunct="1"/>
            <a:r>
              <a:rPr lang="en-US" dirty="0" smtClean="0"/>
              <a:t>Earth Science data, Space Science data, and more </a:t>
            </a:r>
          </a:p>
          <a:p>
            <a:pPr lvl="1" eaLnBrk="1" hangingPunct="1"/>
            <a:r>
              <a:rPr lang="en-US" dirty="0" smtClean="0"/>
              <a:t>http://www.nasa.gov/open/data.html</a:t>
            </a:r>
          </a:p>
          <a:p>
            <a:pPr eaLnBrk="1" hangingPunct="1"/>
            <a:r>
              <a:rPr lang="en-US" dirty="0" smtClean="0"/>
              <a:t>Data.gov</a:t>
            </a:r>
          </a:p>
          <a:p>
            <a:pPr eaLnBrk="1" hangingPunct="1"/>
            <a:r>
              <a:rPr lang="en-US" dirty="0" smtClean="0"/>
              <a:t>Involvement with STAR METRICS and FDP</a:t>
            </a:r>
          </a:p>
          <a:p>
            <a:pPr eaLnBrk="1" hangingPunct="1"/>
            <a:r>
              <a:rPr lang="en-US" dirty="0" smtClean="0"/>
              <a:t>Many, many, many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FDP Open Government Initiatives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 Subcommittee</a:t>
            </a:r>
          </a:p>
          <a:p>
            <a:pPr lvl="1" eaLnBrk="1" hangingPunct="1"/>
            <a:r>
              <a:rPr lang="en-US" dirty="0" smtClean="0"/>
              <a:t>ARRA Listserv</a:t>
            </a:r>
          </a:p>
          <a:p>
            <a:pPr lvl="1" eaLnBrk="1" hangingPunct="1"/>
            <a:r>
              <a:rPr lang="en-US" dirty="0" smtClean="0"/>
              <a:t>ARRA Burden Survey</a:t>
            </a:r>
          </a:p>
          <a:p>
            <a:pPr lvl="1" eaLnBrk="1" hangingPunct="1"/>
            <a:r>
              <a:rPr lang="en-US" dirty="0" smtClean="0"/>
              <a:t>Web Tools</a:t>
            </a:r>
          </a:p>
          <a:p>
            <a:pPr eaLnBrk="1" hangingPunct="1"/>
            <a:r>
              <a:rPr lang="en-US" dirty="0" smtClean="0"/>
              <a:t>Plenary Presentation from Nancy </a:t>
            </a:r>
            <a:r>
              <a:rPr lang="en-US" dirty="0" err="1" smtClean="0"/>
              <a:t>DiPaolo</a:t>
            </a:r>
            <a:r>
              <a:rPr lang="en-US" dirty="0" smtClean="0"/>
              <a:t> (from Recovery Act Transparency Board) at January 2012 meeting</a:t>
            </a:r>
          </a:p>
          <a:p>
            <a:pPr eaLnBrk="1" hangingPunct="1"/>
            <a:r>
              <a:rPr lang="en-US" dirty="0" smtClean="0"/>
              <a:t>Subaward Committee still on FFATA</a:t>
            </a:r>
          </a:p>
          <a:p>
            <a:pPr eaLnBrk="1" hangingPunct="1"/>
            <a:r>
              <a:rPr lang="en-US" dirty="0" smtClean="0"/>
              <a:t>STAR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613</TotalTime>
  <Words>665</Words>
  <Application>Microsoft Office PowerPoint</Application>
  <PresentationFormat>On-screen Show (4:3)</PresentationFormat>
  <Paragraphs>110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Open Government: Introducing a New FDP Subcommittee</vt:lpstr>
      <vt:lpstr>Today’s Goals</vt:lpstr>
      <vt:lpstr>A Short History…</vt:lpstr>
      <vt:lpstr>A Short History…</vt:lpstr>
      <vt:lpstr>A Short History…</vt:lpstr>
      <vt:lpstr>Anticipated Future…</vt:lpstr>
      <vt:lpstr>Anticipated Future…</vt:lpstr>
      <vt:lpstr>Agency Transparency Initiatives</vt:lpstr>
      <vt:lpstr>FDP Open Government Initiatives</vt:lpstr>
      <vt:lpstr>Future FDP Open Government Initiatives</vt:lpstr>
      <vt:lpstr> Open Discussion Questions</vt:lpstr>
      <vt:lpstr>Inform FDP Community About Open Government Initiatives </vt:lpstr>
      <vt:lpstr>Invent Ways to Reduce Burden of Transparency Reporting</vt:lpstr>
      <vt:lpstr>Improve Accountability for Federal Research Spending</vt:lpstr>
      <vt:lpstr>Increase Public Understanding of Federal Research Spending </vt:lpstr>
      <vt:lpstr>“Truth never damages a cause that is just”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Government: Introducing a New FDP Subcommittee</dc:title>
  <dc:creator>currend</dc:creator>
  <cp:lastModifiedBy>currend</cp:lastModifiedBy>
  <cp:revision>65</cp:revision>
  <dcterms:created xsi:type="dcterms:W3CDTF">2012-05-04T18:33:54Z</dcterms:created>
  <dcterms:modified xsi:type="dcterms:W3CDTF">2012-05-18T20:45:20Z</dcterms:modified>
</cp:coreProperties>
</file>