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15"/>
  </p:notesMasterIdLst>
  <p:handoutMasterIdLst>
    <p:handoutMasterId r:id="rId16"/>
  </p:handoutMasterIdLst>
  <p:sldIdLst>
    <p:sldId id="269" r:id="rId2"/>
    <p:sldId id="286" r:id="rId3"/>
    <p:sldId id="271" r:id="rId4"/>
    <p:sldId id="272" r:id="rId5"/>
    <p:sldId id="277" r:id="rId6"/>
    <p:sldId id="290" r:id="rId7"/>
    <p:sldId id="270" r:id="rId8"/>
    <p:sldId id="281" r:id="rId9"/>
    <p:sldId id="282" r:id="rId10"/>
    <p:sldId id="289" r:id="rId11"/>
    <p:sldId id="291" r:id="rId12"/>
    <p:sldId id="288" r:id="rId13"/>
    <p:sldId id="283" r:id="rId14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664" autoAdjust="0"/>
    <p:restoredTop sz="86392" autoAdjust="0"/>
  </p:normalViewPr>
  <p:slideViewPr>
    <p:cSldViewPr>
      <p:cViewPr varScale="1">
        <p:scale>
          <a:sx n="61" d="100"/>
          <a:sy n="61" d="100"/>
        </p:scale>
        <p:origin x="-38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418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664" y="-9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594DB9-3323-41F5-91D3-3609771C2DD3}" type="datetimeFigureOut">
              <a:rPr lang="en-US" smtClean="0"/>
              <a:pPr/>
              <a:t>1/24/2013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12086B-1A4D-4769-8F9F-A84C19B02B5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97379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7B9F71C-8155-4020-83BE-FDFACC3CA471}" type="datetimeFigureOut">
              <a:rPr lang="en-US" smtClean="0"/>
              <a:pPr/>
              <a:t>1/24/2013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34FDED1-A70B-4740-B3F0-5798137DC4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9167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4FDED1-A70B-4740-B3F0-5798137DC4CE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4FDED1-A70B-4740-B3F0-5798137DC4CE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3B3540E-6D1B-4D73-892E-6FEDEF1B633B}" type="slidenum">
              <a:rPr lang="en-US" smtClean="0"/>
              <a:pPr/>
              <a:t>13</a:t>
            </a:fld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7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73138"/>
            <a:ext cx="7772400" cy="1144587"/>
          </a:xfrm>
        </p:spPr>
        <p:txBody>
          <a:bodyPr lIns="92075" tIns="46038" rIns="92075" bIns="46038" anchor="b"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48" name="Rectangle 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2895600"/>
            <a:ext cx="6400800" cy="1752600"/>
          </a:xfrm>
        </p:spPr>
        <p:txBody>
          <a:bodyPr lIns="92075" tIns="46038" rIns="92075" bIns="46038"/>
          <a:lstStyle>
            <a:lvl1pPr marL="0" indent="0" algn="ctr"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pic>
        <p:nvPicPr>
          <p:cNvPr id="10255" name="Picture 15" descr="GrayCurve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14800" y="4333875"/>
            <a:ext cx="5029200" cy="2524125"/>
          </a:xfrm>
          <a:prstGeom prst="rect">
            <a:avLst/>
          </a:prstGeom>
          <a:noFill/>
        </p:spPr>
      </p:pic>
      <p:sp>
        <p:nvSpPr>
          <p:cNvPr id="10257" name="Rectangle 17"/>
          <p:cNvSpPr>
            <a:spLocks noChangeArrowheads="1"/>
          </p:cNvSpPr>
          <p:nvPr/>
        </p:nvSpPr>
        <p:spPr bwMode="auto">
          <a:xfrm>
            <a:off x="0" y="2133600"/>
            <a:ext cx="9144000" cy="103188"/>
          </a:xfrm>
          <a:prstGeom prst="rect">
            <a:avLst/>
          </a:prstGeom>
          <a:gradFill rotWithShape="0">
            <a:gsLst>
              <a:gs pos="0">
                <a:srgbClr val="006600"/>
              </a:gs>
              <a:gs pos="100000">
                <a:srgbClr val="FFFF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0" name="Rectangle 1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0" y="6248400"/>
            <a:ext cx="160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Rectangle 1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34400" y="6248400"/>
            <a:ext cx="4651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CDC06FC0-DD74-4FB3-84ED-BE0B53D97167}" type="slidenum">
              <a:rPr lang="en-US"/>
              <a:pPr/>
              <a:t>‹#›</a:t>
            </a:fld>
            <a:endParaRPr lang="en-US" dirty="0"/>
          </a:p>
        </p:txBody>
      </p:sp>
      <p:pic>
        <p:nvPicPr>
          <p:cNvPr id="12" name="Picture 18" descr="GMU_PLogo_RGB"/>
          <p:cNvPicPr>
            <a:picLocks noChangeAspect="1" noChangeArrowheads="1"/>
          </p:cNvPicPr>
          <p:nvPr userDrawn="1"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2400" y="5318125"/>
            <a:ext cx="2144712" cy="1376363"/>
          </a:xfrm>
          <a:prstGeom prst="rect">
            <a:avLst/>
          </a:prstGeom>
          <a:noFill/>
        </p:spPr>
      </p:pic>
      <p:sp>
        <p:nvSpPr>
          <p:cNvPr id="13" name="Text Box 20"/>
          <p:cNvSpPr txBox="1">
            <a:spLocks noChangeArrowheads="1"/>
          </p:cNvSpPr>
          <p:nvPr userDrawn="1"/>
        </p:nvSpPr>
        <p:spPr bwMode="auto">
          <a:xfrm>
            <a:off x="3289300" y="6348413"/>
            <a:ext cx="320491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800" b="1" dirty="0" smtClean="0">
                <a:solidFill>
                  <a:srgbClr val="006600"/>
                </a:solidFill>
              </a:rPr>
              <a:t>Where</a:t>
            </a:r>
            <a:r>
              <a:rPr lang="en-US" sz="1800" b="1" baseline="0" dirty="0" smtClean="0">
                <a:solidFill>
                  <a:srgbClr val="006600"/>
                </a:solidFill>
              </a:rPr>
              <a:t> Innovation Is Tradition</a:t>
            </a:r>
            <a:endParaRPr lang="en-US" sz="1800" b="1" dirty="0">
              <a:solidFill>
                <a:srgbClr val="006600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A35907D-4555-4C21-A4AE-29A6EEBB1277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AA29CD-5C55-4FAC-B4D0-7ABD68B1A400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371600"/>
            <a:ext cx="40005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371600"/>
            <a:ext cx="40005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DB3DF80-2492-4947-999B-5A73EC95CD81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9028A33-74B8-4EA4-B590-FDB5C55CB12A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0CB1B59-91B1-44B8-AEB3-F7B71F6B2BCB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DB1A9BE-1DE0-4630-8666-336DC1A02895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E6AC09E-ED19-4FA8-97C3-DC7C8F96FE0A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8721F89-F086-4317-9B87-389BDBD5ED06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0C0C0"/>
            </a:gs>
            <a:gs pos="50000">
              <a:srgbClr val="FFFFFF"/>
            </a:gs>
            <a:gs pos="100000">
              <a:srgbClr val="C0C0C0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33" name="Picture 17" descr="GrayCurve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14800" y="4333875"/>
            <a:ext cx="5029200" cy="2524125"/>
          </a:xfrm>
          <a:prstGeom prst="rect">
            <a:avLst/>
          </a:prstGeom>
          <a:noFill/>
        </p:spPr>
      </p:pic>
      <p:sp>
        <p:nvSpPr>
          <p:cNvPr id="9230" name="Rectangle 1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0" y="6248400"/>
            <a:ext cx="160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232" name="Rectangle 1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34400" y="6248400"/>
            <a:ext cx="4651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CDC06FC0-DD74-4FB3-84ED-BE0B53D97167}" type="slidenum">
              <a:rPr lang="en-US"/>
              <a:pPr/>
              <a:t>‹#›</a:t>
            </a:fld>
            <a:endParaRPr lang="en-US" dirty="0"/>
          </a:p>
        </p:txBody>
      </p:sp>
      <p:sp>
        <p:nvSpPr>
          <p:cNvPr id="9235" name="Rectangle 19"/>
          <p:cNvSpPr>
            <a:spLocks noChangeArrowheads="1"/>
          </p:cNvSpPr>
          <p:nvPr/>
        </p:nvSpPr>
        <p:spPr bwMode="auto">
          <a:xfrm>
            <a:off x="0" y="990600"/>
            <a:ext cx="9144000" cy="103188"/>
          </a:xfrm>
          <a:prstGeom prst="rect">
            <a:avLst/>
          </a:prstGeom>
          <a:gradFill rotWithShape="0">
            <a:gsLst>
              <a:gs pos="0">
                <a:srgbClr val="006600"/>
              </a:gs>
              <a:gs pos="100000">
                <a:srgbClr val="FFFF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9229" name="Rectangle 1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371600"/>
            <a:ext cx="81534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228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627063" y="80963"/>
            <a:ext cx="8153400" cy="103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pic>
        <p:nvPicPr>
          <p:cNvPr id="9234" name="Picture 18" descr="GMU_PLogo_RGB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2400" y="5318125"/>
            <a:ext cx="2144712" cy="1376363"/>
          </a:xfrm>
          <a:prstGeom prst="rect">
            <a:avLst/>
          </a:prstGeom>
          <a:noFill/>
        </p:spPr>
      </p:pic>
      <p:sp>
        <p:nvSpPr>
          <p:cNvPr id="9236" name="Text Box 20"/>
          <p:cNvSpPr txBox="1">
            <a:spLocks noChangeArrowheads="1"/>
          </p:cNvSpPr>
          <p:nvPr/>
        </p:nvSpPr>
        <p:spPr bwMode="auto">
          <a:xfrm>
            <a:off x="3289300" y="6348413"/>
            <a:ext cx="320491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800" b="1" dirty="0" smtClean="0">
                <a:solidFill>
                  <a:srgbClr val="006600"/>
                </a:solidFill>
              </a:rPr>
              <a:t>Where</a:t>
            </a:r>
            <a:r>
              <a:rPr lang="en-US" sz="1800" b="1" baseline="0" dirty="0" smtClean="0">
                <a:solidFill>
                  <a:srgbClr val="006600"/>
                </a:solidFill>
              </a:rPr>
              <a:t> Innovation Is Tradition</a:t>
            </a:r>
            <a:endParaRPr lang="en-US" sz="1800" b="1" dirty="0">
              <a:solidFill>
                <a:srgbClr val="0066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imes New Roman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imes New Roman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imes New Roman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imes New Roman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imes New Roman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imes New Roman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imes New Roman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6600"/>
        </a:buClr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6600"/>
        </a:buClr>
        <a:buChar char="•"/>
        <a:defRPr sz="2800">
          <a:solidFill>
            <a:schemeClr val="bg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006600"/>
        </a:buClr>
        <a:buChar char="–"/>
        <a:defRPr sz="2400">
          <a:solidFill>
            <a:schemeClr val="bg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006600"/>
        </a:buClr>
        <a:buChar char="•"/>
        <a:defRPr sz="2000">
          <a:solidFill>
            <a:schemeClr val="bg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006600"/>
        </a:buClr>
        <a:buChar char="–"/>
        <a:defRPr sz="2000">
          <a:solidFill>
            <a:schemeClr val="bg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006600"/>
        </a:buClr>
        <a:buChar char="–"/>
        <a:defRPr sz="2000">
          <a:solidFill>
            <a:schemeClr val="bg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006600"/>
        </a:buClr>
        <a:buChar char="–"/>
        <a:defRPr sz="2000">
          <a:solidFill>
            <a:schemeClr val="bg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006600"/>
        </a:buClr>
        <a:buChar char="–"/>
        <a:defRPr sz="2000">
          <a:solidFill>
            <a:schemeClr val="bg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006600"/>
        </a:buClr>
        <a:buChar char="–"/>
        <a:defRPr sz="20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mlaskofs@gmu.edu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>
          <a:xfrm>
            <a:off x="685800" y="381000"/>
            <a:ext cx="8001000" cy="1584325"/>
          </a:xfrm>
        </p:spPr>
        <p:txBody>
          <a:bodyPr/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Payroll Certification on </a:t>
            </a:r>
            <a:br>
              <a:rPr lang="en-US" b="1" dirty="0" smtClean="0"/>
            </a:br>
            <a:r>
              <a:rPr lang="en-US" b="1" dirty="0" smtClean="0"/>
              <a:t>Federally Sponsored Projects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sz="quarter" idx="1"/>
          </p:nvPr>
        </p:nvSpPr>
        <p:spPr>
          <a:xfrm>
            <a:off x="1676400" y="2895600"/>
            <a:ext cx="6400800" cy="2362200"/>
          </a:xfrm>
        </p:spPr>
        <p:txBody>
          <a:bodyPr/>
          <a:lstStyle/>
          <a:p>
            <a:r>
              <a:rPr lang="en-US" dirty="0" smtClean="0"/>
              <a:t>FDP Update</a:t>
            </a:r>
          </a:p>
          <a:p>
            <a:r>
              <a:rPr lang="en-US" dirty="0" smtClean="0"/>
              <a:t>September 15, 2011</a:t>
            </a:r>
          </a:p>
          <a:p>
            <a:r>
              <a:rPr lang="en-US" dirty="0" smtClean="0"/>
              <a:t>George Mason University Pilot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7062" y="80963"/>
            <a:ext cx="8288337" cy="1038225"/>
          </a:xfrm>
        </p:spPr>
        <p:txBody>
          <a:bodyPr/>
          <a:lstStyle/>
          <a:p>
            <a:r>
              <a:rPr lang="en-US" dirty="0" smtClean="0"/>
              <a:t>Communication and Outreach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001000" cy="381000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sz="2800" dirty="0" smtClean="0"/>
              <a:t>Research Council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Senior Administration (Provost, Deans)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Department Chairs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Faculty Meetings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OSP Advisory Group (Senior Unit Administrators)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Training Sessions (50 attendees March/April 2011)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Website, Email, Newsletter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Individual support for PIs and Liaisons monthly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7062" y="80963"/>
            <a:ext cx="8288337" cy="1038225"/>
          </a:xfrm>
        </p:spPr>
        <p:txBody>
          <a:bodyPr/>
          <a:lstStyle/>
          <a:p>
            <a:r>
              <a:rPr lang="en-US" dirty="0" smtClean="0"/>
              <a:t>Assessment of Payroll Certification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610600" cy="381000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sz="2800" dirty="0" smtClean="0"/>
              <a:t>Survey completed February 2011 (150 respondents; majority faculty) to benchmark prior effort reporting process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Through four reporting cycles (January thru April 2011)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69% of reports received within 30 days compared to 33% under prior process in 2010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94% of reports received within 45 days 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100% of reports received within 60 days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Feedback from liaisons and faculty very positive</a:t>
            </a:r>
          </a:p>
          <a:p>
            <a:pPr>
              <a:buFont typeface="Arial" pitchFamily="34" charset="0"/>
              <a:buChar char="•"/>
            </a:pPr>
            <a:endParaRPr lang="en-US" sz="2800" dirty="0" smtClean="0"/>
          </a:p>
          <a:p>
            <a:pPr>
              <a:buFont typeface="Arial" pitchFamily="34" charset="0"/>
              <a:buChar char="•"/>
            </a:pPr>
            <a:endParaRPr lang="en-US" sz="800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686800" cy="381000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Finalize DCAA DS-2 adequacy review; preliminary results show no findings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Continue to solicit feedback from Mason faculty and administrators involved in the process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Ongoing training and outreach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Meet with ONR quarterly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Update FDP on pilot progress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Be prepared for questions from auditors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75C9E736-C67A-4634-9491-DA21A1F07EC4}" type="slidenum">
              <a:rPr lang="en-US" smtClean="0"/>
              <a:pPr/>
              <a:t>13</a:t>
            </a:fld>
            <a:endParaRPr lang="en-US" dirty="0" smtClean="0"/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Questions</a:t>
            </a:r>
          </a:p>
        </p:txBody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5000" y="4114800"/>
            <a:ext cx="5791200" cy="106680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sz="2400" dirty="0" smtClean="0"/>
              <a:t>Mike Laskofski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sz="2400" dirty="0" smtClean="0"/>
              <a:t>Assoc. VP for Research Operations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sz="2400" dirty="0" smtClean="0"/>
              <a:t>George Mason University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sz="2400" dirty="0" smtClean="0">
                <a:solidFill>
                  <a:schemeClr val="tx1"/>
                </a:solidFill>
                <a:hlinkClick r:id="rId3"/>
              </a:rPr>
              <a:t>mlaskofs@gmu.edu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sz="2400" dirty="0" smtClean="0">
              <a:solidFill>
                <a:schemeClr val="tx1"/>
              </a:solidFill>
              <a:hlinkClick r:id="rId3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sz="2400" dirty="0" smtClean="0"/>
          </a:p>
        </p:txBody>
      </p:sp>
      <p:pic>
        <p:nvPicPr>
          <p:cNvPr id="26629" name="Picture 4" descr="bd00028_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48000" y="1371600"/>
            <a:ext cx="3200400" cy="243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George Mason University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Public University located in Fairfax, VA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Established in 1972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Over 32,500 students on 4 campuses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Sponsored Expenditures FY11: $92M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Sponsored Awards FY11:  $129M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Joined FDP in 2008</a:t>
            </a:r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Payroll Certification:  What is it?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	</a:t>
            </a:r>
          </a:p>
          <a:p>
            <a:r>
              <a:rPr lang="en-US" dirty="0" smtClean="0"/>
              <a:t>	Payroll Certification is an alternative to Effort Reporting that uses a project based methodology and utilizes the concept that “charges are reasonable in relation to work performed”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Effort Reporting: Why Change?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686800" cy="381000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Effort incurred across multiple activities is difficult to measure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Effort reports provide limited controls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Administration is inefficient and costly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Need for improved process for growing research portfolio (expenditures up 50% from FY07 to FY10)</a:t>
            </a:r>
          </a:p>
          <a:p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Payroll Certification:  Approval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371600"/>
            <a:ext cx="8153400" cy="381000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Mason received approval from the FDP and the Office of Naval Research (ONR) effective January 1, 2011 to pilot Payroll Certification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George Mason was the first school to receive approval for Payroll Certification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There are three other pilot schools (UC Irvine, UC Riverside, Michigan Tech)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7062" y="80963"/>
            <a:ext cx="8288337" cy="1038225"/>
          </a:xfrm>
        </p:spPr>
        <p:txBody>
          <a:bodyPr/>
          <a:lstStyle/>
          <a:p>
            <a:r>
              <a:rPr lang="en-US" dirty="0" smtClean="0"/>
              <a:t>Pilot Proposal Conditions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381000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sz="2800" dirty="0" smtClean="0"/>
              <a:t>All awards transitioned by January 1, 2012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Update policies/procedures, revise DS-2, deploy training and provide ONR detailed milestone plan for implementation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Provide feedback to FDP semi-annually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DCAA review of DS-2 for adequacy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Meet with ONR quarterly to review implementation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Review pilot progress regularly but no stated end date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839200" cy="685800"/>
          </a:xfrm>
        </p:spPr>
        <p:txBody>
          <a:bodyPr/>
          <a:lstStyle/>
          <a:p>
            <a:r>
              <a:rPr lang="en-US" sz="4000" dirty="0" smtClean="0"/>
              <a:t>Payroll Certification vs. Effort Reporting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28600" y="1143000"/>
          <a:ext cx="8686800" cy="55014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2200"/>
                <a:gridCol w="2895600"/>
                <a:gridCol w="3429000"/>
              </a:tblGrid>
              <a:tr h="540237"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/>
                        <a:t>Description</a:t>
                      </a:r>
                      <a:endParaRPr lang="en-US" sz="1900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/>
                        <a:t>Effort Reporting</a:t>
                      </a:r>
                      <a:endParaRPr lang="en-US" sz="1900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/>
                        <a:t>Payroll Certification</a:t>
                      </a:r>
                      <a:endParaRPr lang="en-US" sz="1900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32189">
                <a:tc>
                  <a:txBody>
                    <a:bodyPr/>
                    <a:lstStyle/>
                    <a:p>
                      <a:r>
                        <a:rPr lang="en-US" sz="1900" b="1" dirty="0" smtClean="0"/>
                        <a:t>System Focus</a:t>
                      </a:r>
                      <a:endParaRPr lang="en-US" sz="1900" b="1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b="1" dirty="0" smtClean="0"/>
                        <a:t>Individuals</a:t>
                      </a:r>
                      <a:endParaRPr lang="en-US" sz="1900" b="1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b="1" dirty="0" smtClean="0"/>
                        <a:t>Project (Grant or Contract)</a:t>
                      </a:r>
                      <a:endParaRPr lang="en-US" sz="1900" b="1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671858">
                <a:tc>
                  <a:txBody>
                    <a:bodyPr/>
                    <a:lstStyle/>
                    <a:p>
                      <a:r>
                        <a:rPr lang="en-US" sz="1900" b="1" dirty="0" smtClean="0"/>
                        <a:t>Timefram</a:t>
                      </a:r>
                      <a:r>
                        <a:rPr lang="en-US" sz="1900" b="1" baseline="0" dirty="0" smtClean="0"/>
                        <a:t>e for Distribution</a:t>
                      </a:r>
                      <a:endParaRPr lang="en-US" sz="1900" b="1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b="1" dirty="0" smtClean="0"/>
                        <a:t>Consistent points</a:t>
                      </a:r>
                      <a:r>
                        <a:rPr lang="en-US" sz="1900" b="1" baseline="0" dirty="0" smtClean="0"/>
                        <a:t> in time</a:t>
                      </a:r>
                      <a:endParaRPr lang="en-US" sz="1900" b="1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b="1" dirty="0" smtClean="0"/>
                        <a:t>End of Project Budget Year</a:t>
                      </a:r>
                      <a:endParaRPr lang="en-US" sz="1900" b="1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667515">
                <a:tc>
                  <a:txBody>
                    <a:bodyPr/>
                    <a:lstStyle/>
                    <a:p>
                      <a:r>
                        <a:rPr lang="en-US" sz="1900" b="1" dirty="0" smtClean="0"/>
                        <a:t>Certification Frequency</a:t>
                      </a:r>
                      <a:endParaRPr lang="en-US" sz="1900" b="1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b="1" dirty="0" smtClean="0"/>
                        <a:t>Three Times per Year</a:t>
                      </a:r>
                      <a:endParaRPr lang="en-US" sz="1900" b="1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b="1" dirty="0" smtClean="0"/>
                        <a:t>Annually</a:t>
                      </a:r>
                      <a:endParaRPr lang="en-US" sz="1900" b="1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42010">
                <a:tc>
                  <a:txBody>
                    <a:bodyPr/>
                    <a:lstStyle/>
                    <a:p>
                      <a:r>
                        <a:rPr lang="en-US" sz="1900" b="1" dirty="0" smtClean="0"/>
                        <a:t>Types of Funding </a:t>
                      </a:r>
                      <a:endParaRPr lang="en-US" sz="1900" b="1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b="1" dirty="0" smtClean="0"/>
                        <a:t>All Sponsored Funds</a:t>
                      </a:r>
                      <a:endParaRPr lang="en-US" sz="1900" b="1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b="1" dirty="0" smtClean="0"/>
                        <a:t>Federal Funds</a:t>
                      </a:r>
                      <a:endParaRPr lang="en-US" sz="1900" b="1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42010">
                <a:tc>
                  <a:txBody>
                    <a:bodyPr/>
                    <a:lstStyle/>
                    <a:p>
                      <a:r>
                        <a:rPr lang="en-US" sz="1900" b="1" dirty="0" smtClean="0"/>
                        <a:t>Annual # of Reports</a:t>
                      </a:r>
                      <a:endParaRPr lang="en-US" sz="1900" b="1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b="1" dirty="0" smtClean="0"/>
                        <a:t>2700</a:t>
                      </a:r>
                      <a:endParaRPr lang="en-US" sz="1900" b="1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b="1" dirty="0" smtClean="0"/>
                        <a:t>700</a:t>
                      </a:r>
                      <a:endParaRPr lang="en-US" sz="1900" b="1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667515">
                <a:tc>
                  <a:txBody>
                    <a:bodyPr/>
                    <a:lstStyle/>
                    <a:p>
                      <a:r>
                        <a:rPr lang="en-US" sz="1900" b="1" dirty="0" smtClean="0"/>
                        <a:t>Approvers</a:t>
                      </a:r>
                      <a:endParaRPr lang="en-US" sz="1900" b="1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b="1" dirty="0" smtClean="0"/>
                        <a:t>Individuals charged</a:t>
                      </a:r>
                      <a:r>
                        <a:rPr lang="en-US" sz="1900" b="1" baseline="0" dirty="0" smtClean="0"/>
                        <a:t> to projects</a:t>
                      </a:r>
                      <a:endParaRPr lang="en-US" sz="1900" b="1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b="1" dirty="0" smtClean="0"/>
                        <a:t>Principal</a:t>
                      </a:r>
                      <a:r>
                        <a:rPr lang="en-US" sz="1900" b="1" baseline="0" dirty="0" smtClean="0"/>
                        <a:t> Investigator</a:t>
                      </a:r>
                      <a:endParaRPr lang="en-US" sz="1900" b="1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951208">
                <a:tc>
                  <a:txBody>
                    <a:bodyPr/>
                    <a:lstStyle/>
                    <a:p>
                      <a:r>
                        <a:rPr lang="en-US" sz="1900" b="1" dirty="0" smtClean="0"/>
                        <a:t>System Rationale</a:t>
                      </a:r>
                      <a:endParaRPr lang="en-US" sz="1900" b="1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b="1" dirty="0" smtClean="0"/>
                        <a:t>Effort</a:t>
                      </a:r>
                      <a:r>
                        <a:rPr lang="en-US" sz="1900" b="1" baseline="0" dirty="0" smtClean="0"/>
                        <a:t> reasonable based on overall institutional effort</a:t>
                      </a:r>
                      <a:endParaRPr lang="en-US" sz="1900" b="1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b="1" dirty="0" smtClean="0"/>
                        <a:t>Salary</a:t>
                      </a:r>
                      <a:r>
                        <a:rPr lang="en-US" sz="1900" b="1" baseline="0" dirty="0" smtClean="0"/>
                        <a:t> and wage amounts reasonable based on work performed</a:t>
                      </a:r>
                      <a:endParaRPr lang="en-US" sz="1900" b="1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671858">
                <a:tc>
                  <a:txBody>
                    <a:bodyPr/>
                    <a:lstStyle/>
                    <a:p>
                      <a:r>
                        <a:rPr lang="en-US" sz="1900" b="1" dirty="0" smtClean="0"/>
                        <a:t>Committed Cost Sharing</a:t>
                      </a:r>
                      <a:endParaRPr lang="en-US" sz="1900" b="1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b="1" dirty="0" smtClean="0"/>
                        <a:t>Shown as percentage of overall institutional effort</a:t>
                      </a:r>
                      <a:endParaRPr lang="en-US" sz="1900" b="1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b="1" dirty="0" smtClean="0"/>
                        <a:t>Shown as amount</a:t>
                      </a:r>
                      <a:r>
                        <a:rPr lang="en-US" sz="1900" b="1" baseline="0" dirty="0" smtClean="0"/>
                        <a:t> reasonable based on work performed </a:t>
                      </a:r>
                      <a:endParaRPr lang="en-US" sz="1900" b="1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Payroll Certification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OSP generates reports 60 days after the last day of the month for the anniversary date or project end date, whichever is sooner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Reports distributed to Payroll Certification Liaison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Payroll Certification Liaison works with PIs to obtain approval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7062" y="80963"/>
            <a:ext cx="8288337" cy="1038225"/>
          </a:xfrm>
        </p:spPr>
        <p:txBody>
          <a:bodyPr/>
          <a:lstStyle/>
          <a:p>
            <a:r>
              <a:rPr lang="en-US" dirty="0" smtClean="0"/>
              <a:t>Payroll Certification Process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153400" cy="381000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Payroll Certification Liaison returns reports to OSP within 45 days of distribution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Reports not received within 45 days sent to Dean for follow-up and completion within 2 weeks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Any reports not certified within 60 days will result in salary charges moved to a non-sponsored source of funding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ason Template 1b-1">
  <a:themeElements>
    <a:clrScheme name="">
      <a:dk1>
        <a:srgbClr val="000000"/>
      </a:dk1>
      <a:lt1>
        <a:srgbClr val="000000"/>
      </a:lt1>
      <a:dk2>
        <a:srgbClr val="000000"/>
      </a:dk2>
      <a:lt2>
        <a:srgbClr val="5F5F5F"/>
      </a:lt2>
      <a:accent1>
        <a:srgbClr val="FFCC00"/>
      </a:accent1>
      <a:accent2>
        <a:srgbClr val="006600"/>
      </a:accent2>
      <a:accent3>
        <a:srgbClr val="AAAAAA"/>
      </a:accent3>
      <a:accent4>
        <a:srgbClr val="000000"/>
      </a:accent4>
      <a:accent5>
        <a:srgbClr val="FFE2AA"/>
      </a:accent5>
      <a:accent6>
        <a:srgbClr val="005C00"/>
      </a:accent6>
      <a:hlink>
        <a:srgbClr val="CC00CC"/>
      </a:hlink>
      <a:folHlink>
        <a:srgbClr val="990099"/>
      </a:folHlink>
    </a:clrScheme>
    <a:fontScheme name="Mason Template 1b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Mason Template 1b 1">
        <a:dk1>
          <a:srgbClr val="5F5F5F"/>
        </a:dk1>
        <a:lt1>
          <a:srgbClr val="FFFFCC"/>
        </a:lt1>
        <a:dk2>
          <a:srgbClr val="000000"/>
        </a:dk2>
        <a:lt2>
          <a:srgbClr val="FFCC66"/>
        </a:lt2>
        <a:accent1>
          <a:srgbClr val="FF9933"/>
        </a:accent1>
        <a:accent2>
          <a:srgbClr val="CC0066"/>
        </a:accent2>
        <a:accent3>
          <a:srgbClr val="AAAAAA"/>
        </a:accent3>
        <a:accent4>
          <a:srgbClr val="DADAAE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on Template 1b 2">
        <a:dk1>
          <a:srgbClr val="000000"/>
        </a:dk1>
        <a:lt1>
          <a:srgbClr val="FFFFFF"/>
        </a:lt1>
        <a:dk2>
          <a:srgbClr val="FF9900"/>
        </a:dk2>
        <a:lt2>
          <a:srgbClr val="5F5F5F"/>
        </a:lt2>
        <a:accent1>
          <a:srgbClr val="FF9933"/>
        </a:accent1>
        <a:accent2>
          <a:srgbClr val="CC0066"/>
        </a:accent2>
        <a:accent3>
          <a:srgbClr val="FFFFFF"/>
        </a:accent3>
        <a:accent4>
          <a:srgbClr val="000000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on Template 1b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Mason Template 1b-1</Template>
  <TotalTime>2932</TotalTime>
  <Words>572</Words>
  <Application>Microsoft Office PowerPoint</Application>
  <PresentationFormat>On-screen Show (4:3)</PresentationFormat>
  <Paragraphs>100</Paragraphs>
  <Slides>13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Mason Template 1b-1</vt:lpstr>
      <vt:lpstr> Payroll Certification on  Federally Sponsored Projects</vt:lpstr>
      <vt:lpstr>George Mason University</vt:lpstr>
      <vt:lpstr>Payroll Certification:  What is it?</vt:lpstr>
      <vt:lpstr>Effort Reporting: Why Change? </vt:lpstr>
      <vt:lpstr>Payroll Certification:  Approval</vt:lpstr>
      <vt:lpstr>Pilot Proposal Conditions</vt:lpstr>
      <vt:lpstr>Payroll Certification vs. Effort Reporting</vt:lpstr>
      <vt:lpstr>Payroll Certification Process</vt:lpstr>
      <vt:lpstr>Payroll Certification Process cont.</vt:lpstr>
      <vt:lpstr>Communication and Outreach</vt:lpstr>
      <vt:lpstr>Assessment of Payroll Certification</vt:lpstr>
      <vt:lpstr>Next Steps</vt:lpstr>
      <vt:lpstr>Questions</vt:lpstr>
    </vt:vector>
  </TitlesOfParts>
  <Company>George Mason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Mason Template 1: Title Slide</dc:title>
  <dc:creator>2009 ETF</dc:creator>
  <cp:lastModifiedBy>user</cp:lastModifiedBy>
  <cp:revision>125</cp:revision>
  <dcterms:created xsi:type="dcterms:W3CDTF">2010-02-22T20:01:48Z</dcterms:created>
  <dcterms:modified xsi:type="dcterms:W3CDTF">2013-01-24T22:41:30Z</dcterms:modified>
</cp:coreProperties>
</file>