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sldIdLst>
    <p:sldId id="259" r:id="rId2"/>
    <p:sldId id="284" r:id="rId3"/>
    <p:sldId id="260" r:id="rId4"/>
    <p:sldId id="280" r:id="rId5"/>
    <p:sldId id="281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9" r:id="rId16"/>
    <p:sldId id="275" r:id="rId17"/>
    <p:sldId id="276" r:id="rId18"/>
    <p:sldId id="277" r:id="rId19"/>
    <p:sldId id="278" r:id="rId20"/>
    <p:sldId id="285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51816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88" y="4419600"/>
            <a:ext cx="5413612" cy="16764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1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8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319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8"/>
            <a:ext cx="3008313" cy="415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31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91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3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no backgrou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5800" y="2286000"/>
            <a:ext cx="7772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3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gradient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no black bar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5800" y="2362200"/>
            <a:ext cx="777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86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494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0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494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2" r:id="rId4"/>
    <p:sldLayoutId id="214748366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Developments in Data Discovery at ICPSR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Alter</a:t>
            </a:r>
          </a:p>
          <a:p>
            <a:r>
              <a:rPr lang="en-US" dirty="0" smtClean="0"/>
              <a:t>Director, ICPSR</a:t>
            </a:r>
          </a:p>
          <a:p>
            <a:r>
              <a:rPr lang="en-US" dirty="0" smtClean="0"/>
              <a:t>University of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267575" cy="60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2438400" y="428415"/>
            <a:ext cx="6172200" cy="514769"/>
          </a:xfrm>
          <a:prstGeom prst="wedgeEllipseCallout">
            <a:avLst>
              <a:gd name="adj1" fmla="val -53983"/>
              <a:gd name="adj2" fmla="val 116937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asian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latino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children English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09600" y="6248400"/>
            <a:ext cx="4267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208781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2381250" y="47415"/>
            <a:ext cx="6781800" cy="514769"/>
          </a:xfrm>
          <a:prstGeom prst="wedgeEllipseCallout">
            <a:avLst>
              <a:gd name="adj1" fmla="val -53562"/>
              <a:gd name="adj2" fmla="val 128039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asian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latino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children “speak English”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838200" y="4724400"/>
            <a:ext cx="4267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05850" cy="668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4572000" y="-57150"/>
            <a:ext cx="4572000" cy="2076450"/>
          </a:xfrm>
          <a:prstGeom prst="wedgeEllipseCallout">
            <a:avLst>
              <a:gd name="adj1" fmla="val -78572"/>
              <a:gd name="adj2" fmla="val -8356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Do children of Asian immigrants speak English in the home more often than children of Latino immigrants?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81000" y="1752600"/>
            <a:ext cx="4267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988"/>
            <a:ext cx="7905750" cy="64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5219700" y="76512"/>
            <a:ext cx="3886200" cy="1524625"/>
          </a:xfrm>
          <a:prstGeom prst="wedgeEllipseCallout">
            <a:avLst>
              <a:gd name="adj1" fmla="val -99326"/>
              <a:gd name="adj2" fmla="val -2389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Does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childcare quality affect child development?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64779"/>
            <a:ext cx="7434263" cy="657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5219700" y="76512"/>
            <a:ext cx="3886200" cy="1524625"/>
          </a:xfrm>
          <a:prstGeom prst="wedgeEllipseCallout">
            <a:avLst>
              <a:gd name="adj1" fmla="val -99326"/>
              <a:gd name="adj2" fmla="val -2389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Do children inherit their parents political beliefs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8649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5265" y="57774"/>
            <a:ext cx="61722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Search/Compare Variables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399" y="2286000"/>
            <a:ext cx="3681065" cy="206210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Social Science Variables Database with 2.1 million variables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3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91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2438400" y="838200"/>
            <a:ext cx="6172200" cy="619753"/>
          </a:xfrm>
          <a:prstGeom prst="wedgeEllipseCallout">
            <a:avLst>
              <a:gd name="adj1" fmla="val -53983"/>
              <a:gd name="adj2" fmla="val 116937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parent volunteers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in school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990600" y="3276600"/>
            <a:ext cx="8382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961030" y="4800600"/>
            <a:ext cx="8382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90500" y="2693158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5265" y="57774"/>
            <a:ext cx="61722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Finding variables across studies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6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" y="762000"/>
            <a:ext cx="908004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5265" y="57774"/>
            <a:ext cx="61722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Comparing variables across studies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3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28663"/>
            <a:ext cx="9212965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942833" y="3962400"/>
            <a:ext cx="8382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 flipH="1">
            <a:off x="3886200" y="3904397"/>
            <a:ext cx="8382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Callout 4"/>
          <p:cNvSpPr/>
          <p:nvPr/>
        </p:nvSpPr>
        <p:spPr bwMode="auto">
          <a:xfrm>
            <a:off x="1295400" y="2329176"/>
            <a:ext cx="7848600" cy="1000753"/>
          </a:xfrm>
          <a:prstGeom prst="wedgeEllipseCallout">
            <a:avLst>
              <a:gd name="adj1" fmla="val -40420"/>
              <a:gd name="adj2" fmla="val -103990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volunteer school,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newspaper, volunteer political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477000" y="3883925"/>
            <a:ext cx="8382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995265" y="57774"/>
            <a:ext cx="61722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Searching for three variables at the same time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84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7" y="1447800"/>
            <a:ext cx="923874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5265" y="57774"/>
            <a:ext cx="61722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Examining three variables in the same study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066800"/>
            <a:ext cx="5257800" cy="762000"/>
          </a:xfrm>
        </p:spPr>
        <p:txBody>
          <a:bodyPr/>
          <a:lstStyle/>
          <a:p>
            <a:pPr algn="ctr"/>
            <a:r>
              <a:rPr lang="en-US" dirty="0" smtClean="0"/>
              <a:t>About ICPSR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" y="1905000"/>
            <a:ext cx="81534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Established in 1962 </a:t>
            </a:r>
            <a:r>
              <a:rPr lang="en-US" sz="2800" dirty="0" smtClean="0"/>
              <a:t>to share the American National Election Studies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Partnership of 21 universities</a:t>
            </a:r>
          </a:p>
          <a:p>
            <a:r>
              <a:rPr lang="en-US" sz="2800" dirty="0" smtClean="0"/>
              <a:t>Today: More </a:t>
            </a:r>
            <a:r>
              <a:rPr lang="en-US" sz="2800" dirty="0"/>
              <a:t>than 700 members </a:t>
            </a:r>
          </a:p>
          <a:p>
            <a:pPr lvl="1"/>
            <a:r>
              <a:rPr lang="en-US" dirty="0" smtClean="0"/>
              <a:t>~400 </a:t>
            </a:r>
            <a:r>
              <a:rPr lang="en-US" dirty="0"/>
              <a:t>U.S. institutions</a:t>
            </a:r>
          </a:p>
          <a:p>
            <a:pPr lvl="1"/>
            <a:r>
              <a:rPr lang="en-US" dirty="0"/>
              <a:t> 46 national memberships</a:t>
            </a:r>
          </a:p>
          <a:p>
            <a:r>
              <a:rPr lang="en-US" sz="2800" dirty="0"/>
              <a:t>8,000 data </a:t>
            </a:r>
            <a:r>
              <a:rPr lang="en-US" sz="2800" dirty="0" smtClean="0"/>
              <a:t>collections</a:t>
            </a:r>
            <a:endParaRPr lang="en-US" sz="2800" dirty="0"/>
          </a:p>
          <a:p>
            <a:r>
              <a:rPr lang="en-US" sz="2800" dirty="0" smtClean="0"/>
              <a:t>Data </a:t>
            </a:r>
            <a:r>
              <a:rPr lang="en-US" sz="2800" dirty="0"/>
              <a:t>available </a:t>
            </a:r>
            <a:r>
              <a:rPr lang="en-US" sz="2800" dirty="0" smtClean="0"/>
              <a:t>24/7 for download and online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75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NSF Project: </a:t>
            </a:r>
            <a:r>
              <a:rPr lang="en-US" b="1" dirty="0"/>
              <a:t>Metadata Portal for the Social Sciences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Enhanced </a:t>
            </a:r>
            <a:r>
              <a:rPr lang="en-US" dirty="0"/>
              <a:t>access to </a:t>
            </a:r>
            <a:endParaRPr lang="en-US" dirty="0" smtClean="0"/>
          </a:p>
          <a:p>
            <a:pPr lvl="1"/>
            <a:r>
              <a:rPr lang="en-US" dirty="0" smtClean="0"/>
              <a:t>American </a:t>
            </a:r>
            <a:r>
              <a:rPr lang="en-US" dirty="0"/>
              <a:t>National Election Studies [ANES] </a:t>
            </a:r>
            <a:endParaRPr lang="en-US" dirty="0" smtClean="0"/>
          </a:p>
          <a:p>
            <a:pPr lvl="1"/>
            <a:r>
              <a:rPr lang="en-US" dirty="0" smtClean="0"/>
              <a:t>General </a:t>
            </a:r>
            <a:r>
              <a:rPr lang="en-US" dirty="0"/>
              <a:t>Social Survey [GSS</a:t>
            </a:r>
            <a:r>
              <a:rPr lang="en-US" dirty="0" smtClean="0"/>
              <a:t>]</a:t>
            </a:r>
          </a:p>
          <a:p>
            <a:r>
              <a:rPr lang="en-US" dirty="0" smtClean="0"/>
              <a:t>Aims</a:t>
            </a:r>
          </a:p>
          <a:p>
            <a:pPr lvl="1"/>
            <a:r>
              <a:rPr lang="en-US" dirty="0" smtClean="0"/>
              <a:t>Upgrade legacy metadata</a:t>
            </a:r>
          </a:p>
          <a:p>
            <a:pPr lvl="1"/>
            <a:r>
              <a:rPr lang="en-US" dirty="0" smtClean="0"/>
              <a:t>Federated search</a:t>
            </a:r>
          </a:p>
          <a:p>
            <a:pPr lvl="1"/>
            <a:r>
              <a:rPr lang="en-US" dirty="0" smtClean="0"/>
              <a:t>Dynamic codebooks</a:t>
            </a:r>
          </a:p>
          <a:p>
            <a:pPr lvl="1"/>
            <a:r>
              <a:rPr lang="en-US" dirty="0" smtClean="0"/>
              <a:t>Question bank</a:t>
            </a:r>
          </a:p>
          <a:p>
            <a:pPr lvl="1"/>
            <a:r>
              <a:rPr lang="en-US" dirty="0" smtClean="0"/>
              <a:t>Harmonization tools</a:t>
            </a:r>
          </a:p>
          <a:p>
            <a:pPr lvl="1"/>
            <a:r>
              <a:rPr lang="en-US" dirty="0" smtClean="0"/>
              <a:t>Improve survey workflows</a:t>
            </a:r>
          </a:p>
          <a:p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ICPSR</a:t>
            </a:r>
          </a:p>
          <a:p>
            <a:pPr lvl="1"/>
            <a:r>
              <a:rPr lang="en-US" dirty="0" smtClean="0"/>
              <a:t>NORC</a:t>
            </a:r>
          </a:p>
          <a:p>
            <a:pPr lvl="1"/>
            <a:r>
              <a:rPr lang="en-US" dirty="0" smtClean="0"/>
              <a:t>Metadata Technologies</a:t>
            </a:r>
          </a:p>
        </p:txBody>
      </p:sp>
    </p:spTree>
    <p:extLst>
      <p:ext uri="{BB962C8B-B14F-4D97-AF65-F5344CB8AC3E}">
        <p14:creationId xmlns:p14="http://schemas.microsoft.com/office/powerpoint/2010/main" val="227631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Rich metadata creates opportunities for powerful search tools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Advanced searches are more likely to produce too many results than too few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Weighting of elements is critical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Users must be taught new ways to search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Natural language searches are often better than keywords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George Alter</a:t>
            </a:r>
          </a:p>
          <a:p>
            <a:pPr marL="0" indent="0" algn="ctr">
              <a:buNone/>
            </a:pPr>
            <a:r>
              <a:rPr lang="en-US" dirty="0" smtClean="0"/>
              <a:t>altergc@umich.edu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90800"/>
            <a:ext cx="7772400" cy="1143000"/>
          </a:xfrm>
        </p:spPr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3429000"/>
            <a:ext cx="7772400" cy="281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Acquire and archive social science data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Distribute data to researchers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Preserve data for future generations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training in quantitative methods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0167" y="1219200"/>
            <a:ext cx="8610600" cy="13573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+mn-lt"/>
              </a:rPr>
              <a:t>Mission: 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  <a:cs typeface="+mn-cs"/>
              </a:rPr>
              <a:t>ICPSR provides leadership and training in data access,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  <a:cs typeface="+mn-cs"/>
              </a:rPr>
              <a:t>curation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  <a:cs typeface="+mn-cs"/>
              </a:rPr>
              <a:t>, and methods of analysis for a diverse and expanding social science research community.</a:t>
            </a:r>
          </a:p>
          <a:p>
            <a:pPr>
              <a:defRPr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4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Sponsored Archives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752600"/>
            <a:ext cx="7772400" cy="42672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Child Care and Early Education Research Connections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Data Sharing for Demographic Research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Health and Medical Care Archive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Measures of Effective Teaching Longitudinal Database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National Addiction &amp; HIV Data Archive Program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National Archive of Computerized Data on Aging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National Archive of Criminal Justice Data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Resource Center for Minority Data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Substance Abuse &amp; Mental Health Data Archive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" y="-43218"/>
            <a:ext cx="8618517" cy="621177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922"/>
            <a:ext cx="615315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72" y="565822"/>
            <a:ext cx="7127028" cy="64445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75057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6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91" y="1143000"/>
            <a:ext cx="7772400" cy="762000"/>
          </a:xfrm>
        </p:spPr>
        <p:txBody>
          <a:bodyPr/>
          <a:lstStyle/>
          <a:p>
            <a:r>
              <a:rPr lang="en-US" dirty="0" smtClean="0"/>
              <a:t>Data Discovery in the Social Sciences</a:t>
            </a:r>
            <a:br>
              <a:rPr lang="en-US" dirty="0" smtClean="0"/>
            </a:br>
            <a:r>
              <a:rPr lang="en-US" sz="2800" b="0" dirty="0" smtClean="0"/>
              <a:t>Social science datasets tend to be wide (400+ variables) and shallow (&lt;10K cases).</a:t>
            </a:r>
            <a:endParaRPr lang="en-US" sz="28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179618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2" y="2283125"/>
            <a:ext cx="317961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2895600"/>
            <a:ext cx="2763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Sample Codebook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864 variables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423 pages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1 of 30+ data files in the MET LDB collection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ICPSR codebooks are generated from DDI.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8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dialliance.org/sites/default/files/ddi-logo-taglin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3387670" cy="19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DDI: Data Documentation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057400"/>
            <a:ext cx="7772400" cy="4267200"/>
          </a:xfrm>
        </p:spPr>
        <p:txBody>
          <a:bodyPr/>
          <a:lstStyle/>
          <a:p>
            <a:r>
              <a:rPr lang="en-US" dirty="0" smtClean="0"/>
              <a:t>DDI </a:t>
            </a:r>
            <a:r>
              <a:rPr lang="en-US" dirty="0"/>
              <a:t>is an </a:t>
            </a:r>
            <a:r>
              <a:rPr lang="en-US" dirty="0" smtClean="0"/>
              <a:t>international </a:t>
            </a:r>
            <a:r>
              <a:rPr lang="en-US" dirty="0"/>
              <a:t>standard for describing data from the social, behavioral, and economic sciences. </a:t>
            </a:r>
            <a:endParaRPr lang="en-US" dirty="0" smtClean="0"/>
          </a:p>
          <a:p>
            <a:pPr lvl="1"/>
            <a:r>
              <a:rPr lang="en-US" dirty="0" smtClean="0"/>
              <a:t>Founded in 1995</a:t>
            </a:r>
          </a:p>
          <a:p>
            <a:pPr lvl="1"/>
            <a:r>
              <a:rPr lang="en-US" dirty="0" smtClean="0"/>
              <a:t>DDI Version 1 released in 2000</a:t>
            </a:r>
          </a:p>
          <a:p>
            <a:r>
              <a:rPr lang="en-US" dirty="0" smtClean="0"/>
              <a:t>Expressed </a:t>
            </a:r>
            <a:r>
              <a:rPr lang="en-US" dirty="0"/>
              <a:t>in </a:t>
            </a:r>
            <a:r>
              <a:rPr lang="en-US" dirty="0" smtClean="0"/>
              <a:t>XML, </a:t>
            </a:r>
            <a:r>
              <a:rPr lang="en-US" dirty="0"/>
              <a:t>DDI metadata </a:t>
            </a:r>
            <a:r>
              <a:rPr lang="en-US" dirty="0" smtClean="0"/>
              <a:t>is </a:t>
            </a:r>
          </a:p>
          <a:p>
            <a:pPr lvl="1"/>
            <a:r>
              <a:rPr lang="en-US" dirty="0" smtClean="0"/>
              <a:t>machine-actionable</a:t>
            </a:r>
          </a:p>
          <a:p>
            <a:pPr lvl="1"/>
            <a:r>
              <a:rPr lang="en-US" dirty="0" smtClean="0"/>
              <a:t>human readable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9" y="2133600"/>
            <a:ext cx="4631571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" y="1110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charset="0"/>
              </a:rPr>
              <a:t>Data Documentation </a:t>
            </a:r>
            <a:r>
              <a:rPr lang="en-US" sz="3200" b="1" dirty="0" smtClean="0">
                <a:latin typeface="Verdana" charset="0"/>
              </a:rPr>
              <a:t>Initiative</a:t>
            </a:r>
            <a:endParaRPr lang="en-US" sz="3200" b="1" dirty="0"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341" y="22860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ICPSR uses DDI for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Preservation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Codebook creation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Data discovery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4,000+ data collections have DDI at the variable level.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8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237"/>
            <a:ext cx="9144000" cy="5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228600" y="552031"/>
            <a:ext cx="3886200" cy="1733968"/>
          </a:xfrm>
          <a:prstGeom prst="wedgeEllipseCallout">
            <a:avLst>
              <a:gd name="adj1" fmla="val 22196"/>
              <a:gd name="adj2" fmla="val 6331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5265" y="57774"/>
            <a:ext cx="61722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ICPSR study-level search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915619" y="3502152"/>
            <a:ext cx="2362200" cy="612648"/>
          </a:xfrm>
          <a:prstGeom prst="wedgeRectCallout">
            <a:avLst>
              <a:gd name="adj1" fmla="val -93638"/>
              <a:gd name="adj2" fmla="val -14589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Single search box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1219200" y="4114800"/>
            <a:ext cx="1981200" cy="612648"/>
          </a:xfrm>
          <a:prstGeom prst="wedgeRectCallout">
            <a:avLst>
              <a:gd name="adj1" fmla="val -57626"/>
              <a:gd name="adj2" fmla="val -13885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Faceted filters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4882550" y="1100870"/>
            <a:ext cx="3194649" cy="1718530"/>
          </a:xfrm>
          <a:prstGeom prst="wedgeRectCallout">
            <a:avLst>
              <a:gd name="adj1" fmla="val -97831"/>
              <a:gd name="adj2" fmla="val 3443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problem with lots of metadata is that searches produce lots of results.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4" y="1100871"/>
            <a:ext cx="3370612" cy="63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Testing the ICPSR search tool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Q: Do children of Asian immigrants speak English in the home more often than children of Latino immigrants?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A: </a:t>
            </a:r>
            <a:r>
              <a:rPr lang="en-US" b="1" dirty="0" smtClean="0">
                <a:latin typeface="+mn-lt"/>
              </a:rPr>
              <a:t>Children of Immigrants Longitudinal Study (CILS), 1991-2006 </a:t>
            </a:r>
            <a:r>
              <a:rPr lang="en-US" dirty="0" smtClean="0">
                <a:latin typeface="+mn-lt"/>
              </a:rPr>
              <a:t>(ICPSR 20520)</a:t>
            </a:r>
          </a:p>
          <a:p>
            <a:r>
              <a:rPr lang="en-US" dirty="0" err="1" smtClean="0">
                <a:latin typeface="+mn-lt"/>
              </a:rPr>
              <a:t>Portes</a:t>
            </a:r>
            <a:r>
              <a:rPr lang="en-US" dirty="0" smtClean="0">
                <a:latin typeface="+mn-lt"/>
              </a:rPr>
              <a:t>, Alejandro; </a:t>
            </a:r>
            <a:r>
              <a:rPr lang="en-US" dirty="0" err="1" smtClean="0">
                <a:latin typeface="+mn-lt"/>
              </a:rPr>
              <a:t>Rumbaut</a:t>
            </a:r>
            <a:r>
              <a:rPr lang="en-US" dirty="0" smtClean="0">
                <a:latin typeface="+mn-lt"/>
              </a:rPr>
              <a:t>, Rubén G.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PSR-blackbar-presentation (1)">
  <a:themeElements>
    <a:clrScheme name="icpsr-bright">
      <a:dk1>
        <a:srgbClr val="0C266C"/>
      </a:dk1>
      <a:lt1>
        <a:srgbClr val="E7EFFF"/>
      </a:lt1>
      <a:dk2>
        <a:srgbClr val="0C266C"/>
      </a:dk2>
      <a:lt2>
        <a:srgbClr val="A5B3CA"/>
      </a:lt2>
      <a:accent1>
        <a:srgbClr val="405379"/>
      </a:accent1>
      <a:accent2>
        <a:srgbClr val="F76108"/>
      </a:accent2>
      <a:accent3>
        <a:srgbClr val="A50859"/>
      </a:accent3>
      <a:accent4>
        <a:srgbClr val="60246D"/>
      </a:accent4>
      <a:accent5>
        <a:srgbClr val="23636E"/>
      </a:accent5>
      <a:accent6>
        <a:srgbClr val="F99509"/>
      </a:accent6>
      <a:hlink>
        <a:srgbClr val="1654FE"/>
      </a:hlink>
      <a:folHlink>
        <a:srgbClr val="7ABC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ICPSR_blue_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PSR_blue_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PSR_blue_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PSR_blue_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PSR_blue_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PSR_blue_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PSR_blue_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PSR_blue_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PSR_blue_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PSR_blue_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PSR_blue_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PSR_blue_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ICPSR-blackbar-presentation (1)</Template>
  <TotalTime>93</TotalTime>
  <Words>485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ICPSR-blackbar-presentation (1)</vt:lpstr>
      <vt:lpstr>Developments in Data Discovery at ICPSR</vt:lpstr>
      <vt:lpstr>About ICPSR</vt:lpstr>
      <vt:lpstr>What we do</vt:lpstr>
      <vt:lpstr>Sponsored Archives</vt:lpstr>
      <vt:lpstr>Data Discovery in the Social Sciences Social science datasets tend to be wide (400+ variables) and shallow (&lt;10K cases).</vt:lpstr>
      <vt:lpstr>DDI: Data Documentation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NSF Project: Metadata Portal for the Social Sciences</vt:lpstr>
      <vt:lpstr>Lessons</vt:lpstr>
      <vt:lpstr>Thank you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George Alter</cp:lastModifiedBy>
  <cp:revision>16</cp:revision>
  <dcterms:created xsi:type="dcterms:W3CDTF">2012-09-10T13:21:12Z</dcterms:created>
  <dcterms:modified xsi:type="dcterms:W3CDTF">2013-02-26T17:37:48Z</dcterms:modified>
</cp:coreProperties>
</file>