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4" r:id="rId3"/>
    <p:sldId id="260" r:id="rId4"/>
    <p:sldId id="262" r:id="rId5"/>
    <p:sldId id="267" r:id="rId6"/>
    <p:sldId id="285" r:id="rId7"/>
    <p:sldId id="289" r:id="rId8"/>
    <p:sldId id="286" r:id="rId9"/>
    <p:sldId id="290" r:id="rId10"/>
    <p:sldId id="291" r:id="rId11"/>
    <p:sldId id="292" r:id="rId12"/>
    <p:sldId id="293" r:id="rId13"/>
    <p:sldId id="294" r:id="rId14"/>
    <p:sldId id="302" r:id="rId15"/>
  </p:sldIdLst>
  <p:sldSz cx="9144000" cy="6858000" type="screen4x3"/>
  <p:notesSz cx="6858000" cy="9266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1CB"/>
    <a:srgbClr val="7090D3"/>
    <a:srgbClr val="F3F5FB"/>
    <a:srgbClr val="DFE6F5"/>
    <a:srgbClr val="1F4087"/>
    <a:srgbClr val="D6DFF2"/>
    <a:srgbClr val="FF870B"/>
    <a:srgbClr val="3164D3"/>
    <a:srgbClr val="FDE7B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34" autoAdjust="0"/>
  </p:normalViewPr>
  <p:slideViewPr>
    <p:cSldViewPr>
      <p:cViewPr>
        <p:scale>
          <a:sx n="96" d="100"/>
          <a:sy n="96" d="100"/>
        </p:scale>
        <p:origin x="1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0CF32-0FD0-41C1-8772-7BADA36CEAA4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0CC4-7C9B-4594-9FA4-E81D6D54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3A7B-6099-4738-9839-EAC49BBD99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95325"/>
            <a:ext cx="4632325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1463"/>
            <a:ext cx="5486400" cy="41698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FDF23-9CCF-4EEC-A510-93A997F3F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1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8681E-2EE7-4843-BE1A-217358D957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0"/>
            <a:ext cx="4800600" cy="838200"/>
          </a:xfrm>
        </p:spPr>
        <p:txBody>
          <a:bodyPr anchor="ctr"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60F2-E061-4623-ABA9-46B947C282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C54D-4801-44AA-8807-7F20CBA35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55ED8-A300-422D-AEE7-7C12FA813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0F27-EFA6-4F0B-8843-B0FBA177D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2971800" cy="762000"/>
          </a:xfrm>
        </p:spPr>
        <p:txBody>
          <a:bodyPr anchor="ctr"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4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6E71-FDA8-45EB-8D37-713EE2F12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35D6-0729-4DE5-A5C8-6EA8B3AC1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827B-E3BD-4AB5-A799-871D230C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2FA-1B5D-4B0D-B596-8802EDA32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8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28196-8A1E-463C-8C98-29176317E5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0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D4A3-28C4-4537-BDB9-976D241B16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B107-0036-4DF1-B749-593AB2E49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8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716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855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1F40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53" name="Rectangle 9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"/>
          </a:xfrm>
          <a:prstGeom prst="rect">
            <a:avLst/>
          </a:prstGeom>
          <a:solidFill>
            <a:srgbClr val="7090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 userDrawn="1"/>
        </p:nvSpPr>
        <p:spPr bwMode="auto">
          <a:xfrm>
            <a:off x="3810000" y="64770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F8291E69-0905-4497-8447-5A658717AFDB}" type="slidenum">
              <a:rPr lang="en-US" altLang="en-US" sz="1200">
                <a:solidFill>
                  <a:srgbClr val="FFFFFF"/>
                </a:solidFill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 userDrawn="1"/>
        </p:nvSpPr>
        <p:spPr bwMode="auto">
          <a:xfrm>
            <a:off x="381000" y="6477000"/>
            <a:ext cx="2590800" cy="5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FFFFFF"/>
                </a:solidFill>
              </a:rPr>
              <a:t>Data Structures </a:t>
            </a:r>
            <a:r>
              <a:rPr lang="en-US" altLang="en-US" sz="1200" dirty="0" smtClean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n-US" altLang="en-US" sz="1200" dirty="0" smtClean="0">
                <a:solidFill>
                  <a:srgbClr val="FFFFFF"/>
                </a:solidFill>
              </a:rPr>
              <a:t>Data Elements</a:t>
            </a:r>
            <a:endParaRPr lang="en-US" altLang="en-US" sz="1200" dirty="0">
              <a:solidFill>
                <a:srgbClr val="FFFFFF"/>
              </a:solidFill>
            </a:endParaRPr>
          </a:p>
          <a:p>
            <a:pPr algn="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3366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24600"/>
            <a:ext cx="223062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2699B"/>
        </a:buClr>
        <a:buFont typeface="Wingdings" pitchFamily="2" charset="2"/>
        <a:buChar char="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164D3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090D3"/>
        </a:buClr>
        <a:buFont typeface="Arial" pitchFamily="34" charset="0"/>
        <a:buChar char="̶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32854"/>
        </a:buClr>
        <a:buFont typeface="Wingdings" pitchFamily="2" charset="2"/>
        <a:buChar char="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087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DE6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DE6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DE6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DE6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c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Tb6euCVoo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1F40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7848600" cy="3924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743200" algn="l"/>
              </a:tabLst>
            </a:pPr>
            <a:r>
              <a:rPr lang="en-US" sz="2400" b="1" i="1" dirty="0" smtClean="0"/>
              <a:t>Finding Disease Data:  The Autism Example</a:t>
            </a:r>
          </a:p>
          <a:p>
            <a:endParaRPr lang="en-US" i="1" dirty="0" smtClean="0"/>
          </a:p>
          <a:p>
            <a:r>
              <a:rPr lang="en-US" i="1" dirty="0" smtClean="0"/>
              <a:t>Finding the Needle in the Haystack</a:t>
            </a:r>
          </a:p>
          <a:p>
            <a:pPr>
              <a:spcBef>
                <a:spcPct val="50000"/>
              </a:spcBef>
              <a:tabLst>
                <a:tab pos="2743200" algn="l"/>
              </a:tabLst>
            </a:pPr>
            <a:r>
              <a:rPr lang="en-US" i="1" dirty="0" smtClean="0"/>
              <a:t>February 26, 2013</a:t>
            </a:r>
          </a:p>
          <a:p>
            <a:pPr marL="2743200" indent="-2743200">
              <a:tabLst>
                <a:tab pos="2743200" algn="l"/>
              </a:tabLst>
            </a:pPr>
            <a:endParaRPr lang="en-US" dirty="0"/>
          </a:p>
          <a:p>
            <a:pPr marL="2743200" indent="-2743200">
              <a:tabLst>
                <a:tab pos="2743200" algn="l"/>
              </a:tabLst>
            </a:pPr>
            <a:r>
              <a:rPr lang="en-US" dirty="0" smtClean="0"/>
              <a:t>	</a:t>
            </a:r>
          </a:p>
          <a:p>
            <a:pPr marL="2743200" indent="-2743200">
              <a:tabLst>
                <a:tab pos="2743200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                                </a:t>
            </a:r>
          </a:p>
          <a:p>
            <a:pPr marL="2743200" indent="-2743200">
              <a:tabLst>
                <a:tab pos="2743200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                                 </a:t>
            </a:r>
            <a:r>
              <a:rPr lang="en-US" dirty="0" smtClean="0"/>
              <a:t>Greg Farber, Ph.D.</a:t>
            </a:r>
          </a:p>
          <a:p>
            <a:pPr marL="2743200" indent="-2743200">
              <a:tabLst>
                <a:tab pos="2743200" algn="l"/>
              </a:tabLst>
            </a:pPr>
            <a:r>
              <a:rPr lang="en-US" dirty="0"/>
              <a:t> </a:t>
            </a:r>
            <a:r>
              <a:rPr lang="en-US" dirty="0" smtClean="0"/>
              <a:t>                                Director </a:t>
            </a:r>
          </a:p>
          <a:p>
            <a:pPr marL="2743200" indent="-2743200">
              <a:tabLst>
                <a:tab pos="2743200" algn="l"/>
              </a:tabLst>
            </a:pPr>
            <a:r>
              <a:rPr lang="en-US" dirty="0" smtClean="0"/>
              <a:t>                                 Office of Technology Development and Coordination</a:t>
            </a:r>
          </a:p>
          <a:p>
            <a:pPr marL="2743200" indent="-2743200">
              <a:tabLst>
                <a:tab pos="2743200" algn="l"/>
              </a:tabLst>
            </a:pPr>
            <a:r>
              <a:rPr lang="en-US" dirty="0" smtClean="0"/>
              <a:t>                                 National Institute of Mental Health</a:t>
            </a:r>
          </a:p>
          <a:p>
            <a:pPr marL="2743200" indent="-2743200">
              <a:tabLst>
                <a:tab pos="2743200" algn="l"/>
              </a:tabLst>
            </a:pPr>
            <a:r>
              <a:rPr lang="en-US" dirty="0"/>
              <a:t> </a:t>
            </a:r>
            <a:r>
              <a:rPr lang="en-US" dirty="0" smtClean="0"/>
              <a:t>                                National Institutes of Health</a:t>
            </a:r>
          </a:p>
          <a:p>
            <a:pPr marL="2743200" indent="-631825">
              <a:tabLst>
                <a:tab pos="2743200" algn="l"/>
              </a:tabLst>
            </a:pPr>
            <a:endParaRPr lang="en-US" dirty="0" smtClean="0"/>
          </a:p>
        </p:txBody>
      </p: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3" cstate="print"/>
          <a:srcRect r="526"/>
          <a:stretch>
            <a:fillRect/>
          </a:stretch>
        </p:blipFill>
        <p:spPr bwMode="auto">
          <a:xfrm>
            <a:off x="2514600" y="0"/>
            <a:ext cx="6629400" cy="83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304800" y="5410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1000"/>
              </a:lnSpc>
              <a:spcBef>
                <a:spcPct val="35000"/>
              </a:spcBef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74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 cstate="print"/>
          <a:srcRect l="25226" r="1843"/>
          <a:stretch>
            <a:fillRect/>
          </a:stretch>
        </p:blipFill>
        <p:spPr bwMode="auto">
          <a:xfrm>
            <a:off x="2971800" y="5422900"/>
            <a:ext cx="5257800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0" y="5422900"/>
            <a:ext cx="1905000" cy="901700"/>
          </a:xfrm>
          <a:prstGeom prst="rect">
            <a:avLst/>
          </a:prstGeom>
          <a:solidFill>
            <a:srgbClr val="A9BB0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4106" name="Picture 16"/>
          <p:cNvPicPr>
            <a:picLocks noChangeAspect="1" noChangeArrowheads="1"/>
          </p:cNvPicPr>
          <p:nvPr/>
        </p:nvPicPr>
        <p:blipFill>
          <a:blip r:embed="rId5" cstate="print"/>
          <a:srcRect l="67702" r="17244"/>
          <a:stretch>
            <a:fillRect/>
          </a:stretch>
        </p:blipFill>
        <p:spPr bwMode="auto">
          <a:xfrm>
            <a:off x="1920875" y="5426075"/>
            <a:ext cx="1065213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7" name="Picture 17"/>
          <p:cNvPicPr>
            <a:picLocks noChangeAspect="1" noChangeArrowheads="1"/>
          </p:cNvPicPr>
          <p:nvPr/>
        </p:nvPicPr>
        <p:blipFill>
          <a:blip r:embed="rId5" cstate="print"/>
          <a:srcRect l="5960" r="81061"/>
          <a:stretch>
            <a:fillRect/>
          </a:stretch>
        </p:blipFill>
        <p:spPr bwMode="auto">
          <a:xfrm>
            <a:off x="0" y="4505325"/>
            <a:ext cx="914400" cy="900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933450" y="4494213"/>
            <a:ext cx="971550" cy="915987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8229600" y="5424488"/>
            <a:ext cx="914400" cy="900112"/>
          </a:xfrm>
          <a:prstGeom prst="rect">
            <a:avLst/>
          </a:prstGeom>
          <a:solidFill>
            <a:srgbClr val="F9800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0" y="2684463"/>
            <a:ext cx="914400" cy="896937"/>
          </a:xfrm>
          <a:prstGeom prst="rect">
            <a:avLst/>
          </a:prstGeom>
          <a:solidFill>
            <a:srgbClr val="B4CDE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12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24"/>
          <p:cNvSpPr>
            <a:spLocks noChangeShapeType="1"/>
          </p:cNvSpPr>
          <p:nvPr/>
        </p:nvSpPr>
        <p:spPr bwMode="auto">
          <a:xfrm>
            <a:off x="8229600" y="5410200"/>
            <a:ext cx="0" cy="914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25"/>
          <p:cNvSpPr>
            <a:spLocks noChangeShapeType="1"/>
          </p:cNvSpPr>
          <p:nvPr/>
        </p:nvSpPr>
        <p:spPr bwMode="auto">
          <a:xfrm flipV="1">
            <a:off x="2995613" y="5410200"/>
            <a:ext cx="0" cy="914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6"/>
          <p:cNvSpPr>
            <a:spLocks noChangeShapeType="1"/>
          </p:cNvSpPr>
          <p:nvPr/>
        </p:nvSpPr>
        <p:spPr bwMode="auto">
          <a:xfrm flipV="1">
            <a:off x="1914525" y="3505200"/>
            <a:ext cx="0" cy="2819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7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28"/>
          <p:cNvSpPr>
            <a:spLocks noChangeShapeType="1"/>
          </p:cNvSpPr>
          <p:nvPr/>
        </p:nvSpPr>
        <p:spPr bwMode="auto">
          <a:xfrm>
            <a:off x="0" y="4495800"/>
            <a:ext cx="1905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9"/>
          <p:cNvSpPr>
            <a:spLocks noChangeShapeType="1"/>
          </p:cNvSpPr>
          <p:nvPr/>
        </p:nvSpPr>
        <p:spPr bwMode="auto">
          <a:xfrm flipV="1">
            <a:off x="923925" y="4486275"/>
            <a:ext cx="0" cy="914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30"/>
          <p:cNvSpPr>
            <a:spLocks noChangeShapeType="1"/>
          </p:cNvSpPr>
          <p:nvPr/>
        </p:nvSpPr>
        <p:spPr bwMode="auto">
          <a:xfrm>
            <a:off x="0" y="3581400"/>
            <a:ext cx="1905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Line 31"/>
          <p:cNvSpPr>
            <a:spLocks noChangeShapeType="1"/>
          </p:cNvSpPr>
          <p:nvPr/>
        </p:nvSpPr>
        <p:spPr bwMode="auto">
          <a:xfrm flipV="1">
            <a:off x="914400" y="2667000"/>
            <a:ext cx="0" cy="914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6329362"/>
            <a:ext cx="9144000" cy="528638"/>
          </a:xfrm>
          <a:prstGeom prst="rect">
            <a:avLst/>
          </a:prstGeom>
          <a:solidFill>
            <a:srgbClr val="82A1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781800" y="6230815"/>
            <a:ext cx="1828800" cy="703385"/>
            <a:chOff x="6705600" y="6172200"/>
            <a:chExt cx="1981200" cy="762000"/>
          </a:xfrm>
        </p:grpSpPr>
        <p:pic>
          <p:nvPicPr>
            <p:cNvPr id="29" name="Picture 13" descr="footer-NIH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219825"/>
              <a:ext cx="5048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" descr="footer-DHHS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6219825"/>
              <a:ext cx="552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7" descr="usaGov-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5" y="6172200"/>
              <a:ext cx="96202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3581399"/>
            <a:ext cx="1414464" cy="9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9"/>
            <a:ext cx="9096446" cy="491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1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93234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4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 Example of Data Associated with a Particular Laboratory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arberg\AppData\Local\Microsoft\Windows\Temporary Internet Files\Content.Outlook\V1H7N0EW\example_of_data_from_la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112"/>
            <a:ext cx="9144000" cy="61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007521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" y="76200"/>
            <a:ext cx="88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An Example of Data Associated with a Particular </a:t>
            </a:r>
            <a:r>
              <a:rPr lang="en-US" sz="2400" b="1" dirty="0" smtClean="0">
                <a:solidFill>
                  <a:schemeClr val="bg1"/>
                </a:solidFill>
              </a:rPr>
              <a:t>Paper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4724400"/>
          </a:xfrm>
        </p:spPr>
        <p:txBody>
          <a:bodyPr anchor="t"/>
          <a:lstStyle/>
          <a:p>
            <a:r>
              <a:rPr lang="en-US" sz="2400" dirty="0" smtClean="0"/>
              <a:t>NDAR, making autism data: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A) Discoverable – federation, useful queries, XML 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     web services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B) Useful to Others – data access, data QC, data</a:t>
            </a:r>
            <a:br>
              <a:rPr lang="en-US" sz="2400" dirty="0" smtClean="0"/>
            </a:br>
            <a:r>
              <a:rPr lang="en-US" sz="2400" dirty="0" smtClean="0"/>
              <a:t> 	     analysis pipelines (soon), 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C) Citable – data from labs, data from papers</a:t>
            </a:r>
            <a:br>
              <a:rPr lang="en-US" sz="2400" dirty="0" smtClean="0"/>
            </a:br>
            <a:r>
              <a:rPr lang="en-US" sz="2400" dirty="0"/>
              <a:t>	D</a:t>
            </a:r>
            <a:r>
              <a:rPr lang="en-US" sz="2400" dirty="0" smtClean="0"/>
              <a:t>) Linked to the Literature – data link in PubMed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29718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3.gstatic.com/images?q=tbn:ANd9GcTCnWvkw1F11iIcD-HRULBIRd4vuedwTtSRJVEeC8KnojcPu4TH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053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4724400"/>
          </a:xfrm>
        </p:spPr>
        <p:txBody>
          <a:bodyPr anchor="t"/>
          <a:lstStyle/>
          <a:p>
            <a:r>
              <a:rPr lang="en-US" sz="2400" dirty="0" smtClean="0"/>
              <a:t>Following the Presentation by Mike Huerta, how are we making autism 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A) Discoverable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B) Useful to Others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C) Citable</a:t>
            </a:r>
            <a:br>
              <a:rPr lang="en-US" sz="2400" dirty="0" smtClean="0"/>
            </a:br>
            <a:r>
              <a:rPr lang="en-US" sz="2400" dirty="0"/>
              <a:t>	D</a:t>
            </a:r>
            <a:r>
              <a:rPr lang="en-US" sz="2400" dirty="0" smtClean="0"/>
              <a:t>) Linked to </a:t>
            </a:r>
            <a:r>
              <a:rPr lang="en-US" sz="2400" dirty="0" smtClean="0"/>
              <a:t>the 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 smtClean="0"/>
              <a:t>Literature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29718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Talk Overview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info.ascendix.com/Portals/24890/images/communications-strateg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4282017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000" dirty="0" smtClean="0"/>
              <a:t>Joint initiative supported by NIMH, NICHD, NINDS, and NIEHS</a:t>
            </a:r>
            <a:endParaRPr lang="en-US" sz="2000" dirty="0"/>
          </a:p>
          <a:p>
            <a:pPr lvl="1"/>
            <a:r>
              <a:rPr lang="en-US" sz="1800" dirty="0" smtClean="0"/>
              <a:t>Federal data repository</a:t>
            </a:r>
            <a:endParaRPr lang="en-US" sz="1800" dirty="0"/>
          </a:p>
          <a:p>
            <a:pPr lvl="1"/>
            <a:r>
              <a:rPr lang="en-US" sz="1800" dirty="0" smtClean="0"/>
              <a:t>Contains data from human subjects related to autism (and control subjects)</a:t>
            </a:r>
          </a:p>
          <a:p>
            <a:pPr lvl="1"/>
            <a:r>
              <a:rPr lang="en-US" sz="1800" dirty="0" smtClean="0"/>
              <a:t>Data are available to the research community through a not too difficult application process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Summary data are available to everyone with a browser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000" dirty="0"/>
              <a:t>Begun in late </a:t>
            </a:r>
            <a:r>
              <a:rPr lang="en-US" sz="2000" dirty="0" smtClean="0"/>
              <a:t>2006, and first </a:t>
            </a:r>
            <a:r>
              <a:rPr lang="en-US" sz="2000" dirty="0"/>
              <a:t>data </a:t>
            </a:r>
            <a:r>
              <a:rPr lang="en-US" sz="2000" dirty="0" smtClean="0"/>
              <a:t>was received </a:t>
            </a:r>
            <a:r>
              <a:rPr lang="en-US" sz="2000" dirty="0"/>
              <a:t>in </a:t>
            </a:r>
            <a:r>
              <a:rPr lang="en-US" sz="2000" dirty="0" smtClean="0"/>
              <a:t>2008</a:t>
            </a:r>
          </a:p>
          <a:p>
            <a:r>
              <a:rPr lang="en-US" sz="2000" dirty="0" smtClean="0"/>
              <a:t>The data types include demographic data, clinical assessments, imaging data, and –</a:t>
            </a:r>
            <a:r>
              <a:rPr lang="en-US" sz="2000" dirty="0" err="1" smtClean="0"/>
              <a:t>omic</a:t>
            </a:r>
            <a:r>
              <a:rPr lang="en-US" sz="2000" dirty="0" smtClean="0"/>
              <a:t> data </a:t>
            </a:r>
          </a:p>
          <a:p>
            <a:r>
              <a:rPr lang="en-US" sz="2000" dirty="0"/>
              <a:t>Currently has data available from over 37,000 </a:t>
            </a:r>
            <a:r>
              <a:rPr lang="en-US" sz="2000" dirty="0" smtClean="0"/>
              <a:t>subjects</a:t>
            </a:r>
          </a:p>
          <a:p>
            <a:r>
              <a:rPr lang="en-US" sz="2000" dirty="0" smtClean="0"/>
              <a:t>150TB of imaging and –</a:t>
            </a:r>
            <a:r>
              <a:rPr lang="en-US" sz="2000" dirty="0" err="1" smtClean="0"/>
              <a:t>omic</a:t>
            </a:r>
            <a:r>
              <a:rPr lang="en-US" sz="2000" dirty="0" smtClean="0"/>
              <a:t> data is stored in the cloud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0600" cy="762000"/>
          </a:xfrm>
        </p:spPr>
        <p:txBody>
          <a:bodyPr/>
          <a:lstStyle/>
          <a:p>
            <a:r>
              <a:rPr lang="en-US" dirty="0" smtClean="0"/>
              <a:t>NDAR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NDAR data dictionary is one of the key building blocks for this </a:t>
            </a:r>
            <a:r>
              <a:rPr lang="en-US" sz="2000" dirty="0"/>
              <a:t>repository. </a:t>
            </a:r>
            <a:r>
              <a:rPr lang="en-US" sz="2000" dirty="0" smtClean="0"/>
              <a:t>It provides a flexible </a:t>
            </a:r>
            <a:r>
              <a:rPr lang="en-US" sz="2000" dirty="0"/>
              <a:t>and extensible framework for data </a:t>
            </a:r>
            <a:r>
              <a:rPr lang="en-US" sz="2000" dirty="0" smtClean="0"/>
              <a:t>definition by the research community.</a:t>
            </a:r>
            <a:endParaRPr lang="en-US" sz="2000" dirty="0"/>
          </a:p>
          <a:p>
            <a:pPr eaLnBrk="1" hangingPunct="1"/>
            <a:r>
              <a:rPr lang="en-US" sz="2000" dirty="0"/>
              <a:t> 400+ instruments, </a:t>
            </a:r>
            <a:r>
              <a:rPr lang="en-US" sz="2000" dirty="0" smtClean="0"/>
              <a:t>freely available to anyone </a:t>
            </a:r>
            <a:endParaRPr lang="en-US" sz="2000" dirty="0"/>
          </a:p>
          <a:p>
            <a:pPr lvl="1" eaLnBrk="1" hangingPunct="1"/>
            <a:r>
              <a:rPr lang="en-US" sz="1800" dirty="0"/>
              <a:t>35,000+ unique data elements and growing</a:t>
            </a:r>
          </a:p>
          <a:p>
            <a:pPr lvl="1" eaLnBrk="1" hangingPunct="1"/>
            <a:r>
              <a:rPr lang="en-US" sz="1800" dirty="0"/>
              <a:t>A research community platform for defining the complex language characterizing autism research</a:t>
            </a:r>
          </a:p>
          <a:p>
            <a:pPr lvl="2" eaLnBrk="1" hangingPunct="1"/>
            <a:r>
              <a:rPr lang="en-US" dirty="0"/>
              <a:t>Clinical</a:t>
            </a:r>
          </a:p>
          <a:p>
            <a:pPr lvl="2" eaLnBrk="1" hangingPunct="1"/>
            <a:r>
              <a:rPr lang="en-US" dirty="0"/>
              <a:t>Genomics/Proteomics </a:t>
            </a:r>
          </a:p>
          <a:p>
            <a:pPr lvl="2" eaLnBrk="1" hangingPunct="1"/>
            <a:r>
              <a:rPr lang="en-US" dirty="0"/>
              <a:t>Imaging </a:t>
            </a:r>
            <a:r>
              <a:rPr lang="en-US" dirty="0" smtClean="0"/>
              <a:t>Modalities</a:t>
            </a:r>
            <a:endParaRPr lang="en-US" dirty="0"/>
          </a:p>
          <a:p>
            <a:pPr eaLnBrk="1" hangingPunct="1"/>
            <a:r>
              <a:rPr lang="en-US" sz="2000" dirty="0"/>
              <a:t>Accommodates any data type and data structure</a:t>
            </a:r>
          </a:p>
          <a:p>
            <a:pPr eaLnBrk="1" hangingPunct="1"/>
            <a:r>
              <a:rPr lang="en-US" sz="2000" dirty="0"/>
              <a:t>Extended and enhanced by the ASD research community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Curated by </a:t>
            </a:r>
            <a:r>
              <a:rPr lang="en-US" sz="2000" dirty="0" smtClean="0">
                <a:solidFill>
                  <a:srgbClr val="FF0000"/>
                </a:solidFill>
              </a:rPr>
              <a:t>NDAR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Allows investigators to quickly perform quality control tests of their data without submitting data anywhere.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324600" cy="762000"/>
          </a:xfrm>
        </p:spPr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85" y="1295400"/>
            <a:ext cx="727066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22153" y="3417348"/>
            <a:ext cx="3657600" cy="369332"/>
          </a:xfrm>
          <a:prstGeom prst="rect">
            <a:avLst/>
          </a:prstGeom>
          <a:solidFill>
            <a:srgbClr val="316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dirty="0"/>
              <a:t>Data Definition (200+)</a:t>
            </a:r>
          </a:p>
        </p:txBody>
      </p:sp>
      <p:sp>
        <p:nvSpPr>
          <p:cNvPr id="10" name="Left Arrow 9"/>
          <p:cNvSpPr/>
          <p:nvPr/>
        </p:nvSpPr>
        <p:spPr bwMode="auto">
          <a:xfrm rot="20471443" flipV="1">
            <a:off x="2308678" y="3943332"/>
            <a:ext cx="1421848" cy="300786"/>
          </a:xfrm>
          <a:prstGeom prst="leftArrow">
            <a:avLst/>
          </a:prstGeom>
          <a:solidFill>
            <a:srgbClr val="316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431678" flipV="1">
            <a:off x="2235191" y="3276600"/>
            <a:ext cx="1421848" cy="300786"/>
          </a:xfrm>
          <a:prstGeom prst="leftArrow">
            <a:avLst/>
          </a:prstGeom>
          <a:solidFill>
            <a:srgbClr val="316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ndar_homepage_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153" y="1595700"/>
            <a:ext cx="6083847" cy="46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000" dirty="0" smtClean="0"/>
              <a:t>Many ICs at NIH have initiated data dictionary/controlled vocabulary efforts, and a few are even mandating use of those data dictionaries for all awardees. </a:t>
            </a:r>
          </a:p>
          <a:p>
            <a:pPr lvl="1"/>
            <a:r>
              <a:rPr lang="en-US" sz="1800" dirty="0" smtClean="0"/>
              <a:t>NINDS (CDEs for neuroscience clinical research and form builder)</a:t>
            </a:r>
          </a:p>
          <a:p>
            <a:pPr lvl="1"/>
            <a:r>
              <a:rPr lang="en-US" sz="1800" dirty="0" smtClean="0"/>
              <a:t>PhenX (standards and measures related to complex </a:t>
            </a:r>
            <a:r>
              <a:rPr lang="en-US" sz="1800" dirty="0" smtClean="0"/>
              <a:t>diseases)</a:t>
            </a:r>
            <a:endParaRPr lang="en-US" sz="1800" dirty="0" smtClean="0"/>
          </a:p>
          <a:p>
            <a:pPr lvl="1"/>
            <a:r>
              <a:rPr lang="en-US" sz="1800" dirty="0" smtClean="0"/>
              <a:t>NIH Toolbox (an integrated set of tools for measuring cognitive, emotional, motor, and sensory function</a:t>
            </a:r>
            <a:r>
              <a:rPr lang="en-US" sz="1800" dirty="0" smtClean="0"/>
              <a:t>)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A summary of CDE efforts (both NIH and other) is available at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http://www.nlm.nih.gov/cde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).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0600" cy="762000"/>
          </a:xfrm>
        </p:spPr>
        <p:txBody>
          <a:bodyPr/>
          <a:lstStyle/>
          <a:p>
            <a:r>
              <a:rPr lang="en-US" dirty="0" smtClean="0"/>
              <a:t>NIH Data Dictionary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953000" cy="4800600"/>
          </a:xfrm>
        </p:spPr>
        <p:txBody>
          <a:bodyPr/>
          <a:lstStyle/>
          <a:p>
            <a:r>
              <a:rPr lang="en-US" sz="1800" dirty="0"/>
              <a:t>The NDAR GUID software allows any researcher to generate a unique identifier using some information from a birth certificate.</a:t>
            </a:r>
          </a:p>
          <a:p>
            <a:r>
              <a:rPr lang="en-US" sz="1800" dirty="0"/>
              <a:t>If the same information is entered in different laboratories, the same GUID will be generated.</a:t>
            </a:r>
          </a:p>
          <a:p>
            <a:r>
              <a:rPr lang="en-US" sz="1800" dirty="0"/>
              <a:t>This strategy allows NDAR to aggregate data on the same subject collected in multiple laboratories without </a:t>
            </a:r>
            <a:r>
              <a:rPr lang="en-US" sz="1800" dirty="0" smtClean="0"/>
              <a:t>holding </a:t>
            </a:r>
            <a:r>
              <a:rPr lang="en-US" sz="1800" dirty="0"/>
              <a:t>any of the personally identifiable </a:t>
            </a:r>
            <a:r>
              <a:rPr lang="en-US" sz="1800" dirty="0" smtClean="0"/>
              <a:t>information </a:t>
            </a:r>
            <a:r>
              <a:rPr lang="en-US" sz="1800" dirty="0"/>
              <a:t>about that subject. </a:t>
            </a:r>
            <a:endParaRPr lang="en-US" sz="1800" dirty="0" smtClean="0"/>
          </a:p>
          <a:p>
            <a:r>
              <a:rPr lang="en-US" sz="1800" dirty="0" smtClean="0"/>
              <a:t>The GUID is now being used in other research communities and can be made available to you.  We have created a video to help with </a:t>
            </a:r>
            <a:r>
              <a:rPr lang="en-US" sz="1800" dirty="0"/>
              <a:t>informed consent issues.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www.youtube.com/watch?v=Tb6euCVoous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067800" cy="762000"/>
          </a:xfrm>
        </p:spPr>
        <p:txBody>
          <a:bodyPr/>
          <a:lstStyle/>
          <a:p>
            <a:r>
              <a:rPr lang="en-US" dirty="0" smtClean="0"/>
              <a:t>Global Unique Identifier – the Other Building Block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1920240" cy="226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2743200" cy="5257800"/>
          </a:xfrm>
        </p:spPr>
        <p:txBody>
          <a:bodyPr/>
          <a:lstStyle/>
          <a:p>
            <a:r>
              <a:rPr lang="en-US" sz="2000" dirty="0" smtClean="0"/>
              <a:t>There are several other data repositories with data from human subjects related to autism.</a:t>
            </a:r>
          </a:p>
          <a:p>
            <a:r>
              <a:rPr lang="en-US" sz="2000" dirty="0" smtClean="0"/>
              <a:t>NDAR has a deep federation with those repositories to allow queries and data downloads from multiple repositories simultaneously.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5943600" cy="762000"/>
          </a:xfrm>
        </p:spPr>
        <p:txBody>
          <a:bodyPr/>
          <a:lstStyle/>
          <a:p>
            <a:r>
              <a:rPr lang="en-US" dirty="0" smtClean="0"/>
              <a:t>Data Federation</a:t>
            </a:r>
            <a:endParaRPr lang="en-US" dirty="0"/>
          </a:p>
        </p:txBody>
      </p:sp>
      <p:pic>
        <p:nvPicPr>
          <p:cNvPr id="6" name="Picture 2" descr="C:\Users\halldan\Documents\1Docs\ndar-docs\2 Requirements\Portal\My_permissions\permissions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 b="13516"/>
          <a:stretch/>
        </p:blipFill>
        <p:spPr bwMode="auto">
          <a:xfrm>
            <a:off x="3352800" y="1143000"/>
            <a:ext cx="5669280" cy="498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" y="228600"/>
            <a:ext cx="9132257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6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496</Words>
  <Application>Microsoft Office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Following the Presentation by Mike Huerta, how are we making autism data   A) Discoverable  B) Useful to Others  C) Citable  D) Linked to the        Literature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NDAR, making autism data:   A) Discoverable – federation, useful queries, XML        web services  B) Useful to Others – data access, data QC, data        analysis pipelines (soon),   C) Citable – data from labs, data from papers  D) Linked to the Literature – data link in PubMed    </vt:lpstr>
    </vt:vector>
  </TitlesOfParts>
  <Company>NIMH HQ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Carter</dc:creator>
  <cp:lastModifiedBy>Gregory Farber</cp:lastModifiedBy>
  <cp:revision>200</cp:revision>
  <cp:lastPrinted>2013-02-25T13:42:19Z</cp:lastPrinted>
  <dcterms:created xsi:type="dcterms:W3CDTF">2012-11-06T17:31:41Z</dcterms:created>
  <dcterms:modified xsi:type="dcterms:W3CDTF">2013-02-25T13:42:22Z</dcterms:modified>
</cp:coreProperties>
</file>