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4" r:id="rId2"/>
  </p:sldMasterIdLst>
  <p:notesMasterIdLst>
    <p:notesMasterId r:id="rId29"/>
  </p:notesMasterIdLst>
  <p:handoutMasterIdLst>
    <p:handoutMasterId r:id="rId30"/>
  </p:handoutMasterIdLst>
  <p:sldIdLst>
    <p:sldId id="257" r:id="rId3"/>
    <p:sldId id="366" r:id="rId4"/>
    <p:sldId id="369" r:id="rId5"/>
    <p:sldId id="371" r:id="rId6"/>
    <p:sldId id="338" r:id="rId7"/>
    <p:sldId id="393" r:id="rId8"/>
    <p:sldId id="372" r:id="rId9"/>
    <p:sldId id="373" r:id="rId10"/>
    <p:sldId id="357" r:id="rId11"/>
    <p:sldId id="358" r:id="rId12"/>
    <p:sldId id="383" r:id="rId13"/>
    <p:sldId id="384" r:id="rId14"/>
    <p:sldId id="385" r:id="rId15"/>
    <p:sldId id="386" r:id="rId16"/>
    <p:sldId id="381" r:id="rId17"/>
    <p:sldId id="380" r:id="rId18"/>
    <p:sldId id="382" r:id="rId19"/>
    <p:sldId id="379" r:id="rId20"/>
    <p:sldId id="359" r:id="rId21"/>
    <p:sldId id="387" r:id="rId22"/>
    <p:sldId id="388" r:id="rId23"/>
    <p:sldId id="389" r:id="rId24"/>
    <p:sldId id="390" r:id="rId25"/>
    <p:sldId id="391" r:id="rId26"/>
    <p:sldId id="392" r:id="rId27"/>
    <p:sldId id="37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451"/>
    <a:srgbClr val="0000FF"/>
    <a:srgbClr val="0000CC"/>
    <a:srgbClr val="800000"/>
    <a:srgbClr val="990033"/>
    <a:srgbClr val="002060"/>
    <a:srgbClr val="B5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autoAdjust="0"/>
    <p:restoredTop sz="96515" autoAdjust="0"/>
  </p:normalViewPr>
  <p:slideViewPr>
    <p:cSldViewPr>
      <p:cViewPr>
        <p:scale>
          <a:sx n="75" d="100"/>
          <a:sy n="75" d="100"/>
        </p:scale>
        <p:origin x="-2598" y="-8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506EEB6-94C3-4FA0-8C22-507FC84C1A83}" type="datetimeFigureOut">
              <a:rPr lang="en-US" smtClean="0"/>
              <a:t>2/22/2013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1BCB07-42B2-48FA-8A80-7D87AB6B57A7}" type="slidenum">
              <a:rPr lang="en-US" smtClean="0"/>
              <a:t>‹#›</a:t>
            </a:fld>
            <a:endParaRPr lang="en-US"/>
          </a:p>
        </p:txBody>
      </p:sp>
    </p:spTree>
    <p:extLst>
      <p:ext uri="{BB962C8B-B14F-4D97-AF65-F5344CB8AC3E}">
        <p14:creationId xmlns:p14="http://schemas.microsoft.com/office/powerpoint/2010/main" val="963294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DCFE198-1607-4C70-87B3-EE678C67AE1C}" type="datetimeFigureOut">
              <a:rPr lang="en-US"/>
              <a:pPr>
                <a:defRPr/>
              </a:pPr>
              <a:t>2/22/2013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78B5046-1849-4AFB-8A79-35A49DDB0773}" type="slidenum">
              <a:rPr lang="en-US"/>
              <a:pPr>
                <a:defRPr/>
              </a:pPr>
              <a:t>‹#›</a:t>
            </a:fld>
            <a:endParaRPr lang="en-US" dirty="0"/>
          </a:p>
        </p:txBody>
      </p:sp>
    </p:spTree>
    <p:extLst>
      <p:ext uri="{BB962C8B-B14F-4D97-AF65-F5344CB8AC3E}">
        <p14:creationId xmlns:p14="http://schemas.microsoft.com/office/powerpoint/2010/main" val="3088043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E0F151C-DDAC-41A4-BFE3-0ABF15DE36B7}" type="datetime8">
              <a:rPr lang="en-US"/>
              <a:pPr fontAlgn="base">
                <a:spcBef>
                  <a:spcPct val="0"/>
                </a:spcBef>
                <a:spcAft>
                  <a:spcPct val="0"/>
                </a:spcAft>
                <a:defRPr/>
              </a:pPr>
              <a:t>2/22/2013 7:25 AM</a:t>
            </a:fld>
            <a:endParaRPr lang="en-US" dirty="0"/>
          </a:p>
        </p:txBody>
      </p:sp>
      <p:sp>
        <p:nvSpPr>
          <p:cNvPr id="18437" name="Footer Placeholder 5"/>
          <p:cNvSpPr>
            <a:spLocks noGrp="1"/>
          </p:cNvSpPr>
          <p:nvPr>
            <p:ph type="ftr" sz="quarter" idx="4"/>
          </p:nvPr>
        </p:nvSpPr>
        <p:spPr bwMode="auto">
          <a:xfrm>
            <a:off x="0" y="8829675"/>
            <a:ext cx="6308725"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pPr fontAlgn="base">
              <a:spcBef>
                <a:spcPct val="0"/>
              </a:spcBef>
              <a:spcAft>
                <a:spcPct val="0"/>
              </a:spcAft>
              <a:defRPr/>
            </a:pPr>
            <a:endParaRPr lang="en-US" sz="500"/>
          </a:p>
        </p:txBody>
      </p:sp>
      <p:sp>
        <p:nvSpPr>
          <p:cNvPr id="18438" name="Slide Number Placeholder 6"/>
          <p:cNvSpPr>
            <a:spLocks noGrp="1"/>
          </p:cNvSpPr>
          <p:nvPr>
            <p:ph type="sldNum" sz="quarter" idx="5"/>
          </p:nvPr>
        </p:nvSpPr>
        <p:spPr bwMode="auto">
          <a:xfrm>
            <a:off x="6308725" y="8829675"/>
            <a:ext cx="700088"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09AAF6A-62BC-4B85-A456-11009A90B6AC}" type="slidenum">
              <a:rPr lang="en-US"/>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CEDAB-A611-409B-804E-8817E036A49F}" type="slidenum">
              <a:rPr lang="en-US" smtClean="0"/>
              <a:t>2</a:t>
            </a:fld>
            <a:endParaRPr lang="en-US"/>
          </a:p>
        </p:txBody>
      </p:sp>
    </p:spTree>
    <p:extLst>
      <p:ext uri="{BB962C8B-B14F-4D97-AF65-F5344CB8AC3E}">
        <p14:creationId xmlns:p14="http://schemas.microsoft.com/office/powerpoint/2010/main" val="345715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4F28AB-A6F5-4B2D-92C1-F3AB02155655}"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CEDAB-A611-409B-804E-8817E036A49F}" type="slidenum">
              <a:rPr lang="en-US" smtClean="0"/>
              <a:t>15</a:t>
            </a:fld>
            <a:endParaRPr lang="en-US"/>
          </a:p>
        </p:txBody>
      </p:sp>
    </p:spTree>
    <p:extLst>
      <p:ext uri="{BB962C8B-B14F-4D97-AF65-F5344CB8AC3E}">
        <p14:creationId xmlns:p14="http://schemas.microsoft.com/office/powerpoint/2010/main" val="3457154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3CEDAB-A611-409B-804E-8817E036A49F}" type="slidenum">
              <a:rPr lang="en-US" smtClean="0"/>
              <a:t>16</a:t>
            </a:fld>
            <a:endParaRPr lang="en-US"/>
          </a:p>
        </p:txBody>
      </p:sp>
    </p:spTree>
    <p:extLst>
      <p:ext uri="{BB962C8B-B14F-4D97-AF65-F5344CB8AC3E}">
        <p14:creationId xmlns:p14="http://schemas.microsoft.com/office/powerpoint/2010/main" val="33905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CEDAB-A611-409B-804E-8817E036A49F}" type="slidenum">
              <a:rPr lang="en-US" smtClean="0"/>
              <a:t>18</a:t>
            </a:fld>
            <a:endParaRPr lang="en-US"/>
          </a:p>
        </p:txBody>
      </p:sp>
    </p:spTree>
    <p:extLst>
      <p:ext uri="{BB962C8B-B14F-4D97-AF65-F5344CB8AC3E}">
        <p14:creationId xmlns:p14="http://schemas.microsoft.com/office/powerpoint/2010/main" val="23635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7338676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23629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2161639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8067032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844AB2-93CB-4CAD-BDE8-526D855A05F3}" type="slidenum">
              <a:rPr lang="en-US"/>
              <a:pPr>
                <a:defRPr/>
              </a:pPr>
              <a:t>‹#›</a:t>
            </a:fld>
            <a:endParaRPr lang="en-US"/>
          </a:p>
        </p:txBody>
      </p:sp>
    </p:spTree>
    <p:extLst>
      <p:ext uri="{BB962C8B-B14F-4D97-AF65-F5344CB8AC3E}">
        <p14:creationId xmlns:p14="http://schemas.microsoft.com/office/powerpoint/2010/main" val="224876429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50682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19137985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94424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72705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629003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97885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975455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8193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424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5" y="6007100"/>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Lst>
  <p:transition spd="med">
    <p:fade/>
  </p:transition>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spd="med">
    <p:fade/>
  </p:transition>
  <p:hf hdr="0" dt="0"/>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p:cNvSpPr>
          <p:nvPr/>
        </p:nvSpPr>
        <p:spPr bwMode="auto">
          <a:xfrm>
            <a:off x="1747520" y="3505200"/>
            <a:ext cx="56388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2813">
              <a:lnSpc>
                <a:spcPct val="80000"/>
              </a:lnSpc>
            </a:pPr>
            <a:r>
              <a:rPr lang="en-US" b="1" dirty="0" smtClean="0">
                <a:latin typeface="+mj-lt"/>
              </a:rPr>
              <a:t>Lorrie Apple Johnson</a:t>
            </a:r>
            <a:endParaRPr lang="en-US" b="1" dirty="0">
              <a:latin typeface="+mj-lt"/>
            </a:endParaRPr>
          </a:p>
          <a:p>
            <a:pPr algn="ctr" defTabSz="912813">
              <a:lnSpc>
                <a:spcPct val="80000"/>
              </a:lnSpc>
            </a:pPr>
            <a:r>
              <a:rPr lang="en-US" b="1" dirty="0">
                <a:latin typeface="+mj-lt"/>
              </a:rPr>
              <a:t>Lead Librarian, Information Analysis &amp; Services</a:t>
            </a:r>
            <a:endParaRPr lang="en-US" b="1" dirty="0" smtClean="0">
              <a:latin typeface="+mj-lt"/>
            </a:endParaRPr>
          </a:p>
          <a:p>
            <a:pPr algn="ctr" defTabSz="912813">
              <a:lnSpc>
                <a:spcPct val="80000"/>
              </a:lnSpc>
            </a:pPr>
            <a:r>
              <a:rPr lang="en-US" b="1" dirty="0" smtClean="0">
                <a:latin typeface="+mj-lt"/>
              </a:rPr>
              <a:t>Office </a:t>
            </a:r>
            <a:r>
              <a:rPr lang="en-US" b="1" dirty="0">
                <a:latin typeface="+mj-lt"/>
              </a:rPr>
              <a:t>of Scientific and Technical Information (OSTI)</a:t>
            </a:r>
          </a:p>
          <a:p>
            <a:pPr algn="ctr"/>
            <a:r>
              <a:rPr lang="en-US" b="1" dirty="0">
                <a:latin typeface="+mj-lt"/>
              </a:rPr>
              <a:t>National Academy of </a:t>
            </a:r>
            <a:r>
              <a:rPr lang="en-US" b="1" dirty="0" smtClean="0">
                <a:latin typeface="+mj-lt"/>
              </a:rPr>
              <a:t>Sciences</a:t>
            </a:r>
          </a:p>
          <a:p>
            <a:pPr algn="ctr"/>
            <a:r>
              <a:rPr lang="en-US" b="1" dirty="0" smtClean="0">
                <a:latin typeface="+mj-lt"/>
              </a:rPr>
              <a:t>Washington, DC</a:t>
            </a:r>
            <a:endParaRPr lang="en-US" b="1" dirty="0">
              <a:latin typeface="+mj-lt"/>
            </a:endParaRPr>
          </a:p>
          <a:p>
            <a:pPr algn="ctr"/>
            <a:r>
              <a:rPr lang="en-US" b="1" dirty="0" smtClean="0">
                <a:latin typeface="+mj-lt"/>
              </a:rPr>
              <a:t>February </a:t>
            </a:r>
            <a:r>
              <a:rPr lang="en-US" b="1" dirty="0">
                <a:latin typeface="+mj-lt"/>
              </a:rPr>
              <a:t>26, 2013</a:t>
            </a:r>
            <a:endParaRPr lang="en-US" dirty="0">
              <a:latin typeface="+mj-lt"/>
            </a:endParaRPr>
          </a:p>
        </p:txBody>
      </p:sp>
      <p:sp>
        <p:nvSpPr>
          <p:cNvPr id="5123" name="Text Box 4"/>
          <p:cNvSpPr txBox="1">
            <a:spLocks noChangeArrowheads="1"/>
          </p:cNvSpPr>
          <p:nvPr/>
        </p:nvSpPr>
        <p:spPr bwMode="auto">
          <a:xfrm>
            <a:off x="1861820" y="1194534"/>
            <a:ext cx="5410200" cy="615553"/>
          </a:xfrm>
          <a:prstGeom prst="rect">
            <a:avLst/>
          </a:prstGeom>
          <a:gradFill>
            <a:gsLst>
              <a:gs pos="0">
                <a:srgbClr val="5E9EFF"/>
              </a:gs>
              <a:gs pos="3000">
                <a:srgbClr val="85C2FF"/>
              </a:gs>
              <a:gs pos="26000">
                <a:srgbClr val="C4D6EB"/>
              </a:gs>
              <a:gs pos="100000">
                <a:srgbClr val="FFEBFA"/>
              </a:gs>
            </a:gsLst>
            <a:lin ang="5400000" scaled="0"/>
          </a:gradFill>
          <a:ln>
            <a:solidFill>
              <a:schemeClr val="accent1"/>
            </a:solidFill>
          </a:ln>
          <a:effectLst>
            <a:outerShdw blurRad="50800" dist="38100" dir="2700000" algn="tl" rotWithShape="0">
              <a:prstClr val="black">
                <a:alpha val="40000"/>
              </a:prstClr>
            </a:outerShdw>
            <a:softEdge rad="31750"/>
          </a:effectLst>
          <a:scene3d>
            <a:camera prst="obliqueTopLeft"/>
            <a:lightRig rig="threePt" dir="t"/>
          </a:scene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400" i="1" dirty="0" smtClean="0"/>
              <a:t>DataCite </a:t>
            </a:r>
            <a:r>
              <a:rPr lang="en-US" sz="3400" i="1" dirty="0"/>
              <a:t>and Science.gov</a:t>
            </a:r>
            <a:endParaRPr lang="en-US" sz="3400" b="1" dirty="0" smtClean="0">
              <a:solidFill>
                <a:srgbClr val="002060"/>
              </a:solidFill>
              <a:latin typeface="+mj-lt"/>
            </a:endParaRPr>
          </a:p>
        </p:txBody>
      </p:sp>
      <p:pic>
        <p:nvPicPr>
          <p:cNvPr id="3076" name="Picture 7" descr="OSTIgov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5243684"/>
            <a:ext cx="1374774" cy="62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8" descr="DOE_SC-Horizonta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63" y="5257800"/>
            <a:ext cx="3489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847671"/>
            <a:ext cx="8153400" cy="1015663"/>
          </a:xfrm>
          <a:prstGeom prst="rect">
            <a:avLst/>
          </a:prstGeom>
          <a:noFill/>
        </p:spPr>
        <p:txBody>
          <a:bodyPr wrap="square" rtlCol="0">
            <a:spAutoFit/>
          </a:bodyPr>
          <a:lstStyle/>
          <a:p>
            <a:pPr algn="ctr"/>
            <a:r>
              <a:rPr lang="en-US" sz="2400" b="1" dirty="0"/>
              <a:t>Finding the Needle in the </a:t>
            </a:r>
            <a:r>
              <a:rPr lang="en-US" sz="2400" b="1" dirty="0" smtClean="0"/>
              <a:t>Haystack</a:t>
            </a:r>
            <a:endParaRPr lang="en-US" sz="2400" dirty="0"/>
          </a:p>
          <a:p>
            <a:pPr algn="ctr"/>
            <a:r>
              <a:rPr lang="en-US" b="1" i="1" dirty="0">
                <a:solidFill>
                  <a:srgbClr val="0070C0"/>
                </a:solidFill>
              </a:rPr>
              <a:t>A Symposium of the Board on Research </a:t>
            </a:r>
            <a:r>
              <a:rPr lang="en-US" b="1" i="1" dirty="0" smtClean="0">
                <a:solidFill>
                  <a:srgbClr val="0070C0"/>
                </a:solidFill>
              </a:rPr>
              <a:t>Data and </a:t>
            </a:r>
            <a:r>
              <a:rPr lang="en-US" b="1" i="1" dirty="0">
                <a:solidFill>
                  <a:srgbClr val="0070C0"/>
                </a:solidFill>
              </a:rPr>
              <a:t>Information </a:t>
            </a:r>
            <a:r>
              <a:rPr lang="en-US" b="1" i="1" dirty="0" smtClean="0">
                <a:solidFill>
                  <a:srgbClr val="0070C0"/>
                </a:solidFill>
              </a:rPr>
              <a:t/>
            </a:r>
            <a:br>
              <a:rPr lang="en-US" b="1" i="1" dirty="0" smtClean="0">
                <a:solidFill>
                  <a:srgbClr val="0070C0"/>
                </a:solidFill>
              </a:rPr>
            </a:br>
            <a:r>
              <a:rPr lang="en-US" b="1" i="1" dirty="0" smtClean="0">
                <a:solidFill>
                  <a:srgbClr val="0070C0"/>
                </a:solidFill>
              </a:rPr>
              <a:t>on Strategies </a:t>
            </a:r>
            <a:r>
              <a:rPr lang="en-US" b="1" i="1" dirty="0">
                <a:solidFill>
                  <a:srgbClr val="0070C0"/>
                </a:solidFill>
              </a:rPr>
              <a:t>for Discovering Research Data </a:t>
            </a:r>
            <a:r>
              <a:rPr lang="en-US" b="1" i="1" dirty="0" smtClean="0">
                <a:solidFill>
                  <a:srgbClr val="0070C0"/>
                </a:solidFill>
              </a:rPr>
              <a:t>Online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1678" y="381000"/>
            <a:ext cx="8534400" cy="533400"/>
          </a:xfrm>
        </p:spPr>
        <p:txBody>
          <a:bodyPr>
            <a:noAutofit/>
          </a:bodyPr>
          <a:lstStyle/>
          <a:p>
            <a:r>
              <a:rPr lang="en-US" sz="4000" u="sng" dirty="0" smtClean="0">
                <a:solidFill>
                  <a:srgbClr val="002060"/>
                </a:solidFill>
              </a:rPr>
              <a:t>Science.gov</a:t>
            </a:r>
            <a:r>
              <a:rPr lang="en-US" sz="3600" dirty="0" smtClean="0">
                <a:solidFill>
                  <a:schemeClr val="tx1"/>
                </a:solidFill>
              </a:rPr>
              <a:t> </a:t>
            </a:r>
            <a:r>
              <a:rPr lang="en-US" sz="3200" dirty="0" smtClean="0">
                <a:solidFill>
                  <a:schemeClr val="tx1"/>
                </a:solidFill>
              </a:rPr>
              <a:t>Integrates</a:t>
            </a:r>
            <a:r>
              <a:rPr lang="en-US" sz="3200" dirty="0">
                <a:solidFill>
                  <a:schemeClr val="tx1"/>
                </a:solidFill>
              </a:rPr>
              <a:t> </a:t>
            </a:r>
            <a:r>
              <a:rPr lang="en-US" sz="3200" dirty="0" smtClean="0">
                <a:solidFill>
                  <a:schemeClr val="tx1"/>
                </a:solidFill>
              </a:rPr>
              <a:t>Federal Agency R&amp;D Results</a:t>
            </a:r>
          </a:p>
        </p:txBody>
      </p:sp>
      <p:sp>
        <p:nvSpPr>
          <p:cNvPr id="4" name="Content Placeholder 2"/>
          <p:cNvSpPr>
            <a:spLocks noGrp="1"/>
          </p:cNvSpPr>
          <p:nvPr>
            <p:ph sz="quarter" idx="1"/>
          </p:nvPr>
        </p:nvSpPr>
        <p:spPr>
          <a:xfrm>
            <a:off x="685800" y="2895600"/>
            <a:ext cx="4018280" cy="1828193"/>
          </a:xfrm>
        </p:spPr>
        <p:txBody>
          <a:bodyPr/>
          <a:lstStyle/>
          <a:p>
            <a:pPr marL="365760" indent="-274320">
              <a:spcBef>
                <a:spcPts val="0"/>
              </a:spcBef>
              <a:buFont typeface="Arial" pitchFamily="34" charset="0"/>
              <a:buChar char="•"/>
            </a:pPr>
            <a:r>
              <a:rPr lang="en-US" sz="2200" dirty="0" smtClean="0">
                <a:latin typeface="Arial" charset="0"/>
                <a:cs typeface="Arial" charset="0"/>
              </a:rPr>
              <a:t>200 million pages of science information</a:t>
            </a:r>
            <a:br>
              <a:rPr lang="en-US" sz="2200" dirty="0" smtClean="0">
                <a:latin typeface="Arial" charset="0"/>
                <a:cs typeface="Arial" charset="0"/>
              </a:rPr>
            </a:br>
            <a:endParaRPr lang="en-US" sz="2200" dirty="0" smtClean="0">
              <a:latin typeface="Arial" charset="0"/>
              <a:cs typeface="Arial" charset="0"/>
            </a:endParaRPr>
          </a:p>
          <a:p>
            <a:pPr marL="365760" indent="-274320">
              <a:spcBef>
                <a:spcPts val="0"/>
              </a:spcBef>
              <a:buFont typeface="Arial" pitchFamily="34" charset="0"/>
              <a:buChar char="•"/>
            </a:pPr>
            <a:r>
              <a:rPr lang="en-US" sz="2200" dirty="0" smtClean="0">
                <a:latin typeface="Arial" charset="0"/>
                <a:cs typeface="Arial" charset="0"/>
              </a:rPr>
              <a:t>Over 55 databases </a:t>
            </a:r>
            <a:br>
              <a:rPr lang="en-US" sz="2200" dirty="0" smtClean="0">
                <a:latin typeface="Arial" charset="0"/>
                <a:cs typeface="Arial" charset="0"/>
              </a:rPr>
            </a:br>
            <a:endParaRPr lang="en-US" sz="2200" dirty="0" smtClean="0">
              <a:latin typeface="Arial" charset="0"/>
              <a:cs typeface="Arial" charset="0"/>
            </a:endParaRPr>
          </a:p>
          <a:p>
            <a:pPr marL="365760" indent="-274320">
              <a:spcBef>
                <a:spcPts val="0"/>
              </a:spcBef>
              <a:buFont typeface="Arial" pitchFamily="34" charset="0"/>
              <a:buChar char="•"/>
            </a:pPr>
            <a:r>
              <a:rPr lang="en-US" sz="2200" dirty="0" smtClean="0">
                <a:latin typeface="Arial" charset="0"/>
                <a:cs typeface="Arial" charset="0"/>
              </a:rPr>
              <a:t>2,100 select websites</a:t>
            </a:r>
          </a:p>
        </p:txBody>
      </p:sp>
      <p:pic>
        <p:nvPicPr>
          <p:cNvPr id="2053" name="Picture 5" descr="Science.gov Exhibit at AAAS 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563998"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186920"/>
            <a:ext cx="7620000" cy="400110"/>
          </a:xfrm>
          <a:prstGeom prst="rect">
            <a:avLst/>
          </a:prstGeom>
          <a:noFill/>
        </p:spPr>
        <p:txBody>
          <a:bodyPr wrap="square" rtlCol="0">
            <a:spAutoFit/>
          </a:bodyPr>
          <a:lstStyle/>
          <a:p>
            <a:r>
              <a:rPr lang="en-US" sz="2000" b="1" i="1" dirty="0" smtClean="0">
                <a:solidFill>
                  <a:srgbClr val="0000CC"/>
                </a:solidFill>
                <a:latin typeface="Arial" charset="0"/>
                <a:cs typeface="Arial" charset="0"/>
              </a:rPr>
              <a:t>Expanding to formats beyond text to multimedia and data.</a:t>
            </a:r>
            <a:endParaRPr lang="en-US" sz="2000" b="1" i="1" dirty="0">
              <a:solidFill>
                <a:srgbClr val="0000CC"/>
              </a:solidFill>
              <a:latin typeface="Arial" charset="0"/>
              <a:cs typeface="Arial" charset="0"/>
            </a:endParaRPr>
          </a:p>
        </p:txBody>
      </p:sp>
      <p:sp>
        <p:nvSpPr>
          <p:cNvPr id="6" name="Rectangle 5"/>
          <p:cNvSpPr/>
          <p:nvPr/>
        </p:nvSpPr>
        <p:spPr>
          <a:xfrm>
            <a:off x="76200" y="1066800"/>
            <a:ext cx="8610600" cy="1323439"/>
          </a:xfrm>
          <a:prstGeom prst="rect">
            <a:avLst/>
          </a:prstGeom>
        </p:spPr>
        <p:txBody>
          <a:bodyPr wrap="square">
            <a:spAutoFit/>
          </a:bodyPr>
          <a:lstStyle/>
          <a:p>
            <a:pPr marL="0" indent="0">
              <a:buNone/>
            </a:pPr>
            <a:r>
              <a:rPr lang="en-US" sz="2000" dirty="0">
                <a:latin typeface="Arial" charset="0"/>
                <a:cs typeface="Arial" charset="0"/>
              </a:rPr>
              <a:t>OSTI developed and operates </a:t>
            </a:r>
            <a:r>
              <a:rPr lang="en-US" sz="2000" dirty="0" smtClean="0">
                <a:latin typeface="Arial" charset="0"/>
                <a:cs typeface="Arial" charset="0"/>
              </a:rPr>
              <a:t>Science.gov…a </a:t>
            </a:r>
            <a:r>
              <a:rPr lang="en-US" sz="2000" dirty="0">
                <a:latin typeface="Arial" charset="0"/>
                <a:cs typeface="Arial" charset="0"/>
              </a:rPr>
              <a:t>single search box portal </a:t>
            </a:r>
            <a:r>
              <a:rPr lang="en-US" sz="2000" dirty="0" smtClean="0">
                <a:latin typeface="Arial" charset="0"/>
                <a:cs typeface="Arial" charset="0"/>
              </a:rPr>
              <a:t>to </a:t>
            </a:r>
            <a:r>
              <a:rPr lang="en-US" sz="2000" dirty="0">
                <a:latin typeface="Arial" charset="0"/>
                <a:cs typeface="Arial" charset="0"/>
              </a:rPr>
              <a:t>STI from 13 federal science agencies</a:t>
            </a:r>
            <a:r>
              <a:rPr lang="en-US" sz="2000" dirty="0" smtClean="0">
                <a:latin typeface="Arial" charset="0"/>
                <a:cs typeface="Arial" charset="0"/>
              </a:rPr>
              <a:t>.</a:t>
            </a:r>
          </a:p>
          <a:p>
            <a:endParaRPr lang="en-US" sz="2000" dirty="0" smtClean="0">
              <a:solidFill>
                <a:srgbClr val="000000"/>
              </a:solidFill>
              <a:latin typeface="Arial" charset="0"/>
              <a:cs typeface="Arial" charset="0"/>
            </a:endParaRPr>
          </a:p>
          <a:p>
            <a:r>
              <a:rPr lang="en-US" sz="2000" b="1" i="1" dirty="0" smtClean="0">
                <a:solidFill>
                  <a:srgbClr val="0000CC"/>
                </a:solidFill>
                <a:latin typeface="Arial" charset="0"/>
                <a:cs typeface="Arial" charset="0"/>
              </a:rPr>
              <a:t>Represents 97 % of the federal research and development budget.</a:t>
            </a:r>
          </a:p>
        </p:txBody>
      </p:sp>
    </p:spTree>
    <p:extLst>
      <p:ext uri="{BB962C8B-B14F-4D97-AF65-F5344CB8AC3E}">
        <p14:creationId xmlns:p14="http://schemas.microsoft.com/office/powerpoint/2010/main" val="127455641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go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p Arrow 1"/>
          <p:cNvSpPr/>
          <p:nvPr/>
        </p:nvSpPr>
        <p:spPr>
          <a:xfrm rot="18818762">
            <a:off x="8165244" y="2594671"/>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30020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g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9144000" cy="6784848"/>
          </a:xfrm>
          <a:prstGeom prst="rect">
            <a:avLst/>
          </a:prstGeom>
        </p:spPr>
      </p:pic>
      <p:sp>
        <p:nvSpPr>
          <p:cNvPr id="3" name="Up Arrow 2"/>
          <p:cNvSpPr/>
          <p:nvPr/>
        </p:nvSpPr>
        <p:spPr>
          <a:xfrm rot="18818762">
            <a:off x="6769956" y="2369892"/>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11812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g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1300"/>
          </a:xfrm>
          <a:prstGeom prst="rect">
            <a:avLst/>
          </a:prstGeom>
        </p:spPr>
      </p:pic>
      <p:sp>
        <p:nvSpPr>
          <p:cNvPr id="3" name="Up Arrow 2"/>
          <p:cNvSpPr/>
          <p:nvPr/>
        </p:nvSpPr>
        <p:spPr>
          <a:xfrm rot="18818762">
            <a:off x="7074758" y="3279084"/>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62240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gov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403653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Page_header.jpg"/>
          <p:cNvPicPr>
            <a:picLocks noChangeAspect="1"/>
          </p:cNvPicPr>
          <p:nvPr/>
        </p:nvPicPr>
        <p:blipFill>
          <a:blip r:embed="rId3"/>
          <a:srcRect/>
          <a:stretch>
            <a:fillRect/>
          </a:stretch>
        </p:blipFill>
        <p:spPr bwMode="auto">
          <a:xfrm>
            <a:off x="228600" y="4114800"/>
            <a:ext cx="8686800" cy="1882140"/>
          </a:xfrm>
          <a:prstGeom prst="rect">
            <a:avLst/>
          </a:prstGeom>
          <a:noFill/>
          <a:ln w="9525">
            <a:noFill/>
            <a:miter lim="800000"/>
            <a:headEnd/>
            <a:tailEnd/>
          </a:ln>
        </p:spPr>
      </p:pic>
      <p:sp>
        <p:nvSpPr>
          <p:cNvPr id="3" name="Title 2"/>
          <p:cNvSpPr>
            <a:spLocks noGrp="1"/>
          </p:cNvSpPr>
          <p:nvPr>
            <p:ph type="title"/>
          </p:nvPr>
        </p:nvSpPr>
        <p:spPr>
          <a:xfrm>
            <a:off x="223520" y="228600"/>
            <a:ext cx="8382000" cy="665162"/>
          </a:xfrm>
        </p:spPr>
        <p:txBody>
          <a:bodyPr/>
          <a:lstStyle/>
          <a:p>
            <a:r>
              <a:rPr lang="en-US" dirty="0" smtClean="0"/>
              <a:t>Why Cite Data?</a:t>
            </a:r>
            <a:endParaRPr lang="en-US" dirty="0"/>
          </a:p>
        </p:txBody>
      </p:sp>
      <p:sp>
        <p:nvSpPr>
          <p:cNvPr id="4" name="Content Placeholder 3"/>
          <p:cNvSpPr>
            <a:spLocks noGrp="1"/>
          </p:cNvSpPr>
          <p:nvPr>
            <p:ph sz="quarter" idx="1"/>
          </p:nvPr>
        </p:nvSpPr>
        <p:spPr>
          <a:xfrm>
            <a:off x="228600" y="1981200"/>
            <a:ext cx="8915400" cy="2951584"/>
          </a:xfrm>
        </p:spPr>
        <p:txBody>
          <a:bodyPr>
            <a:normAutofit/>
          </a:bodyPr>
          <a:lstStyle/>
          <a:p>
            <a:pPr marL="0" indent="0">
              <a:buNone/>
            </a:pPr>
            <a:endParaRPr lang="en-US" sz="1800" dirty="0"/>
          </a:p>
          <a:p>
            <a:pPr marL="0" indent="0">
              <a:buNone/>
            </a:pPr>
            <a:r>
              <a:rPr lang="en-US" sz="2200" dirty="0" smtClean="0"/>
              <a:t>Data </a:t>
            </a:r>
            <a:r>
              <a:rPr lang="en-US" sz="2200" dirty="0"/>
              <a:t>citation can help by</a:t>
            </a:r>
            <a:r>
              <a:rPr lang="en-US" sz="2200" dirty="0" smtClean="0"/>
              <a:t>:</a:t>
            </a:r>
            <a:endParaRPr lang="en-US" sz="2200" dirty="0"/>
          </a:p>
          <a:p>
            <a:pPr marL="285750" indent="-285750">
              <a:buFont typeface="Wingdings" pitchFamily="2" charset="2"/>
              <a:buChar char="ü"/>
            </a:pPr>
            <a:r>
              <a:rPr lang="en-US" sz="2200" dirty="0"/>
              <a:t>enabling easy reuse and verification of data</a:t>
            </a:r>
          </a:p>
          <a:p>
            <a:pPr marL="285750" indent="-285750">
              <a:buFont typeface="Wingdings" pitchFamily="2" charset="2"/>
              <a:buChar char="ü"/>
            </a:pPr>
            <a:r>
              <a:rPr lang="en-US" sz="2200" dirty="0"/>
              <a:t>allowing the impact of data to be tracked</a:t>
            </a:r>
          </a:p>
          <a:p>
            <a:pPr marL="285750" indent="-285750">
              <a:buFont typeface="Wingdings" pitchFamily="2" charset="2"/>
              <a:buChar char="ü"/>
            </a:pPr>
            <a:r>
              <a:rPr lang="en-US" sz="2200" dirty="0"/>
              <a:t>creating a scholarly structure that recognizes and rewards data producers</a:t>
            </a:r>
          </a:p>
          <a:p>
            <a:endParaRPr lang="en-US" dirty="0"/>
          </a:p>
        </p:txBody>
      </p:sp>
      <p:sp>
        <p:nvSpPr>
          <p:cNvPr id="5" name="Rectangle 4"/>
          <p:cNvSpPr/>
          <p:nvPr/>
        </p:nvSpPr>
        <p:spPr>
          <a:xfrm>
            <a:off x="228600" y="1066800"/>
            <a:ext cx="8077200" cy="757130"/>
          </a:xfrm>
          <a:prstGeom prst="rect">
            <a:avLst/>
          </a:prstGeom>
          <a:solidFill>
            <a:srgbClr val="002060">
              <a:alpha val="25000"/>
            </a:srgbClr>
          </a:solidFill>
          <a:ln w="15875">
            <a:solidFill>
              <a:schemeClr val="tx1"/>
            </a:solidFill>
          </a:ln>
        </p:spPr>
        <p:txBody>
          <a:bodyPr wrap="square">
            <a:spAutoFit/>
          </a:bodyPr>
          <a:lstStyle/>
          <a:p>
            <a:pPr lvl="0" defTabSz="912813" eaLnBrk="0" hangingPunct="0">
              <a:lnSpc>
                <a:spcPct val="90000"/>
              </a:lnSpc>
              <a:spcBef>
                <a:spcPct val="20000"/>
              </a:spcBef>
            </a:pPr>
            <a:r>
              <a:rPr lang="en-US" sz="2400" dirty="0">
                <a:solidFill>
                  <a:srgbClr val="0000FF"/>
                </a:solidFill>
                <a:latin typeface="Calibri"/>
              </a:rPr>
              <a:t>Data should be cited in just the same way that other sources of information, such as articles and books, are cited. </a:t>
            </a:r>
          </a:p>
        </p:txBody>
      </p:sp>
    </p:spTree>
    <p:extLst>
      <p:ext uri="{BB962C8B-B14F-4D97-AF65-F5344CB8AC3E}">
        <p14:creationId xmlns:p14="http://schemas.microsoft.com/office/powerpoint/2010/main" val="308328167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5162"/>
          </a:xfrm>
        </p:spPr>
        <p:txBody>
          <a:bodyPr/>
          <a:lstStyle/>
          <a:p>
            <a:r>
              <a:rPr lang="en-US" dirty="0" smtClean="0"/>
              <a:t>One Solution: DataCite</a:t>
            </a:r>
            <a:endParaRPr lang="en-US" dirty="0"/>
          </a:p>
        </p:txBody>
      </p:sp>
      <p:sp>
        <p:nvSpPr>
          <p:cNvPr id="6" name="Text Placeholder 5"/>
          <p:cNvSpPr>
            <a:spLocks noGrp="1"/>
          </p:cNvSpPr>
          <p:nvPr>
            <p:ph sz="half" idx="1"/>
          </p:nvPr>
        </p:nvSpPr>
        <p:spPr>
          <a:xfrm>
            <a:off x="381000" y="1411552"/>
            <a:ext cx="4114800" cy="3312847"/>
          </a:xfrm>
        </p:spPr>
        <p:txBody>
          <a:bodyPr>
            <a:normAutofit fontScale="85000" lnSpcReduction="20000"/>
          </a:bodyPr>
          <a:lstStyle/>
          <a:p>
            <a:pPr marL="0" indent="0">
              <a:buNone/>
            </a:pPr>
            <a:r>
              <a:rPr lang="en-US" sz="3500" b="1" dirty="0" smtClean="0"/>
              <a:t>What is DataCite?</a:t>
            </a:r>
          </a:p>
          <a:p>
            <a:pPr marL="0" indent="0">
              <a:buNone/>
            </a:pPr>
            <a:endParaRPr lang="en-US" sz="2600" b="1" dirty="0" smtClean="0"/>
          </a:p>
          <a:p>
            <a:pPr>
              <a:buFont typeface="Wingdings" pitchFamily="2" charset="2"/>
              <a:buChar char="Ø"/>
            </a:pPr>
            <a:r>
              <a:rPr lang="en-US" sz="2600" b="1" dirty="0" smtClean="0"/>
              <a:t>A global consortium composed of local institutions focused on improving the scholarly infrastructure around datasets and other non-textual information.</a:t>
            </a:r>
          </a:p>
          <a:p>
            <a:pPr marL="0" indent="0">
              <a:buNone/>
            </a:pPr>
            <a:endParaRPr lang="en-US" sz="2600" b="1" dirty="0" smtClean="0"/>
          </a:p>
          <a:p>
            <a:pPr>
              <a:buFont typeface="Wingdings" pitchFamily="2" charset="2"/>
              <a:buChar char="Ø"/>
            </a:pPr>
            <a:r>
              <a:rPr lang="en-US" sz="2600" b="1" dirty="0" smtClean="0"/>
              <a:t>A service for assigning Digital Object Identification (DOIs) and metadata to </a:t>
            </a:r>
            <a:r>
              <a:rPr lang="en-US" sz="2600" b="1" dirty="0" smtClean="0"/>
              <a:t>datasets</a:t>
            </a:r>
            <a:r>
              <a:rPr lang="en-US" sz="2600" b="1" dirty="0" smtClean="0"/>
              <a:t>.</a:t>
            </a:r>
          </a:p>
          <a:p>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828800"/>
            <a:ext cx="4038600" cy="25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5100320"/>
            <a:ext cx="7467600" cy="769441"/>
          </a:xfrm>
          <a:prstGeom prst="rect">
            <a:avLst/>
          </a:prstGeom>
          <a:solidFill>
            <a:schemeClr val="accent4">
              <a:lumMod val="50000"/>
              <a:alpha val="54000"/>
            </a:schemeClr>
          </a:solidFill>
        </p:spPr>
        <p:txBody>
          <a:bodyPr wrap="square" rtlCol="0">
            <a:spAutoFit/>
          </a:bodyPr>
          <a:lstStyle/>
          <a:p>
            <a:pPr algn="ctr"/>
            <a:r>
              <a:rPr lang="en-US" sz="2200" dirty="0" smtClean="0"/>
              <a:t>DataCite (www.datacite.org) helps researchers find, access and reuse data.</a:t>
            </a:r>
            <a:endParaRPr lang="en-US" sz="2200" dirty="0"/>
          </a:p>
        </p:txBody>
      </p:sp>
    </p:spTree>
    <p:extLst>
      <p:ext uri="{BB962C8B-B14F-4D97-AF65-F5344CB8AC3E}">
        <p14:creationId xmlns:p14="http://schemas.microsoft.com/office/powerpoint/2010/main" val="86585388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340" y="294639"/>
            <a:ext cx="5257800" cy="830997"/>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latin typeface="+mj-lt"/>
              </a:rPr>
              <a:t>DOE Data ID Service</a:t>
            </a:r>
          </a:p>
        </p:txBody>
      </p:sp>
      <p:sp>
        <p:nvSpPr>
          <p:cNvPr id="4" name="TextBox 3"/>
          <p:cNvSpPr txBox="1"/>
          <p:nvPr/>
        </p:nvSpPr>
        <p:spPr>
          <a:xfrm>
            <a:off x="281940" y="1310640"/>
            <a:ext cx="7848600" cy="4862870"/>
          </a:xfrm>
          <a:prstGeom prst="rect">
            <a:avLst/>
          </a:prstGeom>
          <a:noFill/>
        </p:spPr>
        <p:txBody>
          <a:bodyPr wrap="square" rtlCol="0">
            <a:spAutoFit/>
          </a:bodyPr>
          <a:lstStyle/>
          <a:p>
            <a:pPr marL="342900" indent="-342900">
              <a:buFont typeface="Arial" pitchFamily="34" charset="0"/>
              <a:buChar char="•"/>
            </a:pPr>
            <a:r>
              <a:rPr lang="en-US" sz="2200" dirty="0" smtClean="0">
                <a:latin typeface="+mj-lt"/>
              </a:rPr>
              <a:t>DOE/OSTI is the only </a:t>
            </a:r>
            <a:r>
              <a:rPr lang="en-US" sz="2200" dirty="0" smtClean="0">
                <a:latin typeface="+mj-lt"/>
              </a:rPr>
              <a:t>U.S. federal </a:t>
            </a:r>
            <a:r>
              <a:rPr lang="en-US" sz="2200" dirty="0" smtClean="0">
                <a:latin typeface="+mj-lt"/>
              </a:rPr>
              <a:t>member of DataCite.</a:t>
            </a:r>
          </a:p>
          <a:p>
            <a:pPr marL="342900" indent="-342900">
              <a:buFont typeface="Arial" pitchFamily="34" charset="0"/>
              <a:buChar char="•"/>
            </a:pPr>
            <a:endParaRPr lang="en-US" sz="2200" dirty="0" smtClean="0">
              <a:latin typeface="+mj-lt"/>
            </a:endParaRPr>
          </a:p>
          <a:p>
            <a:pPr marL="342900" indent="-342900">
              <a:buFont typeface="Arial" pitchFamily="34" charset="0"/>
              <a:buChar char="•"/>
            </a:pPr>
            <a:r>
              <a:rPr lang="en-US" sz="2200" dirty="0" smtClean="0">
                <a:latin typeface="+mj-lt"/>
              </a:rPr>
              <a:t>Interagency agreement in place with NIH project, plus in discussions with seven other agencies representing 12 projects.</a:t>
            </a:r>
          </a:p>
          <a:p>
            <a:pPr marL="342900" indent="-342900">
              <a:buFont typeface="Arial" pitchFamily="34" charset="0"/>
              <a:buChar char="•"/>
              <a:defRPr/>
            </a:pPr>
            <a:endParaRPr lang="en-US" sz="2200" dirty="0" smtClean="0">
              <a:solidFill>
                <a:srgbClr val="000000"/>
              </a:solidFill>
              <a:latin typeface="+mj-lt"/>
              <a:cs typeface="Arial" charset="0"/>
            </a:endParaRPr>
          </a:p>
          <a:p>
            <a:pPr marL="342900" indent="-342900">
              <a:buFont typeface="Arial" pitchFamily="34" charset="0"/>
              <a:buChar char="•"/>
              <a:defRPr/>
            </a:pPr>
            <a:r>
              <a:rPr lang="en-US" sz="2200" dirty="0" smtClean="0">
                <a:solidFill>
                  <a:srgbClr val="000000"/>
                </a:solidFill>
                <a:latin typeface="+mj-lt"/>
                <a:cs typeface="Arial" charset="0"/>
              </a:rPr>
              <a:t>OSTI </a:t>
            </a:r>
            <a:r>
              <a:rPr lang="en-US" sz="2200" dirty="0">
                <a:solidFill>
                  <a:srgbClr val="000000"/>
                </a:solidFill>
                <a:latin typeface="+mj-lt"/>
                <a:cs typeface="Arial" charset="0"/>
              </a:rPr>
              <a:t>Partnered with Oak Ridge National Laboratory to pioneer </a:t>
            </a:r>
            <a:r>
              <a:rPr lang="en-US" sz="2200" dirty="0" smtClean="0">
                <a:solidFill>
                  <a:srgbClr val="000000"/>
                </a:solidFill>
                <a:latin typeface="+mj-lt"/>
                <a:cs typeface="Arial" charset="0"/>
              </a:rPr>
              <a:t>procedure.</a:t>
            </a:r>
            <a:endParaRPr lang="en-US" sz="2200" dirty="0">
              <a:solidFill>
                <a:srgbClr val="000000"/>
              </a:solidFill>
              <a:latin typeface="+mj-lt"/>
              <a:cs typeface="Arial" charset="0"/>
            </a:endParaRPr>
          </a:p>
          <a:p>
            <a:pPr>
              <a:defRPr/>
            </a:pPr>
            <a:endParaRPr lang="en-US" sz="2200" dirty="0">
              <a:solidFill>
                <a:srgbClr val="000000"/>
              </a:solidFill>
              <a:latin typeface="+mj-lt"/>
              <a:cs typeface="Arial" charset="0"/>
            </a:endParaRPr>
          </a:p>
          <a:p>
            <a:pPr marL="342900" indent="-342900">
              <a:buFont typeface="Arial" pitchFamily="34" charset="0"/>
              <a:buChar char="•"/>
              <a:defRPr/>
            </a:pPr>
            <a:r>
              <a:rPr lang="en-US" sz="2200" dirty="0">
                <a:solidFill>
                  <a:srgbClr val="000000"/>
                </a:solidFill>
                <a:latin typeface="+mj-lt"/>
                <a:cs typeface="Arial" charset="0"/>
              </a:rPr>
              <a:t>First DOI for a DOE dataset was minted and registered with DataCite on </a:t>
            </a:r>
            <a:r>
              <a:rPr lang="en-US" sz="2200" dirty="0" smtClean="0">
                <a:solidFill>
                  <a:srgbClr val="000000"/>
                </a:solidFill>
                <a:latin typeface="+mj-lt"/>
                <a:cs typeface="Arial" charset="0"/>
              </a:rPr>
              <a:t>8/10/2011. </a:t>
            </a:r>
            <a:endParaRPr lang="en-US" sz="2200" dirty="0">
              <a:solidFill>
                <a:srgbClr val="000000"/>
              </a:solidFill>
              <a:latin typeface="+mj-lt"/>
              <a:cs typeface="Arial" charset="0"/>
            </a:endParaRPr>
          </a:p>
          <a:p>
            <a:pPr marL="342900" indent="-342900">
              <a:buFont typeface="Arial" pitchFamily="34" charset="0"/>
              <a:buChar char="•"/>
              <a:defRPr/>
            </a:pPr>
            <a:endParaRPr lang="en-US" sz="2200" dirty="0">
              <a:solidFill>
                <a:srgbClr val="000000"/>
              </a:solidFill>
              <a:latin typeface="+mj-lt"/>
              <a:cs typeface="Arial" charset="0"/>
            </a:endParaRPr>
          </a:p>
          <a:p>
            <a:pPr marL="342900" indent="-342900">
              <a:buFont typeface="Arial" pitchFamily="34" charset="0"/>
              <a:buChar char="•"/>
              <a:defRPr/>
            </a:pPr>
            <a:r>
              <a:rPr lang="en-US" sz="2200" dirty="0">
                <a:solidFill>
                  <a:srgbClr val="000000"/>
                </a:solidFill>
                <a:latin typeface="+mj-lt"/>
                <a:cs typeface="Arial" charset="0"/>
              </a:rPr>
              <a:t>DOE Atmospheric Radiation Measurement (ARM) has now registered over </a:t>
            </a:r>
            <a:r>
              <a:rPr lang="en-US" sz="2200" dirty="0" smtClean="0">
                <a:solidFill>
                  <a:srgbClr val="000000"/>
                </a:solidFill>
                <a:latin typeface="+mj-lt"/>
                <a:cs typeface="Arial" charset="0"/>
              </a:rPr>
              <a:t>400 datasets.</a:t>
            </a:r>
            <a:endParaRPr lang="en-US" sz="2200" dirty="0">
              <a:solidFill>
                <a:srgbClr val="000000"/>
              </a:solidFill>
              <a:latin typeface="+mj-lt"/>
              <a:cs typeface="Arial" charset="0"/>
            </a:endParaRPr>
          </a:p>
          <a:p>
            <a:pPr marL="285750" indent="-285750">
              <a:buFont typeface="Arial" pitchFamily="34" charset="0"/>
              <a:buChar char="•"/>
            </a:pPr>
            <a:endParaRPr lang="en-US" sz="2400" dirty="0">
              <a:latin typeface="+mj-lt"/>
            </a:endParaRPr>
          </a:p>
        </p:txBody>
      </p:sp>
      <p:pic>
        <p:nvPicPr>
          <p:cNvPr id="3074" name="Picture 2" descr="Atmospheric Radiation Measurement Climate Research Fac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971" y="4297678"/>
            <a:ext cx="2510409" cy="794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taCite is a not-for-profit organization that aims to establish easier access to research data and increase their acceptance as legitimate, citable contributions to the scholarly record. Since 2009, DataCite has registered over 1 million DOI n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335" y="5410200"/>
            <a:ext cx="1295400" cy="12678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evansd\AppData\Local\Microsoft\Windows\Temporary Internet Files\Content.IE5\4OVFVJL6\MP9004067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0"/>
            <a:ext cx="1905000" cy="238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096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p:cTn id="3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4">
                                            <p:txEl>
                                              <p:pRg st="8" end="8"/>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p:cTn id="40" dur="500" fill="hold"/>
                                        <p:tgtEl>
                                          <p:spTgt spid="3074"/>
                                        </p:tgtEl>
                                        <p:attrNameLst>
                                          <p:attrName>ppt_w</p:attrName>
                                        </p:attrNameLst>
                                      </p:cBhvr>
                                      <p:tavLst>
                                        <p:tav tm="0">
                                          <p:val>
                                            <p:fltVal val="0"/>
                                          </p:val>
                                        </p:tav>
                                        <p:tav tm="100000">
                                          <p:val>
                                            <p:strVal val="#ppt_w"/>
                                          </p:val>
                                        </p:tav>
                                      </p:tavLst>
                                    </p:anim>
                                    <p:anim calcmode="lin" valueType="num">
                                      <p:cBhvr>
                                        <p:cTn id="41" dur="500" fill="hold"/>
                                        <p:tgtEl>
                                          <p:spTgt spid="3074"/>
                                        </p:tgtEl>
                                        <p:attrNameLst>
                                          <p:attrName>ppt_h</p:attrName>
                                        </p:attrNameLst>
                                      </p:cBhvr>
                                      <p:tavLst>
                                        <p:tav tm="0">
                                          <p:val>
                                            <p:fltVal val="0"/>
                                          </p:val>
                                        </p:tav>
                                        <p:tav tm="100000">
                                          <p:val>
                                            <p:strVal val="#ppt_h"/>
                                          </p:val>
                                        </p:tav>
                                      </p:tavLst>
                                    </p:anim>
                                    <p:animEffect transition="in" filter="fade">
                                      <p:cBhvr>
                                        <p:cTn id="42" dur="500"/>
                                        <p:tgtEl>
                                          <p:spTgt spid="3074"/>
                                        </p:tgtEl>
                                      </p:cBhvr>
                                    </p:animEffect>
                                  </p:childTnLst>
                                </p:cTn>
                              </p:par>
                              <p:par>
                                <p:cTn id="43" presetID="53" presetClass="entr" presetSubtype="16" fill="hold" nodeType="withEffect">
                                  <p:stCondLst>
                                    <p:cond delay="0"/>
                                  </p:stCondLst>
                                  <p:childTnLst>
                                    <p:set>
                                      <p:cBhvr>
                                        <p:cTn id="44" dur="1" fill="hold">
                                          <p:stCondLst>
                                            <p:cond delay="0"/>
                                          </p:stCondLst>
                                        </p:cTn>
                                        <p:tgtEl>
                                          <p:spTgt spid="3076"/>
                                        </p:tgtEl>
                                        <p:attrNameLst>
                                          <p:attrName>style.visibility</p:attrName>
                                        </p:attrNameLst>
                                      </p:cBhvr>
                                      <p:to>
                                        <p:strVal val="visible"/>
                                      </p:to>
                                    </p:set>
                                    <p:anim calcmode="lin" valueType="num">
                                      <p:cBhvr>
                                        <p:cTn id="45" dur="500" fill="hold"/>
                                        <p:tgtEl>
                                          <p:spTgt spid="3076"/>
                                        </p:tgtEl>
                                        <p:attrNameLst>
                                          <p:attrName>ppt_w</p:attrName>
                                        </p:attrNameLst>
                                      </p:cBhvr>
                                      <p:tavLst>
                                        <p:tav tm="0">
                                          <p:val>
                                            <p:fltVal val="0"/>
                                          </p:val>
                                        </p:tav>
                                        <p:tav tm="100000">
                                          <p:val>
                                            <p:strVal val="#ppt_w"/>
                                          </p:val>
                                        </p:tav>
                                      </p:tavLst>
                                    </p:anim>
                                    <p:anim calcmode="lin" valueType="num">
                                      <p:cBhvr>
                                        <p:cTn id="46" dur="500" fill="hold"/>
                                        <p:tgtEl>
                                          <p:spTgt spid="3076"/>
                                        </p:tgtEl>
                                        <p:attrNameLst>
                                          <p:attrName>ppt_h</p:attrName>
                                        </p:attrNameLst>
                                      </p:cBhvr>
                                      <p:tavLst>
                                        <p:tav tm="0">
                                          <p:val>
                                            <p:fltVal val="0"/>
                                          </p:val>
                                        </p:tav>
                                        <p:tav tm="100000">
                                          <p:val>
                                            <p:strVal val="#ppt_h"/>
                                          </p:val>
                                        </p:tav>
                                      </p:tavLst>
                                    </p:anim>
                                    <p:animEffect transition="in" filter="fade">
                                      <p:cBhvr>
                                        <p:cTn id="4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31"/>
          <p:cNvGrpSpPr>
            <a:grpSpLocks/>
          </p:cNvGrpSpPr>
          <p:nvPr/>
        </p:nvGrpSpPr>
        <p:grpSpPr bwMode="auto">
          <a:xfrm>
            <a:off x="762000" y="5257800"/>
            <a:ext cx="2383124" cy="1393394"/>
            <a:chOff x="576" y="3168"/>
            <a:chExt cx="1584" cy="922"/>
          </a:xfrm>
        </p:grpSpPr>
        <p:sp>
          <p:nvSpPr>
            <p:cNvPr id="24" name="Text Box 4"/>
            <p:cNvSpPr txBox="1">
              <a:spLocks noChangeArrowheads="1"/>
            </p:cNvSpPr>
            <p:nvPr/>
          </p:nvSpPr>
          <p:spPr bwMode="auto">
            <a:xfrm>
              <a:off x="576" y="3744"/>
              <a:ext cx="1584" cy="346"/>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solidFill>
                    <a:srgbClr val="000000"/>
                  </a:solidFill>
                  <a:latin typeface="Verdana" charset="0"/>
                  <a:ea typeface="ＭＳ Ｐゴシック" charset="0"/>
                </a:rPr>
                <a:t>DataCite </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Registers DOI</a:t>
              </a:r>
            </a:p>
          </p:txBody>
        </p:sp>
        <p:sp>
          <p:nvSpPr>
            <p:cNvPr id="25" name="Line 30"/>
            <p:cNvSpPr>
              <a:spLocks noChangeShapeType="1"/>
            </p:cNvSpPr>
            <p:nvPr/>
          </p:nvSpPr>
          <p:spPr bwMode="auto">
            <a:xfrm>
              <a:off x="1344" y="3168"/>
              <a:ext cx="0" cy="57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grpSp>
        <p:nvGrpSpPr>
          <p:cNvPr id="20" name="Group 29"/>
          <p:cNvGrpSpPr>
            <a:grpSpLocks/>
          </p:cNvGrpSpPr>
          <p:nvPr/>
        </p:nvGrpSpPr>
        <p:grpSpPr bwMode="auto">
          <a:xfrm>
            <a:off x="708582" y="3886200"/>
            <a:ext cx="2533650" cy="1524000"/>
            <a:chOff x="576" y="2112"/>
            <a:chExt cx="1584" cy="1064"/>
          </a:xfrm>
        </p:grpSpPr>
        <p:sp>
          <p:nvSpPr>
            <p:cNvPr id="21" name="Text Box 10"/>
            <p:cNvSpPr txBox="1">
              <a:spLocks noChangeArrowheads="1"/>
            </p:cNvSpPr>
            <p:nvPr/>
          </p:nvSpPr>
          <p:spPr bwMode="auto">
            <a:xfrm>
              <a:off x="576" y="2640"/>
              <a:ext cx="1584" cy="536"/>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solidFill>
                    <a:srgbClr val="000000"/>
                  </a:solidFill>
                  <a:latin typeface="Verdana" charset="0"/>
                  <a:ea typeface="ＭＳ Ｐゴシック" charset="0"/>
                </a:rPr>
                <a:t>DOE-OSTI submits nightly feed of new</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DOIs to DataCite</a:t>
              </a:r>
            </a:p>
          </p:txBody>
        </p:sp>
        <p:sp>
          <p:nvSpPr>
            <p:cNvPr id="22" name="Line 28"/>
            <p:cNvSpPr>
              <a:spLocks noChangeShapeType="1"/>
            </p:cNvSpPr>
            <p:nvPr/>
          </p:nvSpPr>
          <p:spPr bwMode="auto">
            <a:xfrm>
              <a:off x="1344" y="2112"/>
              <a:ext cx="0" cy="52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sp>
        <p:nvSpPr>
          <p:cNvPr id="2" name="Title 1"/>
          <p:cNvSpPr>
            <a:spLocks noGrp="1"/>
          </p:cNvSpPr>
          <p:nvPr>
            <p:ph type="title" idx="4294967295"/>
          </p:nvPr>
        </p:nvSpPr>
        <p:spPr>
          <a:xfrm>
            <a:off x="0" y="152400"/>
            <a:ext cx="8534400" cy="758825"/>
          </a:xfrm>
        </p:spPr>
        <p:txBody>
          <a:bodyPr/>
          <a:lstStyle/>
          <a:p>
            <a:r>
              <a:rPr lang="en-US" dirty="0"/>
              <a:t>How Data Citation Works</a:t>
            </a:r>
          </a:p>
        </p:txBody>
      </p:sp>
      <p:sp>
        <p:nvSpPr>
          <p:cNvPr id="3" name="Text Box 2"/>
          <p:cNvSpPr txBox="1">
            <a:spLocks noChangeArrowheads="1"/>
          </p:cNvSpPr>
          <p:nvPr/>
        </p:nvSpPr>
        <p:spPr bwMode="auto">
          <a:xfrm>
            <a:off x="864886" y="1255628"/>
            <a:ext cx="2249758" cy="1411372"/>
          </a:xfrm>
          <a:prstGeom prst="rect">
            <a:avLst/>
          </a:prstGeom>
          <a:solidFill>
            <a:srgbClr val="FFCC66"/>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lstStyle>
            <a:lvl1pPr>
              <a:defRPr sz="2400">
                <a:solidFill>
                  <a:schemeClr val="tx1"/>
                </a:solidFill>
                <a:latin typeface="Verdana" pitchFamily="34" charset="0"/>
                <a:ea typeface="ＭＳ Ｐゴシック" pitchFamily="34" charset="-128"/>
              </a:defRPr>
            </a:lvl1pPr>
            <a:lvl2pPr marL="742950" indent="-285750">
              <a:defRPr sz="2400">
                <a:solidFill>
                  <a:schemeClr val="tx1"/>
                </a:solidFill>
                <a:latin typeface="Verdana" pitchFamily="34" charset="0"/>
                <a:ea typeface="ＭＳ Ｐゴシック" pitchFamily="34" charset="-128"/>
              </a:defRPr>
            </a:lvl2pPr>
            <a:lvl3pPr marL="1143000" indent="-228600">
              <a:defRPr sz="2400">
                <a:solidFill>
                  <a:schemeClr val="tx1"/>
                </a:solidFill>
                <a:latin typeface="Verdana" pitchFamily="34" charset="0"/>
                <a:ea typeface="ＭＳ Ｐゴシック" pitchFamily="34" charset="-128"/>
              </a:defRPr>
            </a:lvl3pPr>
            <a:lvl4pPr marL="1600200" indent="-228600">
              <a:defRPr sz="2400">
                <a:solidFill>
                  <a:schemeClr val="tx1"/>
                </a:solidFill>
                <a:latin typeface="Verdana" pitchFamily="34" charset="0"/>
                <a:ea typeface="ＭＳ Ｐゴシック" pitchFamily="34" charset="-128"/>
              </a:defRPr>
            </a:lvl4pPr>
            <a:lvl5pPr marL="2057400" indent="-22860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Verdana" pitchFamily="34" charset="0"/>
                <a:ea typeface="ＭＳ Ｐゴシック" pitchFamily="34" charset="-128"/>
              </a:rPr>
              <a:t>Data Citation metadata submitted to DOE-OSTI</a:t>
            </a:r>
          </a:p>
        </p:txBody>
      </p:sp>
      <p:sp>
        <p:nvSpPr>
          <p:cNvPr id="4" name="AutoShape 54"/>
          <p:cNvSpPr>
            <a:spLocks noChangeArrowheads="1"/>
          </p:cNvSpPr>
          <p:nvPr/>
        </p:nvSpPr>
        <p:spPr bwMode="auto">
          <a:xfrm>
            <a:off x="4038600" y="838200"/>
            <a:ext cx="4785048" cy="2134824"/>
          </a:xfrm>
          <a:prstGeom prst="flowChartAlternateProcess">
            <a:avLst/>
          </a:prstGeom>
          <a:solidFill>
            <a:srgbClr val="FFCC66"/>
          </a:solidFill>
          <a:ln w="28575">
            <a:solidFill>
              <a:srgbClr val="08080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Verdana" charset="0"/>
              <a:ea typeface="ＭＳ Ｐゴシック" charset="0"/>
            </a:endParaRPr>
          </a:p>
        </p:txBody>
      </p:sp>
      <p:sp>
        <p:nvSpPr>
          <p:cNvPr id="5" name="Text Box 55"/>
          <p:cNvSpPr txBox="1">
            <a:spLocks noChangeArrowheads="1"/>
          </p:cNvSpPr>
          <p:nvPr/>
        </p:nvSpPr>
        <p:spPr bwMode="auto">
          <a:xfrm>
            <a:off x="4114800" y="1134273"/>
            <a:ext cx="2667000"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Verdana" pitchFamily="34" charset="0"/>
                <a:ea typeface="ＭＳ Ｐゴシック" pitchFamily="34" charset="-128"/>
              </a:defRPr>
            </a:lvl1pPr>
            <a:lvl2pPr marL="742950" indent="-285750">
              <a:defRPr sz="2400">
                <a:solidFill>
                  <a:schemeClr val="tx1"/>
                </a:solidFill>
                <a:latin typeface="Verdana" pitchFamily="34" charset="0"/>
                <a:ea typeface="ＭＳ Ｐゴシック" pitchFamily="34" charset="-128"/>
              </a:defRPr>
            </a:lvl2pPr>
            <a:lvl3pPr marL="1143000" indent="-228600">
              <a:defRPr sz="2400">
                <a:solidFill>
                  <a:schemeClr val="tx1"/>
                </a:solidFill>
                <a:latin typeface="Verdana" pitchFamily="34" charset="0"/>
                <a:ea typeface="ＭＳ Ｐゴシック" pitchFamily="34" charset="-128"/>
              </a:defRPr>
            </a:lvl3pPr>
            <a:lvl4pPr marL="1600200" indent="-228600">
              <a:defRPr sz="2400">
                <a:solidFill>
                  <a:schemeClr val="tx1"/>
                </a:solidFill>
                <a:latin typeface="Verdana" pitchFamily="34" charset="0"/>
                <a:ea typeface="ＭＳ Ｐゴシック" pitchFamily="34" charset="-128"/>
              </a:defRPr>
            </a:lvl4pPr>
            <a:lvl5pPr marL="2057400" indent="-22860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marL="0" marR="0" lvl="0" indent="0" defTabSz="914400" eaLnBrk="1" fontAlgn="auto" latinLnBrk="0" hangingPunct="1">
              <a:lnSpc>
                <a:spcPct val="100000"/>
              </a:lnSpc>
              <a:spcBef>
                <a:spcPct val="45000"/>
              </a:spcBef>
              <a:spcAft>
                <a:spcPts val="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Dataset Type </a:t>
            </a:r>
          </a:p>
          <a:p>
            <a:pPr marL="0" marR="0" lvl="0" indent="0" defTabSz="914400" eaLnBrk="1" fontAlgn="auto" latinLnBrk="0" hangingPunct="1">
              <a:lnSpc>
                <a:spcPct val="100000"/>
              </a:lnSpc>
              <a:spcBef>
                <a:spcPct val="45000"/>
              </a:spcBef>
              <a:spcAft>
                <a:spcPts val="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Dataset Title </a:t>
            </a:r>
          </a:p>
          <a:p>
            <a:pPr marL="0" marR="0" lvl="0" indent="0" defTabSz="914400" eaLnBrk="1" fontAlgn="auto" latinLnBrk="0" hangingPunct="1">
              <a:lnSpc>
                <a:spcPct val="100000"/>
              </a:lnSpc>
              <a:spcBef>
                <a:spcPct val="45000"/>
              </a:spcBef>
              <a:spcAft>
                <a:spcPts val="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Dataset Creator/Author or   </a:t>
            </a:r>
            <a:b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b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  Principal Investigator </a:t>
            </a:r>
          </a:p>
          <a:p>
            <a:pPr marL="0" marR="0" lvl="0" indent="0" defTabSz="914400" eaLnBrk="1" fontAlgn="auto" latinLnBrk="0" hangingPunct="1">
              <a:lnSpc>
                <a:spcPct val="100000"/>
              </a:lnSpc>
              <a:spcBef>
                <a:spcPct val="45000"/>
              </a:spcBef>
              <a:spcAft>
                <a:spcPts val="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Dataset Product Number </a:t>
            </a:r>
          </a:p>
          <a:p>
            <a:pPr marL="0" marR="0" lvl="0" indent="0" defTabSz="914400" eaLnBrk="1" fontAlgn="auto" latinLnBrk="0" hangingPunct="1">
              <a:lnSpc>
                <a:spcPct val="100000"/>
              </a:lnSpc>
              <a:spcBef>
                <a:spcPct val="45000"/>
              </a:spcBef>
              <a:spcAft>
                <a:spcPts val="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DOE Contract/Award Number </a:t>
            </a:r>
          </a:p>
        </p:txBody>
      </p:sp>
      <p:sp>
        <p:nvSpPr>
          <p:cNvPr id="6" name="Text Box 55"/>
          <p:cNvSpPr txBox="1">
            <a:spLocks noChangeArrowheads="1"/>
          </p:cNvSpPr>
          <p:nvPr/>
        </p:nvSpPr>
        <p:spPr bwMode="auto">
          <a:xfrm>
            <a:off x="6492552" y="1102007"/>
            <a:ext cx="2575248"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Verdana" pitchFamily="34" charset="0"/>
                <a:ea typeface="ＭＳ Ｐゴシック" pitchFamily="34" charset="-128"/>
              </a:defRPr>
            </a:lvl1pPr>
            <a:lvl2pPr marL="742950" indent="-285750">
              <a:defRPr sz="2400">
                <a:solidFill>
                  <a:schemeClr val="tx1"/>
                </a:solidFill>
                <a:latin typeface="Verdana" pitchFamily="34" charset="0"/>
                <a:ea typeface="ＭＳ Ｐゴシック" pitchFamily="34" charset="-128"/>
              </a:defRPr>
            </a:lvl2pPr>
            <a:lvl3pPr marL="1143000" indent="-228600">
              <a:defRPr sz="2400">
                <a:solidFill>
                  <a:schemeClr val="tx1"/>
                </a:solidFill>
                <a:latin typeface="Verdana" pitchFamily="34" charset="0"/>
                <a:ea typeface="ＭＳ Ｐゴシック" pitchFamily="34" charset="-128"/>
              </a:defRPr>
            </a:lvl3pPr>
            <a:lvl4pPr marL="1600200" indent="-228600">
              <a:defRPr sz="2400">
                <a:solidFill>
                  <a:schemeClr val="tx1"/>
                </a:solidFill>
                <a:latin typeface="Verdana" pitchFamily="34" charset="0"/>
                <a:ea typeface="ＭＳ Ｐゴシック" pitchFamily="34" charset="-128"/>
              </a:defRPr>
            </a:lvl4pPr>
            <a:lvl5pPr marL="2057400" indent="-22860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ct val="4500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Originating Research </a:t>
            </a:r>
            <a:b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b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  Organization </a:t>
            </a:r>
          </a:p>
          <a:p>
            <a:pPr marL="0" marR="0" lvl="0" indent="0" defTabSz="914400" eaLnBrk="1" fontAlgn="auto" latinLnBrk="0" hangingPunct="1">
              <a:lnSpc>
                <a:spcPct val="100000"/>
              </a:lnSpc>
              <a:spcBef>
                <a:spcPts val="0"/>
              </a:spcBef>
              <a:spcAft>
                <a:spcPct val="4500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Publication/ Issue Date </a:t>
            </a:r>
          </a:p>
          <a:p>
            <a:pPr marL="0" marR="0" lvl="0" indent="0" defTabSz="914400" eaLnBrk="1" fontAlgn="auto" latinLnBrk="0" hangingPunct="1">
              <a:lnSpc>
                <a:spcPct val="100000"/>
              </a:lnSpc>
              <a:spcBef>
                <a:spcPts val="0"/>
              </a:spcBef>
              <a:spcAft>
                <a:spcPct val="4500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Sponsoring Organization </a:t>
            </a:r>
          </a:p>
          <a:p>
            <a:pPr marL="0" marR="0" lvl="0" indent="0" defTabSz="914400" eaLnBrk="1" fontAlgn="auto" latinLnBrk="0" hangingPunct="1">
              <a:lnSpc>
                <a:spcPct val="100000"/>
              </a:lnSpc>
              <a:spcBef>
                <a:spcPts val="0"/>
              </a:spcBef>
              <a:spcAft>
                <a:spcPct val="4500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URL where the Dataset is </a:t>
            </a:r>
            <a:b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b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  posted for access </a:t>
            </a:r>
          </a:p>
          <a:p>
            <a:pPr marL="0" marR="0" lvl="0" indent="0" defTabSz="914400" eaLnBrk="1" fontAlgn="auto" latinLnBrk="0" hangingPunct="1">
              <a:lnSpc>
                <a:spcPct val="100000"/>
              </a:lnSpc>
              <a:spcBef>
                <a:spcPts val="0"/>
              </a:spcBef>
              <a:spcAft>
                <a:spcPct val="45000"/>
              </a:spcAft>
              <a:buClrTx/>
              <a:buSzTx/>
              <a:buFontTx/>
              <a:buChar char="•"/>
              <a:tabLst/>
              <a:defRPr/>
            </a:pPr>
            <a:r>
              <a:rPr kumimoji="0" lang="en-US" sz="1200" b="0" i="0" u="none" strike="noStrike" kern="0" cap="none" spc="0" normalizeH="0" baseline="0" noProof="0" dirty="0" smtClean="0">
                <a:ln>
                  <a:noFill/>
                </a:ln>
                <a:solidFill>
                  <a:srgbClr val="080808"/>
                </a:solidFill>
                <a:effectLst/>
                <a:uLnTx/>
                <a:uFillTx/>
                <a:latin typeface="Verdana" pitchFamily="34" charset="0"/>
                <a:ea typeface="ＭＳ Ｐゴシック" pitchFamily="34" charset="-128"/>
              </a:rPr>
              <a:t>Contact information</a:t>
            </a:r>
          </a:p>
        </p:txBody>
      </p:sp>
      <p:grpSp>
        <p:nvGrpSpPr>
          <p:cNvPr id="13" name="Group 46"/>
          <p:cNvGrpSpPr>
            <a:grpSpLocks/>
          </p:cNvGrpSpPr>
          <p:nvPr/>
        </p:nvGrpSpPr>
        <p:grpSpPr bwMode="auto">
          <a:xfrm>
            <a:off x="708582" y="2675255"/>
            <a:ext cx="2436542" cy="1363345"/>
            <a:chOff x="240" y="1152"/>
            <a:chExt cx="1968" cy="960"/>
          </a:xfrm>
        </p:grpSpPr>
        <p:sp>
          <p:nvSpPr>
            <p:cNvPr id="14" name="Text Box 17"/>
            <p:cNvSpPr txBox="1">
              <a:spLocks noChangeArrowheads="1"/>
            </p:cNvSpPr>
            <p:nvPr/>
          </p:nvSpPr>
          <p:spPr bwMode="auto">
            <a:xfrm>
              <a:off x="480" y="1730"/>
              <a:ext cx="1584" cy="382"/>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solidFill>
                    <a:srgbClr val="000000"/>
                  </a:solidFill>
                  <a:latin typeface="Verdana" charset="0"/>
                  <a:ea typeface="ＭＳ Ｐゴシック" charset="0"/>
                </a:rPr>
                <a:t>DOI Assigned By</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DOE-OSTI</a:t>
              </a:r>
            </a:p>
          </p:txBody>
        </p:sp>
        <p:sp>
          <p:nvSpPr>
            <p:cNvPr id="15" name="Line 26"/>
            <p:cNvSpPr>
              <a:spLocks noChangeShapeType="1"/>
            </p:cNvSpPr>
            <p:nvPr/>
          </p:nvSpPr>
          <p:spPr bwMode="auto">
            <a:xfrm>
              <a:off x="1635" y="1152"/>
              <a:ext cx="0" cy="57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16" name="Line 26"/>
            <p:cNvSpPr>
              <a:spLocks noChangeShapeType="1"/>
            </p:cNvSpPr>
            <p:nvPr/>
          </p:nvSpPr>
          <p:spPr bwMode="auto">
            <a:xfrm>
              <a:off x="864" y="1152"/>
              <a:ext cx="0" cy="57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17" name="Text Box 42"/>
            <p:cNvSpPr txBox="1">
              <a:spLocks noChangeArrowheads="1"/>
            </p:cNvSpPr>
            <p:nvPr/>
          </p:nvSpPr>
          <p:spPr bwMode="auto">
            <a:xfrm>
              <a:off x="240" y="1172"/>
              <a:ext cx="62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dirty="0"/>
                <a:t>Web</a:t>
              </a:r>
              <a:br>
                <a:rPr lang="en-US" sz="1200" dirty="0"/>
              </a:br>
              <a:r>
                <a:rPr lang="en-US" sz="1200" dirty="0"/>
                <a:t>Service</a:t>
              </a:r>
              <a:br>
                <a:rPr lang="en-US" sz="1200" dirty="0"/>
              </a:br>
              <a:r>
                <a:rPr lang="en-US" sz="1200" dirty="0"/>
                <a:t>API</a:t>
              </a:r>
            </a:p>
          </p:txBody>
        </p:sp>
        <p:sp>
          <p:nvSpPr>
            <p:cNvPr id="18" name="Text Box 43"/>
            <p:cNvSpPr txBox="1">
              <a:spLocks noChangeArrowheads="1"/>
            </p:cNvSpPr>
            <p:nvPr/>
          </p:nvSpPr>
          <p:spPr bwMode="auto">
            <a:xfrm>
              <a:off x="1584" y="1210"/>
              <a:ext cx="624"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dirty="0"/>
                <a:t>241.6</a:t>
              </a:r>
              <a:br>
                <a:rPr lang="en-US" sz="1200" dirty="0"/>
              </a:br>
              <a:r>
                <a:rPr lang="en-US" sz="1200" dirty="0"/>
                <a:t>AN</a:t>
              </a:r>
            </a:p>
          </p:txBody>
        </p:sp>
      </p:grpSp>
      <p:sp>
        <p:nvSpPr>
          <p:cNvPr id="19" name="Text Box 52"/>
          <p:cNvSpPr txBox="1">
            <a:spLocks noChangeArrowheads="1"/>
          </p:cNvSpPr>
          <p:nvPr/>
        </p:nvSpPr>
        <p:spPr bwMode="auto">
          <a:xfrm>
            <a:off x="3233264" y="1568450"/>
            <a:ext cx="1219200" cy="641350"/>
          </a:xfrm>
          <a:prstGeom prst="rect">
            <a:avLst/>
          </a:prstGeom>
          <a:noFill/>
          <a:ln>
            <a:noFill/>
          </a:ln>
          <a:effectLst>
            <a:outerShdw blurRad="63500" dist="38099" dir="2700000" algn="ctr" rotWithShape="0">
              <a:srgbClr val="003B76">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FFCC66"/>
                </a:solidFill>
                <a:effectLst/>
                <a:uLnTx/>
                <a:uFillTx/>
                <a:latin typeface="Verdana" charset="0"/>
                <a:ea typeface="ＭＳ Ｐゴシック" charset="0"/>
              </a:rPr>
              <a:t>=</a:t>
            </a:r>
          </a:p>
        </p:txBody>
      </p:sp>
      <p:grpSp>
        <p:nvGrpSpPr>
          <p:cNvPr id="26" name="Group 47"/>
          <p:cNvGrpSpPr>
            <a:grpSpLocks/>
          </p:cNvGrpSpPr>
          <p:nvPr/>
        </p:nvGrpSpPr>
        <p:grpSpPr bwMode="auto">
          <a:xfrm>
            <a:off x="3951418" y="3116834"/>
            <a:ext cx="4538674" cy="2293366"/>
            <a:chOff x="2464" y="1344"/>
            <a:chExt cx="2902" cy="1497"/>
          </a:xfrm>
        </p:grpSpPr>
        <p:sp>
          <p:nvSpPr>
            <p:cNvPr id="27" name="Text Box 23"/>
            <p:cNvSpPr txBox="1">
              <a:spLocks noChangeArrowheads="1"/>
            </p:cNvSpPr>
            <p:nvPr/>
          </p:nvSpPr>
          <p:spPr bwMode="auto">
            <a:xfrm>
              <a:off x="2464" y="1374"/>
              <a:ext cx="1584" cy="603"/>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pitchFamily="34" charset="0"/>
                  <a:ea typeface="ＭＳ Ｐゴシック" pitchFamily="34" charset="-128"/>
                </a:defRPr>
              </a:lvl1pPr>
              <a:lvl2pPr marL="742950" indent="-285750">
                <a:defRPr sz="2400">
                  <a:solidFill>
                    <a:schemeClr val="tx1"/>
                  </a:solidFill>
                  <a:latin typeface="Verdana" pitchFamily="34" charset="0"/>
                  <a:ea typeface="ＭＳ Ｐゴシック" pitchFamily="34" charset="-128"/>
                </a:defRPr>
              </a:lvl2pPr>
              <a:lvl3pPr marL="1143000" indent="-228600">
                <a:defRPr sz="2400">
                  <a:solidFill>
                    <a:schemeClr val="tx1"/>
                  </a:solidFill>
                  <a:latin typeface="Verdana" pitchFamily="34" charset="0"/>
                  <a:ea typeface="ＭＳ Ｐゴシック" pitchFamily="34" charset="-128"/>
                </a:defRPr>
              </a:lvl3pPr>
              <a:lvl4pPr marL="1600200" indent="-228600">
                <a:defRPr sz="2400">
                  <a:solidFill>
                    <a:schemeClr val="tx1"/>
                  </a:solidFill>
                  <a:latin typeface="Verdana" pitchFamily="34" charset="0"/>
                  <a:ea typeface="ＭＳ Ｐゴシック" pitchFamily="34" charset="-128"/>
                </a:defRPr>
              </a:lvl4pPr>
              <a:lvl5pPr marL="2057400" indent="-228600">
                <a:defRPr sz="2400">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algn="ctr">
                <a:spcBef>
                  <a:spcPct val="50000"/>
                </a:spcBef>
              </a:pPr>
              <a:r>
                <a:rPr lang="en-US" sz="1400" dirty="0">
                  <a:solidFill>
                    <a:srgbClr val="000000"/>
                  </a:solidFill>
                </a:rPr>
                <a:t>Creator/Author, Primary Investigator, or Submitter notified of Data Citation availability</a:t>
              </a:r>
            </a:p>
          </p:txBody>
        </p:sp>
        <p:sp>
          <p:nvSpPr>
            <p:cNvPr id="28" name="Text Box 24"/>
            <p:cNvSpPr txBox="1">
              <a:spLocks noChangeArrowheads="1"/>
            </p:cNvSpPr>
            <p:nvPr/>
          </p:nvSpPr>
          <p:spPr bwMode="auto">
            <a:xfrm>
              <a:off x="4128" y="1344"/>
              <a:ext cx="1238" cy="646"/>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defRPr/>
              </a:pPr>
              <a:r>
                <a:rPr lang="en-US" sz="1400" dirty="0">
                  <a:solidFill>
                    <a:srgbClr val="000000"/>
                  </a:solidFill>
                  <a:latin typeface="Verdana" charset="0"/>
                  <a:ea typeface="ＭＳ Ｐゴシック" charset="0"/>
                </a:rPr>
                <a:t>Data Citation submitted to search engines</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for indexing</a:t>
              </a:r>
            </a:p>
          </p:txBody>
        </p:sp>
        <p:cxnSp>
          <p:nvCxnSpPr>
            <p:cNvPr id="29" name="AutoShape 39"/>
            <p:cNvCxnSpPr>
              <a:cxnSpLocks noChangeShapeType="1"/>
            </p:cNvCxnSpPr>
            <p:nvPr/>
          </p:nvCxnSpPr>
          <p:spPr bwMode="auto">
            <a:xfrm flipV="1">
              <a:off x="4856" y="2064"/>
              <a:ext cx="328" cy="777"/>
            </a:xfrm>
            <a:prstGeom prst="bentConnector2">
              <a:avLst/>
            </a:prstGeom>
            <a:noFill/>
            <a:ln w="762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p:cNvCxnSpPr>
            <p:nvPr/>
          </p:nvCxnSpPr>
          <p:spPr bwMode="auto">
            <a:xfrm rot="10800000">
              <a:off x="2880" y="2208"/>
              <a:ext cx="376" cy="633"/>
            </a:xfrm>
            <a:prstGeom prst="bentConnector2">
              <a:avLst/>
            </a:prstGeom>
            <a:noFill/>
            <a:ln w="762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49"/>
          <p:cNvGrpSpPr>
            <a:grpSpLocks/>
          </p:cNvGrpSpPr>
          <p:nvPr/>
        </p:nvGrpSpPr>
        <p:grpSpPr bwMode="auto">
          <a:xfrm>
            <a:off x="5083976" y="4572000"/>
            <a:ext cx="2611684" cy="1524000"/>
            <a:chOff x="3264" y="2496"/>
            <a:chExt cx="1584" cy="1104"/>
          </a:xfrm>
        </p:grpSpPr>
        <p:sp>
          <p:nvSpPr>
            <p:cNvPr id="32" name="Text Box 22"/>
            <p:cNvSpPr txBox="1">
              <a:spLocks noChangeArrowheads="1"/>
            </p:cNvSpPr>
            <p:nvPr/>
          </p:nvSpPr>
          <p:spPr bwMode="auto">
            <a:xfrm>
              <a:off x="3264" y="2496"/>
              <a:ext cx="1584" cy="690"/>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solidFill>
                    <a:srgbClr val="000000"/>
                  </a:solidFill>
                  <a:latin typeface="Verdana" charset="0"/>
                  <a:ea typeface="ＭＳ Ｐゴシック" charset="0"/>
                </a:rPr>
                <a:t>DOE-OSTI updates metadata record with DOI creating a full </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Data Citation</a:t>
              </a:r>
            </a:p>
          </p:txBody>
        </p:sp>
        <p:sp>
          <p:nvSpPr>
            <p:cNvPr id="33" name="Line 33"/>
            <p:cNvSpPr>
              <a:spLocks noChangeShapeType="1"/>
            </p:cNvSpPr>
            <p:nvPr/>
          </p:nvSpPr>
          <p:spPr bwMode="auto">
            <a:xfrm flipV="1">
              <a:off x="4032" y="3168"/>
              <a:ext cx="0" cy="43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grpSp>
        <p:nvGrpSpPr>
          <p:cNvPr id="35" name="Group 48"/>
          <p:cNvGrpSpPr>
            <a:grpSpLocks/>
          </p:cNvGrpSpPr>
          <p:nvPr/>
        </p:nvGrpSpPr>
        <p:grpSpPr bwMode="auto">
          <a:xfrm>
            <a:off x="3187362" y="5891212"/>
            <a:ext cx="4419600" cy="738188"/>
            <a:chOff x="2064" y="3600"/>
            <a:chExt cx="2784" cy="465"/>
          </a:xfrm>
        </p:grpSpPr>
        <p:sp>
          <p:nvSpPr>
            <p:cNvPr id="36" name="Text Box 12"/>
            <p:cNvSpPr txBox="1">
              <a:spLocks noChangeArrowheads="1"/>
            </p:cNvSpPr>
            <p:nvPr/>
          </p:nvSpPr>
          <p:spPr bwMode="auto">
            <a:xfrm>
              <a:off x="3264" y="3600"/>
              <a:ext cx="1584" cy="465"/>
            </a:xfrm>
            <a:prstGeom prst="rect">
              <a:avLst/>
            </a:prstGeom>
            <a:solidFill>
              <a:schemeClr val="bg2">
                <a:lumMod val="90000"/>
              </a:schemeClr>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dirty="0">
                  <a:solidFill>
                    <a:srgbClr val="000000"/>
                  </a:solidFill>
                  <a:latin typeface="Verdana" charset="0"/>
                  <a:ea typeface="ＭＳ Ｐゴシック" charset="0"/>
                </a:rPr>
                <a:t>DataCite validates </a:t>
              </a:r>
              <a:br>
                <a:rPr lang="en-US" sz="1400" dirty="0">
                  <a:solidFill>
                    <a:srgbClr val="000000"/>
                  </a:solidFill>
                  <a:latin typeface="Verdana" charset="0"/>
                  <a:ea typeface="ＭＳ Ｐゴシック" charset="0"/>
                </a:rPr>
              </a:br>
              <a:r>
                <a:rPr lang="en-US" sz="1400" dirty="0">
                  <a:solidFill>
                    <a:srgbClr val="000000"/>
                  </a:solidFill>
                  <a:latin typeface="Verdana" charset="0"/>
                  <a:ea typeface="ＭＳ Ｐゴシック" charset="0"/>
                </a:rPr>
                <a:t>DOI registration with DOE-OSTI</a:t>
              </a:r>
            </a:p>
          </p:txBody>
        </p:sp>
        <p:sp>
          <p:nvSpPr>
            <p:cNvPr id="37" name="Line 32"/>
            <p:cNvSpPr>
              <a:spLocks noChangeShapeType="1"/>
            </p:cNvSpPr>
            <p:nvPr/>
          </p:nvSpPr>
          <p:spPr bwMode="auto">
            <a:xfrm>
              <a:off x="2064" y="3936"/>
              <a:ext cx="1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spTree>
    <p:extLst>
      <p:ext uri="{BB962C8B-B14F-4D97-AF65-F5344CB8AC3E}">
        <p14:creationId xmlns:p14="http://schemas.microsoft.com/office/powerpoint/2010/main" val="11697161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63525" y="381000"/>
            <a:ext cx="8537575" cy="1219200"/>
          </a:xfrm>
        </p:spPr>
        <p:txBody>
          <a:bodyPr>
            <a:noAutofit/>
          </a:bodyPr>
          <a:lstStyle/>
          <a:p>
            <a:r>
              <a:rPr lang="en-US" sz="4400" dirty="0" smtClean="0">
                <a:solidFill>
                  <a:schemeClr val="tx1"/>
                </a:solidFill>
              </a:rPr>
              <a:t>WorldWideScience.org </a:t>
            </a:r>
            <a:r>
              <a:rPr lang="en-US" sz="4400" dirty="0">
                <a:solidFill>
                  <a:schemeClr val="tx1"/>
                </a:solidFill>
              </a:rPr>
              <a:t/>
            </a:r>
            <a:br>
              <a:rPr lang="en-US" sz="4400" dirty="0">
                <a:solidFill>
                  <a:schemeClr val="tx1"/>
                </a:solidFill>
              </a:rPr>
            </a:br>
            <a:r>
              <a:rPr lang="en-US" sz="4000" i="1" dirty="0" smtClean="0">
                <a:solidFill>
                  <a:schemeClr val="tx1"/>
                </a:solidFill>
              </a:rPr>
              <a:t>Enabling Access to Global R&amp;D Results</a:t>
            </a:r>
          </a:p>
        </p:txBody>
      </p:sp>
      <p:sp>
        <p:nvSpPr>
          <p:cNvPr id="4" name="Content Placeholder 2"/>
          <p:cNvSpPr>
            <a:spLocks noGrp="1"/>
          </p:cNvSpPr>
          <p:nvPr>
            <p:ph sz="quarter" idx="1"/>
          </p:nvPr>
        </p:nvSpPr>
        <p:spPr>
          <a:xfrm>
            <a:off x="174625" y="3429000"/>
            <a:ext cx="5870575" cy="2083647"/>
          </a:xfrm>
        </p:spPr>
        <p:txBody>
          <a:bodyPr/>
          <a:lstStyle/>
          <a:p>
            <a:pPr>
              <a:buFont typeface="Arial" pitchFamily="34" charset="0"/>
              <a:buChar char="•"/>
            </a:pPr>
            <a:r>
              <a:rPr lang="en-US" sz="2000" b="1" dirty="0" smtClean="0">
                <a:latin typeface="Arial" charset="0"/>
                <a:cs typeface="Arial" charset="0"/>
              </a:rPr>
              <a:t>Multilingual translations capability for 10 languages.</a:t>
            </a:r>
          </a:p>
          <a:p>
            <a:pPr>
              <a:buFont typeface="Arial" pitchFamily="34" charset="0"/>
              <a:buChar char="•"/>
            </a:pPr>
            <a:r>
              <a:rPr lang="en-US" sz="2000" b="1" dirty="0" smtClean="0">
                <a:latin typeface="Arial" charset="0"/>
                <a:cs typeface="Arial" charset="0"/>
              </a:rPr>
              <a:t>More than 400 million pages of scientific and technical information, including:</a:t>
            </a:r>
          </a:p>
          <a:p>
            <a:pPr lvl="1">
              <a:buFont typeface="Arial" pitchFamily="34" charset="0"/>
              <a:buChar char="•"/>
            </a:pPr>
            <a:r>
              <a:rPr lang="en-US" sz="1800" b="1" dirty="0" smtClean="0">
                <a:solidFill>
                  <a:srgbClr val="002060"/>
                </a:solidFill>
                <a:latin typeface="Arial" charset="0"/>
                <a:cs typeface="Arial" charset="0"/>
              </a:rPr>
              <a:t>Text</a:t>
            </a:r>
          </a:p>
          <a:p>
            <a:pPr lvl="1">
              <a:buFont typeface="Arial" pitchFamily="34" charset="0"/>
              <a:buChar char="•"/>
            </a:pPr>
            <a:r>
              <a:rPr lang="en-US" sz="1800" b="1" dirty="0" smtClean="0">
                <a:solidFill>
                  <a:srgbClr val="002060"/>
                </a:solidFill>
                <a:latin typeface="Arial" charset="0"/>
                <a:cs typeface="Arial" charset="0"/>
              </a:rPr>
              <a:t>Multimedia</a:t>
            </a:r>
            <a:endParaRPr lang="en-US" sz="1800" b="1" dirty="0" smtClean="0">
              <a:solidFill>
                <a:srgbClr val="002060"/>
              </a:solidFill>
              <a:latin typeface="Arial" charset="0"/>
              <a:cs typeface="Arial" charset="0"/>
            </a:endParaRPr>
          </a:p>
          <a:p>
            <a:pPr lvl="1">
              <a:buFont typeface="Arial" pitchFamily="34" charset="0"/>
              <a:buChar char="•"/>
            </a:pPr>
            <a:r>
              <a:rPr lang="en-US" sz="1800" b="1" dirty="0" smtClean="0">
                <a:solidFill>
                  <a:srgbClr val="002060"/>
                </a:solidFill>
                <a:latin typeface="Arial" charset="0"/>
                <a:cs typeface="Arial" charset="0"/>
              </a:rPr>
              <a:t>Data</a:t>
            </a:r>
            <a:endParaRPr lang="en-US" sz="1800" b="1" dirty="0" smtClean="0">
              <a:solidFill>
                <a:srgbClr val="002060"/>
              </a:solidFill>
              <a:latin typeface="Arial" charset="0"/>
              <a:cs typeface="Arial" charset="0"/>
            </a:endParaRPr>
          </a:p>
        </p:txBody>
      </p:sp>
      <p:pic>
        <p:nvPicPr>
          <p:cNvPr id="5" name="Picture 8"/>
          <p:cNvPicPr>
            <a:picLocks noChangeAspect="1" noChangeArrowheads="1"/>
          </p:cNvPicPr>
          <p:nvPr/>
        </p:nvPicPr>
        <p:blipFill>
          <a:blip r:embed="rId2"/>
          <a:srcRect/>
          <a:stretch>
            <a:fillRect/>
          </a:stretch>
        </p:blipFill>
        <p:spPr bwMode="auto">
          <a:xfrm>
            <a:off x="6286500" y="152400"/>
            <a:ext cx="2514600" cy="728663"/>
          </a:xfrm>
          <a:prstGeom prst="rect">
            <a:avLst/>
          </a:prstGeom>
          <a:noFill/>
          <a:ln w="9525">
            <a:noFill/>
            <a:miter lim="800000"/>
            <a:headEnd/>
            <a:tailEnd/>
          </a:ln>
        </p:spPr>
      </p:pic>
      <p:pic>
        <p:nvPicPr>
          <p:cNvPr id="6" name="Picture 5" descr="wws_image"/>
          <p:cNvPicPr>
            <a:picLocks noChangeAspect="1" noChangeArrowheads="1"/>
          </p:cNvPicPr>
          <p:nvPr/>
        </p:nvPicPr>
        <p:blipFill>
          <a:blip r:embed="rId3"/>
          <a:srcRect/>
          <a:stretch>
            <a:fillRect/>
          </a:stretch>
        </p:blipFill>
        <p:spPr bwMode="auto">
          <a:xfrm>
            <a:off x="6112510" y="1774656"/>
            <a:ext cx="2862580" cy="3928593"/>
          </a:xfrm>
          <a:prstGeom prst="rect">
            <a:avLst/>
          </a:prstGeom>
          <a:noFill/>
          <a:ln w="9525">
            <a:noFill/>
            <a:miter lim="800000"/>
            <a:headEnd/>
            <a:tailEnd/>
          </a:ln>
        </p:spPr>
      </p:pic>
      <p:sp>
        <p:nvSpPr>
          <p:cNvPr id="2" name="Rectangle 1"/>
          <p:cNvSpPr/>
          <p:nvPr/>
        </p:nvSpPr>
        <p:spPr>
          <a:xfrm>
            <a:off x="406400" y="1774656"/>
            <a:ext cx="5638800" cy="1446550"/>
          </a:xfrm>
          <a:prstGeom prst="rect">
            <a:avLst/>
          </a:prstGeom>
          <a:solidFill>
            <a:srgbClr val="7030A0">
              <a:alpha val="46000"/>
            </a:srgbClr>
          </a:solidFill>
        </p:spPr>
        <p:txBody>
          <a:bodyPr wrap="square">
            <a:spAutoFit/>
          </a:bodyPr>
          <a:lstStyle/>
          <a:p>
            <a:pPr marL="0" indent="0">
              <a:buNone/>
            </a:pPr>
            <a:r>
              <a:rPr lang="en-US" sz="2200" b="1" dirty="0">
                <a:latin typeface="Arial" charset="0"/>
                <a:cs typeface="Arial" charset="0"/>
              </a:rPr>
              <a:t>U.S. research results (Science.gov) plus research results from 70+ countries are searchable via single-query global science portal.</a:t>
            </a:r>
          </a:p>
        </p:txBody>
      </p:sp>
    </p:spTree>
    <p:extLst>
      <p:ext uri="{BB962C8B-B14F-4D97-AF65-F5344CB8AC3E}">
        <p14:creationId xmlns:p14="http://schemas.microsoft.com/office/powerpoint/2010/main" val="154062170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0360" y="352342"/>
            <a:ext cx="8382000" cy="665162"/>
          </a:xfrm>
        </p:spPr>
        <p:txBody>
          <a:bodyPr/>
          <a:lstStyle/>
          <a:p>
            <a:r>
              <a:rPr lang="en-US" dirty="0" smtClean="0"/>
              <a:t>What Is OSTI?</a:t>
            </a:r>
            <a:endParaRPr lang="en-US" dirty="0"/>
          </a:p>
        </p:txBody>
      </p:sp>
      <p:sp>
        <p:nvSpPr>
          <p:cNvPr id="6" name="Rounded Rectangle 5"/>
          <p:cNvSpPr/>
          <p:nvPr/>
        </p:nvSpPr>
        <p:spPr>
          <a:xfrm>
            <a:off x="1524000" y="2209800"/>
            <a:ext cx="5562600" cy="1600200"/>
          </a:xfrm>
          <a:prstGeom prst="roundRect">
            <a:avLst/>
          </a:prstGeom>
          <a:solidFill>
            <a:schemeClr val="tx2">
              <a:lumMod val="75000"/>
              <a:alpha val="90000"/>
            </a:schemeClr>
          </a:solidFill>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342900" indent="-228600">
              <a:defRPr/>
            </a:pPr>
            <a:r>
              <a:rPr lang="en-US" u="sng" dirty="0" smtClean="0">
                <a:effectLst>
                  <a:outerShdw blurRad="38100" dist="38100" dir="2700000" algn="tl">
                    <a:srgbClr val="000000">
                      <a:alpha val="43137"/>
                    </a:srgbClr>
                  </a:outerShdw>
                </a:effectLst>
                <a:latin typeface="Arial" pitchFamily="34" charset="0"/>
                <a:cs typeface="Arial" pitchFamily="34" charset="0"/>
              </a:rPr>
              <a:t>Premise</a:t>
            </a:r>
            <a:r>
              <a:rPr lang="en-US" dirty="0" smtClean="0">
                <a:effectLst>
                  <a:outerShdw blurRad="38100" dist="38100" dir="2700000" algn="tl">
                    <a:srgbClr val="000000">
                      <a:alpha val="43137"/>
                    </a:srgbClr>
                  </a:outerShdw>
                </a:effectLst>
                <a:latin typeface="Arial" pitchFamily="34" charset="0"/>
                <a:cs typeface="Arial" pitchFamily="34" charset="0"/>
              </a:rPr>
              <a:t/>
            </a:r>
            <a:br>
              <a:rPr lang="en-US" dirty="0" smtClean="0">
                <a:effectLst>
                  <a:outerShdw blurRad="38100" dist="38100" dir="2700000" algn="tl">
                    <a:srgbClr val="000000">
                      <a:alpha val="43137"/>
                    </a:srgbClr>
                  </a:outerShdw>
                </a:effectLst>
                <a:latin typeface="Arial" pitchFamily="34" charset="0"/>
                <a:cs typeface="Arial" pitchFamily="34" charset="0"/>
              </a:rPr>
            </a:br>
            <a:r>
              <a:rPr lang="en-US" dirty="0" smtClean="0">
                <a:effectLst>
                  <a:outerShdw blurRad="38100" dist="38100" dir="2700000" algn="tl">
                    <a:srgbClr val="000000">
                      <a:alpha val="43137"/>
                    </a:srgbClr>
                  </a:outerShdw>
                </a:effectLst>
                <a:latin typeface="Arial" pitchFamily="34" charset="0"/>
                <a:cs typeface="Arial" pitchFamily="34" charset="0"/>
              </a:rPr>
              <a:t>Science </a:t>
            </a:r>
            <a:r>
              <a:rPr lang="en-US" dirty="0">
                <a:effectLst>
                  <a:outerShdw blurRad="38100" dist="38100" dir="2700000" algn="tl">
                    <a:srgbClr val="000000">
                      <a:alpha val="43137"/>
                    </a:srgbClr>
                  </a:outerShdw>
                </a:effectLst>
                <a:latin typeface="Arial" pitchFamily="34" charset="0"/>
                <a:cs typeface="Arial" pitchFamily="34" charset="0"/>
              </a:rPr>
              <a:t>advances only if knowledge is shared</a:t>
            </a:r>
          </a:p>
          <a:p>
            <a:pPr marL="342900" indent="-228600">
              <a:defRPr/>
            </a:pPr>
            <a:r>
              <a:rPr lang="en-US" u="sng" dirty="0" smtClean="0">
                <a:effectLst>
                  <a:outerShdw blurRad="38100" dist="38100" dir="2700000" algn="tl">
                    <a:srgbClr val="000000">
                      <a:alpha val="43137"/>
                    </a:srgbClr>
                  </a:outerShdw>
                </a:effectLst>
                <a:latin typeface="Arial" pitchFamily="34" charset="0"/>
                <a:cs typeface="Arial" pitchFamily="34" charset="0"/>
              </a:rPr>
              <a:t>Corollary</a:t>
            </a:r>
            <a:r>
              <a:rPr lang="en-US" dirty="0" smtClean="0">
                <a:effectLst>
                  <a:outerShdw blurRad="38100" dist="38100" dir="2700000" algn="tl">
                    <a:srgbClr val="000000">
                      <a:alpha val="43137"/>
                    </a:srgbClr>
                  </a:outerShdw>
                </a:effectLst>
                <a:latin typeface="Arial" pitchFamily="34" charset="0"/>
                <a:cs typeface="Arial" pitchFamily="34" charset="0"/>
              </a:rPr>
              <a:t/>
            </a:r>
            <a:br>
              <a:rPr lang="en-US" dirty="0" smtClean="0">
                <a:effectLst>
                  <a:outerShdw blurRad="38100" dist="38100" dir="2700000" algn="tl">
                    <a:srgbClr val="000000">
                      <a:alpha val="43137"/>
                    </a:srgbClr>
                  </a:outerShdw>
                </a:effectLst>
                <a:latin typeface="Arial" pitchFamily="34" charset="0"/>
                <a:cs typeface="Arial" pitchFamily="34" charset="0"/>
              </a:rPr>
            </a:br>
            <a:r>
              <a:rPr lang="en-US" dirty="0" smtClean="0">
                <a:effectLst>
                  <a:outerShdw blurRad="38100" dist="38100" dir="2700000" algn="tl">
                    <a:srgbClr val="000000">
                      <a:alpha val="43137"/>
                    </a:srgbClr>
                  </a:outerShdw>
                </a:effectLst>
                <a:latin typeface="Arial" pitchFamily="34" charset="0"/>
                <a:cs typeface="Arial" pitchFamily="34" charset="0"/>
              </a:rPr>
              <a:t>Accelerating </a:t>
            </a:r>
            <a:r>
              <a:rPr lang="en-US" dirty="0">
                <a:effectLst>
                  <a:outerShdw blurRad="38100" dist="38100" dir="2700000" algn="tl">
                    <a:srgbClr val="000000">
                      <a:alpha val="43137"/>
                    </a:srgbClr>
                  </a:outerShdw>
                </a:effectLst>
                <a:latin typeface="Arial" pitchFamily="34" charset="0"/>
                <a:cs typeface="Arial" pitchFamily="34" charset="0"/>
              </a:rPr>
              <a:t>the sharing of scientific knowledge accelerates the advancement of science</a:t>
            </a:r>
          </a:p>
        </p:txBody>
      </p:sp>
      <p:pic>
        <p:nvPicPr>
          <p:cNvPr id="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94" y="152400"/>
            <a:ext cx="2436812" cy="14026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7200" y="4030146"/>
            <a:ext cx="8229600" cy="1521857"/>
            <a:chOff x="381000" y="3669268"/>
            <a:chExt cx="8229600" cy="1521857"/>
          </a:xfrm>
        </p:grpSpPr>
        <p:sp>
          <p:nvSpPr>
            <p:cNvPr id="9" name="Rectangle 23"/>
            <p:cNvSpPr>
              <a:spLocks noChangeArrowheads="1"/>
            </p:cNvSpPr>
            <p:nvPr/>
          </p:nvSpPr>
          <p:spPr bwMode="auto">
            <a:xfrm>
              <a:off x="457200" y="4114800"/>
              <a:ext cx="8153400" cy="1076325"/>
            </a:xfrm>
            <a:prstGeom prst="rect">
              <a:avLst/>
            </a:prstGeom>
            <a:solidFill>
              <a:srgbClr val="FFFFFF">
                <a:alpha val="34901"/>
              </a:srgbClr>
            </a:solidFill>
            <a:ln w="28575">
              <a:solidFill>
                <a:srgbClr val="947866"/>
              </a:solidFill>
              <a:miter lim="800000"/>
              <a:headEnd/>
              <a:tailEnd/>
            </a:ln>
          </p:spPr>
          <p:txBody>
            <a:bodyPr anchor="ctr">
              <a:spAutoFit/>
            </a:bodyPr>
            <a:lstStyle/>
            <a:p>
              <a:r>
                <a:rPr lang="en-US" sz="1600" dirty="0"/>
                <a:t>“The Secretary, </a:t>
              </a:r>
              <a:r>
                <a:rPr lang="en-US" sz="1600" b="1" i="1" dirty="0">
                  <a:solidFill>
                    <a:srgbClr val="FF0000"/>
                  </a:solidFill>
                </a:rPr>
                <a:t>through the Office of Scientific and Technical Information</a:t>
              </a:r>
              <a:r>
                <a:rPr lang="en-US" sz="1600" b="1" i="1" dirty="0"/>
                <a:t>,</a:t>
              </a:r>
              <a:r>
                <a:rPr lang="en-US" sz="1600" dirty="0"/>
                <a:t> shall maintain within the Department publicly available collections of scientific and technical information resulting from research, development, demonstration, and commercial applications activities supported by the Department.”</a:t>
              </a:r>
            </a:p>
          </p:txBody>
        </p:sp>
        <p:sp>
          <p:nvSpPr>
            <p:cNvPr id="10" name="Text Box 24"/>
            <p:cNvSpPr txBox="1">
              <a:spLocks noChangeArrowheads="1"/>
            </p:cNvSpPr>
            <p:nvPr/>
          </p:nvSpPr>
          <p:spPr bwMode="auto">
            <a:xfrm>
              <a:off x="381000" y="3669268"/>
              <a:ext cx="5943600" cy="369332"/>
            </a:xfrm>
            <a:prstGeom prst="rect">
              <a:avLst/>
            </a:prstGeom>
            <a:noFill/>
            <a:ln w="9525" algn="ctr">
              <a:noFill/>
              <a:miter lim="800000"/>
              <a:headEnd/>
              <a:tailEnd/>
            </a:ln>
            <a:effectLst/>
          </p:spPr>
          <p:txBody>
            <a:bodyPr>
              <a:spAutoFit/>
            </a:bodyPr>
            <a:lstStyle/>
            <a:p>
              <a:pPr eaLnBrk="0" hangingPunct="0">
                <a:spcBef>
                  <a:spcPct val="50000"/>
                </a:spcBef>
                <a:defRPr/>
              </a:pPr>
              <a:r>
                <a:rPr lang="en-US" b="1" dirty="0" smtClean="0">
                  <a:effectLst>
                    <a:outerShdw blurRad="38100" dist="38100" dir="2700000" algn="tl">
                      <a:srgbClr val="C0C0C0"/>
                    </a:outerShdw>
                  </a:effectLst>
                  <a:latin typeface="Arial" charset="0"/>
                </a:rPr>
                <a:t>Energy </a:t>
              </a:r>
              <a:r>
                <a:rPr lang="en-US" b="1" dirty="0">
                  <a:effectLst>
                    <a:outerShdw blurRad="38100" dist="38100" dir="2700000" algn="tl">
                      <a:srgbClr val="C0C0C0"/>
                    </a:outerShdw>
                  </a:effectLst>
                  <a:latin typeface="Arial" charset="0"/>
                </a:rPr>
                <a:t>Policy Act of 2005</a:t>
              </a:r>
            </a:p>
          </p:txBody>
        </p:sp>
      </p:grpSp>
      <p:sp>
        <p:nvSpPr>
          <p:cNvPr id="2" name="TextBox 1"/>
          <p:cNvSpPr txBox="1"/>
          <p:nvPr/>
        </p:nvSpPr>
        <p:spPr>
          <a:xfrm>
            <a:off x="304800" y="1057870"/>
            <a:ext cx="5867400" cy="923330"/>
          </a:xfrm>
          <a:prstGeom prst="rect">
            <a:avLst/>
          </a:prstGeom>
          <a:noFill/>
        </p:spPr>
        <p:txBody>
          <a:bodyPr wrap="square" rtlCol="0">
            <a:spAutoFit/>
          </a:bodyPr>
          <a:lstStyle/>
          <a:p>
            <a:r>
              <a:rPr lang="en-US" dirty="0" smtClean="0"/>
              <a:t>OSTI is a program within the DOE Office of Science with the corporate responsibility for ensuring appropriate access to DOE R&amp;D results.</a:t>
            </a:r>
            <a:endParaRPr lang="en-US" dirty="0"/>
          </a:p>
        </p:txBody>
      </p:sp>
    </p:spTree>
    <p:extLst>
      <p:ext uri="{BB962C8B-B14F-4D97-AF65-F5344CB8AC3E}">
        <p14:creationId xmlns:p14="http://schemas.microsoft.com/office/powerpoint/2010/main" val="51206311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Up Arrow 3"/>
          <p:cNvSpPr/>
          <p:nvPr/>
        </p:nvSpPr>
        <p:spPr>
          <a:xfrm rot="18818762">
            <a:off x="5814915" y="2316174"/>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35373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Up Arrow 2"/>
          <p:cNvSpPr/>
          <p:nvPr/>
        </p:nvSpPr>
        <p:spPr>
          <a:xfrm rot="18818762">
            <a:off x="5418677" y="2059883"/>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27904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Up Arrow 3"/>
          <p:cNvSpPr/>
          <p:nvPr/>
        </p:nvSpPr>
        <p:spPr>
          <a:xfrm rot="18818762">
            <a:off x="5017356" y="1983683"/>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90018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 y="9988"/>
            <a:ext cx="9144000" cy="6583680"/>
          </a:xfrm>
          <a:prstGeom prst="rect">
            <a:avLst/>
          </a:prstGeom>
        </p:spPr>
      </p:pic>
      <p:sp>
        <p:nvSpPr>
          <p:cNvPr id="3" name="Up Arrow 2"/>
          <p:cNvSpPr/>
          <p:nvPr/>
        </p:nvSpPr>
        <p:spPr>
          <a:xfrm rot="18818762">
            <a:off x="5931756" y="1926660"/>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9242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S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19672"/>
          </a:xfrm>
          <a:prstGeom prst="rect">
            <a:avLst/>
          </a:prstGeom>
        </p:spPr>
      </p:pic>
      <p:sp>
        <p:nvSpPr>
          <p:cNvPr id="4" name="Up Arrow 3"/>
          <p:cNvSpPr/>
          <p:nvPr/>
        </p:nvSpPr>
        <p:spPr>
          <a:xfrm rot="17374351">
            <a:off x="1391794" y="5943768"/>
            <a:ext cx="838200" cy="957943"/>
          </a:xfrm>
          <a:prstGeom prst="upArrow">
            <a:avLst/>
          </a:prstGeom>
          <a:solidFill>
            <a:srgbClr val="971F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17826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934200"/>
          </a:xfrm>
          <a:prstGeom prst="rect">
            <a:avLst/>
          </a:prstGeom>
        </p:spPr>
      </p:pic>
    </p:spTree>
    <p:extLst>
      <p:ext uri="{BB962C8B-B14F-4D97-AF65-F5344CB8AC3E}">
        <p14:creationId xmlns:p14="http://schemas.microsoft.com/office/powerpoint/2010/main" val="372624493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81000" y="1447800"/>
            <a:ext cx="8305800" cy="2286000"/>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Title 1"/>
          <p:cNvSpPr>
            <a:spLocks noGrp="1"/>
          </p:cNvSpPr>
          <p:nvPr>
            <p:ph type="title"/>
          </p:nvPr>
        </p:nvSpPr>
        <p:spPr>
          <a:xfrm>
            <a:off x="411480" y="533400"/>
            <a:ext cx="2941320" cy="665162"/>
          </a:xfrm>
        </p:spPr>
        <p:txBody>
          <a:bodyPr/>
          <a:lstStyle/>
          <a:p>
            <a:r>
              <a:rPr lang="en-US" dirty="0" smtClean="0"/>
              <a:t>Conclusions</a:t>
            </a:r>
            <a:endParaRPr lang="en-US" dirty="0">
              <a:solidFill>
                <a:schemeClr val="accent3"/>
              </a:solidFill>
            </a:endParaRPr>
          </a:p>
        </p:txBody>
      </p:sp>
      <p:sp>
        <p:nvSpPr>
          <p:cNvPr id="4" name="TextBox 3"/>
          <p:cNvSpPr txBox="1"/>
          <p:nvPr/>
        </p:nvSpPr>
        <p:spPr>
          <a:xfrm>
            <a:off x="457200" y="1600200"/>
            <a:ext cx="8153400" cy="2308324"/>
          </a:xfrm>
          <a:prstGeom prst="rect">
            <a:avLst/>
          </a:prstGeom>
          <a:solidFill>
            <a:schemeClr val="bg1"/>
          </a:solidFill>
          <a:ln>
            <a:solidFill>
              <a:schemeClr val="tx1"/>
            </a:solidFill>
          </a:ln>
        </p:spPr>
        <p:txBody>
          <a:bodyPr wrap="square" rtlCol="0">
            <a:spAutoFit/>
          </a:bodyPr>
          <a:lstStyle/>
          <a:p>
            <a:pPr marL="457200" indent="-457200">
              <a:buFont typeface="+mj-lt"/>
              <a:buAutoNum type="arabicParenR"/>
            </a:pPr>
            <a:r>
              <a:rPr lang="en-US" sz="2400" dirty="0" err="1"/>
              <a:t>DataCite</a:t>
            </a:r>
            <a:r>
              <a:rPr lang="en-US" sz="2400" dirty="0"/>
              <a:t> – data citation is increasingly important in scientific records.</a:t>
            </a:r>
          </a:p>
          <a:p>
            <a:pPr marL="457200" indent="-457200">
              <a:buFont typeface="+mj-lt"/>
              <a:buAutoNum type="arabicParenR"/>
            </a:pPr>
            <a:endParaRPr lang="en-US" sz="2400" dirty="0" smtClean="0"/>
          </a:p>
          <a:p>
            <a:pPr marL="457200" indent="-457200">
              <a:buFont typeface="+mj-lt"/>
              <a:buAutoNum type="arabicParenR"/>
            </a:pPr>
            <a:r>
              <a:rPr lang="en-US" sz="2400" dirty="0" smtClean="0"/>
              <a:t>Federated </a:t>
            </a:r>
            <a:r>
              <a:rPr lang="en-US" sz="2400" dirty="0" smtClean="0"/>
              <a:t>search is an interoperable solution that covers textual </a:t>
            </a:r>
            <a:r>
              <a:rPr lang="en-US" sz="2400" dirty="0" smtClean="0"/>
              <a:t>scientific information, as well as  </a:t>
            </a:r>
            <a:r>
              <a:rPr lang="en-US" sz="2400" dirty="0" smtClean="0"/>
              <a:t>multimedia and data</a:t>
            </a:r>
            <a:r>
              <a:rPr lang="en-US" sz="2400" dirty="0" smtClean="0"/>
              <a:t>.</a:t>
            </a:r>
            <a:endParaRPr lang="en-US" sz="2400" dirty="0" smtClean="0"/>
          </a:p>
        </p:txBody>
      </p:sp>
      <p:sp>
        <p:nvSpPr>
          <p:cNvPr id="3" name="TextBox 2"/>
          <p:cNvSpPr txBox="1"/>
          <p:nvPr/>
        </p:nvSpPr>
        <p:spPr>
          <a:xfrm>
            <a:off x="1143000" y="4114800"/>
            <a:ext cx="2590800" cy="1477328"/>
          </a:xfrm>
          <a:prstGeom prst="rect">
            <a:avLst/>
          </a:prstGeom>
          <a:noFill/>
        </p:spPr>
        <p:txBody>
          <a:bodyPr wrap="square" rtlCol="0">
            <a:spAutoFit/>
          </a:bodyPr>
          <a:lstStyle/>
          <a:p>
            <a:r>
              <a:rPr lang="en-US" dirty="0" smtClean="0"/>
              <a:t>For more information: </a:t>
            </a:r>
          </a:p>
          <a:p>
            <a:endParaRPr lang="en-US" dirty="0" smtClean="0"/>
          </a:p>
          <a:p>
            <a:r>
              <a:rPr lang="en-US" dirty="0" smtClean="0"/>
              <a:t>Mark Martin</a:t>
            </a:r>
          </a:p>
          <a:p>
            <a:r>
              <a:rPr lang="en-US" dirty="0" smtClean="0"/>
              <a:t>POC </a:t>
            </a:r>
            <a:r>
              <a:rPr lang="en-US" dirty="0" err="1" smtClean="0"/>
              <a:t>DataCite</a:t>
            </a:r>
            <a:endParaRPr lang="en-US" dirty="0" smtClean="0"/>
          </a:p>
          <a:p>
            <a:r>
              <a:rPr lang="en-US" dirty="0" smtClean="0"/>
              <a:t>martinm@osti.gov</a:t>
            </a:r>
            <a:endParaRPr lang="en-US" dirty="0"/>
          </a:p>
        </p:txBody>
      </p:sp>
      <p:sp>
        <p:nvSpPr>
          <p:cNvPr id="5" name="TextBox 4"/>
          <p:cNvSpPr txBox="1"/>
          <p:nvPr/>
        </p:nvSpPr>
        <p:spPr>
          <a:xfrm>
            <a:off x="3429000" y="4664670"/>
            <a:ext cx="3048000" cy="923330"/>
          </a:xfrm>
          <a:prstGeom prst="rect">
            <a:avLst/>
          </a:prstGeom>
          <a:noFill/>
        </p:spPr>
        <p:txBody>
          <a:bodyPr wrap="square" rtlCol="0">
            <a:spAutoFit/>
          </a:bodyPr>
          <a:lstStyle/>
          <a:p>
            <a:r>
              <a:rPr lang="en-US" dirty="0" smtClean="0"/>
              <a:t>Lorrie Johnson</a:t>
            </a:r>
          </a:p>
          <a:p>
            <a:r>
              <a:rPr lang="en-US" dirty="0" smtClean="0"/>
              <a:t>POC WorldWideScience</a:t>
            </a:r>
            <a:endParaRPr lang="en-US" dirty="0"/>
          </a:p>
          <a:p>
            <a:r>
              <a:rPr lang="en-US" dirty="0" smtClean="0"/>
              <a:t>johnsonl@osti.gov</a:t>
            </a:r>
            <a:endParaRPr lang="en-US" dirty="0"/>
          </a:p>
        </p:txBody>
      </p:sp>
    </p:spTree>
    <p:extLst>
      <p:ext uri="{BB962C8B-B14F-4D97-AF65-F5344CB8AC3E}">
        <p14:creationId xmlns:p14="http://schemas.microsoft.com/office/powerpoint/2010/main" val="19062675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381000" y="230188"/>
            <a:ext cx="8382000" cy="665162"/>
          </a:xfrm>
          <a:prstGeom prst="rect">
            <a:avLst/>
          </a:prstGeom>
        </p:spPr>
        <p:txBody>
          <a:bodyPr vert="horz" wrap="square" lIns="0" tIns="0" rIns="0" bIns="0" rtlCol="0" anchor="t">
            <a:noAutofit/>
          </a:bodyPr>
          <a:lstStyle>
            <a:lvl1pPr algn="l" defTabSz="912813" rtl="0" eaLnBrk="0" fontAlgn="base" hangingPunct="0">
              <a:lnSpc>
                <a:spcPct val="90000"/>
              </a:lnSpc>
              <a:spcBef>
                <a:spcPct val="0"/>
              </a:spcBef>
              <a:spcAft>
                <a:spcPct val="0"/>
              </a:spcAft>
              <a:defRPr lang="en-US" sz="5400" kern="1200"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r>
              <a:rPr lang="en-US" sz="4800" dirty="0" smtClean="0"/>
              <a:t>What Does OSTI Do?</a:t>
            </a:r>
            <a:endParaRPr lang="en-US" sz="4800" dirty="0"/>
          </a:p>
        </p:txBody>
      </p:sp>
      <p:grpSp>
        <p:nvGrpSpPr>
          <p:cNvPr id="12" name="Group 11"/>
          <p:cNvGrpSpPr/>
          <p:nvPr/>
        </p:nvGrpSpPr>
        <p:grpSpPr>
          <a:xfrm>
            <a:off x="1257300" y="3581400"/>
            <a:ext cx="6629400" cy="2295525"/>
            <a:chOff x="1681480" y="3352800"/>
            <a:chExt cx="6629400" cy="2295525"/>
          </a:xfrm>
        </p:grpSpPr>
        <p:pic>
          <p:nvPicPr>
            <p:cNvPr id="7" name="Picture 27" descr="surya-copy"/>
            <p:cNvPicPr>
              <a:picLocks noChangeAspect="1" noChangeArrowheads="1"/>
            </p:cNvPicPr>
            <p:nvPr/>
          </p:nvPicPr>
          <p:blipFill>
            <a:blip r:embed="rId2"/>
            <a:srcRect/>
            <a:stretch>
              <a:fillRect/>
            </a:stretch>
          </p:blipFill>
          <p:spPr bwMode="auto">
            <a:xfrm>
              <a:off x="5992478" y="3657600"/>
              <a:ext cx="2318402" cy="1641475"/>
            </a:xfrm>
            <a:prstGeom prst="rect">
              <a:avLst/>
            </a:prstGeom>
            <a:noFill/>
            <a:ln w="9525">
              <a:solidFill>
                <a:schemeClr val="tx1"/>
              </a:solidFill>
              <a:miter lim="800000"/>
              <a:headEnd/>
              <a:tailEnd/>
            </a:ln>
          </p:spPr>
        </p:pic>
        <p:pic>
          <p:nvPicPr>
            <p:cNvPr id="8" name="Picture 26" descr="stemcell_27547k-copy"/>
            <p:cNvPicPr>
              <a:picLocks noChangeAspect="1" noChangeArrowheads="1"/>
            </p:cNvPicPr>
            <p:nvPr/>
          </p:nvPicPr>
          <p:blipFill>
            <a:blip r:embed="rId3"/>
            <a:srcRect/>
            <a:stretch>
              <a:fillRect/>
            </a:stretch>
          </p:blipFill>
          <p:spPr bwMode="auto">
            <a:xfrm>
              <a:off x="1681480" y="3352800"/>
              <a:ext cx="1701800" cy="1714500"/>
            </a:xfrm>
            <a:prstGeom prst="rect">
              <a:avLst/>
            </a:prstGeom>
            <a:noFill/>
            <a:ln w="9525">
              <a:solidFill>
                <a:schemeClr val="tx1"/>
              </a:solidFill>
              <a:miter lim="800000"/>
              <a:headEnd/>
              <a:tailEnd/>
            </a:ln>
          </p:spPr>
        </p:pic>
        <p:pic>
          <p:nvPicPr>
            <p:cNvPr id="11" name="Picture 28" descr="tunnel-people-copy"/>
            <p:cNvPicPr>
              <a:picLocks noChangeAspect="1" noChangeArrowheads="1"/>
            </p:cNvPicPr>
            <p:nvPr/>
          </p:nvPicPr>
          <p:blipFill>
            <a:blip r:embed="rId4"/>
            <a:srcRect/>
            <a:stretch>
              <a:fillRect/>
            </a:stretch>
          </p:blipFill>
          <p:spPr bwMode="auto">
            <a:xfrm>
              <a:off x="3200400" y="3962400"/>
              <a:ext cx="3371850" cy="1685925"/>
            </a:xfrm>
            <a:prstGeom prst="rect">
              <a:avLst/>
            </a:prstGeom>
            <a:noFill/>
            <a:ln w="9525">
              <a:solidFill>
                <a:schemeClr val="tx1"/>
              </a:solidFill>
              <a:miter lim="800000"/>
              <a:headEnd/>
              <a:tailEnd/>
            </a:ln>
          </p:spPr>
        </p:pic>
      </p:grpSp>
      <p:grpSp>
        <p:nvGrpSpPr>
          <p:cNvPr id="15" name="Group 14"/>
          <p:cNvGrpSpPr/>
          <p:nvPr/>
        </p:nvGrpSpPr>
        <p:grpSpPr>
          <a:xfrm>
            <a:off x="609600" y="1066800"/>
            <a:ext cx="8458200" cy="2217241"/>
            <a:chOff x="1219200" y="1295400"/>
            <a:chExt cx="5506720" cy="2217241"/>
          </a:xfrm>
        </p:grpSpPr>
        <p:sp>
          <p:nvSpPr>
            <p:cNvPr id="10" name="TextBox 9"/>
            <p:cNvSpPr txBox="1"/>
            <p:nvPr/>
          </p:nvSpPr>
          <p:spPr>
            <a:xfrm>
              <a:off x="1219200" y="1295400"/>
              <a:ext cx="5486400" cy="769441"/>
            </a:xfrm>
            <a:prstGeom prst="rect">
              <a:avLst/>
            </a:prstGeom>
            <a:noFill/>
          </p:spPr>
          <p:txBody>
            <a:bodyPr wrap="square" rtlCol="0">
              <a:spAutoFit/>
            </a:bodyPr>
            <a:lstStyle/>
            <a:p>
              <a:pPr marL="285750" indent="-285750">
                <a:buFont typeface="Arial" pitchFamily="34" charset="0"/>
                <a:buChar char="•"/>
              </a:pPr>
              <a:r>
                <a:rPr lang="en-US" sz="2200" dirty="0" smtClean="0"/>
                <a:t>DOE invests over $10 billion/year in basic sciences, clean energy technology, nuclear research.</a:t>
              </a:r>
            </a:p>
          </p:txBody>
        </p:sp>
        <p:sp>
          <p:nvSpPr>
            <p:cNvPr id="13" name="TextBox 12"/>
            <p:cNvSpPr txBox="1"/>
            <p:nvPr/>
          </p:nvSpPr>
          <p:spPr>
            <a:xfrm>
              <a:off x="1239520" y="2057400"/>
              <a:ext cx="5486400" cy="769441"/>
            </a:xfrm>
            <a:prstGeom prst="rect">
              <a:avLst/>
            </a:prstGeom>
            <a:noFill/>
          </p:spPr>
          <p:txBody>
            <a:bodyPr wrap="square" rtlCol="0">
              <a:spAutoFit/>
            </a:bodyPr>
            <a:lstStyle/>
            <a:p>
              <a:pPr marL="285750" indent="-285750">
                <a:buFont typeface="Arial" pitchFamily="34" charset="0"/>
                <a:buChar char="•"/>
              </a:pPr>
              <a:r>
                <a:rPr lang="en-US" sz="2200" dirty="0" smtClean="0"/>
                <a:t>The immediate output from this investment is information … knowledge… R&amp;D results.</a:t>
              </a:r>
            </a:p>
          </p:txBody>
        </p:sp>
        <p:sp>
          <p:nvSpPr>
            <p:cNvPr id="14" name="TextBox 13"/>
            <p:cNvSpPr txBox="1"/>
            <p:nvPr/>
          </p:nvSpPr>
          <p:spPr>
            <a:xfrm>
              <a:off x="1219200" y="2743200"/>
              <a:ext cx="5486400" cy="769441"/>
            </a:xfrm>
            <a:prstGeom prst="rect">
              <a:avLst/>
            </a:prstGeom>
            <a:noFill/>
          </p:spPr>
          <p:txBody>
            <a:bodyPr wrap="square" rtlCol="0">
              <a:spAutoFit/>
            </a:bodyPr>
            <a:lstStyle/>
            <a:p>
              <a:pPr marL="285750" indent="-285750">
                <a:buFont typeface="Arial" pitchFamily="34" charset="0"/>
                <a:buChar char="•"/>
              </a:pPr>
              <a:r>
                <a:rPr lang="en-US" sz="2200" dirty="0" smtClean="0"/>
                <a:t>OSTI’s mission is to accelerate scientific progress by accelerating access to this information.</a:t>
              </a:r>
            </a:p>
          </p:txBody>
        </p:sp>
      </p:grpSp>
    </p:spTree>
    <p:extLst>
      <p:ext uri="{BB962C8B-B14F-4D97-AF65-F5344CB8AC3E}">
        <p14:creationId xmlns:p14="http://schemas.microsoft.com/office/powerpoint/2010/main" val="362631783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5240" y="900708"/>
            <a:ext cx="419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dirty="0">
                <a:solidFill>
                  <a:srgbClr val="800000"/>
                </a:solidFill>
                <a:effectLst/>
                <a:latin typeface="Georgia" pitchFamily="18" charset="0"/>
              </a:rPr>
              <a:t>DOE </a:t>
            </a:r>
            <a:r>
              <a:rPr lang="en-US" sz="2000" b="1" dirty="0" smtClean="0">
                <a:solidFill>
                  <a:srgbClr val="800000"/>
                </a:solidFill>
                <a:effectLst/>
                <a:latin typeface="Georgia" pitchFamily="18" charset="0"/>
              </a:rPr>
              <a:t>Scientific and Technical Information </a:t>
            </a:r>
            <a:r>
              <a:rPr lang="en-US" sz="2000" b="1" dirty="0">
                <a:solidFill>
                  <a:srgbClr val="800000"/>
                </a:solidFill>
                <a:effectLst/>
                <a:latin typeface="Georgia" pitchFamily="18" charset="0"/>
              </a:rPr>
              <a:t>Program</a:t>
            </a:r>
            <a:endParaRPr lang="en-US" sz="2000" dirty="0">
              <a:solidFill>
                <a:srgbClr val="800000"/>
              </a:solidFill>
              <a:effectLst/>
              <a:latin typeface="Georgia" pitchFamily="18" charset="0"/>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600075"/>
            <a:ext cx="3962400" cy="920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 Box 4"/>
          <p:cNvSpPr txBox="1">
            <a:spLocks noChangeArrowheads="1"/>
          </p:cNvSpPr>
          <p:nvPr/>
        </p:nvSpPr>
        <p:spPr bwMode="auto">
          <a:xfrm>
            <a:off x="304800" y="1661160"/>
            <a:ext cx="3733800" cy="3139321"/>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eaLnBrk="0" hangingPunct="0">
              <a:defRPr>
                <a:solidFill>
                  <a:schemeClr val="tx1"/>
                </a:solidFill>
                <a:latin typeface="Arial" pitchFamily="34" charset="0"/>
              </a:defRPr>
            </a:lvl1pPr>
            <a:lvl2pPr marL="628650" indent="-231775"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Wingdings" pitchFamily="2" charset="2"/>
              <a:buChar char="Ø"/>
            </a:pPr>
            <a:r>
              <a:rPr lang="en-US" b="1" dirty="0">
                <a:effectLst/>
              </a:rPr>
              <a:t>OSTI coordinates with POCs across the DOE complex</a:t>
            </a:r>
          </a:p>
          <a:p>
            <a:pPr eaLnBrk="1" hangingPunct="1">
              <a:buFont typeface="Wingdings" pitchFamily="2" charset="2"/>
              <a:buNone/>
            </a:pPr>
            <a:endParaRPr lang="en-US" b="1" dirty="0">
              <a:effectLst/>
            </a:endParaRPr>
          </a:p>
          <a:p>
            <a:pPr eaLnBrk="1" hangingPunct="1">
              <a:buFont typeface="Wingdings" pitchFamily="2" charset="2"/>
              <a:buChar char="Ø"/>
            </a:pPr>
            <a:r>
              <a:rPr lang="en-US" b="1" dirty="0">
                <a:effectLst/>
              </a:rPr>
              <a:t>DOE R&amp;D results are:</a:t>
            </a:r>
          </a:p>
          <a:p>
            <a:pPr lvl="1" eaLnBrk="1" hangingPunct="1">
              <a:buFont typeface="Wingdings" pitchFamily="2" charset="2"/>
              <a:buChar char="Ø"/>
            </a:pPr>
            <a:r>
              <a:rPr lang="en-US" b="1" dirty="0">
                <a:effectLst/>
              </a:rPr>
              <a:t>Collected from DOE offices, labs, and facilities, as well as university grantees;</a:t>
            </a:r>
          </a:p>
          <a:p>
            <a:pPr lvl="1" eaLnBrk="1" hangingPunct="1">
              <a:buFont typeface="Wingdings" pitchFamily="2" charset="2"/>
              <a:buChar char="Ø"/>
            </a:pPr>
            <a:r>
              <a:rPr lang="en-US" b="1" dirty="0">
                <a:effectLst/>
              </a:rPr>
              <a:t>Preserved for re-use; and</a:t>
            </a:r>
          </a:p>
          <a:p>
            <a:pPr lvl="1" eaLnBrk="1" hangingPunct="1">
              <a:buFont typeface="Wingdings" pitchFamily="2" charset="2"/>
              <a:buChar char="Ø"/>
            </a:pPr>
            <a:r>
              <a:rPr lang="en-US" b="1" dirty="0">
                <a:effectLst/>
              </a:rPr>
              <a:t>Made accessible via multiple web outlets</a:t>
            </a:r>
            <a:r>
              <a:rPr lang="en-US" b="1" dirty="0" smtClean="0">
                <a:effectLst/>
              </a:rPr>
              <a:t>.</a:t>
            </a:r>
            <a:endParaRPr lang="en-US" b="1" dirty="0">
              <a:effectLst/>
            </a:endParaRPr>
          </a:p>
        </p:txBody>
      </p:sp>
      <p:sp>
        <p:nvSpPr>
          <p:cNvPr id="10246" name="Text Box 5"/>
          <p:cNvSpPr txBox="1">
            <a:spLocks noChangeArrowheads="1"/>
          </p:cNvSpPr>
          <p:nvPr/>
        </p:nvSpPr>
        <p:spPr bwMode="auto">
          <a:xfrm>
            <a:off x="3535045" y="4421187"/>
            <a:ext cx="5257800" cy="1751013"/>
          </a:xfrm>
          <a:prstGeom prst="rect">
            <a:avLst/>
          </a:prstGeom>
          <a:solidFill>
            <a:schemeClr val="tx2">
              <a:lumMod val="20000"/>
              <a:lumOff val="80000"/>
            </a:schemeClr>
          </a:solidFill>
          <a:ln w="9525" algn="ctr">
            <a:solidFill>
              <a:srgbClr val="000066"/>
            </a:solidFill>
            <a:miter lim="800000"/>
            <a:headEnd/>
            <a:tailEnd/>
          </a:ln>
          <a:effectLst/>
        </p:spPr>
        <p:txBody>
          <a:bodyPr>
            <a:spAutoFit/>
          </a:bodyPr>
          <a:lstStyle>
            <a:lvl1pPr marL="231775" indent="-2317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a:effectLst/>
              </a:rPr>
              <a:t>OSTI works to ensure that:  </a:t>
            </a:r>
          </a:p>
          <a:p>
            <a:pPr eaLnBrk="1" hangingPunct="1">
              <a:spcBef>
                <a:spcPct val="50000"/>
              </a:spcBef>
              <a:buFontTx/>
              <a:buChar char="•"/>
            </a:pPr>
            <a:r>
              <a:rPr lang="en-US" b="1" dirty="0">
                <a:effectLst/>
              </a:rPr>
              <a:t>Research results from DOE programs are shared globally       </a:t>
            </a:r>
            <a:r>
              <a:rPr lang="en-US" b="1" i="1" u="sng" dirty="0">
                <a:effectLst/>
              </a:rPr>
              <a:t>plus</a:t>
            </a:r>
            <a:r>
              <a:rPr lang="en-US" b="1" dirty="0">
                <a:effectLst/>
              </a:rPr>
              <a:t> </a:t>
            </a:r>
          </a:p>
          <a:p>
            <a:pPr eaLnBrk="1" hangingPunct="1">
              <a:spcBef>
                <a:spcPct val="50000"/>
              </a:spcBef>
              <a:buFontTx/>
              <a:buChar char="•"/>
            </a:pPr>
            <a:r>
              <a:rPr lang="en-US" b="1" dirty="0">
                <a:effectLst/>
              </a:rPr>
              <a:t>DOE-supported researchers have access to scientific discoveries from around the world </a:t>
            </a:r>
          </a:p>
        </p:txBody>
      </p:sp>
      <p:sp>
        <p:nvSpPr>
          <p:cNvPr id="10247" name="Text Box 7"/>
          <p:cNvSpPr txBox="1">
            <a:spLocks noChangeArrowheads="1"/>
          </p:cNvSpPr>
          <p:nvPr/>
        </p:nvSpPr>
        <p:spPr bwMode="auto">
          <a:xfrm>
            <a:off x="76200" y="152400"/>
            <a:ext cx="464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400" dirty="0">
                <a:effectLst>
                  <a:outerShdw blurRad="38100" dist="38100" dir="2700000" algn="tl">
                    <a:srgbClr val="000000">
                      <a:alpha val="43137"/>
                    </a:srgbClr>
                  </a:outerShdw>
                </a:effectLst>
                <a:latin typeface="+mj-lt"/>
              </a:rPr>
              <a:t>How Do We Do It?</a:t>
            </a:r>
          </a:p>
        </p:txBody>
      </p:sp>
      <p:pic>
        <p:nvPicPr>
          <p:cNvPr id="102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055" y="1630189"/>
            <a:ext cx="4340225" cy="270368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350667903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41520" y="1600200"/>
            <a:ext cx="5794375" cy="1828800"/>
          </a:xfrm>
          <a:prstGeom prst="rect">
            <a:avLst/>
          </a:prstGeom>
        </p:spPr>
        <p:txBody>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latin typeface="Arial" charset="0"/>
              <a:cs typeface="Arial" charset="0"/>
            </a:endParaRPr>
          </a:p>
        </p:txBody>
      </p:sp>
      <p:sp>
        <p:nvSpPr>
          <p:cNvPr id="4" name="Title 2"/>
          <p:cNvSpPr txBox="1">
            <a:spLocks/>
          </p:cNvSpPr>
          <p:nvPr/>
        </p:nvSpPr>
        <p:spPr>
          <a:xfrm>
            <a:off x="381000" y="230188"/>
            <a:ext cx="7057707" cy="1370012"/>
          </a:xfrm>
          <a:prstGeom prst="rect">
            <a:avLst/>
          </a:prstGeom>
        </p:spPr>
        <p:txBody>
          <a:bodyPr vert="horz" wrap="square" lIns="0" tIns="0" rIns="0" bIns="0" rtlCol="0" anchor="t">
            <a:noAutofit/>
          </a:bodyPr>
          <a:lstStyle>
            <a:defPPr>
              <a:defRPr lang="en-US"/>
            </a:defPPr>
            <a:lvl1pPr defTabSz="912813" eaLnBrk="0" hangingPunct="0">
              <a:lnSpc>
                <a:spcPct val="90000"/>
              </a:lnSpc>
              <a:defRPr sz="4800"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vl2pPr defTabSz="912813" eaLnBrk="0" hangingPunct="0">
              <a:lnSpc>
                <a:spcPct val="90000"/>
              </a:lnSpc>
              <a:defRPr sz="4800">
                <a:latin typeface="Calibri" pitchFamily="34" charset="0"/>
                <a:cs typeface="Arial" charset="0"/>
              </a:defRPr>
            </a:lvl2pPr>
            <a:lvl3pPr defTabSz="912813" eaLnBrk="0" hangingPunct="0">
              <a:lnSpc>
                <a:spcPct val="90000"/>
              </a:lnSpc>
              <a:defRPr sz="4800">
                <a:latin typeface="Calibri" pitchFamily="34" charset="0"/>
                <a:cs typeface="Arial" charset="0"/>
              </a:defRPr>
            </a:lvl3pPr>
            <a:lvl4pPr defTabSz="912813" eaLnBrk="0" hangingPunct="0">
              <a:lnSpc>
                <a:spcPct val="90000"/>
              </a:lnSpc>
              <a:defRPr sz="4800">
                <a:latin typeface="Calibri" pitchFamily="34" charset="0"/>
                <a:cs typeface="Arial" charset="0"/>
              </a:defRPr>
            </a:lvl4pPr>
            <a:lvl5pPr defTabSz="912813" eaLnBrk="0" hangingPunct="0">
              <a:lnSpc>
                <a:spcPct val="90000"/>
              </a:lnSpc>
              <a:defRPr sz="4800">
                <a:latin typeface="Calibri" pitchFamily="34" charset="0"/>
                <a:cs typeface="Arial" charset="0"/>
              </a:defRPr>
            </a:lvl5pPr>
            <a:lvl6pPr marL="457200" defTabSz="912813" fontAlgn="base">
              <a:lnSpc>
                <a:spcPct val="90000"/>
              </a:lnSpc>
              <a:spcBef>
                <a:spcPct val="0"/>
              </a:spcBef>
              <a:spcAft>
                <a:spcPct val="0"/>
              </a:spcAft>
              <a:defRPr sz="4800">
                <a:latin typeface="Calibri" pitchFamily="34" charset="0"/>
                <a:cs typeface="Arial" charset="0"/>
              </a:defRPr>
            </a:lvl6pPr>
            <a:lvl7pPr marL="914400" defTabSz="912813" fontAlgn="base">
              <a:lnSpc>
                <a:spcPct val="90000"/>
              </a:lnSpc>
              <a:spcBef>
                <a:spcPct val="0"/>
              </a:spcBef>
              <a:spcAft>
                <a:spcPct val="0"/>
              </a:spcAft>
              <a:defRPr sz="4800">
                <a:latin typeface="Calibri" pitchFamily="34" charset="0"/>
                <a:cs typeface="Arial" charset="0"/>
              </a:defRPr>
            </a:lvl7pPr>
            <a:lvl8pPr marL="1371600" defTabSz="912813" fontAlgn="base">
              <a:lnSpc>
                <a:spcPct val="90000"/>
              </a:lnSpc>
              <a:spcBef>
                <a:spcPct val="0"/>
              </a:spcBef>
              <a:spcAft>
                <a:spcPct val="0"/>
              </a:spcAft>
              <a:defRPr sz="4800">
                <a:latin typeface="Calibri" pitchFamily="34" charset="0"/>
                <a:cs typeface="Arial" charset="0"/>
              </a:defRPr>
            </a:lvl8pPr>
            <a:lvl9pPr marL="1828800" defTabSz="912813" fontAlgn="base">
              <a:lnSpc>
                <a:spcPct val="90000"/>
              </a:lnSpc>
              <a:spcBef>
                <a:spcPct val="0"/>
              </a:spcBef>
              <a:spcAft>
                <a:spcPct val="0"/>
              </a:spcAft>
              <a:defRPr sz="4800">
                <a:latin typeface="Calibri" pitchFamily="34" charset="0"/>
                <a:cs typeface="Arial" charset="0"/>
              </a:defRPr>
            </a:lvl9pPr>
          </a:lstStyle>
          <a:p>
            <a:r>
              <a:rPr lang="en-US" dirty="0"/>
              <a:t>Scientific and Technical Information Challenges?</a:t>
            </a:r>
          </a:p>
        </p:txBody>
      </p:sp>
      <p:sp>
        <p:nvSpPr>
          <p:cNvPr id="5" name="Content Placeholder 2"/>
          <p:cNvSpPr txBox="1">
            <a:spLocks/>
          </p:cNvSpPr>
          <p:nvPr/>
        </p:nvSpPr>
        <p:spPr>
          <a:xfrm>
            <a:off x="62547" y="1866900"/>
            <a:ext cx="7391400" cy="3124200"/>
          </a:xfrm>
          <a:prstGeom prst="rect">
            <a:avLst/>
          </a:prstGeom>
        </p:spPr>
        <p:txBody>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sz="2400" dirty="0" smtClean="0">
                <a:latin typeface="Arial" charset="0"/>
                <a:cs typeface="Arial" charset="0"/>
              </a:rPr>
              <a:t>Scientific research is conducted </a:t>
            </a:r>
            <a:r>
              <a:rPr lang="en-US" sz="2400" dirty="0">
                <a:latin typeface="Arial" charset="0"/>
                <a:cs typeface="Arial" charset="0"/>
              </a:rPr>
              <a:t>at many </a:t>
            </a:r>
            <a:r>
              <a:rPr lang="en-US" sz="2400" dirty="0" smtClean="0">
                <a:latin typeface="Arial" charset="0"/>
                <a:cs typeface="Arial" charset="0"/>
              </a:rPr>
              <a:t>agencies across the federal government.</a:t>
            </a:r>
            <a:endParaRPr lang="en-US" sz="2400" dirty="0">
              <a:latin typeface="Arial" charset="0"/>
              <a:cs typeface="Arial" charset="0"/>
            </a:endParaRPr>
          </a:p>
          <a:p>
            <a:pPr>
              <a:buFont typeface="Arial" pitchFamily="34" charset="0"/>
              <a:buChar char="•"/>
            </a:pPr>
            <a:r>
              <a:rPr lang="en-US" sz="2400" dirty="0" smtClean="0">
                <a:latin typeface="Arial" charset="0"/>
                <a:cs typeface="Arial" charset="0"/>
              </a:rPr>
              <a:t>Scientists and researchers produce a lot of information, in </a:t>
            </a:r>
            <a:r>
              <a:rPr lang="en-US" sz="2400" dirty="0">
                <a:latin typeface="Arial" charset="0"/>
                <a:cs typeface="Arial" charset="0"/>
              </a:rPr>
              <a:t>many different </a:t>
            </a:r>
            <a:r>
              <a:rPr lang="en-US" sz="2400" dirty="0" smtClean="0">
                <a:latin typeface="Arial" charset="0"/>
                <a:cs typeface="Arial" charset="0"/>
              </a:rPr>
              <a:t>formats: </a:t>
            </a:r>
            <a:endParaRPr lang="en-US" sz="2400" dirty="0">
              <a:latin typeface="Arial" charset="0"/>
              <a:cs typeface="Arial" charset="0"/>
            </a:endParaRPr>
          </a:p>
          <a:p>
            <a:pPr lvl="1">
              <a:buFont typeface="Arial" pitchFamily="34" charset="0"/>
              <a:buChar char="•"/>
            </a:pPr>
            <a:r>
              <a:rPr lang="en-US" sz="2000" i="1" dirty="0">
                <a:solidFill>
                  <a:srgbClr val="002060"/>
                </a:solidFill>
                <a:latin typeface="Arial" charset="0"/>
                <a:cs typeface="Arial" charset="0"/>
              </a:rPr>
              <a:t>T</a:t>
            </a:r>
            <a:r>
              <a:rPr lang="en-US" sz="2000" i="1" dirty="0" smtClean="0">
                <a:solidFill>
                  <a:srgbClr val="002060"/>
                </a:solidFill>
                <a:latin typeface="Arial" charset="0"/>
                <a:cs typeface="Arial" charset="0"/>
              </a:rPr>
              <a:t>extual </a:t>
            </a:r>
            <a:r>
              <a:rPr lang="en-US" sz="2000" i="1" dirty="0" smtClean="0">
                <a:solidFill>
                  <a:srgbClr val="002060"/>
                </a:solidFill>
                <a:latin typeface="Arial" charset="0"/>
                <a:cs typeface="Arial" charset="0"/>
              </a:rPr>
              <a:t>– reports, journal articles, conference proceedings, patents</a:t>
            </a:r>
          </a:p>
          <a:p>
            <a:pPr lvl="1">
              <a:buFont typeface="Arial" pitchFamily="34" charset="0"/>
              <a:buChar char="•"/>
            </a:pPr>
            <a:r>
              <a:rPr lang="en-US" sz="2000" i="1" dirty="0">
                <a:solidFill>
                  <a:srgbClr val="002060"/>
                </a:solidFill>
                <a:latin typeface="Arial" charset="0"/>
                <a:cs typeface="Arial" charset="0"/>
              </a:rPr>
              <a:t>M</a:t>
            </a:r>
            <a:r>
              <a:rPr lang="en-US" sz="2000" i="1" dirty="0" smtClean="0">
                <a:solidFill>
                  <a:srgbClr val="002060"/>
                </a:solidFill>
                <a:latin typeface="Arial" charset="0"/>
                <a:cs typeface="Arial" charset="0"/>
              </a:rPr>
              <a:t>ultimedia</a:t>
            </a:r>
            <a:r>
              <a:rPr lang="en-US" sz="2000" i="1" dirty="0" smtClean="0">
                <a:solidFill>
                  <a:srgbClr val="002060"/>
                </a:solidFill>
                <a:latin typeface="Arial" charset="0"/>
                <a:cs typeface="Arial" charset="0"/>
              </a:rPr>
              <a:t>– videos, </a:t>
            </a:r>
            <a:r>
              <a:rPr lang="en-US" sz="2000" i="1" dirty="0" smtClean="0">
                <a:solidFill>
                  <a:srgbClr val="002060"/>
                </a:solidFill>
                <a:latin typeface="Arial" charset="0"/>
                <a:cs typeface="Arial" charset="0"/>
              </a:rPr>
              <a:t>images</a:t>
            </a:r>
            <a:endParaRPr lang="en-US" sz="2000" i="1" dirty="0">
              <a:solidFill>
                <a:srgbClr val="002060"/>
              </a:solidFill>
              <a:latin typeface="Arial" charset="0"/>
              <a:cs typeface="Arial" charset="0"/>
            </a:endParaRPr>
          </a:p>
          <a:p>
            <a:pPr lvl="1">
              <a:buFont typeface="Arial" pitchFamily="34" charset="0"/>
              <a:buChar char="•"/>
            </a:pPr>
            <a:r>
              <a:rPr lang="en-US" sz="2000" i="1" dirty="0" smtClean="0">
                <a:solidFill>
                  <a:srgbClr val="002060"/>
                </a:solidFill>
                <a:latin typeface="Arial" charset="0"/>
                <a:cs typeface="Arial" charset="0"/>
              </a:rPr>
              <a:t>Data</a:t>
            </a:r>
            <a:endParaRPr lang="en-US" sz="2000" i="1" dirty="0" smtClean="0">
              <a:solidFill>
                <a:srgbClr val="002060"/>
              </a:solidFill>
              <a:latin typeface="Arial" charset="0"/>
              <a:cs typeface="Arial" charset="0"/>
            </a:endParaRPr>
          </a:p>
        </p:txBody>
      </p:sp>
      <p:pic>
        <p:nvPicPr>
          <p:cNvPr id="1028" name="Picture 4" descr="C:\Users\evansd\AppData\Local\Microsoft\Windows\Temporary Internet Files\Content.IE5\RA9KHK9Y\MP90020206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703" y="3581400"/>
            <a:ext cx="208800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vansd\AppData\Local\Microsoft\Windows\Temporary Internet Files\Content.IE5\4OVFVJL6\MP90021605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24400"/>
            <a:ext cx="2656878" cy="1766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11480" y="3962400"/>
            <a:ext cx="8427720" cy="1447800"/>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 name="Content Placeholder 2"/>
          <p:cNvSpPr txBox="1">
            <a:spLocks/>
          </p:cNvSpPr>
          <p:nvPr/>
        </p:nvSpPr>
        <p:spPr>
          <a:xfrm>
            <a:off x="426719" y="2580640"/>
            <a:ext cx="8179833" cy="914400"/>
          </a:xfrm>
          <a:prstGeom prst="rect">
            <a:avLst/>
          </a:prstGeom>
        </p:spPr>
        <p:txBody>
          <a:bodyPr/>
          <a:lstStyle>
            <a:lvl1pPr marL="396875" indent="-396875" algn="l" defTabSz="912813" rtl="0" eaLnBrk="0" fontAlgn="base" hangingPunct="0">
              <a:lnSpc>
                <a:spcPct val="90000"/>
              </a:lnSpc>
              <a:spcBef>
                <a:spcPct val="20000"/>
              </a:spcBef>
              <a:spcAft>
                <a:spcPct val="0"/>
              </a:spcAft>
              <a:buBlip>
                <a:blip r:embed="rId2"/>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3"/>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400" b="1" dirty="0" smtClean="0">
                <a:latin typeface="+mj-lt"/>
                <a:cs typeface="Arial" charset="0"/>
              </a:rPr>
              <a:t>Since science is not bounded by agency, organization, or geography…</a:t>
            </a:r>
          </a:p>
          <a:p>
            <a:pPr marL="0" indent="0">
              <a:buNone/>
            </a:pPr>
            <a:endParaRPr lang="en-US" sz="2800" dirty="0" smtClean="0">
              <a:latin typeface="+mj-lt"/>
              <a:cs typeface="Arial" charset="0"/>
            </a:endParaRPr>
          </a:p>
        </p:txBody>
      </p:sp>
      <p:sp>
        <p:nvSpPr>
          <p:cNvPr id="4" name="Title 2"/>
          <p:cNvSpPr txBox="1">
            <a:spLocks/>
          </p:cNvSpPr>
          <p:nvPr/>
        </p:nvSpPr>
        <p:spPr>
          <a:xfrm>
            <a:off x="411480" y="912772"/>
            <a:ext cx="3276600" cy="665162"/>
          </a:xfrm>
          <a:prstGeom prst="rect">
            <a:avLst/>
          </a:prstGeom>
        </p:spPr>
        <p:txBody>
          <a:bodyPr vert="horz" wrap="square" lIns="0" tIns="0" rIns="0" bIns="0" rtlCol="0" anchor="t">
            <a:noAutofit/>
          </a:bodyPr>
          <a:lstStyle>
            <a:lvl1pPr algn="l" defTabSz="912813" rtl="0" eaLnBrk="0" fontAlgn="base" hangingPunct="0">
              <a:lnSpc>
                <a:spcPct val="90000"/>
              </a:lnSpc>
              <a:spcBef>
                <a:spcPct val="0"/>
              </a:spcBef>
              <a:spcAft>
                <a:spcPct val="0"/>
              </a:spcAft>
              <a:defRPr lang="en-US" sz="5400" kern="1200"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r>
              <a:rPr lang="en-US" sz="4800" dirty="0" smtClean="0"/>
              <a:t>Our Solution:</a:t>
            </a:r>
            <a:endParaRPr lang="en-US" sz="4800" dirty="0"/>
          </a:p>
        </p:txBody>
      </p:sp>
      <p:sp>
        <p:nvSpPr>
          <p:cNvPr id="2" name="Rectangle 1"/>
          <p:cNvSpPr/>
          <p:nvPr/>
        </p:nvSpPr>
        <p:spPr>
          <a:xfrm>
            <a:off x="411479" y="1603652"/>
            <a:ext cx="4105155" cy="584775"/>
          </a:xfrm>
          <a:prstGeom prst="rect">
            <a:avLst/>
          </a:prstGeom>
          <a:solidFill>
            <a:schemeClr val="tx2">
              <a:lumMod val="20000"/>
              <a:lumOff val="80000"/>
            </a:schemeClr>
          </a:solidFill>
          <a:ln>
            <a:solidFill>
              <a:schemeClr val="tx1"/>
            </a:solidFill>
          </a:ln>
        </p:spPr>
        <p:txBody>
          <a:bodyPr wrap="square">
            <a:spAutoFit/>
          </a:bodyPr>
          <a:lstStyle/>
          <a:p>
            <a:r>
              <a:rPr lang="en-US" sz="3200" dirty="0">
                <a:solidFill>
                  <a:srgbClr val="000000"/>
                </a:solidFill>
                <a:latin typeface="Arial" charset="0"/>
                <a:cs typeface="Arial" charset="0"/>
              </a:rPr>
              <a:t>Federated Searching </a:t>
            </a:r>
            <a:endParaRPr lang="en-US" sz="3200" dirty="0"/>
          </a:p>
        </p:txBody>
      </p:sp>
      <p:pic>
        <p:nvPicPr>
          <p:cNvPr id="2052" name="Picture 4" descr="C:\Users\evansd\AppData\Local\Microsoft\Windows\Temporary Internet Files\Content.IE5\U5QR46AW\MP9004422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06235"/>
            <a:ext cx="3196353" cy="21246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7913" y="3901440"/>
            <a:ext cx="8321040" cy="1446550"/>
          </a:xfrm>
          <a:prstGeom prst="rect">
            <a:avLst/>
          </a:prstGeom>
          <a:solidFill>
            <a:schemeClr val="tx2">
              <a:lumMod val="20000"/>
              <a:lumOff val="80000"/>
            </a:schemeClr>
          </a:solidFill>
          <a:ln>
            <a:solidFill>
              <a:schemeClr val="tx1"/>
            </a:solidFill>
          </a:ln>
        </p:spPr>
        <p:txBody>
          <a:bodyPr wrap="square">
            <a:spAutoFit/>
          </a:bodyPr>
          <a:lstStyle/>
          <a:p>
            <a:pPr marL="457200" lvl="0" indent="-342900">
              <a:buFont typeface="Arial" pitchFamily="34" charset="0"/>
              <a:buChar char="•"/>
            </a:pPr>
            <a:r>
              <a:rPr lang="en-US" sz="2200" dirty="0">
                <a:solidFill>
                  <a:srgbClr val="000000"/>
                </a:solidFill>
                <a:latin typeface="Arial" charset="0"/>
                <a:cs typeface="Arial" charset="0"/>
              </a:rPr>
              <a:t>We </a:t>
            </a:r>
            <a:r>
              <a:rPr lang="en-US" sz="2200" b="1" dirty="0">
                <a:solidFill>
                  <a:schemeClr val="tx2">
                    <a:lumMod val="75000"/>
                  </a:schemeClr>
                </a:solidFill>
                <a:latin typeface="Arial" charset="0"/>
                <a:cs typeface="Arial" charset="0"/>
              </a:rPr>
              <a:t>integrate</a:t>
            </a:r>
            <a:r>
              <a:rPr lang="en-US" sz="2200" dirty="0">
                <a:solidFill>
                  <a:srgbClr val="000000"/>
                </a:solidFill>
                <a:latin typeface="Arial" charset="0"/>
                <a:cs typeface="Arial" charset="0"/>
              </a:rPr>
              <a:t> or </a:t>
            </a:r>
            <a:r>
              <a:rPr lang="en-US" sz="2200" b="1" dirty="0">
                <a:solidFill>
                  <a:schemeClr val="tx2">
                    <a:lumMod val="75000"/>
                  </a:schemeClr>
                </a:solidFill>
                <a:latin typeface="Arial" charset="0"/>
                <a:cs typeface="Arial" charset="0"/>
              </a:rPr>
              <a:t>aggregate</a:t>
            </a:r>
            <a:r>
              <a:rPr lang="en-US" sz="2200" dirty="0">
                <a:solidFill>
                  <a:srgbClr val="000000"/>
                </a:solidFill>
                <a:latin typeface="Arial" charset="0"/>
                <a:cs typeface="Arial" charset="0"/>
              </a:rPr>
              <a:t> multiple government R&amp;D-related databases into single-search </a:t>
            </a:r>
            <a:r>
              <a:rPr lang="en-US" sz="2200" dirty="0" smtClean="0">
                <a:solidFill>
                  <a:srgbClr val="000000"/>
                </a:solidFill>
                <a:latin typeface="Arial" charset="0"/>
                <a:cs typeface="Arial" charset="0"/>
              </a:rPr>
              <a:t>portals.</a:t>
            </a:r>
            <a:endParaRPr lang="en-US" sz="2200" dirty="0">
              <a:solidFill>
                <a:srgbClr val="000000"/>
              </a:solidFill>
              <a:latin typeface="Arial" charset="0"/>
              <a:cs typeface="Arial" charset="0"/>
            </a:endParaRPr>
          </a:p>
          <a:p>
            <a:pPr marL="457200" lvl="0" indent="-342900">
              <a:buFont typeface="Arial" pitchFamily="34" charset="0"/>
              <a:buChar char="•"/>
            </a:pPr>
            <a:r>
              <a:rPr lang="en-US" sz="2200" dirty="0">
                <a:solidFill>
                  <a:srgbClr val="000000"/>
                </a:solidFill>
                <a:latin typeface="Arial" charset="0"/>
                <a:cs typeface="Arial" charset="0"/>
              </a:rPr>
              <a:t>Innovative technology drills down to selected databases and websites in parallel, then presents ranked search </a:t>
            </a:r>
            <a:r>
              <a:rPr lang="en-US" sz="2200" dirty="0" smtClean="0">
                <a:solidFill>
                  <a:srgbClr val="000000"/>
                </a:solidFill>
                <a:latin typeface="Arial" charset="0"/>
                <a:cs typeface="Arial" charset="0"/>
              </a:rPr>
              <a:t>results.</a:t>
            </a:r>
            <a:endParaRPr lang="en-US" sz="2200" dirty="0">
              <a:solidFill>
                <a:srgbClr val="000000"/>
              </a:solidFill>
              <a:latin typeface="Arial" charset="0"/>
              <a:cs typeface="Arial" charset="0"/>
            </a:endParaRPr>
          </a:p>
        </p:txBody>
      </p:sp>
    </p:spTree>
    <p:extLst>
      <p:ext uri="{BB962C8B-B14F-4D97-AF65-F5344CB8AC3E}">
        <p14:creationId xmlns:p14="http://schemas.microsoft.com/office/powerpoint/2010/main" val="293066108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Advantages of Federated Search</a:t>
            </a:r>
            <a:endParaRPr lang="en-US" dirty="0"/>
          </a:p>
        </p:txBody>
      </p:sp>
      <p:sp>
        <p:nvSpPr>
          <p:cNvPr id="4" name="TextBox 3"/>
          <p:cNvSpPr txBox="1"/>
          <p:nvPr/>
        </p:nvSpPr>
        <p:spPr>
          <a:xfrm>
            <a:off x="304800" y="1143000"/>
            <a:ext cx="8305800" cy="4955203"/>
          </a:xfrm>
          <a:prstGeom prst="rect">
            <a:avLst/>
          </a:prstGeom>
          <a:noFill/>
        </p:spPr>
        <p:txBody>
          <a:bodyPr wrap="square" rtlCol="0">
            <a:spAutoFit/>
          </a:bodyPr>
          <a:lstStyle/>
          <a:p>
            <a:pPr marL="285750" indent="-285750">
              <a:buFont typeface="Wingdings" pitchFamily="2" charset="2"/>
              <a:buChar char="ü"/>
            </a:pPr>
            <a:r>
              <a:rPr lang="en-US" sz="2400" dirty="0" smtClean="0"/>
              <a:t>Drills into the deep web, where scientific databases reside</a:t>
            </a:r>
          </a:p>
          <a:p>
            <a:pPr marL="285750" indent="-285750">
              <a:buFont typeface="Wingdings" pitchFamily="2" charset="2"/>
              <a:buChar char="ü"/>
            </a:pPr>
            <a:r>
              <a:rPr lang="en-US" sz="2400" dirty="0" smtClean="0"/>
              <a:t>Finds dynamically generated content living inside those databases; high-quality managed subject-specific content</a:t>
            </a:r>
          </a:p>
          <a:p>
            <a:pPr marL="285750" indent="-285750">
              <a:buFont typeface="Wingdings" pitchFamily="2" charset="2"/>
              <a:buChar char="ü"/>
            </a:pPr>
            <a:r>
              <a:rPr lang="en-US" sz="2400" dirty="0" smtClean="0"/>
              <a:t>Returns current, real-time results</a:t>
            </a:r>
          </a:p>
          <a:p>
            <a:pPr marL="285750" indent="-285750">
              <a:buFont typeface="Wingdings" pitchFamily="2" charset="2"/>
              <a:buChar char="ü"/>
            </a:pPr>
            <a:r>
              <a:rPr lang="en-US" sz="2400" dirty="0" smtClean="0"/>
              <a:t>Presents no burden for database owner</a:t>
            </a:r>
          </a:p>
          <a:p>
            <a:pPr marL="285750" indent="-285750">
              <a:buFont typeface="Wingdings" pitchFamily="2" charset="2"/>
              <a:buChar char="ü"/>
            </a:pPr>
            <a:r>
              <a:rPr lang="en-US" sz="2400" dirty="0"/>
              <a:t>Allows for fielded </a:t>
            </a:r>
            <a:r>
              <a:rPr lang="en-US" sz="2400" dirty="0" smtClean="0"/>
              <a:t>searching</a:t>
            </a:r>
            <a:br>
              <a:rPr lang="en-US" sz="2400" dirty="0" smtClean="0"/>
            </a:br>
            <a:endParaRPr lang="en-US" sz="2400" dirty="0" smtClean="0"/>
          </a:p>
          <a:p>
            <a:r>
              <a:rPr lang="en-US" sz="2400" b="1" u="sng" dirty="0" smtClean="0"/>
              <a:t>Plus</a:t>
            </a:r>
            <a:endParaRPr lang="en-US" sz="2400" b="1" u="sng" dirty="0"/>
          </a:p>
          <a:p>
            <a:pPr marL="285750" indent="-285750">
              <a:buFont typeface="Wingdings" pitchFamily="2" charset="2"/>
              <a:buChar char="ü"/>
            </a:pPr>
            <a:r>
              <a:rPr lang="en-US" sz="2400" dirty="0" smtClean="0"/>
              <a:t>Inexpensive to implement</a:t>
            </a:r>
          </a:p>
          <a:p>
            <a:pPr marL="285750" indent="-285750">
              <a:buFont typeface="Wingdings" pitchFamily="2" charset="2"/>
              <a:buChar char="ü"/>
            </a:pPr>
            <a:r>
              <a:rPr lang="en-US" sz="2400" dirty="0" smtClean="0"/>
              <a:t>No need-to-know for user</a:t>
            </a:r>
          </a:p>
          <a:p>
            <a:pPr marL="285750" indent="-285750">
              <a:buFont typeface="Wingdings" pitchFamily="2" charset="2"/>
              <a:buChar char="ü"/>
            </a:pPr>
            <a:r>
              <a:rPr lang="en-US" sz="2400" dirty="0" smtClean="0"/>
              <a:t>No searching door-to-door</a:t>
            </a:r>
          </a:p>
          <a:p>
            <a:pPr marL="285750" indent="-285750">
              <a:buFont typeface="Wingdings" pitchFamily="2" charset="2"/>
              <a:buChar char="ü"/>
            </a:pPr>
            <a:r>
              <a:rPr lang="en-US" sz="2400" dirty="0" smtClean="0"/>
              <a:t>Automatic interoperability achieved</a:t>
            </a:r>
          </a:p>
          <a:p>
            <a:pPr marL="285750" indent="-285750">
              <a:buFont typeface="Wingdings" pitchFamily="2" charset="2"/>
              <a:buChar char="ü"/>
            </a:pPr>
            <a:endParaRPr 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0"/>
            <a:ext cx="4686300" cy="25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5340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down)">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wipe(down)">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wipe(down)">
                                      <p:cBhvr>
                                        <p:cTn id="56" dur="500"/>
                                        <p:tgtEl>
                                          <p:spTgt spid="4">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wipe(down)">
                                      <p:cBhvr>
                                        <p:cTn id="6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Search Features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20"/>
          <a:stretch/>
        </p:blipFill>
        <p:spPr bwMode="auto">
          <a:xfrm>
            <a:off x="228600" y="1010921"/>
            <a:ext cx="4953000" cy="56379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8446"/>
            <a:ext cx="2457990" cy="6383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0" y="2133600"/>
            <a:ext cx="3200400" cy="1569660"/>
          </a:xfrm>
          <a:prstGeom prst="rect">
            <a:avLst/>
          </a:prstGeom>
          <a:solidFill>
            <a:schemeClr val="accent1">
              <a:lumMod val="40000"/>
              <a:lumOff val="60000"/>
            </a:schemeClr>
          </a:solidFill>
          <a:ln w="22225">
            <a:solidFill>
              <a:schemeClr val="tx1"/>
            </a:solidFill>
          </a:ln>
          <a:effectLst>
            <a:glow rad="63500">
              <a:schemeClr val="tx2">
                <a:lumMod val="75000"/>
                <a:alpha val="40000"/>
              </a:schemeClr>
            </a:glow>
            <a:outerShdw blurRad="50800" dist="38100" dir="13500000" algn="br" rotWithShape="0">
              <a:prstClr val="black">
                <a:alpha val="40000"/>
              </a:prstClr>
            </a:outerShdw>
          </a:effectLst>
        </p:spPr>
        <p:txBody>
          <a:bodyPr wrap="square" rtlCol="0">
            <a:spAutoFit/>
          </a:bodyPr>
          <a:lstStyle/>
          <a:p>
            <a:pPr marL="285750" indent="-285750">
              <a:buFont typeface="Wingdings" pitchFamily="2" charset="2"/>
              <a:buChar char="ü"/>
            </a:pPr>
            <a:r>
              <a:rPr lang="en-US" sz="2400" dirty="0" smtClean="0"/>
              <a:t>Parallel Searching</a:t>
            </a:r>
          </a:p>
          <a:p>
            <a:pPr marL="285750" indent="-285750">
              <a:buFont typeface="Wingdings" pitchFamily="2" charset="2"/>
              <a:buChar char="ü"/>
            </a:pPr>
            <a:r>
              <a:rPr lang="en-US" sz="2400" dirty="0" smtClean="0"/>
              <a:t>Visualization</a:t>
            </a:r>
          </a:p>
          <a:p>
            <a:pPr marL="285750" indent="-285750">
              <a:buFont typeface="Wingdings" pitchFamily="2" charset="2"/>
              <a:buChar char="ü"/>
            </a:pPr>
            <a:r>
              <a:rPr lang="en-US" sz="2400" dirty="0" smtClean="0"/>
              <a:t>Clustering</a:t>
            </a:r>
          </a:p>
          <a:p>
            <a:pPr marL="285750" indent="-285750">
              <a:buFont typeface="Wingdings" pitchFamily="2" charset="2"/>
              <a:buChar char="ü"/>
            </a:pPr>
            <a:r>
              <a:rPr lang="en-US" sz="2400" dirty="0" smtClean="0"/>
              <a:t>Relevancy Ranking</a:t>
            </a:r>
          </a:p>
        </p:txBody>
      </p:sp>
    </p:spTree>
    <p:extLst>
      <p:ext uri="{BB962C8B-B14F-4D97-AF65-F5344CB8AC3E}">
        <p14:creationId xmlns:p14="http://schemas.microsoft.com/office/powerpoint/2010/main" val="16868545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Federated Products</a:t>
            </a:r>
            <a:endParaRPr lang="en-US" dirty="0"/>
          </a:p>
        </p:txBody>
      </p:sp>
      <p:pic>
        <p:nvPicPr>
          <p:cNvPr id="4" name="Picture 2"/>
          <p:cNvPicPr>
            <a:picLocks noGrp="1" noChangeAspect="1" noChangeArrowheads="1"/>
          </p:cNvPicPr>
          <p:nvPr>
            <p:ph sz="quarter" idx="1"/>
          </p:nvPr>
        </p:nvPicPr>
        <p:blipFill>
          <a:blip r:embed="rId2"/>
          <a:srcRect/>
          <a:stretch>
            <a:fillRect/>
          </a:stretch>
        </p:blipFill>
        <p:spPr bwMode="auto">
          <a:xfrm>
            <a:off x="381000" y="1447800"/>
            <a:ext cx="3048000" cy="1143000"/>
          </a:xfrm>
          <a:prstGeom prst="rect">
            <a:avLst/>
          </a:prstGeom>
          <a:noFill/>
          <a:ln w="9525">
            <a:noFill/>
            <a:miter lim="800000"/>
            <a:headEnd/>
            <a:tailEnd/>
          </a:ln>
        </p:spPr>
      </p:pic>
      <p:pic>
        <p:nvPicPr>
          <p:cNvPr id="6" name="Picture 8"/>
          <p:cNvPicPr>
            <a:picLocks noChangeAspect="1" noChangeArrowheads="1"/>
          </p:cNvPicPr>
          <p:nvPr/>
        </p:nvPicPr>
        <p:blipFill>
          <a:blip r:embed="rId3"/>
          <a:srcRect/>
          <a:stretch>
            <a:fillRect/>
          </a:stretch>
        </p:blipFill>
        <p:spPr bwMode="auto">
          <a:xfrm>
            <a:off x="381000" y="4876800"/>
            <a:ext cx="3040529" cy="881063"/>
          </a:xfrm>
          <a:prstGeom prst="rect">
            <a:avLst/>
          </a:prstGeom>
          <a:noFill/>
          <a:ln w="9525">
            <a:noFill/>
            <a:miter lim="800000"/>
            <a:headEnd/>
            <a:tailEnd/>
          </a:ln>
        </p:spPr>
      </p:pic>
      <p:cxnSp>
        <p:nvCxnSpPr>
          <p:cNvPr id="8" name="Straight Connector 7"/>
          <p:cNvCxnSpPr/>
          <p:nvPr/>
        </p:nvCxnSpPr>
        <p:spPr>
          <a:xfrm>
            <a:off x="381000" y="2819400"/>
            <a:ext cx="8305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4572000"/>
            <a:ext cx="8305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1676400"/>
            <a:ext cx="5334000" cy="584775"/>
          </a:xfrm>
          <a:prstGeom prst="rect">
            <a:avLst/>
          </a:prstGeom>
          <a:noFill/>
        </p:spPr>
        <p:txBody>
          <a:bodyPr wrap="square" rtlCol="0">
            <a:spAutoFit/>
          </a:bodyPr>
          <a:lstStyle/>
          <a:p>
            <a:r>
              <a:rPr lang="en-US" sz="1600" dirty="0" smtClean="0"/>
              <a:t>Covers a range of R&amp;D results (reports, patents, citations, </a:t>
            </a:r>
            <a:r>
              <a:rPr lang="en-US" sz="1600" dirty="0" err="1" smtClean="0"/>
              <a:t>eprints</a:t>
            </a:r>
            <a:r>
              <a:rPr lang="en-US" sz="1600" dirty="0" smtClean="0"/>
              <a:t>, etc.) in databases provided by DOE</a:t>
            </a:r>
            <a:endParaRPr lang="en-US" sz="1600" dirty="0"/>
          </a:p>
        </p:txBody>
      </p:sp>
      <p:sp>
        <p:nvSpPr>
          <p:cNvPr id="14" name="TextBox 13"/>
          <p:cNvSpPr txBox="1"/>
          <p:nvPr/>
        </p:nvSpPr>
        <p:spPr>
          <a:xfrm>
            <a:off x="3733800" y="3453825"/>
            <a:ext cx="5334000" cy="584775"/>
          </a:xfrm>
          <a:prstGeom prst="rect">
            <a:avLst/>
          </a:prstGeom>
          <a:noFill/>
        </p:spPr>
        <p:txBody>
          <a:bodyPr wrap="square" rtlCol="0">
            <a:spAutoFit/>
          </a:bodyPr>
          <a:lstStyle/>
          <a:p>
            <a:r>
              <a:rPr lang="en-US" sz="1600" dirty="0" smtClean="0"/>
              <a:t>Databases and websites offer over 200 million pages of U.S. science information from 13 federal agencies</a:t>
            </a:r>
            <a:endParaRPr lang="en-US" sz="1600" dirty="0"/>
          </a:p>
        </p:txBody>
      </p:sp>
      <p:sp>
        <p:nvSpPr>
          <p:cNvPr id="15" name="TextBox 14"/>
          <p:cNvSpPr txBox="1"/>
          <p:nvPr/>
        </p:nvSpPr>
        <p:spPr>
          <a:xfrm>
            <a:off x="3733800" y="4884003"/>
            <a:ext cx="5334000" cy="830997"/>
          </a:xfrm>
          <a:prstGeom prst="rect">
            <a:avLst/>
          </a:prstGeom>
          <a:noFill/>
        </p:spPr>
        <p:txBody>
          <a:bodyPr wrap="square" rtlCol="0">
            <a:spAutoFit/>
          </a:bodyPr>
          <a:lstStyle/>
          <a:p>
            <a:r>
              <a:rPr lang="en-US" sz="1600" dirty="0" smtClean="0"/>
              <a:t>Provides over 400 million pages of science information from databases and portals worldwide, including access to scientific and numeric data sources</a:t>
            </a:r>
            <a:endParaRPr lang="en-US" sz="1600" dirty="0"/>
          </a:p>
        </p:txBody>
      </p:sp>
      <p:pic>
        <p:nvPicPr>
          <p:cNvPr id="17410" name="Picture 2" descr="C:\Users\DanielsC\Pictures\SciGov_ic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00400"/>
            <a:ext cx="2606114" cy="113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2379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7765</TotalTime>
  <Words>963</Words>
  <Application>Microsoft Office PowerPoint</Application>
  <PresentationFormat>On-screen Show (4:3)</PresentationFormat>
  <Paragraphs>143</Paragraphs>
  <Slides>26</Slides>
  <Notes>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1_White with Blue Bar Segoe Template_TP10286789</vt:lpstr>
      <vt:lpstr>White with Courier font for code slides</vt:lpstr>
      <vt:lpstr>PowerPoint Presentation</vt:lpstr>
      <vt:lpstr>What Is OSTI?</vt:lpstr>
      <vt:lpstr>PowerPoint Presentation</vt:lpstr>
      <vt:lpstr>PowerPoint Presentation</vt:lpstr>
      <vt:lpstr>PowerPoint Presentation</vt:lpstr>
      <vt:lpstr>PowerPoint Presentation</vt:lpstr>
      <vt:lpstr>Advantages of Federated Search</vt:lpstr>
      <vt:lpstr>Federated Search Features</vt:lpstr>
      <vt:lpstr>Federated Products</vt:lpstr>
      <vt:lpstr>Science.gov Integrates Federal Agency R&amp;D Results</vt:lpstr>
      <vt:lpstr>PowerPoint Presentation</vt:lpstr>
      <vt:lpstr>PowerPoint Presentation</vt:lpstr>
      <vt:lpstr>PowerPoint Presentation</vt:lpstr>
      <vt:lpstr>PowerPoint Presentation</vt:lpstr>
      <vt:lpstr>Why Cite Data?</vt:lpstr>
      <vt:lpstr>One Solution: DataCite</vt:lpstr>
      <vt:lpstr>PowerPoint Presentation</vt:lpstr>
      <vt:lpstr>How Data Citation Works</vt:lpstr>
      <vt:lpstr>WorldWideScience.org  Enabling Access to Global R&amp;D Results</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Mark</dc:creator>
  <cp:lastModifiedBy>Johnson, Lorrie</cp:lastModifiedBy>
  <cp:revision>366</cp:revision>
  <cp:lastPrinted>2013-02-22T15:27:46Z</cp:lastPrinted>
  <dcterms:modified xsi:type="dcterms:W3CDTF">2013-02-22T16:11:53Z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