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2" r:id="rId3"/>
    <p:sldId id="283" r:id="rId4"/>
    <p:sldId id="287" r:id="rId5"/>
    <p:sldId id="290" r:id="rId6"/>
    <p:sldId id="291" r:id="rId7"/>
    <p:sldId id="292" r:id="rId8"/>
    <p:sldId id="293" r:id="rId9"/>
    <p:sldId id="294" r:id="rId10"/>
    <p:sldId id="295" r:id="rId11"/>
    <p:sldId id="257" r:id="rId12"/>
    <p:sldId id="258" r:id="rId13"/>
    <p:sldId id="259" r:id="rId14"/>
    <p:sldId id="260" r:id="rId15"/>
    <p:sldId id="261" r:id="rId16"/>
    <p:sldId id="262" r:id="rId17"/>
    <p:sldId id="263" r:id="rId18"/>
    <p:sldId id="264" r:id="rId19"/>
    <p:sldId id="265" r:id="rId20"/>
    <p:sldId id="266"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8" d="100"/>
          <a:sy n="58" d="100"/>
        </p:scale>
        <p:origin x="-84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D5EB8F-8F46-0245-94B1-75E67AEA9F97}" type="datetimeFigureOut">
              <a:rPr lang="en-US" smtClean="0"/>
              <a:t>2/27/2013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C3BDFC-6898-BC42-8C9B-5C5C7DA7102C}" type="slidenum">
              <a:rPr lang="en-US" smtClean="0"/>
              <a:t>‹#›</a:t>
            </a:fld>
            <a:endParaRPr lang="en-US"/>
          </a:p>
        </p:txBody>
      </p:sp>
    </p:spTree>
    <p:extLst>
      <p:ext uri="{BB962C8B-B14F-4D97-AF65-F5344CB8AC3E}">
        <p14:creationId xmlns:p14="http://schemas.microsoft.com/office/powerpoint/2010/main" val="3529844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D5EB8F-8F46-0245-94B1-75E67AEA9F97}" type="datetimeFigureOut">
              <a:rPr lang="en-US" smtClean="0"/>
              <a:t>2/27/2013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C3BDFC-6898-BC42-8C9B-5C5C7DA7102C}" type="slidenum">
              <a:rPr lang="en-US" smtClean="0"/>
              <a:t>‹#›</a:t>
            </a:fld>
            <a:endParaRPr lang="en-US"/>
          </a:p>
        </p:txBody>
      </p:sp>
    </p:spTree>
    <p:extLst>
      <p:ext uri="{BB962C8B-B14F-4D97-AF65-F5344CB8AC3E}">
        <p14:creationId xmlns:p14="http://schemas.microsoft.com/office/powerpoint/2010/main" val="190803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D5EB8F-8F46-0245-94B1-75E67AEA9F97}" type="datetimeFigureOut">
              <a:rPr lang="en-US" smtClean="0"/>
              <a:t>2/27/2013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C3BDFC-6898-BC42-8C9B-5C5C7DA7102C}" type="slidenum">
              <a:rPr lang="en-US" smtClean="0"/>
              <a:t>‹#›</a:t>
            </a:fld>
            <a:endParaRPr lang="en-US"/>
          </a:p>
        </p:txBody>
      </p:sp>
    </p:spTree>
    <p:extLst>
      <p:ext uri="{BB962C8B-B14F-4D97-AF65-F5344CB8AC3E}">
        <p14:creationId xmlns:p14="http://schemas.microsoft.com/office/powerpoint/2010/main" val="2736888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D5EB8F-8F46-0245-94B1-75E67AEA9F97}" type="datetimeFigureOut">
              <a:rPr lang="en-US" smtClean="0"/>
              <a:t>2/27/2013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C3BDFC-6898-BC42-8C9B-5C5C7DA7102C}" type="slidenum">
              <a:rPr lang="en-US" smtClean="0"/>
              <a:t>‹#›</a:t>
            </a:fld>
            <a:endParaRPr lang="en-US"/>
          </a:p>
        </p:txBody>
      </p:sp>
    </p:spTree>
    <p:extLst>
      <p:ext uri="{BB962C8B-B14F-4D97-AF65-F5344CB8AC3E}">
        <p14:creationId xmlns:p14="http://schemas.microsoft.com/office/powerpoint/2010/main" val="1923100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D5EB8F-8F46-0245-94B1-75E67AEA9F97}" type="datetimeFigureOut">
              <a:rPr lang="en-US" smtClean="0"/>
              <a:t>2/27/2013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C3BDFC-6898-BC42-8C9B-5C5C7DA7102C}" type="slidenum">
              <a:rPr lang="en-US" smtClean="0"/>
              <a:t>‹#›</a:t>
            </a:fld>
            <a:endParaRPr lang="en-US"/>
          </a:p>
        </p:txBody>
      </p:sp>
    </p:spTree>
    <p:extLst>
      <p:ext uri="{BB962C8B-B14F-4D97-AF65-F5344CB8AC3E}">
        <p14:creationId xmlns:p14="http://schemas.microsoft.com/office/powerpoint/2010/main" val="3225329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D5EB8F-8F46-0245-94B1-75E67AEA9F97}" type="datetimeFigureOut">
              <a:rPr lang="en-US" smtClean="0"/>
              <a:t>2/27/2013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C3BDFC-6898-BC42-8C9B-5C5C7DA7102C}" type="slidenum">
              <a:rPr lang="en-US" smtClean="0"/>
              <a:t>‹#›</a:t>
            </a:fld>
            <a:endParaRPr lang="en-US"/>
          </a:p>
        </p:txBody>
      </p:sp>
    </p:spTree>
    <p:extLst>
      <p:ext uri="{BB962C8B-B14F-4D97-AF65-F5344CB8AC3E}">
        <p14:creationId xmlns:p14="http://schemas.microsoft.com/office/powerpoint/2010/main" val="1090649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D5EB8F-8F46-0245-94B1-75E67AEA9F97}" type="datetimeFigureOut">
              <a:rPr lang="en-US" smtClean="0"/>
              <a:t>2/27/2013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C3BDFC-6898-BC42-8C9B-5C5C7DA7102C}" type="slidenum">
              <a:rPr lang="en-US" smtClean="0"/>
              <a:t>‹#›</a:t>
            </a:fld>
            <a:endParaRPr lang="en-US"/>
          </a:p>
        </p:txBody>
      </p:sp>
    </p:spTree>
    <p:extLst>
      <p:ext uri="{BB962C8B-B14F-4D97-AF65-F5344CB8AC3E}">
        <p14:creationId xmlns:p14="http://schemas.microsoft.com/office/powerpoint/2010/main" val="2170385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D5EB8F-8F46-0245-94B1-75E67AEA9F97}" type="datetimeFigureOut">
              <a:rPr lang="en-US" smtClean="0"/>
              <a:t>2/27/2013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C3BDFC-6898-BC42-8C9B-5C5C7DA7102C}" type="slidenum">
              <a:rPr lang="en-US" smtClean="0"/>
              <a:t>‹#›</a:t>
            </a:fld>
            <a:endParaRPr lang="en-US"/>
          </a:p>
        </p:txBody>
      </p:sp>
    </p:spTree>
    <p:extLst>
      <p:ext uri="{BB962C8B-B14F-4D97-AF65-F5344CB8AC3E}">
        <p14:creationId xmlns:p14="http://schemas.microsoft.com/office/powerpoint/2010/main" val="347880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D5EB8F-8F46-0245-94B1-75E67AEA9F97}" type="datetimeFigureOut">
              <a:rPr lang="en-US" smtClean="0"/>
              <a:t>2/27/2013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C3BDFC-6898-BC42-8C9B-5C5C7DA7102C}" type="slidenum">
              <a:rPr lang="en-US" smtClean="0"/>
              <a:t>‹#›</a:t>
            </a:fld>
            <a:endParaRPr lang="en-US"/>
          </a:p>
        </p:txBody>
      </p:sp>
    </p:spTree>
    <p:extLst>
      <p:ext uri="{BB962C8B-B14F-4D97-AF65-F5344CB8AC3E}">
        <p14:creationId xmlns:p14="http://schemas.microsoft.com/office/powerpoint/2010/main" val="2882557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D5EB8F-8F46-0245-94B1-75E67AEA9F97}" type="datetimeFigureOut">
              <a:rPr lang="en-US" smtClean="0"/>
              <a:t>2/27/2013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C3BDFC-6898-BC42-8C9B-5C5C7DA7102C}" type="slidenum">
              <a:rPr lang="en-US" smtClean="0"/>
              <a:t>‹#›</a:t>
            </a:fld>
            <a:endParaRPr lang="en-US"/>
          </a:p>
        </p:txBody>
      </p:sp>
    </p:spTree>
    <p:extLst>
      <p:ext uri="{BB962C8B-B14F-4D97-AF65-F5344CB8AC3E}">
        <p14:creationId xmlns:p14="http://schemas.microsoft.com/office/powerpoint/2010/main" val="2431161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D5EB8F-8F46-0245-94B1-75E67AEA9F97}" type="datetimeFigureOut">
              <a:rPr lang="en-US" smtClean="0"/>
              <a:t>2/27/2013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C3BDFC-6898-BC42-8C9B-5C5C7DA7102C}" type="slidenum">
              <a:rPr lang="en-US" smtClean="0"/>
              <a:t>‹#›</a:t>
            </a:fld>
            <a:endParaRPr lang="en-US"/>
          </a:p>
        </p:txBody>
      </p:sp>
    </p:spTree>
    <p:extLst>
      <p:ext uri="{BB962C8B-B14F-4D97-AF65-F5344CB8AC3E}">
        <p14:creationId xmlns:p14="http://schemas.microsoft.com/office/powerpoint/2010/main" val="831586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D5EB8F-8F46-0245-94B1-75E67AEA9F97}" type="datetimeFigureOut">
              <a:rPr lang="en-US" smtClean="0"/>
              <a:t>2/27/2013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C3BDFC-6898-BC42-8C9B-5C5C7DA7102C}" type="slidenum">
              <a:rPr lang="en-US" smtClean="0"/>
              <a:t>‹#›</a:t>
            </a:fld>
            <a:endParaRPr lang="en-US"/>
          </a:p>
        </p:txBody>
      </p:sp>
    </p:spTree>
    <p:extLst>
      <p:ext uri="{BB962C8B-B14F-4D97-AF65-F5344CB8AC3E}">
        <p14:creationId xmlns:p14="http://schemas.microsoft.com/office/powerpoint/2010/main" val="40449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icsu.org/future-earth/whats-new/events/gec-project-workshop"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rd-alliance.or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wssf2013.or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codata.org/resources/newsletters/Newsletter_105.pdf" TargetMode="External"/><Relationship Id="rId2" Type="http://schemas.openxmlformats.org/officeDocument/2006/relationships/hyperlink" Target="http://www.codata.org/highlights/Highlights2012.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6428" y="1028700"/>
            <a:ext cx="7641771" cy="2571750"/>
          </a:xfrm>
        </p:spPr>
        <p:txBody>
          <a:bodyPr>
            <a:normAutofit fontScale="90000"/>
          </a:bodyPr>
          <a:lstStyle/>
          <a:p>
            <a:r>
              <a:rPr lang="en-US" dirty="0" smtClean="0"/>
              <a:t>CODATA Activities and </a:t>
            </a:r>
            <a:r>
              <a:rPr lang="en-US" dirty="0" smtClean="0"/>
              <a:t>Plans</a:t>
            </a:r>
            <a:br>
              <a:rPr lang="en-US" dirty="0" smtClean="0"/>
            </a:br>
            <a:r>
              <a:rPr lang="en-US" dirty="0" smtClean="0"/>
              <a:t/>
            </a:r>
            <a:br>
              <a:rPr lang="en-US" dirty="0" smtClean="0"/>
            </a:br>
            <a:r>
              <a:rPr lang="en-US" dirty="0" smtClean="0"/>
              <a:t/>
            </a:r>
            <a:br>
              <a:rPr lang="en-US" dirty="0" smtClean="0"/>
            </a:br>
            <a:r>
              <a:rPr lang="en-US" sz="3800" dirty="0" smtClean="0"/>
              <a:t>Board on Research Data and Information / US CODATA</a:t>
            </a:r>
            <a:br>
              <a:rPr lang="en-US" sz="3800" dirty="0" smtClean="0"/>
            </a:br>
            <a:r>
              <a:rPr lang="en-US" sz="3800" dirty="0" smtClean="0"/>
              <a:t>February 26-27, 2013</a:t>
            </a:r>
            <a:br>
              <a:rPr lang="en-US" sz="3800" dirty="0" smtClean="0"/>
            </a:br>
            <a:endParaRPr lang="en-US" sz="3800" dirty="0"/>
          </a:p>
        </p:txBody>
      </p:sp>
      <p:sp>
        <p:nvSpPr>
          <p:cNvPr id="3" name="Subtitle 2"/>
          <p:cNvSpPr>
            <a:spLocks noGrp="1"/>
          </p:cNvSpPr>
          <p:nvPr>
            <p:ph type="subTitle" idx="1"/>
          </p:nvPr>
        </p:nvSpPr>
        <p:spPr>
          <a:xfrm>
            <a:off x="506186" y="4147456"/>
            <a:ext cx="8360228" cy="1491343"/>
          </a:xfrm>
        </p:spPr>
        <p:txBody>
          <a:bodyPr/>
          <a:lstStyle/>
          <a:p>
            <a:r>
              <a:rPr lang="en-US" dirty="0" smtClean="0">
                <a:solidFill>
                  <a:schemeClr val="tx1"/>
                </a:solidFill>
              </a:rPr>
              <a:t>Sara Graves, CODATA Secretary General </a:t>
            </a:r>
          </a:p>
          <a:p>
            <a:r>
              <a:rPr lang="en-US" dirty="0" smtClean="0">
                <a:solidFill>
                  <a:schemeClr val="tx1"/>
                </a:solidFill>
              </a:rPr>
              <a:t>Bonnie Carroll, CODATA EC Member</a:t>
            </a:r>
            <a:endParaRPr lang="en-US" dirty="0">
              <a:solidFill>
                <a:schemeClr val="tx1"/>
              </a:solidFill>
            </a:endParaRPr>
          </a:p>
        </p:txBody>
      </p:sp>
    </p:spTree>
    <p:extLst>
      <p:ext uri="{BB962C8B-B14F-4D97-AF65-F5344CB8AC3E}">
        <p14:creationId xmlns:p14="http://schemas.microsoft.com/office/powerpoint/2010/main" val="18613133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Science Journal</a:t>
            </a:r>
            <a:endParaRPr lang="en-US" dirty="0"/>
          </a:p>
        </p:txBody>
      </p:sp>
      <p:sp>
        <p:nvSpPr>
          <p:cNvPr id="3" name="Content Placeholder 2"/>
          <p:cNvSpPr>
            <a:spLocks noGrp="1"/>
          </p:cNvSpPr>
          <p:nvPr>
            <p:ph idx="1"/>
          </p:nvPr>
        </p:nvSpPr>
        <p:spPr>
          <a:xfrm>
            <a:off x="457200" y="1435250"/>
            <a:ext cx="8229600" cy="4525963"/>
          </a:xfrm>
        </p:spPr>
        <p:txBody>
          <a:bodyPr>
            <a:noAutofit/>
          </a:bodyPr>
          <a:lstStyle/>
          <a:p>
            <a:pPr marL="0" indent="0">
              <a:buNone/>
            </a:pPr>
            <a:r>
              <a:rPr lang="en-US" sz="1800" dirty="0" smtClean="0"/>
              <a:t>The 28th CODATA General Assembly thanks Prof. </a:t>
            </a:r>
            <a:r>
              <a:rPr lang="en-US" sz="1800" dirty="0" err="1" smtClean="0"/>
              <a:t>Gojobori</a:t>
            </a:r>
            <a:r>
              <a:rPr lang="en-US" sz="1800" dirty="0" smtClean="0"/>
              <a:t> for the report of the Journal Working Group and the presentation of alternative options for the Data Science Journal (DSJ) developed in consultation with Prof. Iwata. The  General Assembly also sincerely thanks Prof. Iwata and the Japanese National Committee for CODATA for their continued support of the DSJ and willingness to explore new ways to achieve CODATA's goals with regard to the journal.</a:t>
            </a:r>
          </a:p>
          <a:p>
            <a:pPr marL="0" indent="0">
              <a:buNone/>
            </a:pPr>
            <a:endParaRPr lang="en-US" sz="1800" dirty="0" smtClean="0"/>
          </a:p>
          <a:p>
            <a:pPr marL="0" indent="0">
              <a:buNone/>
            </a:pPr>
            <a:r>
              <a:rPr lang="en-US" sz="1800" dirty="0" smtClean="0"/>
              <a:t>The 28</a:t>
            </a:r>
            <a:r>
              <a:rPr lang="en-US" sz="1800" baseline="30000" dirty="0" smtClean="0"/>
              <a:t>th</a:t>
            </a:r>
            <a:r>
              <a:rPr lang="en-US" sz="1800" dirty="0"/>
              <a:t> </a:t>
            </a:r>
            <a:r>
              <a:rPr lang="en-US" sz="1800" dirty="0" smtClean="0"/>
              <a:t>CODATA General Assembly is especially excited about the potential for enhancing the visibility and stature of the DSJ by partnering with a major publisher such as Nature Publishing Group, Wiley-Blackwell, or the Public Library of Science (PLOS). The General Assembly asks the Executive Committee to work with the Journal Working Group* to define basic and desired criteria for such a partnership and then initiate more direct discussions with interested publishers, bearing in mind the need for flexibility in financial models for readers and authors. The Executive Committee is authorized to determine how the Journal will be published for the next four years.</a:t>
            </a:r>
          </a:p>
          <a:p>
            <a:pPr marL="0" indent="0">
              <a:buNone/>
            </a:pPr>
            <a:r>
              <a:rPr lang="en-US" sz="1800" i="1" dirty="0" smtClean="0"/>
              <a:t>* Takashi </a:t>
            </a:r>
            <a:r>
              <a:rPr lang="en-US" sz="1800" i="1" dirty="0" err="1" smtClean="0"/>
              <a:t>Gojobori</a:t>
            </a:r>
            <a:r>
              <a:rPr lang="en-US" sz="1800" i="1" dirty="0" smtClean="0"/>
              <a:t>, Shuichi Iwata, Robert Chen, Mark Thorley and Sara Graves</a:t>
            </a:r>
            <a:endParaRPr lang="en-US" sz="1800" i="1" dirty="0"/>
          </a:p>
        </p:txBody>
      </p:sp>
    </p:spTree>
    <p:extLst>
      <p:ext uri="{BB962C8B-B14F-4D97-AF65-F5344CB8AC3E}">
        <p14:creationId xmlns:p14="http://schemas.microsoft.com/office/powerpoint/2010/main" val="42564542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Future Earth: Global Earth Change Community</a:t>
            </a:r>
            <a:r>
              <a:rPr lang="en-US" dirty="0"/>
              <a:t> </a:t>
            </a:r>
            <a:r>
              <a:rPr lang="en-US" b="1" dirty="0"/>
              <a:t>Workshop</a:t>
            </a:r>
          </a:p>
        </p:txBody>
      </p:sp>
      <p:sp>
        <p:nvSpPr>
          <p:cNvPr id="3" name="Content Placeholder 2"/>
          <p:cNvSpPr>
            <a:spLocks noGrp="1"/>
          </p:cNvSpPr>
          <p:nvPr>
            <p:ph idx="1"/>
          </p:nvPr>
        </p:nvSpPr>
        <p:spPr/>
        <p:txBody>
          <a:bodyPr>
            <a:normAutofit fontScale="77500" lnSpcReduction="20000"/>
          </a:bodyPr>
          <a:lstStyle/>
          <a:p>
            <a:pPr marL="0" indent="0">
              <a:buNone/>
            </a:pPr>
            <a:r>
              <a:rPr lang="en-US" dirty="0"/>
              <a:t>CODATA and WDS participated in November at the </a:t>
            </a:r>
            <a:r>
              <a:rPr lang="en-US" b="1" dirty="0"/>
              <a:t>Future Earth: Global Earth Change Community</a:t>
            </a:r>
            <a:r>
              <a:rPr lang="en-US" dirty="0"/>
              <a:t> Workshop held in UNESCO in Paris. We Co-Chaired a Data Management Break-out Session within the workshop. This discussed data management requirements and challenges of Future Earth. A report on the Session was presented to </a:t>
            </a:r>
            <a:r>
              <a:rPr lang="en-US" dirty="0" smtClean="0"/>
              <a:t>plenary:</a:t>
            </a:r>
          </a:p>
          <a:p>
            <a:pPr marL="0" indent="0">
              <a:buNone/>
            </a:pPr>
            <a:r>
              <a:rPr lang="en-US" sz="2600" u="sng" dirty="0" smtClean="0">
                <a:hlinkClick r:id="rId2"/>
              </a:rPr>
              <a:t>http</a:t>
            </a:r>
            <a:r>
              <a:rPr lang="en-US" sz="2600" u="sng" dirty="0">
                <a:hlinkClick r:id="rId2"/>
              </a:rPr>
              <a:t>://www.icsu.org/future-earth/whats-new/events/gec-project-</a:t>
            </a:r>
            <a:r>
              <a:rPr lang="en-US" sz="2600" u="sng" dirty="0" smtClean="0">
                <a:hlinkClick r:id="rId2"/>
              </a:rPr>
              <a:t>workshop.  </a:t>
            </a:r>
            <a:endParaRPr lang="en-US" u="sng" dirty="0" smtClean="0"/>
          </a:p>
          <a:p>
            <a:pPr marL="0" indent="0">
              <a:buNone/>
            </a:pPr>
            <a:endParaRPr lang="en-US" dirty="0" smtClean="0"/>
          </a:p>
          <a:p>
            <a:pPr marL="0" indent="0">
              <a:buNone/>
            </a:pPr>
            <a:r>
              <a:rPr lang="en-US" dirty="0" smtClean="0"/>
              <a:t>CODATA </a:t>
            </a:r>
            <a:r>
              <a:rPr lang="en-US" dirty="0"/>
              <a:t>and WDS are now discussing submitting a </a:t>
            </a:r>
            <a:r>
              <a:rPr lang="en-US" b="1" dirty="0">
                <a:solidFill>
                  <a:srgbClr val="FF0000"/>
                </a:solidFill>
              </a:rPr>
              <a:t>nomination  for the Future Earth Scientific Committee </a:t>
            </a:r>
            <a:r>
              <a:rPr lang="en-US" dirty="0"/>
              <a:t>as follow up to the Call for Nominations circulated by  ICSU regarding same. We also had a number of informal meetings with ICSU regarding data issues within the initiative as it evolves.</a:t>
            </a:r>
          </a:p>
        </p:txBody>
      </p:sp>
    </p:spTree>
    <p:extLst>
      <p:ext uri="{BB962C8B-B14F-4D97-AF65-F5344CB8AC3E}">
        <p14:creationId xmlns:p14="http://schemas.microsoft.com/office/powerpoint/2010/main" val="25300390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Application </a:t>
            </a:r>
            <a:r>
              <a:rPr lang="en-US" b="1" dirty="0"/>
              <a:t>to ICSU</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solidFill>
                  <a:srgbClr val="FF0000"/>
                </a:solidFill>
              </a:rPr>
              <a:t>CODATA in December submitted a grant application to ICSU </a:t>
            </a:r>
            <a:r>
              <a:rPr lang="en-US" dirty="0"/>
              <a:t>under its Grants Program 2013. If successful this will build on the Nano Material activities commenced last year and discussed in Taipei. It will focus on </a:t>
            </a:r>
            <a:r>
              <a:rPr lang="en-US" b="1" dirty="0"/>
              <a:t>The Description of Materials on the </a:t>
            </a:r>
            <a:r>
              <a:rPr lang="en-US" b="1" dirty="0" err="1"/>
              <a:t>Nanoscale</a:t>
            </a:r>
            <a:r>
              <a:rPr lang="en-US" b="1" dirty="0"/>
              <a:t>. </a:t>
            </a:r>
            <a:r>
              <a:rPr lang="en-US" dirty="0"/>
              <a:t>This activity is taking place in collaboration with many of the ICSU Scientific Unions</a:t>
            </a:r>
            <a:r>
              <a:rPr lang="en-US" b="1" dirty="0"/>
              <a:t>. </a:t>
            </a:r>
            <a:r>
              <a:rPr lang="en-US" dirty="0">
                <a:solidFill>
                  <a:srgbClr val="FF0000"/>
                </a:solidFill>
              </a:rPr>
              <a:t>The Core Team of the CODATA/VAMAS</a:t>
            </a:r>
            <a:r>
              <a:rPr lang="en-US" b="1" dirty="0">
                <a:solidFill>
                  <a:srgbClr val="FF0000"/>
                </a:solidFill>
              </a:rPr>
              <a:t> </a:t>
            </a:r>
            <a:r>
              <a:rPr lang="en-US" dirty="0">
                <a:solidFill>
                  <a:srgbClr val="FF0000"/>
                </a:solidFill>
              </a:rPr>
              <a:t>Working group, who are leading this project, is scheduled to meet at CODATA Headquarters in May 2013.</a:t>
            </a:r>
          </a:p>
        </p:txBody>
      </p:sp>
    </p:spTree>
    <p:extLst>
      <p:ext uri="{BB962C8B-B14F-4D97-AF65-F5344CB8AC3E}">
        <p14:creationId xmlns:p14="http://schemas.microsoft.com/office/powerpoint/2010/main" val="17674361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FutureNanoNeeds</a:t>
            </a:r>
            <a:endParaRPr lang="en-US" dirty="0"/>
          </a:p>
        </p:txBody>
      </p:sp>
      <p:sp>
        <p:nvSpPr>
          <p:cNvPr id="3" name="Content Placeholder 2"/>
          <p:cNvSpPr>
            <a:spLocks noGrp="1"/>
          </p:cNvSpPr>
          <p:nvPr>
            <p:ph idx="1"/>
          </p:nvPr>
        </p:nvSpPr>
        <p:spPr/>
        <p:txBody>
          <a:bodyPr/>
          <a:lstStyle/>
          <a:p>
            <a:pPr marL="0" indent="0">
              <a:buNone/>
            </a:pPr>
            <a:r>
              <a:rPr lang="en-US" dirty="0"/>
              <a:t>CODATA is currently working with</a:t>
            </a:r>
            <a:r>
              <a:rPr lang="en-US" b="1" dirty="0"/>
              <a:t> </a:t>
            </a:r>
            <a:r>
              <a:rPr lang="en-US" dirty="0"/>
              <a:t>the</a:t>
            </a:r>
            <a:r>
              <a:rPr lang="en-US" b="1" dirty="0"/>
              <a:t> </a:t>
            </a:r>
            <a:r>
              <a:rPr lang="en-US" dirty="0"/>
              <a:t>Centre For </a:t>
            </a:r>
            <a:r>
              <a:rPr lang="en-US" dirty="0" err="1"/>
              <a:t>BioNano</a:t>
            </a:r>
            <a:r>
              <a:rPr lang="en-US" dirty="0"/>
              <a:t> Interactions (CBNI) School of Chemistry and Chemical Biology, University College Dublin- the lead organization- on a European funding application </a:t>
            </a:r>
            <a:r>
              <a:rPr lang="en-US" dirty="0" err="1"/>
              <a:t>focussed</a:t>
            </a:r>
            <a:r>
              <a:rPr lang="en-US" dirty="0"/>
              <a:t> on </a:t>
            </a:r>
            <a:r>
              <a:rPr lang="en-US" b="1" dirty="0" err="1"/>
              <a:t>FutureNanoNeeds</a:t>
            </a:r>
            <a:r>
              <a:rPr lang="en-US" b="1" dirty="0"/>
              <a:t>  </a:t>
            </a:r>
            <a:r>
              <a:rPr lang="en-US" dirty="0"/>
              <a:t>(Note CODATA is but one of many partners in this consortium). We are now in phase 2 of the proposal process. Will keep you posted on how this evolves.</a:t>
            </a:r>
          </a:p>
        </p:txBody>
      </p:sp>
    </p:spTree>
    <p:extLst>
      <p:ext uri="{BB962C8B-B14F-4D97-AF65-F5344CB8AC3E}">
        <p14:creationId xmlns:p14="http://schemas.microsoft.com/office/powerpoint/2010/main" val="25941702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Research Data Alliance</a:t>
            </a:r>
          </a:p>
        </p:txBody>
      </p:sp>
      <p:sp>
        <p:nvSpPr>
          <p:cNvPr id="3" name="Content Placeholder 2"/>
          <p:cNvSpPr>
            <a:spLocks noGrp="1"/>
          </p:cNvSpPr>
          <p:nvPr>
            <p:ph idx="1"/>
          </p:nvPr>
        </p:nvSpPr>
        <p:spPr/>
        <p:txBody>
          <a:bodyPr/>
          <a:lstStyle/>
          <a:p>
            <a:pPr marL="0" indent="0">
              <a:buNone/>
            </a:pPr>
            <a:r>
              <a:rPr lang="en-US" dirty="0"/>
              <a:t>A CODATA/RDA Working Group proposal will be submitted this week to the Research Data Alliance </a:t>
            </a:r>
            <a:r>
              <a:rPr lang="en-US" u="sng" dirty="0">
                <a:hlinkClick r:id="rId2"/>
              </a:rPr>
              <a:t>http://rd-alliance.org/ </a:t>
            </a:r>
            <a:r>
              <a:rPr lang="en-US" u="sng" dirty="0" smtClean="0"/>
              <a:t> </a:t>
            </a:r>
            <a:r>
              <a:rPr lang="en-US" dirty="0" smtClean="0"/>
              <a:t>on </a:t>
            </a:r>
            <a:r>
              <a:rPr lang="en-US" dirty="0"/>
              <a:t> </a:t>
            </a:r>
            <a:r>
              <a:rPr lang="en-US" b="1" dirty="0"/>
              <a:t>“Legal Interoperability of Data</a:t>
            </a:r>
            <a:r>
              <a:rPr lang="en-US" dirty="0"/>
              <a:t>”, for its consideration. The official launch of RDA will take place in March in Sweden. CODATA will be represented at the event.</a:t>
            </a:r>
          </a:p>
        </p:txBody>
      </p:sp>
    </p:spTree>
    <p:extLst>
      <p:ext uri="{BB962C8B-B14F-4D97-AF65-F5344CB8AC3E}">
        <p14:creationId xmlns:p14="http://schemas.microsoft.com/office/powerpoint/2010/main" val="14633426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WSSF Conference</a:t>
            </a:r>
          </a:p>
        </p:txBody>
      </p:sp>
      <p:sp>
        <p:nvSpPr>
          <p:cNvPr id="3" name="Content Placeholder 2"/>
          <p:cNvSpPr>
            <a:spLocks noGrp="1"/>
          </p:cNvSpPr>
          <p:nvPr>
            <p:ph idx="1"/>
          </p:nvPr>
        </p:nvSpPr>
        <p:spPr/>
        <p:txBody>
          <a:bodyPr/>
          <a:lstStyle/>
          <a:p>
            <a:pPr marL="0" indent="0">
              <a:buNone/>
            </a:pPr>
            <a:r>
              <a:rPr lang="en-US" dirty="0">
                <a:solidFill>
                  <a:srgbClr val="FF0000"/>
                </a:solidFill>
              </a:rPr>
              <a:t>CODATA and WDS have submitted a joint panel proposal for consideration to the World Social Science Forum, WSSF Conference in October 2013. </a:t>
            </a:r>
            <a:r>
              <a:rPr lang="en-US" u="sng" dirty="0">
                <a:hlinkClick r:id="rId2"/>
              </a:rPr>
              <a:t>http://www.wssf2013.org</a:t>
            </a:r>
            <a:r>
              <a:rPr lang="en-US" u="sng" dirty="0" smtClean="0">
                <a:hlinkClick r:id="rId2"/>
              </a:rPr>
              <a:t>/</a:t>
            </a:r>
            <a:r>
              <a:rPr lang="en-US" u="sng" dirty="0" smtClean="0"/>
              <a:t>  </a:t>
            </a:r>
          </a:p>
          <a:p>
            <a:pPr marL="0" indent="0">
              <a:buNone/>
            </a:pPr>
            <a:r>
              <a:rPr lang="en-US" dirty="0" smtClean="0"/>
              <a:t>If </a:t>
            </a:r>
            <a:r>
              <a:rPr lang="en-US" dirty="0"/>
              <a:t>accepted this will focus on “</a:t>
            </a:r>
            <a:r>
              <a:rPr lang="en-US" b="1" dirty="0"/>
              <a:t>Data Management Challenges For Social And Natural Sciences"</a:t>
            </a:r>
            <a:endParaRPr lang="en-US" dirty="0"/>
          </a:p>
        </p:txBody>
      </p:sp>
    </p:spTree>
    <p:extLst>
      <p:ext uri="{BB962C8B-B14F-4D97-AF65-F5344CB8AC3E}">
        <p14:creationId xmlns:p14="http://schemas.microsoft.com/office/powerpoint/2010/main" val="16267307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58</a:t>
            </a:r>
            <a:r>
              <a:rPr lang="en-US" baseline="30000" dirty="0"/>
              <a:t>th</a:t>
            </a:r>
            <a:r>
              <a:rPr lang="en-US" dirty="0"/>
              <a:t> CODATA Executive Committee</a:t>
            </a:r>
          </a:p>
        </p:txBody>
      </p:sp>
      <p:sp>
        <p:nvSpPr>
          <p:cNvPr id="3" name="Content Placeholder 2"/>
          <p:cNvSpPr>
            <a:spLocks noGrp="1"/>
          </p:cNvSpPr>
          <p:nvPr>
            <p:ph idx="1"/>
          </p:nvPr>
        </p:nvSpPr>
        <p:spPr/>
        <p:txBody>
          <a:bodyPr>
            <a:normAutofit lnSpcReduction="10000"/>
          </a:bodyPr>
          <a:lstStyle/>
          <a:p>
            <a:pPr marL="0" indent="0">
              <a:buNone/>
            </a:pPr>
            <a:r>
              <a:rPr lang="en-US" dirty="0"/>
              <a:t>Preparations are currently underway for the</a:t>
            </a:r>
            <a:r>
              <a:rPr lang="en-US" dirty="0">
                <a:solidFill>
                  <a:srgbClr val="FF0000"/>
                </a:solidFill>
              </a:rPr>
              <a:t> 58</a:t>
            </a:r>
            <a:r>
              <a:rPr lang="en-US" baseline="30000" dirty="0">
                <a:solidFill>
                  <a:srgbClr val="FF0000"/>
                </a:solidFill>
              </a:rPr>
              <a:t>th</a:t>
            </a:r>
            <a:r>
              <a:rPr lang="en-US" dirty="0">
                <a:solidFill>
                  <a:srgbClr val="FF0000"/>
                </a:solidFill>
              </a:rPr>
              <a:t> CODATA Executive Committee which will take place in Paris of 15</a:t>
            </a:r>
            <a:r>
              <a:rPr lang="en-US" baseline="30000" dirty="0">
                <a:solidFill>
                  <a:srgbClr val="FF0000"/>
                </a:solidFill>
              </a:rPr>
              <a:t>th</a:t>
            </a:r>
            <a:r>
              <a:rPr lang="en-US" dirty="0">
                <a:solidFill>
                  <a:srgbClr val="FF0000"/>
                </a:solidFill>
              </a:rPr>
              <a:t> and 16</a:t>
            </a:r>
            <a:r>
              <a:rPr lang="en-US" baseline="30000" dirty="0">
                <a:solidFill>
                  <a:srgbClr val="FF0000"/>
                </a:solidFill>
              </a:rPr>
              <a:t>th</a:t>
            </a:r>
            <a:r>
              <a:rPr lang="en-US" dirty="0">
                <a:solidFill>
                  <a:srgbClr val="FF0000"/>
                </a:solidFill>
              </a:rPr>
              <a:t> of April</a:t>
            </a:r>
            <a:r>
              <a:rPr lang="en-US" dirty="0"/>
              <a:t>. This will piggy back with the </a:t>
            </a:r>
            <a:r>
              <a:rPr lang="en-US" dirty="0">
                <a:solidFill>
                  <a:srgbClr val="FF0000"/>
                </a:solidFill>
              </a:rPr>
              <a:t>WDS Scientific Committee </a:t>
            </a:r>
            <a:r>
              <a:rPr lang="en-US" dirty="0"/>
              <a:t>meeting. Representatives of both organizations will meet to </a:t>
            </a:r>
            <a:r>
              <a:rPr lang="en-US" dirty="0">
                <a:solidFill>
                  <a:srgbClr val="FF0000"/>
                </a:solidFill>
              </a:rPr>
              <a:t>discuss joint collaborative </a:t>
            </a:r>
            <a:r>
              <a:rPr lang="en-US" dirty="0"/>
              <a:t>opportunities as the organizations move forward- </a:t>
            </a:r>
            <a:r>
              <a:rPr lang="en-US" dirty="0">
                <a:solidFill>
                  <a:srgbClr val="FF0000"/>
                </a:solidFill>
              </a:rPr>
              <a:t>with particular emphasis on preparations leading to the International Conference in New Delhi in 2014</a:t>
            </a:r>
            <a:r>
              <a:rPr lang="en-US" dirty="0"/>
              <a:t>.</a:t>
            </a:r>
          </a:p>
        </p:txBody>
      </p:sp>
    </p:spTree>
    <p:extLst>
      <p:ext uri="{BB962C8B-B14F-4D97-AF65-F5344CB8AC3E}">
        <p14:creationId xmlns:p14="http://schemas.microsoft.com/office/powerpoint/2010/main" val="24333514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2014 Conference Plans</a:t>
            </a:r>
            <a:endParaRPr lang="en-US" b="1" dirty="0"/>
          </a:p>
        </p:txBody>
      </p:sp>
      <p:sp>
        <p:nvSpPr>
          <p:cNvPr id="3" name="Content Placeholder 2"/>
          <p:cNvSpPr>
            <a:spLocks noGrp="1"/>
          </p:cNvSpPr>
          <p:nvPr>
            <p:ph idx="1"/>
          </p:nvPr>
        </p:nvSpPr>
        <p:spPr/>
        <p:txBody>
          <a:bodyPr/>
          <a:lstStyle/>
          <a:p>
            <a:pPr marL="0" indent="0">
              <a:buNone/>
            </a:pPr>
            <a:r>
              <a:rPr lang="en-US" dirty="0"/>
              <a:t>CODATA secretariat is currently discussing logistics with our Indian Colleagues on possible conference dates and locations for the 2014 event. This will be discussed in greater details at the Executive Committee in April.</a:t>
            </a:r>
          </a:p>
        </p:txBody>
      </p:sp>
    </p:spTree>
    <p:extLst>
      <p:ext uri="{BB962C8B-B14F-4D97-AF65-F5344CB8AC3E}">
        <p14:creationId xmlns:p14="http://schemas.microsoft.com/office/powerpoint/2010/main" val="23376441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CODATA Dues Structure</a:t>
            </a:r>
          </a:p>
        </p:txBody>
      </p:sp>
      <p:sp>
        <p:nvSpPr>
          <p:cNvPr id="3" name="Content Placeholder 2"/>
          <p:cNvSpPr>
            <a:spLocks noGrp="1"/>
          </p:cNvSpPr>
          <p:nvPr>
            <p:ph idx="1"/>
          </p:nvPr>
        </p:nvSpPr>
        <p:spPr/>
        <p:txBody>
          <a:bodyPr/>
          <a:lstStyle/>
          <a:p>
            <a:pPr marL="0" indent="0">
              <a:buNone/>
            </a:pPr>
            <a:r>
              <a:rPr lang="en-US" dirty="0"/>
              <a:t>The CODATA Dues Committee, appointed to Review CODATA Dues Structure, as discussed in Taipei, has had series of teleconferences since November  to discuss the Review Strategy. The first report of the Group is almost complete and will be circulated shortly to the Executive Committee members.</a:t>
            </a:r>
          </a:p>
        </p:txBody>
      </p:sp>
    </p:spTree>
    <p:extLst>
      <p:ext uri="{BB962C8B-B14F-4D97-AF65-F5344CB8AC3E}">
        <p14:creationId xmlns:p14="http://schemas.microsoft.com/office/powerpoint/2010/main" val="25899193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Strategic Plan 2013-2018</a:t>
            </a:r>
          </a:p>
        </p:txBody>
      </p:sp>
      <p:sp>
        <p:nvSpPr>
          <p:cNvPr id="3" name="Content Placeholder 2"/>
          <p:cNvSpPr>
            <a:spLocks noGrp="1"/>
          </p:cNvSpPr>
          <p:nvPr>
            <p:ph idx="1"/>
          </p:nvPr>
        </p:nvSpPr>
        <p:spPr/>
        <p:txBody>
          <a:bodyPr/>
          <a:lstStyle/>
          <a:p>
            <a:pPr marL="0" indent="0">
              <a:buNone/>
            </a:pPr>
            <a:r>
              <a:rPr lang="en-US" dirty="0"/>
              <a:t>The Chair of the Strategic Planning Committee is updating the Strategic Plan 2013-2018 as discussed in Taipei and this will be circulated to the Executive Committee for consideration and ratification and a mechanism put into place for implementation.</a:t>
            </a:r>
          </a:p>
        </p:txBody>
      </p:sp>
    </p:spTree>
    <p:extLst>
      <p:ext uri="{BB962C8B-B14F-4D97-AF65-F5344CB8AC3E}">
        <p14:creationId xmlns:p14="http://schemas.microsoft.com/office/powerpoint/2010/main" val="6295675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1886" y="1187675"/>
            <a:ext cx="8229600" cy="5245565"/>
          </a:xfrm>
        </p:spPr>
        <p:txBody>
          <a:bodyPr>
            <a:noAutofit/>
          </a:bodyPr>
          <a:lstStyle/>
          <a:p>
            <a:pPr marL="0" indent="0">
              <a:buNone/>
            </a:pPr>
            <a:endParaRPr lang="en-US" sz="1600" dirty="0" smtClean="0"/>
          </a:p>
          <a:p>
            <a:pPr marL="0" indent="0">
              <a:buNone/>
            </a:pPr>
            <a:r>
              <a:rPr lang="en-US" sz="1600" b="1" dirty="0" smtClean="0">
                <a:solidFill>
                  <a:srgbClr val="FF0000"/>
                </a:solidFill>
              </a:rPr>
              <a:t>CODATA Conference in Taipei, Taiwan – October 30-31, 2012 with several hundred attendees</a:t>
            </a:r>
          </a:p>
          <a:p>
            <a:pPr marL="0" indent="0">
              <a:buNone/>
            </a:pPr>
            <a:endParaRPr lang="en-US" sz="1600" dirty="0"/>
          </a:p>
          <a:p>
            <a:pPr marL="0" indent="0">
              <a:buNone/>
            </a:pPr>
            <a:r>
              <a:rPr lang="en-US" sz="1600" b="1" dirty="0" smtClean="0">
                <a:solidFill>
                  <a:srgbClr val="FF0000"/>
                </a:solidFill>
              </a:rPr>
              <a:t>CODATA General Assembly met in Taipei, Taiwan – November 1-2, 2012.</a:t>
            </a:r>
          </a:p>
          <a:p>
            <a:pPr marL="0" indent="0">
              <a:buNone/>
            </a:pPr>
            <a:endParaRPr lang="en-US" sz="1600" dirty="0" smtClean="0"/>
          </a:p>
          <a:p>
            <a:pPr marL="0" indent="0">
              <a:buNone/>
            </a:pPr>
            <a:r>
              <a:rPr lang="en-US" sz="1400" dirty="0" smtClean="0"/>
              <a:t>The President acknowledged the importance of expanding the membership structure of the organization. To this end he welcomed Mongolia, Finland and Czech Republic as new Members. Representatives of each country were present at the meeting and each gave a brief presentation to the delegates. Approval of formal membership was presented to the delegates and after discussion the following Resolutions were adopted. </a:t>
            </a:r>
          </a:p>
          <a:p>
            <a:pPr marL="0" indent="0">
              <a:buNone/>
            </a:pPr>
            <a:r>
              <a:rPr lang="en-US" sz="1600" b="1" dirty="0" smtClean="0"/>
              <a:t>Approval of </a:t>
            </a:r>
            <a:r>
              <a:rPr lang="en-US" sz="1600" b="1" dirty="0" smtClean="0">
                <a:solidFill>
                  <a:srgbClr val="FF0000"/>
                </a:solidFill>
              </a:rPr>
              <a:t>Mongolia</a:t>
            </a:r>
          </a:p>
          <a:p>
            <a:pPr marL="0" indent="0">
              <a:buNone/>
            </a:pPr>
            <a:r>
              <a:rPr lang="en-US" sz="1400" dirty="0" smtClean="0"/>
              <a:t>The 28</a:t>
            </a:r>
            <a:r>
              <a:rPr lang="en-US" sz="1400" baseline="30000" dirty="0" smtClean="0"/>
              <a:t>th</a:t>
            </a:r>
            <a:r>
              <a:rPr lang="en-US" sz="1400" dirty="0"/>
              <a:t> </a:t>
            </a:r>
            <a:r>
              <a:rPr lang="en-US" sz="1400" dirty="0" smtClean="0"/>
              <a:t>Generally Assembly unanimously approves the application of Mongolia, under the Mongolian Academy of Sciences, to become an official Member of CODATA with immediate effect, thereby allowing Mongolia to exercise its vote at the meeting.</a:t>
            </a:r>
          </a:p>
          <a:p>
            <a:pPr marL="0" indent="0">
              <a:buNone/>
            </a:pPr>
            <a:r>
              <a:rPr lang="en-US" sz="1600" b="1" dirty="0" smtClean="0"/>
              <a:t>Approval of </a:t>
            </a:r>
            <a:r>
              <a:rPr lang="en-US" sz="1600" b="1" dirty="0" smtClean="0">
                <a:solidFill>
                  <a:srgbClr val="FF0000"/>
                </a:solidFill>
              </a:rPr>
              <a:t>Finland</a:t>
            </a:r>
          </a:p>
          <a:p>
            <a:pPr marL="0" indent="0">
              <a:buNone/>
            </a:pPr>
            <a:r>
              <a:rPr lang="en-US" sz="1400" dirty="0" smtClean="0"/>
              <a:t>The 28</a:t>
            </a:r>
            <a:r>
              <a:rPr lang="en-US" sz="1400" baseline="30000" dirty="0" smtClean="0"/>
              <a:t>th</a:t>
            </a:r>
            <a:r>
              <a:rPr lang="en-US" sz="1400" dirty="0"/>
              <a:t> </a:t>
            </a:r>
            <a:r>
              <a:rPr lang="en-US" sz="1400" dirty="0" smtClean="0"/>
              <a:t>Generally Assembly unanimously approves the application of Finland through the Council of Finnish Academies to become an official Member of CODATA effective from 2013.</a:t>
            </a:r>
          </a:p>
          <a:p>
            <a:pPr marL="0" indent="0">
              <a:buNone/>
            </a:pPr>
            <a:r>
              <a:rPr lang="en-US" sz="1600" b="1" dirty="0" smtClean="0"/>
              <a:t>Approval of </a:t>
            </a:r>
            <a:r>
              <a:rPr lang="en-US" sz="1600" b="1" dirty="0" smtClean="0">
                <a:solidFill>
                  <a:srgbClr val="FF0000"/>
                </a:solidFill>
              </a:rPr>
              <a:t>Czech Republic</a:t>
            </a:r>
          </a:p>
          <a:p>
            <a:pPr marL="0" indent="0">
              <a:buNone/>
            </a:pPr>
            <a:r>
              <a:rPr lang="en-US" sz="1400" dirty="0" smtClean="0"/>
              <a:t>The 28</a:t>
            </a:r>
            <a:r>
              <a:rPr lang="en-US" sz="1400" baseline="30000" dirty="0" smtClean="0"/>
              <a:t>th</a:t>
            </a:r>
            <a:r>
              <a:rPr lang="en-US" sz="1400" dirty="0"/>
              <a:t> </a:t>
            </a:r>
            <a:r>
              <a:rPr lang="en-US" sz="1400" dirty="0" smtClean="0"/>
              <a:t>General Assembly unanimously approves the application of the Czech Republic to become an official Member of CODATA effective from 2013.</a:t>
            </a:r>
          </a:p>
          <a:p>
            <a:pPr marL="0" indent="0">
              <a:buNone/>
            </a:pPr>
            <a:endParaRPr lang="en-US" sz="1400" dirty="0" smtClean="0"/>
          </a:p>
          <a:p>
            <a:pPr marL="0" indent="0">
              <a:buNone/>
            </a:pPr>
            <a:endParaRPr lang="en-US" sz="1400" dirty="0"/>
          </a:p>
        </p:txBody>
      </p:sp>
      <p:sp>
        <p:nvSpPr>
          <p:cNvPr id="4" name="Title 3"/>
          <p:cNvSpPr>
            <a:spLocks noGrp="1"/>
          </p:cNvSpPr>
          <p:nvPr>
            <p:ph type="title"/>
          </p:nvPr>
        </p:nvSpPr>
        <p:spPr>
          <a:xfrm>
            <a:off x="457200" y="274638"/>
            <a:ext cx="8049986" cy="913037"/>
          </a:xfrm>
        </p:spPr>
        <p:txBody>
          <a:bodyPr/>
          <a:lstStyle/>
          <a:p>
            <a:r>
              <a:rPr lang="en-US" dirty="0" smtClean="0"/>
              <a:t>CODATA Conference and GA</a:t>
            </a:r>
            <a:endParaRPr lang="en-US" dirty="0"/>
          </a:p>
        </p:txBody>
      </p:sp>
    </p:spTree>
    <p:extLst>
      <p:ext uri="{BB962C8B-B14F-4D97-AF65-F5344CB8AC3E}">
        <p14:creationId xmlns:p14="http://schemas.microsoft.com/office/powerpoint/2010/main" val="32414319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Ancillary Administrative Actions</a:t>
            </a:r>
            <a:endParaRPr lang="en-US" b="1" dirty="0"/>
          </a:p>
        </p:txBody>
      </p:sp>
      <p:sp>
        <p:nvSpPr>
          <p:cNvPr id="3" name="Content Placeholder 2"/>
          <p:cNvSpPr>
            <a:spLocks noGrp="1"/>
          </p:cNvSpPr>
          <p:nvPr>
            <p:ph idx="1"/>
          </p:nvPr>
        </p:nvSpPr>
        <p:spPr/>
        <p:txBody>
          <a:bodyPr>
            <a:normAutofit fontScale="85000" lnSpcReduction="20000"/>
          </a:bodyPr>
          <a:lstStyle/>
          <a:p>
            <a:pPr marL="514350" indent="-514350">
              <a:buFont typeface="+mj-lt"/>
              <a:buAutoNum type="arabicPeriod"/>
            </a:pPr>
            <a:r>
              <a:rPr lang="en-US" dirty="0" smtClean="0"/>
              <a:t>Report </a:t>
            </a:r>
            <a:r>
              <a:rPr lang="en-US" dirty="0"/>
              <a:t>of end of year activities can be found on </a:t>
            </a:r>
            <a:r>
              <a:rPr lang="en-US" u="sng" dirty="0">
                <a:hlinkClick r:id="rId2"/>
              </a:rPr>
              <a:t>http://www.codata.org/highlights/Highlights2012.pdf</a:t>
            </a:r>
          </a:p>
          <a:p>
            <a:pPr marL="514350" indent="-514350">
              <a:buFont typeface="+mj-lt"/>
              <a:buAutoNum type="arabicPeriod"/>
            </a:pPr>
            <a:r>
              <a:rPr lang="en-US" dirty="0" smtClean="0"/>
              <a:t>January </a:t>
            </a:r>
            <a:r>
              <a:rPr lang="en-US" dirty="0"/>
              <a:t>Newsletter can be accessed on </a:t>
            </a:r>
            <a:r>
              <a:rPr lang="en-US" u="sng" dirty="0">
                <a:hlinkClick r:id="rId3"/>
              </a:rPr>
              <a:t>http://www.codata.org/resources/newsletters/Newsletter_105.pdf</a:t>
            </a:r>
          </a:p>
          <a:p>
            <a:pPr marL="514350" indent="-514350">
              <a:buFont typeface="+mj-lt"/>
              <a:buAutoNum type="arabicPeriod"/>
            </a:pPr>
            <a:r>
              <a:rPr lang="en-US" dirty="0" smtClean="0"/>
              <a:t>Follow </a:t>
            </a:r>
            <a:r>
              <a:rPr lang="en-US" dirty="0"/>
              <a:t>up has been made with the elected Task Groups in Taipei and the March Newsletter will be a special </a:t>
            </a:r>
            <a:r>
              <a:rPr lang="en-US"/>
              <a:t>edition </a:t>
            </a:r>
            <a:r>
              <a:rPr lang="en-US" smtClean="0"/>
              <a:t>focused </a:t>
            </a:r>
            <a:r>
              <a:rPr lang="en-US" dirty="0"/>
              <a:t>on their perspectives of the data challenges in the context of their activities over the coming two years.</a:t>
            </a:r>
          </a:p>
          <a:p>
            <a:pPr marL="514350" indent="-514350">
              <a:buFont typeface="+mj-lt"/>
              <a:buAutoNum type="arabicPeriod"/>
            </a:pPr>
            <a:r>
              <a:rPr lang="en-US" dirty="0" smtClean="0"/>
              <a:t>2012 </a:t>
            </a:r>
            <a:r>
              <a:rPr lang="en-US" dirty="0"/>
              <a:t>Audit is currently under preparation and will be discussed by the Executive Committee in April.</a:t>
            </a:r>
          </a:p>
        </p:txBody>
      </p:sp>
    </p:spTree>
    <p:extLst>
      <p:ext uri="{BB962C8B-B14F-4D97-AF65-F5344CB8AC3E}">
        <p14:creationId xmlns:p14="http://schemas.microsoft.com/office/powerpoint/2010/main" val="41039045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ICSU/CODATA Review</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endParaRPr lang="en-US" dirty="0" smtClean="0"/>
          </a:p>
          <a:p>
            <a:pPr marL="0" indent="0">
              <a:buNone/>
            </a:pPr>
            <a:r>
              <a:rPr lang="en-US" dirty="0" smtClean="0"/>
              <a:t>The review panel appointed by ICSU attended the meeting as observers. Dr. Kari </a:t>
            </a:r>
            <a:r>
              <a:rPr lang="en-US" dirty="0" err="1" smtClean="0"/>
              <a:t>Raivio</a:t>
            </a:r>
            <a:r>
              <a:rPr lang="en-US" dirty="0" smtClean="0"/>
              <a:t>, Chair of the Review Committee,  briefly introduced the panel and its work. On behalf of the panel he expressed his appreciation to the CODATA Community for all its input into the work of the panel and noted that the panel had many constructive discussions over the course of the three day conference.  The first draft of the report is scheduled to be complete in early spring. </a:t>
            </a:r>
          </a:p>
          <a:p>
            <a:pPr marL="0" indent="0">
              <a:buNone/>
            </a:pPr>
            <a:endParaRPr lang="en-US" dirty="0" smtClean="0"/>
          </a:p>
        </p:txBody>
      </p:sp>
    </p:spTree>
    <p:extLst>
      <p:ext uri="{BB962C8B-B14F-4D97-AF65-F5344CB8AC3E}">
        <p14:creationId xmlns:p14="http://schemas.microsoft.com/office/powerpoint/2010/main" val="37727382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Membership Strategy</a:t>
            </a:r>
            <a:endParaRPr lang="en-US" dirty="0"/>
          </a:p>
        </p:txBody>
      </p:sp>
      <p:sp>
        <p:nvSpPr>
          <p:cNvPr id="3" name="Content Placeholder 2"/>
          <p:cNvSpPr>
            <a:spLocks noGrp="1"/>
          </p:cNvSpPr>
          <p:nvPr>
            <p:ph idx="1"/>
          </p:nvPr>
        </p:nvSpPr>
        <p:spPr/>
        <p:txBody>
          <a:bodyPr>
            <a:noAutofit/>
          </a:bodyPr>
          <a:lstStyle/>
          <a:p>
            <a:pPr marL="0" indent="0">
              <a:buNone/>
            </a:pPr>
            <a:r>
              <a:rPr lang="en-US" sz="1800" b="1" dirty="0" smtClean="0"/>
              <a:t>Statute 3.1 – Membership</a:t>
            </a:r>
          </a:p>
          <a:p>
            <a:pPr marL="0" indent="0">
              <a:buNone/>
            </a:pPr>
            <a:endParaRPr lang="en-US" sz="1800" dirty="0" smtClean="0"/>
          </a:p>
          <a:p>
            <a:pPr marL="0" indent="0">
              <a:buNone/>
            </a:pPr>
            <a:r>
              <a:rPr lang="en-US" sz="1200" i="1" dirty="0" smtClean="0"/>
              <a:t>Modify</a:t>
            </a:r>
            <a:r>
              <a:rPr lang="en-US" sz="1200" dirty="0" smtClean="0"/>
              <a:t>: 3.1 CODATA shall be composed of seven kinds of members:</a:t>
            </a:r>
          </a:p>
          <a:p>
            <a:pPr marL="0" indent="0">
              <a:buNone/>
            </a:pPr>
            <a:r>
              <a:rPr lang="en-US" sz="1200" i="1" dirty="0" smtClean="0"/>
              <a:t>Add</a:t>
            </a:r>
            <a:r>
              <a:rPr lang="en-US" sz="1200" dirty="0" smtClean="0"/>
              <a:t>:</a:t>
            </a:r>
          </a:p>
          <a:p>
            <a:pPr marL="0" indent="0">
              <a:buNone/>
            </a:pPr>
            <a:r>
              <a:rPr lang="en-US" sz="1200" dirty="0" smtClean="0"/>
              <a:t>f) </a:t>
            </a:r>
            <a:r>
              <a:rPr lang="en-US" sz="1200" b="1" dirty="0" smtClean="0">
                <a:solidFill>
                  <a:srgbClr val="FF0000"/>
                </a:solidFill>
              </a:rPr>
              <a:t>Affiliate Member. An Affiliate Member shall be an international organization, an academic institution, or a research institution having an interest in data science and a desire to work with CODATA in support of CODATA’s mission</a:t>
            </a:r>
            <a:r>
              <a:rPr lang="en-US" sz="1200" dirty="0" smtClean="0"/>
              <a:t>.  Affiliate Members shall pay annual dues and receive benefits as determined and updated periodically by the Executive Committee.  Applicants for Affiliate Membership must be approved by the Executive Committee and must pay their first year’s dues before receiving any privileges of membership. Affiliate Members who are fully current on their annual dues 90 days in advance of the General Assembly have the right to vote on one Delegate to represent the category of Affiliate Members at the General Assembly. A minimum of five (5) Affiliate Members in good standing is required to elect a Delegate. The Delegate has the same rights as other National and Regional Member delegates to nominate candidates, vote in elections, vote on Task Groups, and vote on financial issues. If there are more than fifty (50) Affiliate Members in good standing, the General Assembly may authorize an additional Delegate to represent the Affiliate Member category.</a:t>
            </a:r>
          </a:p>
          <a:p>
            <a:pPr marL="0" indent="0">
              <a:buNone/>
            </a:pPr>
            <a:endParaRPr lang="en-US" sz="1200" dirty="0" smtClean="0"/>
          </a:p>
          <a:p>
            <a:pPr marL="0" indent="0">
              <a:buNone/>
            </a:pPr>
            <a:r>
              <a:rPr lang="en-US" sz="1200" dirty="0" smtClean="0"/>
              <a:t>g)</a:t>
            </a:r>
            <a:r>
              <a:rPr lang="en-US" sz="1200" b="1" dirty="0" smtClean="0">
                <a:solidFill>
                  <a:srgbClr val="FF0000"/>
                </a:solidFill>
              </a:rPr>
              <a:t> At-Large Member. An At-Large Member shall be an individual scientist, expert, or other professional having an interest in data science and a desire to work with CODATA in support of CODATA’s mission.  </a:t>
            </a:r>
            <a:r>
              <a:rPr lang="en-US" sz="1200" dirty="0" smtClean="0"/>
              <a:t>At-Large Members shall pay annual dues and receive benefits as determined and updated periodically by the Executive Committee. Applicants for At-Large Membership must be approved by the Executive Committee and must pay their first year’s dues before receiving any privileges of membership.  At-Large Members who are fully current on their annual dues 90 days in advance of the General Assembly have the right to vote on one Delegate to represent the category of At-Large Members at the General Assembly. A minimum of ten (10) At-Large Members in good standing is required to elect a Delegate. The Delegate has the same rights as other National and Regional Member Delegates to nominate candidates, vote in elections, vote on Task Groups, and vote on financial issues. If there are more than one hundred (100) At-Large Members in good standing, the General Assembly may authorize an additional Delegate to represent the Affiliate Member category.</a:t>
            </a:r>
            <a:endParaRPr lang="en-US" sz="1200" dirty="0"/>
          </a:p>
        </p:txBody>
      </p:sp>
    </p:spTree>
    <p:extLst>
      <p:ext uri="{BB962C8B-B14F-4D97-AF65-F5344CB8AC3E}">
        <p14:creationId xmlns:p14="http://schemas.microsoft.com/office/powerpoint/2010/main" val="40899313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Activities with other organizations</a:t>
            </a:r>
            <a:endParaRPr lang="en-US" dirty="0"/>
          </a:p>
        </p:txBody>
      </p:sp>
      <p:sp>
        <p:nvSpPr>
          <p:cNvPr id="3" name="Content Placeholder 2"/>
          <p:cNvSpPr>
            <a:spLocks noGrp="1"/>
          </p:cNvSpPr>
          <p:nvPr>
            <p:ph idx="1"/>
          </p:nvPr>
        </p:nvSpPr>
        <p:spPr/>
        <p:txBody>
          <a:bodyPr>
            <a:noAutofit/>
          </a:bodyPr>
          <a:lstStyle/>
          <a:p>
            <a:pPr marL="0" indent="0">
              <a:buNone/>
            </a:pPr>
            <a:r>
              <a:rPr lang="en-US" sz="1400" dirty="0" smtClean="0"/>
              <a:t>The Secretary General gave a summary to delegates on various CODATA activities that took place since the 27</a:t>
            </a:r>
            <a:r>
              <a:rPr lang="en-US" sz="1400" baseline="30000" dirty="0" smtClean="0"/>
              <a:t>th</a:t>
            </a:r>
            <a:r>
              <a:rPr lang="en-US" sz="1400" dirty="0"/>
              <a:t> </a:t>
            </a:r>
            <a:r>
              <a:rPr lang="en-US" sz="1400" dirty="0" smtClean="0"/>
              <a:t>CODATA General Assembly in collaboration with other partner organizations in particular its work with:</a:t>
            </a:r>
          </a:p>
          <a:p>
            <a:pPr marL="0" indent="0">
              <a:buNone/>
            </a:pPr>
            <a:endParaRPr lang="en-US" sz="1400" dirty="0" smtClean="0"/>
          </a:p>
          <a:p>
            <a:r>
              <a:rPr lang="en-US" sz="1400" b="1" dirty="0" smtClean="0">
                <a:solidFill>
                  <a:srgbClr val="FF0000"/>
                </a:solidFill>
              </a:rPr>
              <a:t>ICSU/OECD on </a:t>
            </a:r>
            <a:r>
              <a:rPr lang="en-US" sz="1400" b="1" dirty="0" err="1" smtClean="0">
                <a:solidFill>
                  <a:srgbClr val="FF0000"/>
                </a:solidFill>
              </a:rPr>
              <a:t>Nanomaterials</a:t>
            </a:r>
            <a:endParaRPr lang="en-US" sz="1400" b="1" dirty="0" smtClean="0">
              <a:solidFill>
                <a:srgbClr val="FF0000"/>
              </a:solidFill>
            </a:endParaRPr>
          </a:p>
          <a:p>
            <a:r>
              <a:rPr lang="en-US" sz="1400" b="1" dirty="0" smtClean="0">
                <a:solidFill>
                  <a:srgbClr val="FF0000"/>
                </a:solidFill>
              </a:rPr>
              <a:t>Group on Earth Observations in particular with the Data Sharing Task Force</a:t>
            </a:r>
          </a:p>
          <a:p>
            <a:r>
              <a:rPr lang="en-US" sz="1400" b="1" dirty="0" smtClean="0">
                <a:solidFill>
                  <a:srgbClr val="FF0000"/>
                </a:solidFill>
              </a:rPr>
              <a:t>The ICSU World Data System</a:t>
            </a:r>
          </a:p>
          <a:p>
            <a:r>
              <a:rPr lang="en-US" sz="1400" b="1" dirty="0" smtClean="0">
                <a:solidFill>
                  <a:srgbClr val="FF0000"/>
                </a:solidFill>
              </a:rPr>
              <a:t>Integrated Research on Disaster Risk</a:t>
            </a:r>
          </a:p>
          <a:p>
            <a:r>
              <a:rPr lang="en-US" sz="1400" b="1" dirty="0" smtClean="0">
                <a:solidFill>
                  <a:srgbClr val="FF0000"/>
                </a:solidFill>
              </a:rPr>
              <a:t>International Society for Digital Earth</a:t>
            </a:r>
          </a:p>
          <a:p>
            <a:r>
              <a:rPr lang="en-US" sz="1400" b="1" dirty="0" smtClean="0">
                <a:solidFill>
                  <a:srgbClr val="FF0000"/>
                </a:solidFill>
              </a:rPr>
              <a:t>ICSU Committee on Freedom and Responsibility in Science</a:t>
            </a:r>
          </a:p>
          <a:p>
            <a:pPr marL="0" indent="0">
              <a:buNone/>
            </a:pPr>
            <a:endParaRPr lang="en-US" sz="1400" dirty="0" smtClean="0"/>
          </a:p>
          <a:p>
            <a:pPr marL="0" indent="0">
              <a:buNone/>
            </a:pPr>
            <a:r>
              <a:rPr lang="en-US" sz="1400" dirty="0" smtClean="0"/>
              <a:t>Details of these activities and others can be found in the presentation in Annex Eight.</a:t>
            </a:r>
          </a:p>
          <a:p>
            <a:pPr marL="0" indent="0">
              <a:buNone/>
            </a:pPr>
            <a:endParaRPr lang="en-US" sz="1400" dirty="0" smtClean="0"/>
          </a:p>
          <a:p>
            <a:pPr marL="0" indent="0">
              <a:buNone/>
            </a:pPr>
            <a:r>
              <a:rPr lang="en-US" sz="1400" dirty="0" smtClean="0"/>
              <a:t>The Delegates emphasized the importance of reaching out to new partners and developing new activities. Concerning interaction with ICSU- and in particular Future Earth- the new 10 year </a:t>
            </a:r>
            <a:r>
              <a:rPr lang="en-US" sz="1400" dirty="0" err="1" smtClean="0"/>
              <a:t>programme</a:t>
            </a:r>
            <a:r>
              <a:rPr lang="en-US" sz="1400" dirty="0" smtClean="0"/>
              <a:t> on integrated earth system research for global sustainability established by ICSU, ISSC, the Belmont Forum, UNEP, UNESCO, UNU and WMO as observer http://</a:t>
            </a:r>
            <a:r>
              <a:rPr lang="en-US" sz="1400" dirty="0" err="1" smtClean="0"/>
              <a:t>www.icsu.org</a:t>
            </a:r>
            <a:r>
              <a:rPr lang="en-US" sz="1400" dirty="0" smtClean="0"/>
              <a:t>/future-earth a brief discussion took place on CODATA’s involvement in the initiative as it evolves. This was strongly encouraged. CODATA and WDS have an important role to play in addressing the data challenges that will inevitably arise as the initiative develops. Hard lesson can be learned from the IPY experience in this area.</a:t>
            </a:r>
            <a:endParaRPr lang="en-US" sz="1400" dirty="0"/>
          </a:p>
        </p:txBody>
      </p:sp>
    </p:spTree>
    <p:extLst>
      <p:ext uri="{BB962C8B-B14F-4D97-AF65-F5344CB8AC3E}">
        <p14:creationId xmlns:p14="http://schemas.microsoft.com/office/powerpoint/2010/main" val="33398551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CODATA Strategic Plan</a:t>
            </a:r>
            <a:endParaRPr lang="en-US" dirty="0"/>
          </a:p>
        </p:txBody>
      </p:sp>
      <p:sp>
        <p:nvSpPr>
          <p:cNvPr id="3" name="Content Placeholder 2"/>
          <p:cNvSpPr>
            <a:spLocks noGrp="1"/>
          </p:cNvSpPr>
          <p:nvPr>
            <p:ph idx="1"/>
          </p:nvPr>
        </p:nvSpPr>
        <p:spPr/>
        <p:txBody>
          <a:bodyPr>
            <a:noAutofit/>
          </a:bodyPr>
          <a:lstStyle/>
          <a:p>
            <a:pPr marL="0" indent="0">
              <a:buNone/>
            </a:pPr>
            <a:r>
              <a:rPr lang="en-US" sz="1600" dirty="0" smtClean="0"/>
              <a:t>The Secretary General of CODATA gave a detailed presentation of proposed Strategic Plan 2013-3018, including a review of the 2006-2012 Plan. (Annex Nine for details). The plan was well received by delegates and some discussions centered on the importance of strengthening collaboration with the ICSU WDS as both organizations evolved. Reference was made to the SCCID recommendations in this regard.</a:t>
            </a:r>
          </a:p>
          <a:p>
            <a:pPr marL="0" indent="0">
              <a:buNone/>
            </a:pPr>
            <a:endParaRPr lang="en-US" sz="1600" dirty="0" smtClean="0"/>
          </a:p>
          <a:p>
            <a:pPr marL="0" indent="0">
              <a:buNone/>
            </a:pPr>
            <a:r>
              <a:rPr lang="en-US" sz="1600" dirty="0" smtClean="0"/>
              <a:t>Moving forward the following resolution was adopted:</a:t>
            </a:r>
          </a:p>
          <a:p>
            <a:pPr marL="0" indent="0">
              <a:buNone/>
            </a:pPr>
            <a:r>
              <a:rPr lang="en-US" sz="1600" dirty="0" smtClean="0"/>
              <a:t>“</a:t>
            </a:r>
            <a:r>
              <a:rPr lang="en-US" sz="1600" i="1" dirty="0" smtClean="0"/>
              <a:t>The 28</a:t>
            </a:r>
            <a:r>
              <a:rPr lang="en-US" sz="1600" i="1" baseline="30000" dirty="0" smtClean="0"/>
              <a:t>th</a:t>
            </a:r>
            <a:r>
              <a:rPr lang="en-US" sz="1600" i="1" dirty="0"/>
              <a:t> </a:t>
            </a:r>
            <a:r>
              <a:rPr lang="en-US" sz="1600" i="1" dirty="0" smtClean="0"/>
              <a:t>CODATA General Assembly sincerely thanks Dr. Robert Chen and the Strategic Planning Committee for its work on the Draft Strategic Plan 2013-2018 as presented to the delegates. The delegates approve the draft document subject to the Strategic Planning Committee updating the Plan to reflect the discussions at the Assembly and submit same to the 58th Executive Committee for final ratification. It further directs the Executive Committee to put in place the relevant mechanisms necessary for implementation”</a:t>
            </a:r>
            <a:endParaRPr lang="en-US" sz="1600" i="1" dirty="0"/>
          </a:p>
        </p:txBody>
      </p:sp>
    </p:spTree>
    <p:extLst>
      <p:ext uri="{BB962C8B-B14F-4D97-AF65-F5344CB8AC3E}">
        <p14:creationId xmlns:p14="http://schemas.microsoft.com/office/powerpoint/2010/main" val="15099072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Career Scientists Activities</a:t>
            </a:r>
            <a:endParaRPr lang="en-US" dirty="0"/>
          </a:p>
        </p:txBody>
      </p:sp>
      <p:sp>
        <p:nvSpPr>
          <p:cNvPr id="3" name="Content Placeholder 2"/>
          <p:cNvSpPr>
            <a:spLocks noGrp="1"/>
          </p:cNvSpPr>
          <p:nvPr>
            <p:ph idx="1"/>
          </p:nvPr>
        </p:nvSpPr>
        <p:spPr/>
        <p:txBody>
          <a:bodyPr>
            <a:noAutofit/>
          </a:bodyPr>
          <a:lstStyle/>
          <a:p>
            <a:pPr marL="0" indent="0">
              <a:buNone/>
            </a:pPr>
            <a:r>
              <a:rPr lang="en-US" sz="2000" dirty="0" smtClean="0"/>
              <a:t>Paul Laughton presented the activities of the Early Career scientists at the meeting. (Annex Ten) This followed discussions by the delegates. They subsequently approved the following resolution:</a:t>
            </a:r>
          </a:p>
          <a:p>
            <a:pPr marL="0" indent="0">
              <a:buNone/>
            </a:pPr>
            <a:endParaRPr lang="en-US" sz="2000" dirty="0" smtClean="0"/>
          </a:p>
          <a:p>
            <a:pPr marL="0" indent="0">
              <a:buNone/>
            </a:pPr>
            <a:r>
              <a:rPr lang="en-US" sz="2000" b="1" dirty="0" smtClean="0">
                <a:solidFill>
                  <a:srgbClr val="FF0000"/>
                </a:solidFill>
              </a:rPr>
              <a:t>The 28</a:t>
            </a:r>
            <a:r>
              <a:rPr lang="en-US" sz="2000" b="1" baseline="30000" dirty="0" smtClean="0">
                <a:solidFill>
                  <a:srgbClr val="FF0000"/>
                </a:solidFill>
              </a:rPr>
              <a:t>th</a:t>
            </a:r>
            <a:r>
              <a:rPr lang="en-US" sz="2000" b="1" dirty="0" smtClean="0">
                <a:solidFill>
                  <a:srgbClr val="FF0000"/>
                </a:solidFill>
              </a:rPr>
              <a:t>CODATA General Assembly approves the establishment of an Early Career Working Group and invites the Early Career scientists who participated at the 23</a:t>
            </a:r>
            <a:r>
              <a:rPr lang="en-US" sz="2000" b="1" baseline="30000" dirty="0" smtClean="0">
                <a:solidFill>
                  <a:srgbClr val="FF0000"/>
                </a:solidFill>
              </a:rPr>
              <a:t>rd</a:t>
            </a:r>
            <a:r>
              <a:rPr lang="en-US" sz="2000" b="1" dirty="0">
                <a:solidFill>
                  <a:srgbClr val="FF0000"/>
                </a:solidFill>
              </a:rPr>
              <a:t> </a:t>
            </a:r>
            <a:r>
              <a:rPr lang="en-US" sz="2000" b="1" dirty="0" smtClean="0">
                <a:solidFill>
                  <a:srgbClr val="FF0000"/>
                </a:solidFill>
              </a:rPr>
              <a:t>CODATA Conference to liaise with the Secretary General to formulate the Terms of Reference of the Group  together with the proposed list of working group members and outline of their activities. These should be submitted to the 58</a:t>
            </a:r>
            <a:r>
              <a:rPr lang="en-US" sz="2000" b="1" baseline="30000" dirty="0" smtClean="0">
                <a:solidFill>
                  <a:srgbClr val="FF0000"/>
                </a:solidFill>
              </a:rPr>
              <a:t>th</a:t>
            </a:r>
            <a:r>
              <a:rPr lang="en-US" sz="2000" b="1" dirty="0" smtClean="0">
                <a:solidFill>
                  <a:srgbClr val="FF0000"/>
                </a:solidFill>
              </a:rPr>
              <a:t> Executive Committee for ratification. It directs the Executive Committee to appoint an official EC liaison to the early career Working Group. </a:t>
            </a:r>
            <a:endParaRPr lang="en-US" sz="2000" b="1" dirty="0">
              <a:solidFill>
                <a:srgbClr val="FF0000"/>
              </a:solidFill>
            </a:endParaRPr>
          </a:p>
        </p:txBody>
      </p:sp>
    </p:spTree>
    <p:extLst>
      <p:ext uri="{BB962C8B-B14F-4D97-AF65-F5344CB8AC3E}">
        <p14:creationId xmlns:p14="http://schemas.microsoft.com/office/powerpoint/2010/main" val="32021391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Task Groups</a:t>
            </a:r>
            <a:endParaRPr lang="en-US" dirty="0"/>
          </a:p>
        </p:txBody>
      </p:sp>
      <p:sp>
        <p:nvSpPr>
          <p:cNvPr id="3" name="Content Placeholder 2"/>
          <p:cNvSpPr>
            <a:spLocks noGrp="1"/>
          </p:cNvSpPr>
          <p:nvPr>
            <p:ph idx="1"/>
          </p:nvPr>
        </p:nvSpPr>
        <p:spPr/>
        <p:txBody>
          <a:bodyPr>
            <a:noAutofit/>
          </a:bodyPr>
          <a:lstStyle/>
          <a:p>
            <a:pPr marL="0" indent="0">
              <a:buNone/>
            </a:pPr>
            <a:r>
              <a:rPr lang="en-US" sz="1600" dirty="0" smtClean="0"/>
              <a:t>The Following Task Groups were approved for the period 2012-2014:</a:t>
            </a:r>
          </a:p>
          <a:p>
            <a:pPr marL="0" indent="0">
              <a:buNone/>
            </a:pPr>
            <a:endParaRPr lang="en-US" sz="1600" dirty="0" smtClean="0"/>
          </a:p>
          <a:p>
            <a:pPr marL="0" indent="0">
              <a:buNone/>
            </a:pPr>
            <a:r>
              <a:rPr lang="en-US" sz="1000" b="1" dirty="0" smtClean="0">
                <a:solidFill>
                  <a:srgbClr val="FF0000"/>
                </a:solidFill>
              </a:rPr>
              <a:t> Anthropometric Data and Engineering </a:t>
            </a:r>
          </a:p>
          <a:p>
            <a:pPr marL="0" indent="0">
              <a:buNone/>
            </a:pPr>
            <a:endParaRPr lang="en-US" sz="1000" b="1" dirty="0" smtClean="0">
              <a:solidFill>
                <a:srgbClr val="FF0000"/>
              </a:solidFill>
            </a:endParaRPr>
          </a:p>
          <a:p>
            <a:pPr marL="0" indent="0">
              <a:buNone/>
            </a:pPr>
            <a:r>
              <a:rPr lang="en-US" sz="1000" b="1" dirty="0" smtClean="0">
                <a:solidFill>
                  <a:srgbClr val="FF0000"/>
                </a:solidFill>
              </a:rPr>
              <a:t> Advancing Informatics for Microbiology</a:t>
            </a:r>
          </a:p>
          <a:p>
            <a:pPr marL="0" indent="0">
              <a:buNone/>
            </a:pPr>
            <a:endParaRPr lang="en-US" sz="1000" b="1" dirty="0" smtClean="0">
              <a:solidFill>
                <a:srgbClr val="FF0000"/>
              </a:solidFill>
            </a:endParaRPr>
          </a:p>
          <a:p>
            <a:pPr marL="0" indent="0">
              <a:buNone/>
            </a:pPr>
            <a:r>
              <a:rPr lang="en-US" sz="1000" b="1" dirty="0" smtClean="0">
                <a:solidFill>
                  <a:srgbClr val="FF0000"/>
                </a:solidFill>
              </a:rPr>
              <a:t> Data at Risk</a:t>
            </a:r>
          </a:p>
          <a:p>
            <a:pPr marL="0" indent="0">
              <a:buNone/>
            </a:pPr>
            <a:endParaRPr lang="en-US" sz="1000" b="1" dirty="0" smtClean="0">
              <a:solidFill>
                <a:srgbClr val="FF0000"/>
              </a:solidFill>
            </a:endParaRPr>
          </a:p>
          <a:p>
            <a:pPr marL="0" indent="0">
              <a:buNone/>
            </a:pPr>
            <a:r>
              <a:rPr lang="en-US" sz="1000" b="1" dirty="0" smtClean="0">
                <a:solidFill>
                  <a:srgbClr val="FF0000"/>
                </a:solidFill>
              </a:rPr>
              <a:t> Data Citation Standards and Practices</a:t>
            </a:r>
          </a:p>
          <a:p>
            <a:pPr marL="0" indent="0">
              <a:buNone/>
            </a:pPr>
            <a:endParaRPr lang="en-US" sz="1000" b="1" dirty="0" smtClean="0">
              <a:solidFill>
                <a:srgbClr val="FF0000"/>
              </a:solidFill>
            </a:endParaRPr>
          </a:p>
          <a:p>
            <a:pPr marL="0" indent="0">
              <a:buNone/>
            </a:pPr>
            <a:r>
              <a:rPr lang="en-US" sz="1000" b="1" dirty="0" smtClean="0">
                <a:solidFill>
                  <a:srgbClr val="FF0000"/>
                </a:solidFill>
              </a:rPr>
              <a:t> Earth and Space Science Data Interoperability</a:t>
            </a:r>
          </a:p>
          <a:p>
            <a:pPr marL="0" indent="0">
              <a:buNone/>
            </a:pPr>
            <a:endParaRPr lang="en-US" sz="1000" b="1" dirty="0" smtClean="0">
              <a:solidFill>
                <a:srgbClr val="FF0000"/>
              </a:solidFill>
            </a:endParaRPr>
          </a:p>
          <a:p>
            <a:pPr marL="0" indent="0">
              <a:buNone/>
            </a:pPr>
            <a:r>
              <a:rPr lang="en-US" sz="1000" b="1" dirty="0" smtClean="0">
                <a:solidFill>
                  <a:srgbClr val="FF0000"/>
                </a:solidFill>
              </a:rPr>
              <a:t> Exchangeable Materials Data Representation to Support Scientific Research and Education </a:t>
            </a:r>
          </a:p>
          <a:p>
            <a:pPr marL="0" indent="0">
              <a:buNone/>
            </a:pPr>
            <a:endParaRPr lang="en-US" sz="1000" b="1" dirty="0" smtClean="0">
              <a:solidFill>
                <a:srgbClr val="FF0000"/>
              </a:solidFill>
            </a:endParaRPr>
          </a:p>
          <a:p>
            <a:pPr marL="0" indent="0">
              <a:buNone/>
            </a:pPr>
            <a:r>
              <a:rPr lang="en-US" sz="1000" b="1" dirty="0" smtClean="0">
                <a:solidFill>
                  <a:srgbClr val="FF0000"/>
                </a:solidFill>
              </a:rPr>
              <a:t> Fundamental Physical Constants</a:t>
            </a:r>
          </a:p>
          <a:p>
            <a:pPr marL="0" indent="0">
              <a:buNone/>
            </a:pPr>
            <a:endParaRPr lang="en-US" sz="1000" b="1" dirty="0" smtClean="0">
              <a:solidFill>
                <a:srgbClr val="FF0000"/>
              </a:solidFill>
            </a:endParaRPr>
          </a:p>
          <a:p>
            <a:pPr marL="0" indent="0">
              <a:buNone/>
            </a:pPr>
            <a:r>
              <a:rPr lang="en-US" sz="1000" b="1" dirty="0" smtClean="0">
                <a:solidFill>
                  <a:srgbClr val="FF0000"/>
                </a:solidFill>
              </a:rPr>
              <a:t> Global Information Commons for Science </a:t>
            </a:r>
          </a:p>
          <a:p>
            <a:pPr marL="0" indent="0">
              <a:buNone/>
            </a:pPr>
            <a:endParaRPr lang="en-US" sz="1000" b="1" dirty="0" smtClean="0">
              <a:solidFill>
                <a:srgbClr val="FF0000"/>
              </a:solidFill>
            </a:endParaRPr>
          </a:p>
          <a:p>
            <a:pPr marL="0" indent="0">
              <a:buNone/>
            </a:pPr>
            <a:r>
              <a:rPr lang="en-US" sz="1000" b="1" dirty="0" smtClean="0">
                <a:solidFill>
                  <a:srgbClr val="FF0000"/>
                </a:solidFill>
              </a:rPr>
              <a:t> Global Roads Data Development</a:t>
            </a:r>
          </a:p>
          <a:p>
            <a:pPr marL="0" indent="0">
              <a:buNone/>
            </a:pPr>
            <a:endParaRPr lang="en-US" sz="1000" b="1" dirty="0" smtClean="0">
              <a:solidFill>
                <a:srgbClr val="FF0000"/>
              </a:solidFill>
            </a:endParaRPr>
          </a:p>
          <a:p>
            <a:pPr marL="0" indent="0">
              <a:buNone/>
            </a:pPr>
            <a:r>
              <a:rPr lang="en-US" sz="1000" b="1" dirty="0" smtClean="0">
                <a:solidFill>
                  <a:srgbClr val="FF0000"/>
                </a:solidFill>
              </a:rPr>
              <a:t> Linked Open Data for Global Disaster Risk Research</a:t>
            </a:r>
          </a:p>
          <a:p>
            <a:pPr marL="0" indent="0">
              <a:buNone/>
            </a:pPr>
            <a:endParaRPr lang="en-US" sz="1000" b="1" dirty="0" smtClean="0">
              <a:solidFill>
                <a:srgbClr val="FF0000"/>
              </a:solidFill>
            </a:endParaRPr>
          </a:p>
          <a:p>
            <a:pPr marL="0" indent="0">
              <a:buNone/>
            </a:pPr>
            <a:r>
              <a:rPr lang="en-US" sz="1000" b="1" dirty="0" smtClean="0">
                <a:solidFill>
                  <a:srgbClr val="FF0000"/>
                </a:solidFill>
              </a:rPr>
              <a:t> Octopus: Mining Space Data and Terrestrial Data for improved Weather Climate and Agricultural Predictions</a:t>
            </a:r>
          </a:p>
          <a:p>
            <a:pPr marL="0" indent="0">
              <a:buNone/>
            </a:pPr>
            <a:endParaRPr lang="en-US" sz="1000" b="1" dirty="0" smtClean="0">
              <a:solidFill>
                <a:srgbClr val="FF0000"/>
              </a:solidFill>
            </a:endParaRPr>
          </a:p>
          <a:p>
            <a:pPr marL="0" indent="0">
              <a:buNone/>
            </a:pPr>
            <a:r>
              <a:rPr lang="en-US" sz="1000" b="1" dirty="0" smtClean="0">
                <a:solidFill>
                  <a:srgbClr val="FF0000"/>
                </a:solidFill>
              </a:rPr>
              <a:t> Preservation of and Access to Scientific and Technical Data in/for/with Developing Countries (PASTD</a:t>
            </a:r>
            <a:r>
              <a:rPr lang="en-US" sz="1000" dirty="0" smtClean="0"/>
              <a:t>)</a:t>
            </a:r>
            <a:endParaRPr lang="en-US" sz="1000" dirty="0"/>
          </a:p>
        </p:txBody>
      </p:sp>
    </p:spTree>
    <p:extLst>
      <p:ext uri="{BB962C8B-B14F-4D97-AF65-F5344CB8AC3E}">
        <p14:creationId xmlns:p14="http://schemas.microsoft.com/office/powerpoint/2010/main" val="24452934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CODATA Officers and Ordinary Members elected by the 28</a:t>
            </a:r>
            <a:r>
              <a:rPr lang="en-US" sz="3200" baseline="30000" dirty="0" smtClean="0"/>
              <a:t>th</a:t>
            </a:r>
            <a:r>
              <a:rPr lang="en-US" sz="3200" dirty="0"/>
              <a:t> </a:t>
            </a:r>
            <a:r>
              <a:rPr lang="en-US" sz="3200" dirty="0" smtClean="0"/>
              <a:t>CODATA General Assembly</a:t>
            </a:r>
            <a:endParaRPr lang="en-US" sz="3200" dirty="0"/>
          </a:p>
        </p:txBody>
      </p:sp>
      <p:sp>
        <p:nvSpPr>
          <p:cNvPr id="3" name="Content Placeholder 2"/>
          <p:cNvSpPr>
            <a:spLocks noGrp="1"/>
          </p:cNvSpPr>
          <p:nvPr>
            <p:ph idx="1"/>
          </p:nvPr>
        </p:nvSpPr>
        <p:spPr/>
        <p:txBody>
          <a:bodyPr>
            <a:noAutofit/>
          </a:bodyPr>
          <a:lstStyle/>
          <a:p>
            <a:pPr marL="0" indent="0">
              <a:buNone/>
            </a:pPr>
            <a:r>
              <a:rPr lang="en-US" sz="1800" b="1" dirty="0" smtClean="0"/>
              <a:t>Secretary General</a:t>
            </a:r>
            <a:endParaRPr lang="en-US" sz="1800" dirty="0" smtClean="0"/>
          </a:p>
          <a:p>
            <a:pPr marL="0" indent="0">
              <a:buNone/>
            </a:pPr>
            <a:r>
              <a:rPr lang="en-US" sz="1800" dirty="0" smtClean="0"/>
              <a:t>Sara GRAVES, (US) (2012-2016) </a:t>
            </a:r>
          </a:p>
          <a:p>
            <a:pPr marL="0" indent="0">
              <a:buNone/>
            </a:pPr>
            <a:endParaRPr lang="en-US" sz="1800" dirty="0" smtClean="0"/>
          </a:p>
          <a:p>
            <a:pPr marL="0" indent="0">
              <a:buNone/>
            </a:pPr>
            <a:r>
              <a:rPr lang="en-US" sz="1800" b="1" dirty="0" smtClean="0"/>
              <a:t>Treasurer:</a:t>
            </a:r>
            <a:endParaRPr lang="en-US" sz="1800" dirty="0" smtClean="0"/>
          </a:p>
          <a:p>
            <a:pPr marL="0" indent="0">
              <a:buNone/>
            </a:pPr>
            <a:r>
              <a:rPr lang="en-US" sz="1800" dirty="0" smtClean="0"/>
              <a:t>John BROOME, (Canada) (2012-2016)</a:t>
            </a:r>
          </a:p>
          <a:p>
            <a:pPr marL="0" indent="0">
              <a:buNone/>
            </a:pPr>
            <a:endParaRPr lang="en-US" sz="1800" dirty="0" smtClean="0"/>
          </a:p>
          <a:p>
            <a:pPr marL="0" indent="0">
              <a:buNone/>
            </a:pPr>
            <a:r>
              <a:rPr lang="en-US" sz="1800" b="1" dirty="0" smtClean="0"/>
              <a:t>Ordinary Members 2012 – 2014</a:t>
            </a:r>
            <a:endParaRPr lang="en-US" sz="1800" dirty="0" smtClean="0"/>
          </a:p>
          <a:p>
            <a:pPr marL="0" indent="0">
              <a:buNone/>
            </a:pPr>
            <a:r>
              <a:rPr lang="en-US" sz="1800" dirty="0" err="1" smtClean="0"/>
              <a:t>Niv</a:t>
            </a:r>
            <a:r>
              <a:rPr lang="en-US" sz="1800" dirty="0" smtClean="0"/>
              <a:t> AHITUV (Israel)</a:t>
            </a:r>
          </a:p>
          <a:p>
            <a:pPr marL="0" indent="0">
              <a:buNone/>
            </a:pPr>
            <a:r>
              <a:rPr lang="en-US" sz="1800" dirty="0" err="1" smtClean="0"/>
              <a:t>Alok</a:t>
            </a:r>
            <a:r>
              <a:rPr lang="en-US" sz="1800" dirty="0" smtClean="0"/>
              <a:t> BHATTACHARYA (India)</a:t>
            </a:r>
          </a:p>
          <a:p>
            <a:pPr marL="0" indent="0">
              <a:buNone/>
            </a:pPr>
            <a:r>
              <a:rPr lang="en-US" sz="1800" dirty="0" smtClean="0"/>
              <a:t>Bonnie CARROLL (USA)</a:t>
            </a:r>
          </a:p>
          <a:p>
            <a:pPr marL="0" indent="0">
              <a:buNone/>
            </a:pPr>
            <a:r>
              <a:rPr lang="en-US" sz="1800" dirty="0" err="1" smtClean="0"/>
              <a:t>Refiloe</a:t>
            </a:r>
            <a:r>
              <a:rPr lang="en-US" sz="1800" dirty="0" smtClean="0"/>
              <a:t> MABASO (South Africa) </a:t>
            </a:r>
          </a:p>
          <a:p>
            <a:pPr marL="0" indent="0">
              <a:buNone/>
            </a:pPr>
            <a:r>
              <a:rPr lang="en-US" sz="1800" dirty="0" err="1" smtClean="0"/>
              <a:t>Hiro</a:t>
            </a:r>
            <a:r>
              <a:rPr lang="en-US" sz="1800" dirty="0" smtClean="0"/>
              <a:t>-o HAMAGUCHI (Japan) </a:t>
            </a:r>
          </a:p>
          <a:p>
            <a:pPr marL="0" indent="0">
              <a:buNone/>
            </a:pPr>
            <a:r>
              <a:rPr lang="en-US" sz="1800" dirty="0" smtClean="0"/>
              <a:t>Der-Tsai LEE (Academy of Sciences located in Taipei, China)</a:t>
            </a:r>
          </a:p>
          <a:p>
            <a:pPr marL="0" indent="0">
              <a:buNone/>
            </a:pPr>
            <a:r>
              <a:rPr lang="en-US" sz="1800" dirty="0" smtClean="0"/>
              <a:t>Mark THORLEY (UK)</a:t>
            </a:r>
          </a:p>
          <a:p>
            <a:pPr marL="0" indent="0">
              <a:buNone/>
            </a:pPr>
            <a:r>
              <a:rPr lang="en-US" sz="1800" dirty="0" smtClean="0"/>
              <a:t>Mary ZBOROWSKI (Canada)</a:t>
            </a:r>
            <a:endParaRPr lang="en-US" sz="1800" dirty="0"/>
          </a:p>
        </p:txBody>
      </p:sp>
    </p:spTree>
    <p:extLst>
      <p:ext uri="{BB962C8B-B14F-4D97-AF65-F5344CB8AC3E}">
        <p14:creationId xmlns:p14="http://schemas.microsoft.com/office/powerpoint/2010/main" val="41301807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65</TotalTime>
  <Words>2149</Words>
  <Application>Microsoft Office PowerPoint</Application>
  <PresentationFormat>On-screen Show (4:3)</PresentationFormat>
  <Paragraphs>123</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CODATA Activities and Plans   Board on Research Data and Information / US CODATA February 26-27, 2013 </vt:lpstr>
      <vt:lpstr>CODATA Conference and GA</vt:lpstr>
      <vt:lpstr>ICSU/CODATA Review </vt:lpstr>
      <vt:lpstr>Membership Strategy</vt:lpstr>
      <vt:lpstr>Activities with other organizations</vt:lpstr>
      <vt:lpstr>CODATA Strategic Plan</vt:lpstr>
      <vt:lpstr>Early Career Scientists Activities</vt:lpstr>
      <vt:lpstr>Task Groups</vt:lpstr>
      <vt:lpstr>CODATA Officers and Ordinary Members elected by the 28th CODATA General Assembly</vt:lpstr>
      <vt:lpstr>Data Science Journal</vt:lpstr>
      <vt:lpstr>Future Earth: Global Earth Change Community Workshop</vt:lpstr>
      <vt:lpstr>Application to ICSU</vt:lpstr>
      <vt:lpstr>FutureNanoNeeds</vt:lpstr>
      <vt:lpstr>Research Data Alliance</vt:lpstr>
      <vt:lpstr>WSSF Conference</vt:lpstr>
      <vt:lpstr>58th CODATA Executive Committee</vt:lpstr>
      <vt:lpstr>2014 Conference Plans</vt:lpstr>
      <vt:lpstr>CODATA Dues Structure</vt:lpstr>
      <vt:lpstr>Strategic Plan 2013-2018</vt:lpstr>
      <vt:lpstr>Ancillary Administrative Actions</vt:lpstr>
    </vt:vector>
  </TitlesOfParts>
  <Company>ITSC at UAH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 Points</dc:title>
  <dc:creator>Ken Keiser</dc:creator>
  <cp:lastModifiedBy>sgraves</cp:lastModifiedBy>
  <cp:revision>11</cp:revision>
  <dcterms:created xsi:type="dcterms:W3CDTF">2013-02-26T01:56:59Z</dcterms:created>
  <dcterms:modified xsi:type="dcterms:W3CDTF">2013-02-27T14:37:47Z</dcterms:modified>
</cp:coreProperties>
</file>