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handoutMasterIdLst>
    <p:handoutMasterId r:id="rId32"/>
  </p:handoutMasterIdLst>
  <p:sldIdLst>
    <p:sldId id="339" r:id="rId2"/>
    <p:sldId id="319" r:id="rId3"/>
    <p:sldId id="344" r:id="rId4"/>
    <p:sldId id="363" r:id="rId5"/>
    <p:sldId id="353" r:id="rId6"/>
    <p:sldId id="354" r:id="rId7"/>
    <p:sldId id="341" r:id="rId8"/>
    <p:sldId id="356" r:id="rId9"/>
    <p:sldId id="364" r:id="rId10"/>
    <p:sldId id="269" r:id="rId11"/>
    <p:sldId id="329" r:id="rId12"/>
    <p:sldId id="297" r:id="rId13"/>
    <p:sldId id="357" r:id="rId14"/>
    <p:sldId id="343" r:id="rId15"/>
    <p:sldId id="365" r:id="rId16"/>
    <p:sldId id="342" r:id="rId17"/>
    <p:sldId id="355" r:id="rId18"/>
    <p:sldId id="358" r:id="rId19"/>
    <p:sldId id="334" r:id="rId20"/>
    <p:sldId id="336" r:id="rId21"/>
    <p:sldId id="314" r:id="rId22"/>
    <p:sldId id="346" r:id="rId23"/>
    <p:sldId id="277" r:id="rId24"/>
    <p:sldId id="335" r:id="rId25"/>
    <p:sldId id="359" r:id="rId26"/>
    <p:sldId id="360" r:id="rId27"/>
    <p:sldId id="366" r:id="rId28"/>
    <p:sldId id="347" r:id="rId29"/>
    <p:sldId id="367" r:id="rId3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8" autoAdjust="0"/>
    <p:restoredTop sz="94709" autoAdjust="0"/>
  </p:normalViewPr>
  <p:slideViewPr>
    <p:cSldViewPr>
      <p:cViewPr>
        <p:scale>
          <a:sx n="59" d="100"/>
          <a:sy n="59" d="100"/>
        </p:scale>
        <p:origin x="-3114" y="-13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linton\Local%20Settings\Temporary%20Internet%20Files\Content.Outlook\PFGYHFQF\fig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3818005758989E-2"/>
          <c:y val="8.8367737816556699E-2"/>
          <c:w val="0.79874582343873823"/>
          <c:h val="0.79441819772528366"/>
        </c:manualLayout>
      </c:layout>
      <c:barChart>
        <c:barDir val="col"/>
        <c:grouping val="stacked"/>
        <c:varyColors val="0"/>
        <c:ser>
          <c:idx val="0"/>
          <c:order val="0"/>
          <c:tx>
            <c:v>4-year institution</c:v>
          </c:tx>
          <c:spPr>
            <a:solidFill>
              <a:srgbClr val="FFC000"/>
            </a:solidFill>
            <a:ln w="3175">
              <a:solidFill>
                <a:schemeClr val="tx1"/>
              </a:solidFill>
            </a:ln>
          </c:spPr>
          <c:invertIfNegative val="0"/>
          <c:cat>
            <c:strLit>
              <c:ptCount val="4"/>
              <c:pt idx="0">
                <c:v>U.S. citizen in United 
States</c:v>
              </c:pt>
              <c:pt idx="1">
                <c:v>Foreign citizen in United States</c:v>
              </c:pt>
              <c:pt idx="2">
                <c:v>Foreign citizen abroad</c:v>
              </c:pt>
              <c:pt idx="3">
                <c:v>U.S. citizen abroad</c:v>
              </c:pt>
            </c:strLit>
          </c:cat>
          <c:val>
            <c:numLit>
              <c:formatCode>General</c:formatCode>
              <c:ptCount val="4"/>
              <c:pt idx="0">
                <c:v>49.3</c:v>
              </c:pt>
              <c:pt idx="1">
                <c:v>43.5</c:v>
              </c:pt>
              <c:pt idx="2">
                <c:v>61.7</c:v>
              </c:pt>
              <c:pt idx="3">
                <c:v>51.4</c:v>
              </c:pt>
            </c:numLit>
          </c:val>
        </c:ser>
        <c:ser>
          <c:idx val="1"/>
          <c:order val="1"/>
          <c:tx>
            <c:v>Private, for-profit</c:v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Lit>
              <c:ptCount val="4"/>
              <c:pt idx="0">
                <c:v>U.S. citizen in United 
States</c:v>
              </c:pt>
              <c:pt idx="1">
                <c:v>Foreign citizen in United States</c:v>
              </c:pt>
              <c:pt idx="2">
                <c:v>Foreign citizen abroad</c:v>
              </c:pt>
              <c:pt idx="3">
                <c:v>U.S. citizen abroad</c:v>
              </c:pt>
            </c:strLit>
          </c:cat>
          <c:val>
            <c:numLit>
              <c:formatCode>General</c:formatCode>
              <c:ptCount val="4"/>
              <c:pt idx="0">
                <c:v>25.3</c:v>
              </c:pt>
              <c:pt idx="1">
                <c:v>43.5</c:v>
              </c:pt>
              <c:pt idx="2">
                <c:v>17.600000000000001</c:v>
              </c:pt>
              <c:pt idx="3">
                <c:v>15.1</c:v>
              </c:pt>
            </c:numLit>
          </c:val>
        </c:ser>
        <c:ser>
          <c:idx val="2"/>
          <c:order val="2"/>
          <c:tx>
            <c:v>Private, nonprofit</c:v>
          </c:tx>
          <c:spPr>
            <a:solidFill>
              <a:srgbClr val="92D050"/>
            </a:solidFill>
            <a:ln w="3175">
              <a:solidFill>
                <a:schemeClr val="tx1"/>
              </a:solidFill>
            </a:ln>
          </c:spPr>
          <c:invertIfNegative val="0"/>
          <c:cat>
            <c:strLit>
              <c:ptCount val="4"/>
              <c:pt idx="0">
                <c:v>U.S. citizen in United 
States</c:v>
              </c:pt>
              <c:pt idx="1">
                <c:v>Foreign citizen in United States</c:v>
              </c:pt>
              <c:pt idx="2">
                <c:v>Foreign citizen abroad</c:v>
              </c:pt>
              <c:pt idx="3">
                <c:v>U.S. citizen abroad</c:v>
              </c:pt>
            </c:strLit>
          </c:cat>
          <c:val>
            <c:numLit>
              <c:formatCode>General</c:formatCode>
              <c:ptCount val="4"/>
              <c:pt idx="0">
                <c:v>7.9</c:v>
              </c:pt>
              <c:pt idx="1">
                <c:v>6.7</c:v>
              </c:pt>
              <c:pt idx="2">
                <c:v>3.2</c:v>
              </c:pt>
              <c:pt idx="3">
                <c:v>6.3</c:v>
              </c:pt>
            </c:numLit>
          </c:val>
        </c:ser>
        <c:ser>
          <c:idx val="3"/>
          <c:order val="3"/>
          <c:tx>
            <c:v>Government</c:v>
          </c:tx>
          <c:spPr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Lit>
              <c:ptCount val="4"/>
              <c:pt idx="0">
                <c:v>U.S. citizen in United 
States</c:v>
              </c:pt>
              <c:pt idx="1">
                <c:v>Foreign citizen in United States</c:v>
              </c:pt>
              <c:pt idx="2">
                <c:v>Foreign citizen abroad</c:v>
              </c:pt>
              <c:pt idx="3">
                <c:v>U.S. citizen abroad</c:v>
              </c:pt>
            </c:strLit>
          </c:cat>
          <c:val>
            <c:numLit>
              <c:formatCode>General</c:formatCode>
              <c:ptCount val="4"/>
              <c:pt idx="0">
                <c:v>11.4</c:v>
              </c:pt>
              <c:pt idx="1">
                <c:v>4.5</c:v>
              </c:pt>
              <c:pt idx="2">
                <c:v>12.9</c:v>
              </c:pt>
              <c:pt idx="3">
                <c:v>20.5</c:v>
              </c:pt>
            </c:numLit>
          </c:val>
        </c:ser>
        <c:ser>
          <c:idx val="4"/>
          <c:order val="4"/>
          <c:tx>
            <c:v>Other</c:v>
          </c:tx>
          <c:spPr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cat>
            <c:strLit>
              <c:ptCount val="4"/>
              <c:pt idx="0">
                <c:v>U.S. citizen in United 
States</c:v>
              </c:pt>
              <c:pt idx="1">
                <c:v>Foreign citizen in United States</c:v>
              </c:pt>
              <c:pt idx="2">
                <c:v>Foreign citizen abroad</c:v>
              </c:pt>
              <c:pt idx="3">
                <c:v>U.S. citizen abroad</c:v>
              </c:pt>
            </c:strLit>
          </c:cat>
          <c:val>
            <c:numLit>
              <c:formatCode>General</c:formatCode>
              <c:ptCount val="4"/>
              <c:pt idx="0">
                <c:v>6.1</c:v>
              </c:pt>
              <c:pt idx="1">
                <c:v>1.8</c:v>
              </c:pt>
              <c:pt idx="2">
                <c:v>4.7</c:v>
              </c:pt>
              <c:pt idx="3">
                <c:v>6.7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126784"/>
        <c:axId val="151128320"/>
      </c:barChart>
      <c:catAx>
        <c:axId val="1511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51128320"/>
        <c:crossesAt val="0"/>
        <c:auto val="1"/>
        <c:lblAlgn val="ctr"/>
        <c:lblOffset val="100"/>
        <c:noMultiLvlLbl val="0"/>
      </c:catAx>
      <c:valAx>
        <c:axId val="15112832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US" sz="1000" b="1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2214492605899988E-4"/>
              <c:y val="2.104466671395805E-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51126784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00414206036757"/>
          <c:y val="0.18794545752601513"/>
          <c:w val="0.15995857939632563"/>
          <c:h val="0.53525435456931525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729" cy="463869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693" y="1"/>
            <a:ext cx="3026729" cy="463869"/>
          </a:xfrm>
          <a:prstGeom prst="rect">
            <a:avLst/>
          </a:prstGeom>
        </p:spPr>
        <p:txBody>
          <a:bodyPr vert="horz" lIns="91075" tIns="45537" rIns="91075" bIns="45537" rtlCol="0"/>
          <a:lstStyle>
            <a:lvl1pPr algn="r">
              <a:defRPr sz="1200"/>
            </a:lvl1pPr>
          </a:lstStyle>
          <a:p>
            <a:fld id="{FEE9DDCA-D061-4383-8909-B0BD8C2CEAAB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249"/>
            <a:ext cx="3026729" cy="463869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693" y="8818249"/>
            <a:ext cx="3026729" cy="463869"/>
          </a:xfrm>
          <a:prstGeom prst="rect">
            <a:avLst/>
          </a:prstGeom>
        </p:spPr>
        <p:txBody>
          <a:bodyPr vert="horz" lIns="91075" tIns="45537" rIns="91075" bIns="45537" rtlCol="0" anchor="b"/>
          <a:lstStyle>
            <a:lvl1pPr algn="r">
              <a:defRPr sz="1200"/>
            </a:lvl1pPr>
          </a:lstStyle>
          <a:p>
            <a:fld id="{A1DF10FB-A37D-42B8-A686-F0C2B136C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96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6832" cy="464185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2" cy="464185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3E7F8320-D792-4887-A8D3-5355302A1F2B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1" tIns="46476" rIns="92951" bIns="464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26832" cy="464185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2" cy="464185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A5A09168-9698-415F-B298-C3DB17748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1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42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9168-9698-415F-B298-C3DB177481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“My prediction is that the biggest domestic issue in the next four years will be how we respond to changes in technology, globalization and markets… The only decent-wage jobs will be high-skilled ones.”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“The answer to that challenge will require a new level of political imagination — a combination of educational reforms and unprecedented collaboration between business, schools, universities and government to change how workers are trained and empowered to keep learning.”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000" dirty="0">
                <a:solidFill>
                  <a:schemeClr val="tx2"/>
                </a:solidFill>
              </a:rPr>
              <a:t>Source:  Thomas L. Friedman, “</a:t>
            </a:r>
            <a:r>
              <a:rPr lang="en-US" sz="1000" i="1" dirty="0">
                <a:solidFill>
                  <a:schemeClr val="tx2"/>
                </a:solidFill>
              </a:rPr>
              <a:t>Hope and Change: Part 2</a:t>
            </a:r>
            <a:r>
              <a:rPr lang="en-US" sz="1000" dirty="0">
                <a:solidFill>
                  <a:schemeClr val="tx2"/>
                </a:solidFill>
              </a:rPr>
              <a:t>”, New York Times, Nov. 7,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9168-9698-415F-B298-C3DB177481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2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9168-9698-415F-B298-C3DB177481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2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9168-9698-415F-B298-C3DB177481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316" y="4337467"/>
            <a:ext cx="5588000" cy="417766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NSF budget ~$7 billion across 7 directorates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NSF supports ~40,000 graduate students annually at ~$1B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 smtClean="0"/>
              <a:t>6-8% traineeships  (</a:t>
            </a:r>
            <a:r>
              <a:rPr lang="en-US" b="1" dirty="0" smtClean="0"/>
              <a:t>GK-12, IGERT</a:t>
            </a:r>
            <a:r>
              <a:rPr lang="en-US" dirty="0" smtClean="0"/>
              <a:t>)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 smtClean="0"/>
              <a:t>10-15% fellowships  (</a:t>
            </a:r>
            <a:r>
              <a:rPr lang="en-US" b="1" dirty="0" smtClean="0"/>
              <a:t>GRFP</a:t>
            </a:r>
            <a:r>
              <a:rPr lang="en-US" dirty="0" smtClean="0"/>
              <a:t>)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 smtClean="0"/>
              <a:t>~80% research assistantships  (</a:t>
            </a:r>
            <a:r>
              <a:rPr lang="en-US" b="1" dirty="0" smtClean="0"/>
              <a:t>RAs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Division of Graduate Education (DGE) has administrative and leadership responsibilities for NSF-wide traineeship and fellowship programs.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Support for RAs is largely from the Research and Related Activities budgets of the individual NSF directorates.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9168-9698-415F-B298-C3DB177481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3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9168-9698-415F-B298-C3DB177481B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2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42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9168-9698-415F-B298-C3DB177481B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E9F537-6685-4618-8D4F-B73494A36794}" type="datetimeFigureOut">
              <a:rPr lang="en-US" smtClean="0"/>
              <a:pPr/>
              <a:t>01/31/2013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29DECD-6172-4FEC-BFE0-F1F3FEC809F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administration/eop/ostp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administration/eop/ostp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nationalacademies.org/PGA/fdp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88" y="1219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Advancing the Federal-University Partnership in STEM Graduate Education and Workforce Development:</a:t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Dialogue with the NSF Dean in Residence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42900" y="2590800"/>
            <a:ext cx="82296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W. Linton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Dean in Residence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Science Foundation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 of Graduate Schools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rlinton@nsf.gov</a:t>
            </a:r>
          </a:p>
        </p:txBody>
      </p:sp>
      <p:pic>
        <p:nvPicPr>
          <p:cNvPr id="5" name="Picture 4" descr="P:\Jim\Artwork\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85799" cy="685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5257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Federal Demonstration Partnership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Faculty Committee Lunch Forum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January 28, 2013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Washington, D.C.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Current NSF Investments in Graduate Students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8229600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Total NSF budget is over $7 billion across 7 directorates.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NSF currently supports 42,000 graduate students with total annual funding in excess of $1 billion.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 smtClean="0"/>
              <a:t>6-8% traineeships  (IGERT)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 smtClean="0"/>
              <a:t>10-15% fellowships  (GRFP)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 smtClean="0"/>
              <a:t>~80% research assistantships  (RAs)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Division of Graduate Education (DGE) has responsibility for IGERT and GRFP administration.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Research and Related Activities budgets of the Directorates support RAs.</a:t>
            </a:r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6" name="Picture 5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pic>
        <p:nvPicPr>
          <p:cNvPr id="5" name="Picture 3" descr="MeaghanPark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667000"/>
            <a:ext cx="1676400" cy="146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Grad student in laboratory with his laptop-size invention, the Mini-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7" r="4058"/>
          <a:stretch>
            <a:fillRect/>
          </a:stretch>
        </p:blipFill>
        <p:spPr bwMode="auto">
          <a:xfrm>
            <a:off x="495300" y="1618253"/>
            <a:ext cx="1536108" cy="17504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02042" y="1524000"/>
            <a:ext cx="6379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ea typeface="Times New Roman"/>
              </a:rPr>
              <a:t>Integrative Graduate Education and Research Traineeship (IGERT) s</a:t>
            </a:r>
            <a:r>
              <a:rPr lang="en-US" sz="2400" dirty="0" smtClean="0">
                <a:ea typeface="Times New Roman"/>
              </a:rPr>
              <a:t>upports education of U.S. Ph.D. scientists and engineers to deepen interdisciplinary knowledge and enhance transferable skills.</a:t>
            </a:r>
            <a:endParaRPr lang="en-US" sz="2400" dirty="0"/>
          </a:p>
        </p:txBody>
      </p:sp>
      <p:pic>
        <p:nvPicPr>
          <p:cNvPr id="8" name="Picture 2" descr="P:\Jim\Artwork\GRF Fel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89" y="4114800"/>
            <a:ext cx="1938746" cy="17037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694368" y="3941546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Times New Roman"/>
              </a:rPr>
              <a:t>Graduate Research Fellowships (GRF)</a:t>
            </a:r>
            <a:r>
              <a:rPr lang="en-US" sz="2400" dirty="0" smtClean="0">
                <a:ea typeface="Times New Roman"/>
              </a:rPr>
              <a:t>  support graduate study leading to research-based masters or doctoral degrees.  Three years of support are provided for use within a five-year period.</a:t>
            </a:r>
            <a:endParaRPr lang="en-US" sz="2400" b="1" dirty="0"/>
          </a:p>
        </p:txBody>
      </p:sp>
      <p:pic>
        <p:nvPicPr>
          <p:cNvPr id="11" name="Picture 10" descr="P:\Jim\Artwork\nsf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07136" y="685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NSF Graduate Fellowships and Traineeships</a:t>
            </a:r>
            <a:endParaRPr lang="en-US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6934200" cy="4267200"/>
          </a:xfrm>
        </p:spPr>
        <p:txBody>
          <a:bodyPr vert="vert270">
            <a:normAutofit/>
          </a:bodyPr>
          <a:lstStyle/>
          <a:p>
            <a:pPr lvl="5">
              <a:buFont typeface="Wingdings 2"/>
              <a:buNone/>
              <a:defRPr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5853"/>
            <a:ext cx="77724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  </a:t>
            </a:r>
            <a:r>
              <a:rPr lang="en-US" sz="3200" dirty="0" smtClean="0"/>
              <a:t>NSF Funding Mechanisms for Graduate Students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3796"/>
              </p:ext>
            </p:extLst>
          </p:nvPr>
        </p:nvGraphicFramePr>
        <p:xfrm>
          <a:off x="1371600" y="1600200"/>
          <a:ext cx="6553201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696"/>
                <a:gridCol w="1270909"/>
                <a:gridCol w="1464013"/>
                <a:gridCol w="1324583"/>
              </a:tblGrid>
              <a:tr h="6146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 Unicode" pitchFamily="34" charset="0"/>
                        </a:rPr>
                        <a:t>Goals</a:t>
                      </a:r>
                    </a:p>
                    <a:p>
                      <a:endParaRPr lang="en-US" sz="1800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ucida Sans Unicode" pitchFamily="34" charset="0"/>
                        </a:rPr>
                        <a:t>Research   Assistants</a:t>
                      </a:r>
                      <a:endParaRPr lang="en-US" sz="1400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Lucida Sans Unicode" pitchFamily="34" charset="0"/>
                        </a:rPr>
                        <a:t>  Traineeship</a:t>
                      </a:r>
                      <a:endParaRPr lang="en-US" sz="1400" baseline="0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Lucida Sans Unicode" pitchFamily="34" charset="0"/>
                        </a:rPr>
                        <a:t>  Fellowship</a:t>
                      </a:r>
                      <a:endParaRPr lang="en-US" sz="1400" dirty="0">
                        <a:latin typeface="Lucida Sans Unicode" pitchFamily="34" charset="0"/>
                      </a:endParaRPr>
                    </a:p>
                  </a:txBody>
                  <a:tcPr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Lucida Sans Unicode" pitchFamily="34" charset="0"/>
                        </a:rPr>
                        <a:t>Conduct NSF Funded Research</a:t>
                      </a:r>
                      <a:endParaRPr lang="en-US" sz="1600" b="1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baseline="0" dirty="0" smtClean="0">
                          <a:latin typeface="Lucida Sans Unicode" pitchFamily="34" charset="0"/>
                        </a:rPr>
                        <a:t>        ++</a:t>
                      </a:r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baseline="0" dirty="0" smtClean="0">
                          <a:latin typeface="Lucida Sans Unicode" pitchFamily="34" charset="0"/>
                        </a:rPr>
                        <a:t>         ++</a:t>
                      </a:r>
                      <a:endParaRPr lang="en-US" sz="1300" b="1" baseline="0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Lucida Sans Unicode" pitchFamily="34" charset="0"/>
                        </a:rPr>
                        <a:t>        </a:t>
                      </a:r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Develop STEM Workforce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Lucida Sans Unicode" pitchFamily="34" charset="0"/>
                        </a:rPr>
                        <a:t>         +</a:t>
                      </a:r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baseline="0" dirty="0" smtClean="0">
                          <a:latin typeface="Lucida Sans Unicode" pitchFamily="34" charset="0"/>
                        </a:rPr>
                        <a:t>         ++</a:t>
                      </a:r>
                      <a:endParaRPr lang="en-US" sz="1300" b="1" baseline="0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Lucida Sans Unicode" pitchFamily="34" charset="0"/>
                        </a:rPr>
                        <a:t>          +</a:t>
                      </a:r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Broaden Participation in STEM Fields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Lucida Sans Unicode" pitchFamily="34" charset="0"/>
                        </a:rPr>
                        <a:t>        </a:t>
                      </a:r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baseline="0" dirty="0" smtClean="0">
                          <a:latin typeface="Lucida Sans Unicode" pitchFamily="34" charset="0"/>
                        </a:rPr>
                        <a:t>         ++</a:t>
                      </a:r>
                      <a:endParaRPr lang="en-US" sz="1300" b="1" baseline="0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Lucida Sans Unicode" pitchFamily="34" charset="0"/>
                        </a:rPr>
                        <a:t>         ++</a:t>
                      </a:r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nstantia" pitchFamily="18" charset="0"/>
                        </a:rPr>
                        <a:t>Develop Researchers</a:t>
                      </a:r>
                      <a:r>
                        <a:rPr lang="en-US" sz="1600" b="1" baseline="0" dirty="0" smtClean="0">
                          <a:latin typeface="Constantia" pitchFamily="18" charset="0"/>
                        </a:rPr>
                        <a:t> in Priority Areas</a:t>
                      </a:r>
                      <a:endParaRPr lang="en-US" sz="16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Lucida Sans Unicode" pitchFamily="34" charset="0"/>
                        </a:rPr>
                        <a:t>         +</a:t>
                      </a:r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baseline="0" dirty="0" smtClean="0">
                          <a:latin typeface="Lucida Sans Unicode" pitchFamily="34" charset="0"/>
                        </a:rPr>
                        <a:t>          +</a:t>
                      </a:r>
                      <a:endParaRPr lang="en-US" sz="1300" b="1" baseline="0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Foster Innovation in Graduate Education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baseline="0" dirty="0" smtClean="0">
                          <a:latin typeface="Lucida Sans Unicode" pitchFamily="34" charset="0"/>
                        </a:rPr>
                        <a:t>          +</a:t>
                      </a:r>
                      <a:endParaRPr lang="en-US" sz="1300" b="1" baseline="0" dirty="0">
                        <a:latin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1" dirty="0">
                        <a:latin typeface="Lucida Sans Unicode" pitchFamily="34" charset="0"/>
                      </a:endParaRPr>
                    </a:p>
                  </a:txBody>
                  <a:tcPr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Percentages</a:t>
                      </a:r>
                      <a:r>
                        <a:rPr lang="en-US" sz="16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of Students Funded (~42,000 Total)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 smtClean="0">
                          <a:solidFill>
                            <a:srgbClr val="FF0000"/>
                          </a:solidFill>
                          <a:latin typeface="Constantia" pitchFamily="18" charset="0"/>
                        </a:rPr>
                        <a:t>      ~80%</a:t>
                      </a:r>
                      <a:endParaRPr lang="en-US" sz="1600" b="1" i="0" baseline="0" dirty="0">
                        <a:solidFill>
                          <a:srgbClr val="FF000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     6-8%</a:t>
                      </a:r>
                      <a:endParaRPr lang="en-US" sz="1600" b="1" i="0" baseline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i="0" dirty="0" smtClean="0">
                          <a:solidFill>
                            <a:srgbClr val="FF0000"/>
                          </a:solidFill>
                          <a:latin typeface="Lucida Sans Unicode" pitchFamily="34" charset="0"/>
                        </a:rPr>
                        <a:t>     </a:t>
                      </a: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10-15%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4582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100" dirty="0"/>
          </a:p>
        </p:txBody>
      </p:sp>
      <p:sp>
        <p:nvSpPr>
          <p:cNvPr id="13316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6CD18-B315-4077-B954-4BDCB1D8F7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pic>
        <p:nvPicPr>
          <p:cNvPr id="7" name="Picture 6" descr="P:\Jim\Artwork\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8147" y="685800"/>
            <a:ext cx="7696200" cy="7016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New</a:t>
            </a:r>
            <a:r>
              <a:rPr lang="en-US" sz="2800" b="1" dirty="0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Programs </a:t>
            </a:r>
            <a:r>
              <a:rPr lang="en-US" sz="2800" dirty="0" smtClean="0">
                <a:solidFill>
                  <a:srgbClr val="0070C0"/>
                </a:solidFill>
                <a:ea typeface="ＭＳ Ｐゴシック" pitchFamily="34" charset="-128"/>
                <a:cs typeface="Arial" charset="0"/>
              </a:rPr>
              <a:t>at NSF Impacting Graduate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03897" y="1828800"/>
            <a:ext cx="7212932" cy="45259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Interdisciplinary Research and Education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INSPIRE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Innovation and Entrepreneurship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I-Corps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Inclusiveness and Broadening Participation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AGEP 2.0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International Engagement and Collaboration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SAVI</a:t>
            </a:r>
            <a:r>
              <a:rPr lang="en-US" dirty="0" smtClean="0">
                <a:cs typeface="Arial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GRFP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GROW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Intellectual Capital and Workforce Development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IGERT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CIF-21 Pilot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cs typeface="Times New Roman" pitchFamily="18" charset="0"/>
              </a:rPr>
              <a:t>Questions Driving NSF Priorities in STEM Education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8006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How can the education of tomorrow’s scientists be advanced?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How can STEM students be better prepared for a wide range of career pathways?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How can the diversity of the U.S. population be reflected in the STEM workforce?</a:t>
            </a:r>
          </a:p>
          <a:p>
            <a:pPr marL="0" indent="0">
              <a:buSzPct val="100000"/>
              <a:buNone/>
            </a:pP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What 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transformations of 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graduate 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education are 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needed?  </a:t>
            </a:r>
            <a:endParaRPr lang="en-US" sz="2800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SzPct val="100000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SzPct val="100000"/>
              <a:buNone/>
            </a:pP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AF0-B444-4D84-9917-ED96D256F0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 descr="P:\Jim\Artwork\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pic>
        <p:nvPicPr>
          <p:cNvPr id="6" name="Picture 5" descr="2739298-1800x2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474" y="5181600"/>
            <a:ext cx="8830347" cy="111108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7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543800" cy="5913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Times New Roman" pitchFamily="18" charset="0"/>
              </a:rPr>
              <a:t>IV.  National Efforts to Transform Graduate Education</a:t>
            </a:r>
            <a:endParaRPr lang="en-US" sz="36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9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National Context: What are the Drivers for Transforming Graduate Education?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53107"/>
            <a:ext cx="8382000" cy="3733800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Over 60,000 doctorates are awarded by US academic institutions per  year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More than 50% of doctorate holders work in fields outside of academia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Between 2010 and 2020, 2.6 million jobs are expected to require an advanced degree</a:t>
            </a:r>
            <a:r>
              <a:rPr lang="en-US" sz="2400" baseline="30000" dirty="0" smtClean="0"/>
              <a:t>3</a:t>
            </a:r>
          </a:p>
          <a:p>
            <a:pPr>
              <a:buSzPct val="100000"/>
              <a:buNone/>
            </a:pPr>
            <a:endParaRPr lang="en-US" sz="2200" baseline="30000" dirty="0" smtClean="0"/>
          </a:p>
          <a:p>
            <a:pPr>
              <a:buSzPct val="100000"/>
              <a:buNone/>
            </a:pPr>
            <a:r>
              <a:rPr lang="en-US" sz="1500" i="1" dirty="0" smtClean="0"/>
              <a:t>1</a:t>
            </a:r>
            <a:r>
              <a:rPr lang="en-US" sz="1500" i="1" baseline="30000" dirty="0" smtClean="0"/>
              <a:t>	</a:t>
            </a:r>
            <a:r>
              <a:rPr lang="en-US" sz="1500" i="1" dirty="0" smtClean="0"/>
              <a:t>Graduate Enrollment and Degrees: 2001-2011</a:t>
            </a:r>
            <a:r>
              <a:rPr lang="en-US" sz="1500" dirty="0" smtClean="0"/>
              <a:t>, Council of Graduate Schools, 2012.</a:t>
            </a:r>
          </a:p>
          <a:p>
            <a:pPr>
              <a:buSzPct val="100000"/>
              <a:buNone/>
            </a:pPr>
            <a:r>
              <a:rPr lang="en-US" sz="1500" i="1" dirty="0" smtClean="0"/>
              <a:t>2</a:t>
            </a:r>
            <a:r>
              <a:rPr lang="en-US" sz="1500" i="1" baseline="30000" dirty="0" smtClean="0"/>
              <a:t>	</a:t>
            </a:r>
            <a:r>
              <a:rPr lang="en-US" sz="1500" i="1" dirty="0" smtClean="0"/>
              <a:t>Survey of Doctorate Recipients</a:t>
            </a:r>
            <a:r>
              <a:rPr lang="en-US" sz="1500" dirty="0" smtClean="0"/>
              <a:t>, NSF/National Center for Science and Engineering Statistics, 2008.</a:t>
            </a:r>
          </a:p>
          <a:p>
            <a:pPr>
              <a:buSzPct val="100000"/>
              <a:buNone/>
            </a:pPr>
            <a:r>
              <a:rPr lang="en-US" sz="1500" i="1" dirty="0" smtClean="0"/>
              <a:t>3</a:t>
            </a:r>
            <a:r>
              <a:rPr lang="en-US" sz="1500" i="1" baseline="30000" dirty="0" smtClean="0"/>
              <a:t>	</a:t>
            </a:r>
            <a:r>
              <a:rPr lang="en-US" sz="1500" i="1" dirty="0" smtClean="0"/>
              <a:t>Employment Projections: 2010-2020</a:t>
            </a:r>
            <a:r>
              <a:rPr lang="en-US" sz="1500" dirty="0" smtClean="0"/>
              <a:t>, Bureau of Labor Statistics, 2012.</a:t>
            </a:r>
          </a:p>
          <a:p>
            <a:pPr>
              <a:buSzPct val="100000"/>
              <a:buNone/>
            </a:pPr>
            <a:endParaRPr lang="en-US" sz="1500" dirty="0" smtClean="0"/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7" name="Picture 6" descr="P:\Jim\Artwork\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638800"/>
            <a:ext cx="8610600" cy="9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82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619626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 smtClean="0">
                <a:latin typeface="Calibri" pitchFamily="34" charset="0"/>
              </a:rPr>
              <a:t>S&amp;E doctoral recipients by employment sector, citizenship, and current residency: 2008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134101"/>
            <a:ext cx="8153401" cy="3810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166586"/>
              </p:ext>
            </p:extLst>
          </p:nvPr>
        </p:nvGraphicFramePr>
        <p:xfrm>
          <a:off x="1295400" y="1638302"/>
          <a:ext cx="73152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87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Developing Transferable Knowledge and Skills for the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5239"/>
            <a:ext cx="8343900" cy="37338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Three Competency Clusters: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Cognitive Domain:</a:t>
            </a:r>
            <a:r>
              <a:rPr lang="en-US" dirty="0" smtClean="0"/>
              <a:t> cognitive processes, knowledge, creativity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Intrapersonal Domain:</a:t>
            </a:r>
            <a:r>
              <a:rPr lang="en-US" dirty="0" smtClean="0"/>
              <a:t> intellectual openness, work ethic, self-evaluation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i="1" dirty="0" smtClean="0"/>
              <a:t>Interpersonal Domain:</a:t>
            </a:r>
            <a:r>
              <a:rPr lang="en-US" dirty="0" smtClean="0"/>
              <a:t>  teamwork, collaboration, leadership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Recommendation: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Funding agencies should support further research on relationships between 21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Century competencies and successful adult outcomes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</p:txBody>
      </p:sp>
      <p:pic>
        <p:nvPicPr>
          <p:cNvPr id="6" name="Picture 5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560903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*Source</a:t>
            </a:r>
            <a:r>
              <a:rPr lang="en-US" dirty="0">
                <a:solidFill>
                  <a:schemeClr val="accent1"/>
                </a:solidFill>
              </a:rPr>
              <a:t>:  </a:t>
            </a:r>
            <a:r>
              <a:rPr lang="en-US" dirty="0" smtClean="0">
                <a:solidFill>
                  <a:schemeClr val="accent1"/>
                </a:solidFill>
              </a:rPr>
              <a:t>“Education for Life and Work”, J.W. Pellegrino and M.L. Hilton, eds., Committee on Defining Deeper Learning and 21</a:t>
            </a:r>
            <a:r>
              <a:rPr lang="en-US" baseline="30000" dirty="0" smtClean="0">
                <a:solidFill>
                  <a:schemeClr val="accent1"/>
                </a:solidFill>
              </a:rPr>
              <a:t>st</a:t>
            </a:r>
            <a:r>
              <a:rPr lang="en-US" dirty="0" smtClean="0">
                <a:solidFill>
                  <a:schemeClr val="accent1"/>
                </a:solidFill>
              </a:rPr>
              <a:t> Century Skills, NRC, 2012.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63" y="13716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National Graduate Education Strategy:</a:t>
            </a:r>
            <a:br>
              <a:rPr lang="en-US" sz="3600" dirty="0" smtClean="0"/>
            </a:br>
            <a:r>
              <a:rPr lang="en-US" sz="3600" dirty="0" smtClean="0"/>
              <a:t> Guidance from the Council of Graduate Schools*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037983"/>
            <a:ext cx="8343900" cy="35710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Prioritize financing of graduate education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Implement doctoral traineeships in areas of national need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Provide supplemental support on research grants to promote graduate student professional development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Support Master’s programs to help meet workforce needs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Increase the proportion of Americans with graduate degrees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Retain international talent through a 21</a:t>
            </a:r>
            <a:r>
              <a:rPr lang="en-US" sz="2400" baseline="30000" dirty="0"/>
              <a:t>st</a:t>
            </a:r>
            <a:r>
              <a:rPr lang="en-US" sz="2400" dirty="0"/>
              <a:t> century visa policy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</p:txBody>
      </p:sp>
      <p:pic>
        <p:nvPicPr>
          <p:cNvPr id="6" name="Picture 5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560903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*Source</a:t>
            </a:r>
            <a:r>
              <a:rPr lang="en-US" dirty="0">
                <a:solidFill>
                  <a:schemeClr val="accent1"/>
                </a:solidFill>
              </a:rPr>
              <a:t>:  “Developing the Graduate Talent We Need”, CGS Message to the New </a:t>
            </a:r>
            <a:r>
              <a:rPr lang="en-US" dirty="0" smtClean="0">
                <a:solidFill>
                  <a:schemeClr val="accent1"/>
                </a:solidFill>
              </a:rPr>
              <a:t>Administration </a:t>
            </a:r>
            <a:r>
              <a:rPr lang="en-US" dirty="0">
                <a:solidFill>
                  <a:schemeClr val="accent1"/>
                </a:solidFill>
              </a:rPr>
              <a:t>and Congressional </a:t>
            </a:r>
            <a:r>
              <a:rPr lang="en-US" dirty="0" smtClean="0">
                <a:solidFill>
                  <a:schemeClr val="accent1"/>
                </a:solidFill>
              </a:rPr>
              <a:t>Leaders</a:t>
            </a:r>
            <a:r>
              <a:rPr lang="en-US" dirty="0">
                <a:solidFill>
                  <a:schemeClr val="accent1"/>
                </a:solidFill>
              </a:rPr>
              <a:t>, November, 2012.</a:t>
            </a:r>
          </a:p>
        </p:txBody>
      </p:sp>
    </p:spTree>
    <p:extLst>
      <p:ext uri="{BB962C8B-B14F-4D97-AF65-F5344CB8AC3E}">
        <p14:creationId xmlns:p14="http://schemas.microsoft.com/office/powerpoint/2010/main" val="5678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00" y="685800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Outline of Presentation</a:t>
            </a:r>
            <a:endParaRPr lang="en-US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38" y="1524000"/>
            <a:ext cx="8332067" cy="2514600"/>
          </a:xfrm>
        </p:spPr>
        <p:txBody>
          <a:bodyPr>
            <a:noAutofit/>
          </a:bodyPr>
          <a:lstStyle/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2800" dirty="0">
                <a:cs typeface="Times New Roman" pitchFamily="18" charset="0"/>
              </a:rPr>
              <a:t>Role of the NSF/CGS Dean in Residence </a:t>
            </a:r>
            <a:endParaRPr lang="en-US" sz="2800" dirty="0" smtClean="0">
              <a:cs typeface="Times New Roman" pitchFamily="18" charset="0"/>
            </a:endParaRP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2800" dirty="0" smtClean="0">
                <a:cs typeface="Times New Roman" pitchFamily="18" charset="0"/>
              </a:rPr>
              <a:t>Challenges facing graduate education</a:t>
            </a: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2800" dirty="0" smtClean="0">
                <a:cs typeface="Times New Roman" pitchFamily="18" charset="0"/>
              </a:rPr>
              <a:t>NSF ‘s support of STEM graduate education</a:t>
            </a: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2800" dirty="0" smtClean="0">
                <a:cs typeface="Times New Roman" pitchFamily="18" charset="0"/>
              </a:rPr>
              <a:t>National efforts to transform graduate education</a:t>
            </a: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en-US" sz="2800" dirty="0" smtClean="0">
                <a:cs typeface="Times New Roman" pitchFamily="18" charset="0"/>
              </a:rPr>
              <a:t>Dialogue on prospective engagement of FDP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136358" y="4267200"/>
            <a:ext cx="8574505" cy="2317596"/>
            <a:chOff x="5410200" y="1905000"/>
            <a:chExt cx="3048000" cy="2819400"/>
          </a:xfrm>
        </p:grpSpPr>
        <p:pic>
          <p:nvPicPr>
            <p:cNvPr id="5" name="Picture 4" descr="technolog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200" y="2654208"/>
              <a:ext cx="3048000" cy="698592"/>
            </a:xfrm>
            <a:prstGeom prst="rect">
              <a:avLst/>
            </a:prstGeom>
          </p:spPr>
        </p:pic>
        <p:pic>
          <p:nvPicPr>
            <p:cNvPr id="6" name="Picture 5" descr="Science.png"/>
            <p:cNvPicPr>
              <a:picLocks noChangeAspect="1"/>
            </p:cNvPicPr>
            <p:nvPr/>
          </p:nvPicPr>
          <p:blipFill>
            <a:blip r:embed="rId3" cstate="print"/>
            <a:srcRect t="3939" b="52731"/>
            <a:stretch>
              <a:fillRect/>
            </a:stretch>
          </p:blipFill>
          <p:spPr>
            <a:xfrm>
              <a:off x="5596835" y="1905001"/>
              <a:ext cx="2782957" cy="799507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96835" y="3352800"/>
              <a:ext cx="2782957" cy="5329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4" descr="P:\GOH\BECKY\PUBLICATIONS\EHR Inspirations\Drafts and pics\EHR Graphic\Highlight pics 2005-2011 for EHR Mag Graphic\mat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6835" y="3909646"/>
              <a:ext cx="2743200" cy="768449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562600" y="1905000"/>
              <a:ext cx="2819400" cy="281940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74" y="990600"/>
            <a:ext cx="8305800" cy="515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National Context: Recent Reports and Recommendations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05028"/>
              </p:ext>
            </p:extLst>
          </p:nvPr>
        </p:nvGraphicFramePr>
        <p:xfrm>
          <a:off x="495300" y="1905000"/>
          <a:ext cx="2895600" cy="38100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57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Organization/Report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Council of Graduate Schools (CGS</a:t>
                      </a: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800" b="1" i="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Pathways into Careers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" report (April 2012)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National Research Council (NRC): </a:t>
                      </a:r>
                      <a:endParaRPr lang="en-US" sz="1800" b="1" i="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Research Universities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" report (June 2012)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01465"/>
              </p:ext>
            </p:extLst>
          </p:nvPr>
        </p:nvGraphicFramePr>
        <p:xfrm>
          <a:off x="3352800" y="1905000"/>
          <a:ext cx="2743200" cy="381000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Recommendations</a:t>
                      </a: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Foster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professional development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and track career outcomes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- Enhance industry collaborations</a:t>
                      </a:r>
                    </a:p>
                  </a:txBody>
                  <a:tcPr marL="42066" marR="42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Strengthen career preparation and STEM pathways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- Deepen employer-university engagement</a:t>
                      </a:r>
                      <a:endParaRPr lang="en-US" sz="1800" b="1" baseline="0" dirty="0">
                        <a:solidFill>
                          <a:schemeClr val="accent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4296"/>
              </p:ext>
            </p:extLst>
          </p:nvPr>
        </p:nvGraphicFramePr>
        <p:xfrm>
          <a:off x="6134100" y="1896454"/>
          <a:ext cx="2895600" cy="38100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65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Federal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Support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9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 smtClean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- Establish “Professional Plus” program</a:t>
                      </a:r>
                      <a:r>
                        <a:rPr lang="en-US" sz="1800" b="0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 for RAs and a “COMPETES” graduate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traineeship </a:t>
                      </a:r>
                      <a:r>
                        <a:rPr lang="en-US" sz="1800" b="0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program</a:t>
                      </a:r>
                      <a:endParaRPr lang="en-US" sz="1800" b="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 smtClean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- Expand federally financed S&amp;E </a:t>
                      </a:r>
                      <a:r>
                        <a:rPr lang="en-US" sz="1800" b="0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graduate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fellowships and traineeships </a:t>
                      </a:r>
                      <a:r>
                        <a:rPr lang="en-US" sz="1800" b="0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by 5,000 per year for 5 years</a:t>
                      </a:r>
                      <a:endParaRPr lang="en-US" sz="1800" b="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1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14400"/>
            <a:ext cx="8496300" cy="515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National Context: Recent Reports and Recommendations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42813"/>
              </p:ext>
            </p:extLst>
          </p:nvPr>
        </p:nvGraphicFramePr>
        <p:xfrm>
          <a:off x="304800" y="1600200"/>
          <a:ext cx="2895600" cy="4724399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57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Organization/Report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National Institutes</a:t>
                      </a:r>
                      <a:r>
                        <a:rPr lang="en-US" sz="1800" b="1" i="0" baseline="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of Health (NIH):</a:t>
                      </a:r>
                      <a:endParaRPr lang="en-US" sz="1800" b="1" i="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Biomedical Workforce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" report (June 2012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President’s Council of Advisors on Science and Technology (PCAST</a:t>
                      </a:r>
                      <a:r>
                        <a:rPr lang="en-US" sz="1800" b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):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1800" i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Transformation and</a:t>
                      </a:r>
                      <a:r>
                        <a:rPr lang="en-US" sz="1800" i="1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 Opportunity</a:t>
                      </a:r>
                      <a:r>
                        <a:rPr lang="en-US" sz="1800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” report (November 2012)</a:t>
                      </a:r>
                      <a:endParaRPr lang="en-US" sz="1800" dirty="0" smtClean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02571"/>
              </p:ext>
            </p:extLst>
          </p:nvPr>
        </p:nvGraphicFramePr>
        <p:xfrm>
          <a:off x="3276600" y="1600198"/>
          <a:ext cx="2590800" cy="4724401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438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Recommendations</a:t>
                      </a: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Provide supplemental training and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career development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 programs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- Involve employers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 in design of training paths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6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- Change educational programs to prepare graduates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 for careers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Create incentives for </a:t>
                      </a:r>
                      <a:r>
                        <a:rPr lang="en-US" sz="1800" b="1" baseline="0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industry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 to invest in research &amp; university-industry partnerships 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800" b="1" dirty="0">
                        <a:solidFill>
                          <a:schemeClr val="accent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59731"/>
              </p:ext>
            </p:extLst>
          </p:nvPr>
        </p:nvGraphicFramePr>
        <p:xfrm>
          <a:off x="5943600" y="1600200"/>
          <a:ext cx="2895600" cy="4685674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33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Federal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Support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52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- Increase proportion of graduate students supported by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training grants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 and fellowships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800" b="1" baseline="0" dirty="0" smtClean="0">
                        <a:solidFill>
                          <a:srgbClr val="00206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baseline="0" dirty="0" smtClean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47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0" baseline="0" dirty="0" smtClean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0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- Increase federal funding for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 fellowships and training grants </a:t>
                      </a:r>
                      <a:r>
                        <a:rPr lang="en-US" sz="1800" b="0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and fund early career opportunities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800" b="0" baseline="0" dirty="0" smtClean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800" b="0" baseline="0" dirty="0" smtClean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800" b="0" baseline="0" dirty="0" smtClean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:\Jim\Artwork\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85799" cy="685799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914400"/>
            <a:ext cx="8496300" cy="515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National Context: Recent Reports and Recommendations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49368"/>
              </p:ext>
            </p:extLst>
          </p:nvPr>
        </p:nvGraphicFramePr>
        <p:xfrm>
          <a:off x="338889" y="1752601"/>
          <a:ext cx="2895600" cy="265176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Organization/Report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dirty="0" smtClean="0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American Chemical Society (ACS):</a:t>
                      </a:r>
                      <a:endParaRPr lang="en-US" sz="1800" b="1" i="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Advancing</a:t>
                      </a:r>
                      <a:r>
                        <a:rPr lang="en-US" sz="1800" i="1" baseline="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 Graduate Education in the Chemical Sciences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"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report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(Dec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2012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72668"/>
              </p:ext>
            </p:extLst>
          </p:nvPr>
        </p:nvGraphicFramePr>
        <p:xfrm>
          <a:off x="3310689" y="1752600"/>
          <a:ext cx="2590800" cy="4804075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Recommendations</a:t>
                      </a: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Enhance graduate student preparation for careers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800" b="1" i="0" dirty="0" smtClean="0">
                        <a:solidFill>
                          <a:srgbClr val="FF000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Maintain sustainable relationship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 between availability of new graduates and career opportunities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800" b="1" i="0" baseline="0" dirty="0" smtClean="0">
                        <a:solidFill>
                          <a:srgbClr val="FF000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Examine the system of financial support of graduate students that is no longer optimal to meet 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national needs</a:t>
                      </a: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28976"/>
              </p:ext>
            </p:extLst>
          </p:nvPr>
        </p:nvGraphicFramePr>
        <p:xfrm>
          <a:off x="5977689" y="1752600"/>
          <a:ext cx="2895600" cy="48006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Federal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Support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i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Decouple more student support funds from specific research projects to better balance training in research and training in other career skills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i="0" dirty="0" smtClean="0">
                        <a:solidFill>
                          <a:srgbClr val="00206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Experiment with graduate program grants,  analogous to training grant activities, but with greater support for innovation in the educational program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2066" marR="420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79361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National Context: Studies and  Recommendations 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cs typeface="Times New Roman" pitchFamily="18" charset="0"/>
              </a:rPr>
              <a:t>Graduate Education Modernization (GEM) Working Group</a:t>
            </a:r>
          </a:p>
          <a:p>
            <a:pPr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Responsive to reports by CGS, NIH, NRC, PCAST, ACS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Convened by the Office of Science and Technology Policy 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Strives to advances U.S. competitiveness in STEM fields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Promotes multi-agency efforts supporting professional development of STEM doctoral students and preparation for diverse careers, including those outside academia</a:t>
            </a:r>
          </a:p>
          <a:p>
            <a:pPr lvl="1"/>
            <a:endParaRPr lang="en-US" dirty="0">
              <a:cs typeface="Times New Roman" pitchFamily="18" charset="0"/>
            </a:endParaRPr>
          </a:p>
        </p:txBody>
      </p:sp>
      <p:pic>
        <p:nvPicPr>
          <p:cNvPr id="6" name="Picture 5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pic>
        <p:nvPicPr>
          <p:cNvPr id="7" name="Picture 6" descr="Office of Science and Technology Policy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8" y="5486400"/>
            <a:ext cx="8191500" cy="5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Graduate Education Modernization (GEM)</a:t>
            </a:r>
            <a:br>
              <a:rPr lang="en-US" sz="3200" dirty="0" smtClean="0"/>
            </a:br>
            <a:r>
              <a:rPr lang="en-US" sz="3200" dirty="0" smtClean="0"/>
              <a:t> Desired Outcomes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1" y="2031666"/>
            <a:ext cx="8458200" cy="41910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>
                <a:ea typeface="Tahoma" pitchFamily="34" charset="0"/>
                <a:cs typeface="Tahoma" pitchFamily="34" charset="0"/>
              </a:rPr>
              <a:t>Academic </a:t>
            </a:r>
            <a:r>
              <a:rPr lang="en-US" sz="2400" b="1" dirty="0">
                <a:ea typeface="Tahoma" pitchFamily="34" charset="0"/>
                <a:cs typeface="Tahoma" pitchFamily="34" charset="0"/>
              </a:rPr>
              <a:t>institutions 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will prepare graduate students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with diverse 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skills needed for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the 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full range of professional STEM career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paths, without 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compromising the research enterprise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marL="0" lvl="0" indent="0">
              <a:buNone/>
            </a:pPr>
            <a:endParaRPr lang="en-US" sz="2400" dirty="0"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400" b="1" dirty="0" smtClean="0">
                <a:ea typeface="Tahoma" pitchFamily="34" charset="0"/>
                <a:cs typeface="Tahoma" pitchFamily="34" charset="0"/>
              </a:rPr>
              <a:t>Federal </a:t>
            </a:r>
            <a:r>
              <a:rPr lang="en-US" sz="2400" b="1" dirty="0">
                <a:ea typeface="Tahoma" pitchFamily="34" charset="0"/>
                <a:cs typeface="Tahoma" pitchFamily="34" charset="0"/>
              </a:rPr>
              <a:t>agencies </a:t>
            </a:r>
            <a:r>
              <a:rPr lang="en-US" sz="2400" dirty="0">
                <a:ea typeface="Tahoma" pitchFamily="34" charset="0"/>
                <a:cs typeface="Tahoma" pitchFamily="34" charset="0"/>
              </a:rPr>
              <a:t>will provide incentives for increased educational opportunities for graduate students:</a:t>
            </a:r>
          </a:p>
          <a:p>
            <a:pPr lvl="1"/>
            <a:r>
              <a:rPr lang="en-US" dirty="0">
                <a:ea typeface="Tahoma" pitchFamily="34" charset="0"/>
                <a:cs typeface="Tahoma" pitchFamily="34" charset="0"/>
              </a:rPr>
              <a:t>Program, funding, and policy modifications</a:t>
            </a:r>
          </a:p>
          <a:p>
            <a:pPr lvl="1"/>
            <a:r>
              <a:rPr lang="en-US" dirty="0" smtClean="0">
                <a:ea typeface="Tahoma" pitchFamily="34" charset="0"/>
                <a:cs typeface="Tahoma" pitchFamily="34" charset="0"/>
              </a:rPr>
              <a:t>Improved evaluation </a:t>
            </a:r>
            <a:r>
              <a:rPr lang="en-US" dirty="0">
                <a:ea typeface="Tahoma" pitchFamily="34" charset="0"/>
                <a:cs typeface="Tahoma" pitchFamily="34" charset="0"/>
              </a:rPr>
              <a:t>strategies to measure outcomes</a:t>
            </a:r>
          </a:p>
          <a:p>
            <a:pPr lvl="1"/>
            <a:r>
              <a:rPr lang="en-US" dirty="0">
                <a:ea typeface="Tahoma" pitchFamily="34" charset="0"/>
                <a:cs typeface="Tahoma" pitchFamily="34" charset="0"/>
              </a:rPr>
              <a:t>Harmonization across federal agencies where appropriate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6" name="Picture 5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pic>
        <p:nvPicPr>
          <p:cNvPr id="5" name="Picture 4" descr="Office of Science and Technology Policy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916696"/>
            <a:ext cx="8267700" cy="53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1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79361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Graduate Education Modernization- NIH Response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41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cs typeface="Times New Roman" pitchFamily="18" charset="0"/>
              </a:rPr>
              <a:t>NIH Implementation Plan (December 6, 2012)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New “trans-NIH” grant program established to seek innovations in graduate training (25 awards expected)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Individual development plans required for all trainees supported by NIH 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A comprehensive tracking system for trainees will be developed to assess career outcomes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Institutions will establish expected durations for completion of doctoral study 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NIH will create a unit providing a unified source of data and information on the biomedical workforce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</p:txBody>
      </p:sp>
      <p:pic>
        <p:nvPicPr>
          <p:cNvPr id="6" name="Picture 5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97832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Graduate Education Modernization- What is the NSF Role?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81047" cy="441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latin typeface="Constantia" pitchFamily="18" charset="0"/>
                <a:cs typeface="Times New Roman" pitchFamily="18" charset="0"/>
              </a:rPr>
              <a:t>2012-2013 NSF Year of Dialogue on Graduate Education: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Internal </a:t>
            </a:r>
            <a:r>
              <a:rPr lang="en-US" sz="2400" dirty="0"/>
              <a:t>and external </a:t>
            </a:r>
            <a:r>
              <a:rPr lang="en-US" sz="2400" dirty="0" smtClean="0"/>
              <a:t>forums </a:t>
            </a:r>
            <a:r>
              <a:rPr lang="en-US" sz="2400" dirty="0"/>
              <a:t>on graduate </a:t>
            </a:r>
            <a:r>
              <a:rPr lang="en-US" sz="2400" dirty="0" smtClean="0"/>
              <a:t>education related to NSF’s portfolio and prospective role</a:t>
            </a:r>
          </a:p>
          <a:p>
            <a:pPr marL="274320" lvl="1" indent="-274320">
              <a:buClr>
                <a:schemeClr val="accent3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Framework informing future NSF investments and priorities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Convergence </a:t>
            </a:r>
            <a:r>
              <a:rPr lang="en-US" sz="2400" dirty="0"/>
              <a:t>of </a:t>
            </a:r>
            <a:r>
              <a:rPr lang="en-US" sz="2400" dirty="0" smtClean="0"/>
              <a:t>views (NSF leadership and graduate deans) </a:t>
            </a:r>
            <a:r>
              <a:rPr lang="en-US" sz="2400" dirty="0"/>
              <a:t>on </a:t>
            </a:r>
            <a:r>
              <a:rPr lang="en-US" sz="2400" dirty="0" smtClean="0"/>
              <a:t>key needs for </a:t>
            </a:r>
            <a:r>
              <a:rPr lang="en-US" sz="2400" dirty="0"/>
              <a:t>graduate </a:t>
            </a:r>
            <a:r>
              <a:rPr lang="en-US" sz="2400" dirty="0" smtClean="0"/>
              <a:t>education, e.g.:</a:t>
            </a:r>
            <a:endParaRPr lang="en-US" sz="2400" dirty="0"/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/>
              <a:t>Enhance professional </a:t>
            </a:r>
            <a:r>
              <a:rPr lang="en-US" sz="2000" dirty="0" smtClean="0"/>
              <a:t>development and </a:t>
            </a:r>
            <a:r>
              <a:rPr lang="en-US" sz="2000" dirty="0"/>
              <a:t>training of graduate </a:t>
            </a:r>
            <a:r>
              <a:rPr lang="en-US" sz="2000" dirty="0" smtClean="0"/>
              <a:t>students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/>
              <a:t>Address faculty and institutional </a:t>
            </a:r>
            <a:r>
              <a:rPr lang="en-US" sz="2000" dirty="0" smtClean="0"/>
              <a:t>capacities </a:t>
            </a:r>
            <a:r>
              <a:rPr lang="en-US" sz="2000" dirty="0"/>
              <a:t>to </a:t>
            </a:r>
            <a:r>
              <a:rPr lang="en-US" sz="2000" dirty="0" smtClean="0"/>
              <a:t>elevate </a:t>
            </a:r>
            <a:r>
              <a:rPr lang="en-US" sz="2000" dirty="0"/>
              <a:t>graduate training 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 smtClean="0"/>
              <a:t>Examine </a:t>
            </a:r>
            <a:r>
              <a:rPr lang="en-US" sz="2000" dirty="0"/>
              <a:t>graduate student funding models and mechanisms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 smtClean="0"/>
              <a:t>Stimulate </a:t>
            </a:r>
            <a:r>
              <a:rPr lang="en-US" sz="2000" dirty="0"/>
              <a:t>R&amp;D </a:t>
            </a:r>
            <a:r>
              <a:rPr lang="en-US" sz="2000" dirty="0" smtClean="0"/>
              <a:t>related to </a:t>
            </a:r>
            <a:r>
              <a:rPr lang="en-US" sz="2000" dirty="0"/>
              <a:t>effective </a:t>
            </a:r>
            <a:r>
              <a:rPr lang="en-US" sz="2000" dirty="0" smtClean="0"/>
              <a:t>practices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dirty="0" smtClean="0"/>
              <a:t>Advance data and information on career pathways and outcomes</a:t>
            </a:r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</p:txBody>
      </p:sp>
      <p:pic>
        <p:nvPicPr>
          <p:cNvPr id="6" name="Picture 5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3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543800" cy="5913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Times New Roman" pitchFamily="18" charset="0"/>
              </a:rPr>
              <a:t>V.  Prospective Engagement of the Federal Demonstration Partnership: Faculty Committee Perspectives</a:t>
            </a:r>
            <a:endParaRPr lang="en-US" sz="36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6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4" y="914400"/>
            <a:ext cx="8610600" cy="70408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Prospective Directions in the NSF Portfolio- </a:t>
            </a:r>
            <a:br>
              <a:rPr lang="en-US" sz="2800" dirty="0" smtClean="0"/>
            </a:br>
            <a:r>
              <a:rPr lang="en-US" sz="2800" dirty="0" smtClean="0"/>
              <a:t>Connections to FDP Initiatives or Demonstration Projects?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00200"/>
            <a:ext cx="8763000" cy="4800600"/>
          </a:xfrm>
        </p:spPr>
        <p:txBody>
          <a:bodyPr>
            <a:noAutofit/>
          </a:bodyPr>
          <a:lstStyle/>
          <a:p>
            <a:pPr lvl="1">
              <a:buSzPct val="100000"/>
              <a:buFont typeface="Arial" pitchFamily="34" charset="0"/>
              <a:buChar char="•"/>
            </a:pPr>
            <a:r>
              <a:rPr lang="en-US" sz="2000" b="1" i="1" dirty="0" smtClean="0"/>
              <a:t>Workforce</a:t>
            </a:r>
            <a:r>
              <a:rPr lang="en-US" sz="2000" b="1" i="1" dirty="0"/>
              <a:t>:</a:t>
            </a:r>
            <a:r>
              <a:rPr lang="en-US" sz="2000" dirty="0"/>
              <a:t>  How can NSF catalyze educational reforms that balance disciplinary depth, research skills, interdisciplinarity, global competencies, and professional development to meet workforce needs? 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b="1" i="1" dirty="0"/>
              <a:t>Funding:</a:t>
            </a:r>
            <a:r>
              <a:rPr lang="en-US" sz="2000" dirty="0"/>
              <a:t> How can NSF enhance and harmonize goals, policies and practices surrounding funding mechanisms for graduate students?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b="1" i="1" dirty="0"/>
              <a:t>Faculty:</a:t>
            </a:r>
            <a:r>
              <a:rPr lang="en-US" sz="2000" dirty="0"/>
              <a:t>  How can workload demands and professional development opportunities for faculty be managed to enhance graduate training?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b="1" i="1" dirty="0"/>
              <a:t>Mentoring:</a:t>
            </a:r>
            <a:r>
              <a:rPr lang="en-US" sz="2000" i="1" dirty="0"/>
              <a:t> </a:t>
            </a:r>
            <a:r>
              <a:rPr lang="en-US" sz="2000" dirty="0"/>
              <a:t> </a:t>
            </a:r>
            <a:r>
              <a:rPr lang="en-US" sz="2000" dirty="0" smtClean="0"/>
              <a:t>How can the recent NSF post-doctoral mentoring plan requirement inform a graduate </a:t>
            </a:r>
            <a:r>
              <a:rPr lang="en-US" sz="2000" dirty="0"/>
              <a:t>student mentoring plan </a:t>
            </a:r>
            <a:r>
              <a:rPr lang="en-US" sz="2000" dirty="0" smtClean="0"/>
              <a:t>requirement?</a:t>
            </a:r>
            <a:endParaRPr lang="en-US" sz="2000" dirty="0"/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b="1" i="1" dirty="0"/>
              <a:t>Education R&amp;D:</a:t>
            </a:r>
            <a:r>
              <a:rPr lang="en-US" sz="2000" i="1" dirty="0"/>
              <a:t>  </a:t>
            </a:r>
            <a:r>
              <a:rPr lang="en-US" sz="2000" dirty="0"/>
              <a:t>How can knowledge and practices be advanced to improve graduate education, including development, implementation, dissemination, assessment, and scale-up of effective practices?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sz="2000" b="1" i="1" dirty="0"/>
              <a:t>Outcomes:</a:t>
            </a:r>
            <a:r>
              <a:rPr lang="en-US" sz="2000" i="1" dirty="0"/>
              <a:t> </a:t>
            </a:r>
            <a:r>
              <a:rPr lang="en-US" sz="2000" dirty="0"/>
              <a:t> How can the value and impact of NSF programs be assessed and related to career outcomes and broadening </a:t>
            </a:r>
            <a:r>
              <a:rPr lang="en-US" sz="2000" dirty="0" smtClean="0"/>
              <a:t>participation?</a:t>
            </a:r>
            <a:endParaRPr lang="en-US" sz="2000" dirty="0"/>
          </a:p>
          <a:p>
            <a:pPr>
              <a:buSzPct val="100000"/>
              <a:buFont typeface="Arial" pitchFamily="34" charset="0"/>
              <a:buChar char="•"/>
            </a:pPr>
            <a:endParaRPr lang="en-US" sz="2200" dirty="0" smtClean="0"/>
          </a:p>
        </p:txBody>
      </p:sp>
      <p:pic>
        <p:nvPicPr>
          <p:cNvPr id="5" name="Picture 4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543800" cy="5913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Times New Roman" pitchFamily="18" charset="0"/>
              </a:rPr>
              <a:t>Discussion with FDP Faculty Committee</a:t>
            </a:r>
            <a:endParaRPr lang="en-US" sz="36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pic>
        <p:nvPicPr>
          <p:cNvPr id="5" name="Picture 2" descr="Federal Demonstration Partnership (FDP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65984" cy="19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38200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I.  Role of the NSF/CGS Dean in Residence</a:t>
            </a:r>
            <a:endParaRPr lang="en-US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53" y="1524000"/>
            <a:ext cx="8229600" cy="49530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Rotating position funded by NSF grant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Housed within the Division of Graduate Education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Works in association with both NSF and the Council of Graduate Schools (CGS)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Serves as a resource to advance STEM graduate education nationally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Promotes collaborative engagement: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Across NSF and its Directorates/Offices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Between NSF and other federal agencies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Between NSF and the graduate education community</a:t>
            </a:r>
          </a:p>
          <a:p>
            <a:pPr lvl="1">
              <a:buSzPct val="100000"/>
              <a:buFont typeface="Arial" pitchFamily="34" charset="0"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lvl="1">
              <a:buSzPct val="100000"/>
              <a:buFont typeface="Arial" pitchFamily="34" charset="0"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4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Times New Roman" pitchFamily="18" charset="0"/>
              </a:rPr>
              <a:t>II.  Challenges Facing Graduate Education</a:t>
            </a:r>
            <a:endParaRPr lang="en-US" sz="36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0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14400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Graduate Education in the United States</a:t>
            </a:r>
            <a:endParaRPr lang="en-US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229601" cy="37338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Recognized leader in graduate education globally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A cornerstone of the U.S. research and innovation enterprise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800" dirty="0" smtClean="0">
                <a:cs typeface="Times New Roman" pitchFamily="18" charset="0"/>
              </a:rPr>
              <a:t>Critical to competitiveness and productivity of research universities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800" dirty="0" smtClean="0">
              <a:cs typeface="Times New Roman" pitchFamily="18" charset="0"/>
            </a:endParaRPr>
          </a:p>
          <a:p>
            <a:pPr marL="0" indent="0">
              <a:buSzPct val="100000"/>
              <a:buNone/>
            </a:pPr>
            <a:r>
              <a:rPr lang="en-US" sz="2800" b="1" i="1" dirty="0" smtClean="0">
                <a:solidFill>
                  <a:srgbClr val="FF0000"/>
                </a:solidFill>
                <a:cs typeface="Times New Roman" pitchFamily="18" charset="0"/>
              </a:rPr>
              <a:t>What transformations are needed to sustain U.S. global leadership in a dynamic societal, economic, scientific and technological context?</a:t>
            </a:r>
          </a:p>
        </p:txBody>
      </p: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8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79" y="1144252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Times New Roman" pitchFamily="18" charset="0"/>
              </a:rPr>
              <a:t>Advancing Education and U.S. Competiveness: Dynamic Context</a:t>
            </a:r>
            <a:endParaRPr lang="en-US" sz="32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 descr="P:\Jim\Artwork\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855372" y="1623269"/>
            <a:ext cx="5769782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0682" y="203317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Nature and health of U.S. economy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900681" y="2895600"/>
            <a:ext cx="5749159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0682" y="3282434"/>
            <a:ext cx="628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Scientific advances and technological innovation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75996" y="4209909"/>
            <a:ext cx="5749158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0341" y="4596743"/>
            <a:ext cx="52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Demographic shifts and societal challenges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75763" y="5459711"/>
            <a:ext cx="5749158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09268" y="584654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Global competition and collaboration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0032" y="2484328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Changing Workforce and Desired Skill Sets: Need for Educational Reforms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65451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Times New Roman" pitchFamily="18" charset="0"/>
              </a:rPr>
              <a:t>Advancing Education and U.S. Competiveness: Dynamic Context</a:t>
            </a:r>
            <a:endParaRPr lang="en-US" sz="32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 descr="P:\Jim\Artwork\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ECD-6172-4FEC-BFE0-F1F3FEC809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5040" y="201010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Structure and health of .S. economy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5664" y="4548038"/>
            <a:ext cx="52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Grand challenges facing society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5664" y="582531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Global competition and collaboration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10" y="1905000"/>
            <a:ext cx="78562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“My prediction is that the biggest domestic issue in the next four years will be how we respond to changes in technology, globalization and markets… </a:t>
            </a:r>
            <a:r>
              <a:rPr lang="en-US" sz="2400" b="1" i="1" dirty="0"/>
              <a:t>The only decent-wage jobs will be high-skilled ones.</a:t>
            </a:r>
            <a:r>
              <a:rPr lang="en-US" sz="2400" b="1" dirty="0"/>
              <a:t>”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“The answer to that challenge will require a new level of political imagination — </a:t>
            </a:r>
            <a:r>
              <a:rPr lang="en-US" sz="2400" b="1" i="1" dirty="0"/>
              <a:t>a combination of educational reforms and unprecedented collaboration between business, schools, universities and government to change how workers are trained</a:t>
            </a:r>
            <a:r>
              <a:rPr lang="en-US" sz="2400" dirty="0"/>
              <a:t> and empowered to keep learning</a:t>
            </a:r>
            <a:r>
              <a:rPr lang="en-US" sz="2400" dirty="0" smtClean="0"/>
              <a:t>.”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Source</a:t>
            </a:r>
            <a:r>
              <a:rPr lang="en-US" sz="1600" dirty="0">
                <a:solidFill>
                  <a:schemeClr val="tx2"/>
                </a:solidFill>
              </a:rPr>
              <a:t>:  Thomas L. Friedman, “</a:t>
            </a:r>
            <a:r>
              <a:rPr lang="en-US" sz="1600" i="1" dirty="0">
                <a:solidFill>
                  <a:schemeClr val="tx2"/>
                </a:solidFill>
              </a:rPr>
              <a:t>Hope and Change: Part 2</a:t>
            </a:r>
            <a:r>
              <a:rPr lang="en-US" sz="1600" dirty="0">
                <a:solidFill>
                  <a:schemeClr val="tx2"/>
                </a:solidFill>
              </a:rPr>
              <a:t>”, New York Times, Nov. 7, 2012</a:t>
            </a:r>
          </a:p>
        </p:txBody>
      </p:sp>
    </p:spTree>
    <p:extLst>
      <p:ext uri="{BB962C8B-B14F-4D97-AF65-F5344CB8AC3E}">
        <p14:creationId xmlns:p14="http://schemas.microsoft.com/office/powerpoint/2010/main" val="28207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1737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National Context: Challenges to Graduate Education</a:t>
            </a:r>
            <a:endParaRPr lang="en-US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37" y="1371600"/>
            <a:ext cx="8610600" cy="41148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b="1" i="1" dirty="0" smtClean="0">
                <a:cs typeface="Times New Roman" pitchFamily="18" charset="0"/>
              </a:rPr>
              <a:t>Research and Innovation:</a:t>
            </a:r>
            <a:r>
              <a:rPr lang="en-US" sz="2400" dirty="0" smtClean="0">
                <a:cs typeface="Times New Roman" pitchFamily="18" charset="0"/>
              </a:rPr>
              <a:t>  Sustaining U.S. competitiveness globally through professional workforce development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b="1" i="1" dirty="0" smtClean="0">
                <a:cs typeface="Times New Roman" pitchFamily="18" charset="0"/>
              </a:rPr>
              <a:t>Jobs:</a:t>
            </a:r>
            <a:r>
              <a:rPr lang="en-US" sz="2400" i="1" dirty="0" smtClean="0">
                <a:cs typeface="Times New Roman" pitchFamily="18" charset="0"/>
              </a:rPr>
              <a:t>  </a:t>
            </a:r>
            <a:r>
              <a:rPr lang="en-US" sz="2400" dirty="0" smtClean="0">
                <a:cs typeface="Times New Roman" pitchFamily="18" charset="0"/>
              </a:rPr>
              <a:t>Enhancing training to support diverse career pathways beyond academia and to elevate transferable skills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b="1" i="1" dirty="0" smtClean="0">
                <a:cs typeface="Times New Roman" pitchFamily="18" charset="0"/>
              </a:rPr>
              <a:t>Demographic Changes:  </a:t>
            </a:r>
            <a:r>
              <a:rPr lang="en-US" sz="2400" dirty="0" smtClean="0">
                <a:cs typeface="Times New Roman" pitchFamily="18" charset="0"/>
              </a:rPr>
              <a:t>Advancing inclusive excellence to sustain the professional workforce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b="1" i="1" dirty="0" smtClean="0">
                <a:cs typeface="Times New Roman" pitchFamily="18" charset="0"/>
              </a:rPr>
              <a:t>Efficiencies:</a:t>
            </a:r>
            <a:r>
              <a:rPr lang="en-US" sz="2400" dirty="0" smtClean="0">
                <a:cs typeface="Times New Roman" pitchFamily="18" charset="0"/>
              </a:rPr>
              <a:t>  Optimizing graduate enrollments and addressing attrition, completion and time-to-degree concerns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b="1" i="1" dirty="0" smtClean="0">
                <a:cs typeface="Times New Roman" pitchFamily="18" charset="0"/>
              </a:rPr>
              <a:t>Resources: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Spurring innovations in funding models and mechanisms supporting institutions and graduate students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cs typeface="Times New Roman" pitchFamily="18" charset="0"/>
            </a:endParaRPr>
          </a:p>
        </p:txBody>
      </p: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63" y="5715000"/>
            <a:ext cx="8610600" cy="9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1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600"/>
            <a:ext cx="8763000" cy="5913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Times New Roman" pitchFamily="18" charset="0"/>
              </a:rPr>
              <a:t>III.  NSF’s Support of STEM Graduate Education</a:t>
            </a:r>
            <a:endParaRPr lang="en-US" sz="36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13" descr="P:\Jim\Artwork\ns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3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2009</Words>
  <Application>Microsoft Office PowerPoint</Application>
  <PresentationFormat>On-screen Show (4:3)</PresentationFormat>
  <Paragraphs>252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Advancing the Federal-University Partnership in STEM Graduate Education and Workforce Development: A Dialogue with the NSF Dean in Residence</vt:lpstr>
      <vt:lpstr>Outline of Presentation</vt:lpstr>
      <vt:lpstr>I.  Role of the NSF/CGS Dean in Residence</vt:lpstr>
      <vt:lpstr>II.  Challenges Facing Graduate Education</vt:lpstr>
      <vt:lpstr>Graduate Education in the United States</vt:lpstr>
      <vt:lpstr>Advancing Education and U.S. Competiveness: Dynamic Context</vt:lpstr>
      <vt:lpstr>Advancing Education and U.S. Competiveness: Dynamic Context</vt:lpstr>
      <vt:lpstr>National Context: Challenges to Graduate Education</vt:lpstr>
      <vt:lpstr>III.  NSF’s Support of STEM Graduate Education</vt:lpstr>
      <vt:lpstr>Current NSF Investments in Graduate Students</vt:lpstr>
      <vt:lpstr>PowerPoint Presentation</vt:lpstr>
      <vt:lpstr>  NSF Funding Mechanisms for Graduate Students</vt:lpstr>
      <vt:lpstr> </vt:lpstr>
      <vt:lpstr>Questions Driving NSF Priorities in STEM Education</vt:lpstr>
      <vt:lpstr>IV.  National Efforts to Transform Graduate Education</vt:lpstr>
      <vt:lpstr>National Context: What are the Drivers for Transforming Graduate Education?</vt:lpstr>
      <vt:lpstr>PowerPoint Presentation</vt:lpstr>
      <vt:lpstr>Developing Transferable Knowledge and Skills for the 21st Century*</vt:lpstr>
      <vt:lpstr>National Graduate Education Strategy:  Guidance from the Council of Graduate Schools*</vt:lpstr>
      <vt:lpstr>National Context: Recent Reports and Recommendations</vt:lpstr>
      <vt:lpstr>National Context: Recent Reports and Recommendations</vt:lpstr>
      <vt:lpstr>National Context: Recent Reports and Recommendations</vt:lpstr>
      <vt:lpstr>National Context: Studies and  Recommendations (cont’d)</vt:lpstr>
      <vt:lpstr>Graduate Education Modernization (GEM)  Desired Outcomes</vt:lpstr>
      <vt:lpstr>Graduate Education Modernization- NIH Response</vt:lpstr>
      <vt:lpstr>Graduate Education Modernization- What is the NSF Role?</vt:lpstr>
      <vt:lpstr>V.  Prospective Engagement of the Federal Demonstration Partnership: Faculty Committee Perspectives</vt:lpstr>
      <vt:lpstr>Prospective Directions in the NSF Portfolio-  Connections to FDP Initiatives or Demonstration Projects?</vt:lpstr>
      <vt:lpstr>Discussion with FDP Faculty Committee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hlakhani</dc:creator>
  <cp:lastModifiedBy>NSF</cp:lastModifiedBy>
  <cp:revision>339</cp:revision>
  <cp:lastPrinted>2013-01-25T19:54:43Z</cp:lastPrinted>
  <dcterms:created xsi:type="dcterms:W3CDTF">2012-10-17T13:36:06Z</dcterms:created>
  <dcterms:modified xsi:type="dcterms:W3CDTF">2013-01-31T22:15:38Z</dcterms:modified>
</cp:coreProperties>
</file>