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605" r:id="rId3"/>
    <p:sldId id="609" r:id="rId4"/>
    <p:sldId id="651" r:id="rId5"/>
    <p:sldId id="655" r:id="rId6"/>
    <p:sldId id="608" r:id="rId7"/>
    <p:sldId id="653" r:id="rId8"/>
    <p:sldId id="652" r:id="rId9"/>
    <p:sldId id="656" r:id="rId10"/>
    <p:sldId id="658" r:id="rId11"/>
    <p:sldId id="657" r:id="rId12"/>
    <p:sldId id="60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matter" id="{A6E7CD93-7EA3-A94F-B2F1-B65EF03A63F2}">
          <p14:sldIdLst>
            <p14:sldId id="257"/>
            <p14:sldId id="605"/>
            <p14:sldId id="609"/>
          </p14:sldIdLst>
        </p14:section>
        <p14:section name="Body" id="{FE79EDDE-C432-E746-A0F1-36A788A8681A}">
          <p14:sldIdLst>
            <p14:sldId id="651"/>
            <p14:sldId id="655"/>
            <p14:sldId id="608"/>
            <p14:sldId id="653"/>
            <p14:sldId id="652"/>
            <p14:sldId id="656"/>
            <p14:sldId id="658"/>
          </p14:sldIdLst>
        </p14:section>
        <p14:section name="Backmatter" id="{81189E6C-1925-964F-94A8-C5A74E3CB7D1}">
          <p14:sldIdLst>
            <p14:sldId id="657"/>
            <p14:sldId id="60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ah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88351" autoAdjust="0"/>
  </p:normalViewPr>
  <p:slideViewPr>
    <p:cSldViewPr snapToGrid="0" snapToObjects="1">
      <p:cViewPr>
        <p:scale>
          <a:sx n="108" d="100"/>
          <a:sy n="108" d="100"/>
        </p:scale>
        <p:origin x="-80" y="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168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7863-6875-8B47-A14C-E4522E481689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96A5-29FA-8C46-805E-B04DE58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0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1A57-ABA4-854C-8FC2-EE4902A4F64A}" type="datetimeFigureOut">
              <a:rPr lang="en-US" smtClean="0"/>
              <a:t>9/23/13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40ED-0FFF-F44D-B7A7-C3A682EC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53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This work. by Micah Altman (http://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micahaltman.com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 is licensed under the Creative Commons Attribution-Share Alike 3.0 United States License. To view a copy of this license, visit http://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creativecommons.org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/licenses/by-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sa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/3.0/us/ or send a letter to Creative Commons, 171 Second Street, Suite 300, San Francisco, California, 94105, USA.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3B2BB1-2C53-D848-AABE-AEA0C367D35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structure and design of digital storage systems is a cornerstone of digital preservation. To better understand ongoing storage practices of organizations committed to digital preservation, the National Digital Stewardship Alliance conducted a survey of member organizations. This talk discusses findings from this survey, common gaps, and trends in this area.</a:t>
            </a:r>
          </a:p>
          <a:p>
            <a:endParaRPr lang="en-US" dirty="0" smtClean="0"/>
          </a:p>
          <a:p>
            <a:r>
              <a:rPr lang="en-US" dirty="0" smtClean="0"/>
              <a:t>(I also have a little fun highlighting the hidden assumptions underlying Amazon Glacier's reliability claims. For more on that see this earlier post: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drmaltman.wordpress.com</a:t>
            </a:r>
            <a:r>
              <a:rPr lang="en-US" baseline="0" smtClean="0"/>
              <a:t>/2012/11/15/amazons-creeping-glacier-and-digital-preservation 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40ED-0FFF-F44D-B7A7-C3A682EC5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LHC produces a</a:t>
            </a:r>
            <a:r>
              <a:rPr lang="en-US" baseline="0" dirty="0" smtClean="0"/>
              <a:t> PB every 2 weeks, Sloan Galaxy zoo has hundreds of thousands of “authors”, 50K people attend a class from the University of </a:t>
            </a:r>
            <a:r>
              <a:rPr lang="en-US" baseline="0" dirty="0" err="1" smtClean="0"/>
              <a:t>michigan</a:t>
            </a:r>
            <a:r>
              <a:rPr lang="en-US" baseline="0" dirty="0" smtClean="0"/>
              <a:t>, and to understand public opinion instead of surveying 100’s of people per month we can analyze 10ooo tweets </a:t>
            </a:r>
            <a:r>
              <a:rPr lang="en-US" baseline="0" smtClean="0"/>
              <a:t>per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40ED-0FFF-F44D-B7A7-C3A682EC5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040ED-0FFF-F44D-B7A7-C3A682EC5A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9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D3B-3231-DE47-9C87-BDB771EEA86D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6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355C-8B73-A945-9AA7-73F19EA4E89D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65F5-8C83-8345-BE86-066308548F89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6" descr="NDSA Logo (4-color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321425"/>
            <a:ext cx="17113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ttp://www.digitalpreservation.gov/images/infrastructur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5910263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09385"/>
      </p:ext>
    </p:extLst>
  </p:cSld>
  <p:clrMapOvr>
    <a:masterClrMapping/>
  </p:clrMapOvr>
  <p:transition xmlns:p14="http://schemas.microsoft.com/office/powerpoint/2010/main" spd="med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307-1E85-6E45-81FE-D368410B1FC4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59B-4F17-F74D-B5EB-389E3B48CC1F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160F-618C-0149-9131-51AF4D697663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3BB0-3FE8-E441-AE76-D2FCA448F980}" type="datetime1">
              <a:rPr lang="en-US" smtClean="0"/>
              <a:t>9/23/13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5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41B6-3D7F-3A46-A619-757860484423}" type="datetime1">
              <a:rPr lang="en-US" smtClean="0"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7101-FEA5-AB48-8567-B9BE7EBF8FE2}" type="datetime1">
              <a:rPr lang="en-US" smtClean="0"/>
              <a:t>9/23/13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B9A-9DFC-3148-A293-878F4D1BDC52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8678-B78B-3D4A-9783-F7D8ABEC9A76}" type="datetime1">
              <a:rPr lang="en-US" smtClean="0"/>
              <a:t>9/23/13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FFB0-B9D9-DF4A-BD9D-934FC6981DC5}" type="datetime1">
              <a:rPr lang="en-US" smtClean="0"/>
              <a:t>9/23/13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7266" y="6356350"/>
            <a:ext cx="3712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1605-9D88-D54E-825F-93E58DD3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icahaltman.com" TargetMode="External"/><Relationship Id="rId4" Type="http://schemas.openxmlformats.org/officeDocument/2006/relationships/hyperlink" Target="http://www.irss.unc.edu/odum/jsp/content_node.jsp?nodeid=522" TargetMode="External"/><Relationship Id="rId5" Type="http://schemas.openxmlformats.org/officeDocument/2006/relationships/hyperlink" Target="http://www.icpsr.umich.edu/icpsrweb/ICPSR/staff/mcgovern.js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science@mi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0" y="384720"/>
            <a:ext cx="4572000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/>
              <a:t>Prepared for </a:t>
            </a:r>
            <a:br>
              <a:rPr lang="en-US" sz="1100" dirty="0" smtClean="0"/>
            </a:br>
            <a:endParaRPr lang="en-US" sz="1100" dirty="0" smtClean="0"/>
          </a:p>
          <a:p>
            <a:pPr algn="ctr"/>
            <a:r>
              <a:rPr lang="en-US" sz="1100" i="1" dirty="0"/>
              <a:t>9th Meeting of the Board on Research Data and Information</a:t>
            </a:r>
            <a:endParaRPr lang="en-US" sz="1100" dirty="0" smtClean="0"/>
          </a:p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September 2013</a:t>
            </a:r>
            <a:endParaRPr lang="en-US" sz="1100" dirty="0"/>
          </a:p>
        </p:txBody>
      </p:sp>
      <p:sp>
        <p:nvSpPr>
          <p:cNvPr id="18436" name="Title 3"/>
          <p:cNvSpPr>
            <a:spLocks noGrp="1"/>
          </p:cNvSpPr>
          <p:nvPr>
            <p:ph type="ctrTitle"/>
          </p:nvPr>
        </p:nvSpPr>
        <p:spPr>
          <a:xfrm>
            <a:off x="128713" y="2049103"/>
            <a:ext cx="8915533" cy="227998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Grand Challenges in Scholarly Communication:</a:t>
            </a:r>
            <a:br>
              <a:rPr lang="en-US" sz="4000" dirty="0"/>
            </a:br>
            <a:r>
              <a:rPr lang="en-US" sz="4000" dirty="0"/>
              <a:t>Determining the Value, Assessment, and Reward Mechanisms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805290"/>
            <a:ext cx="9144000" cy="13669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>Dr. Micah Altman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dirty="0" err="1" smtClean="0">
                <a:latin typeface="Bookman Old Style" charset="0"/>
                <a:ea typeface="ＭＳ Ｐゴシック" charset="0"/>
                <a:cs typeface="ＭＳ Ｐゴシック" charset="0"/>
              </a:rPr>
              <a:t>escience@mit.edu</a:t>
            </a: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>Director </a:t>
            </a:r>
            <a:r>
              <a:rPr lang="en-US" dirty="0">
                <a:latin typeface="Bookman Old Style" charset="0"/>
                <a:ea typeface="ＭＳ Ｐゴシック" charset="0"/>
                <a:cs typeface="ＭＳ Ｐゴシック" charset="0"/>
              </a:rPr>
              <a:t>of Research</a:t>
            </a:r>
            <a: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  <a:t>, MIT Libraries</a:t>
            </a:r>
            <a:br>
              <a:rPr lang="en-US" dirty="0" smtClean="0">
                <a:latin typeface="Bookman Old Style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Bookman Old Style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Bookman Old Styl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646430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96397"/>
      </p:ext>
    </p:extLst>
  </p:cSld>
  <p:clrMapOvr>
    <a:masterClrMapping/>
  </p:clrMapOvr>
  <p:transition xmlns:p14="http://schemas.microsoft.com/office/powerpoint/2010/main" spd="med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Other Grand </a:t>
            </a:r>
            <a:r>
              <a:rPr lang="en-US" sz="2800" dirty="0" smtClean="0"/>
              <a:t>Challenges in Scholarly </a:t>
            </a:r>
            <a:r>
              <a:rPr lang="en-US" sz="2800" dirty="0" smtClean="0"/>
              <a:t>Communication</a:t>
            </a:r>
            <a:br>
              <a:rPr lang="en-US" sz="2800" dirty="0" smtClean="0"/>
            </a:br>
            <a:r>
              <a:rPr lang="en-US" sz="2000" dirty="0" smtClean="0"/>
              <a:t>(For Research Priorities in Data Management other BRDI studies, CSTB … ?)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Cost and </a:t>
            </a:r>
            <a:r>
              <a:rPr lang="en-US" dirty="0"/>
              <a:t>reliability of scholarly information management processes, technologies, and institutions</a:t>
            </a:r>
            <a:br>
              <a:rPr lang="en-US" dirty="0"/>
            </a:br>
            <a:r>
              <a:rPr lang="en-US" sz="2600" dirty="0"/>
              <a:t>(</a:t>
            </a:r>
            <a:r>
              <a:rPr lang="en-US" sz="2600" i="1" dirty="0"/>
              <a:t>Library science, information science &amp; management sciences</a:t>
            </a:r>
            <a:r>
              <a:rPr lang="en-US" sz="2600" dirty="0" smtClean="0"/>
              <a:t>)</a:t>
            </a:r>
          </a:p>
          <a:p>
            <a:r>
              <a:rPr lang="en-US" dirty="0"/>
              <a:t>Semantic </a:t>
            </a:r>
            <a:r>
              <a:rPr lang="en-US" dirty="0" smtClean="0"/>
              <a:t>representation, validation, and quality </a:t>
            </a:r>
            <a:r>
              <a:rPr lang="en-US" dirty="0"/>
              <a:t>of research </a:t>
            </a:r>
            <a:r>
              <a:rPr lang="en-US" dirty="0" smtClean="0"/>
              <a:t>information</a:t>
            </a:r>
            <a:r>
              <a:rPr lang="en-US" dirty="0"/>
              <a:t/>
            </a:r>
            <a:br>
              <a:rPr lang="en-US" dirty="0"/>
            </a:br>
            <a:r>
              <a:rPr lang="en-US" sz="2600" dirty="0" smtClean="0"/>
              <a:t>(</a:t>
            </a:r>
            <a:r>
              <a:rPr lang="en-US" sz="2600" i="1" dirty="0" smtClean="0"/>
              <a:t>Cross-cutting, information sciences, computer science</a:t>
            </a:r>
            <a:r>
              <a:rPr lang="en-US" sz="2600" dirty="0" smtClean="0"/>
              <a:t>)</a:t>
            </a:r>
          </a:p>
          <a:p>
            <a:r>
              <a:rPr lang="en-US" dirty="0"/>
              <a:t>Semantic representation, validation, and quality of research information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i="1" dirty="0"/>
              <a:t>Cross-cutting, information sciences, computer science</a:t>
            </a:r>
            <a:r>
              <a:rPr lang="en-US" sz="2400" dirty="0" smtClean="0"/>
              <a:t>)</a:t>
            </a:r>
            <a:endParaRPr lang="en-US" sz="2600" dirty="0" smtClean="0"/>
          </a:p>
          <a:p>
            <a:r>
              <a:rPr lang="en-US" dirty="0" smtClean="0"/>
              <a:t>Durability of research </a:t>
            </a:r>
            <a:r>
              <a:rPr lang="en-US" dirty="0" smtClean="0"/>
              <a:t>information, Scholarly Record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i="1" dirty="0" smtClean="0"/>
              <a:t>Hardware engineering, </a:t>
            </a:r>
            <a:r>
              <a:rPr lang="en-US" sz="2200" i="1" dirty="0" smtClean="0"/>
              <a:t>Economics, Information Science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r>
              <a:rPr lang="en-US" dirty="0" smtClean="0"/>
              <a:t>Scalable </a:t>
            </a:r>
            <a:r>
              <a:rPr lang="en-US" dirty="0"/>
              <a:t>discovery, integration and </a:t>
            </a:r>
            <a:r>
              <a:rPr lang="en-US" dirty="0" smtClean="0"/>
              <a:t>understanding of the scholarly record</a:t>
            </a:r>
            <a:br>
              <a:rPr lang="en-US" dirty="0" smtClean="0"/>
            </a:br>
            <a:r>
              <a:rPr lang="en-US" sz="2600" dirty="0" smtClean="0"/>
              <a:t>(</a:t>
            </a:r>
            <a:r>
              <a:rPr lang="en-US" sz="2600" i="1" dirty="0" smtClean="0"/>
              <a:t>Computer science, information science</a:t>
            </a:r>
            <a:r>
              <a:rPr lang="en-US" sz="2600" dirty="0" smtClean="0"/>
              <a:t>)</a:t>
            </a:r>
            <a:endParaRPr lang="en-US" sz="2600" dirty="0"/>
          </a:p>
          <a:p>
            <a:endParaRPr lang="en-US" dirty="0" smtClean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79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</a:t>
            </a: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2003. Atkins, Daniel. "Revolutionizing science and engineering through </a:t>
            </a:r>
            <a:r>
              <a:rPr lang="en-US" dirty="0" err="1"/>
              <a:t>cyberinfrastructure</a:t>
            </a:r>
            <a:r>
              <a:rPr lang="en-US" dirty="0"/>
              <a:t>: Report of the National Science Foundation blue-ribbon advisory panel on </a:t>
            </a:r>
            <a:r>
              <a:rPr lang="en-US" dirty="0" err="1"/>
              <a:t>cyberinfrastructure</a:t>
            </a:r>
            <a:r>
              <a:rPr lang="en-US" dirty="0"/>
              <a:t>.", National Science </a:t>
            </a:r>
            <a:r>
              <a:rPr lang="en-US" dirty="0" err="1"/>
              <a:t>Dounation</a:t>
            </a:r>
            <a:r>
              <a:rPr lang="en-US" dirty="0"/>
              <a:t>. </a:t>
            </a:r>
          </a:p>
          <a:p>
            <a:r>
              <a:rPr lang="en-US" dirty="0"/>
              <a:t>2005. Berman and H. Brady, Workshop on </a:t>
            </a:r>
            <a:r>
              <a:rPr lang="en-US" dirty="0" err="1"/>
              <a:t>Cyberinfrastructure</a:t>
            </a:r>
            <a:r>
              <a:rPr lang="en-US" dirty="0"/>
              <a:t> for the Social and Behavioral Sciences: Final Report, National Science Foundation.. .https://</a:t>
            </a:r>
            <a:r>
              <a:rPr lang="en-US" dirty="0" err="1"/>
              <a:t>www.sdsc.edu</a:t>
            </a:r>
            <a:r>
              <a:rPr lang="en-US" dirty="0"/>
              <a:t>/about/director/pubs/SBE/</a:t>
            </a:r>
            <a:r>
              <a:rPr lang="en-US" dirty="0" smtClean="0"/>
              <a:t>index</a:t>
            </a:r>
            <a:endParaRPr lang="en-US" dirty="0"/>
          </a:p>
          <a:p>
            <a:r>
              <a:rPr lang="en-US" dirty="0"/>
              <a:t>2006. </a:t>
            </a:r>
            <a:r>
              <a:rPr lang="en-US" dirty="0" err="1"/>
              <a:t>Benkler</a:t>
            </a:r>
            <a:r>
              <a:rPr lang="en-US" dirty="0"/>
              <a:t>, </a:t>
            </a:r>
            <a:r>
              <a:rPr lang="en-US" dirty="0" err="1"/>
              <a:t>Yochai</a:t>
            </a:r>
            <a:r>
              <a:rPr lang="en-US" dirty="0"/>
              <a:t>. The wealth of networks: How social production transforms markets and freedom. Yale University Press, </a:t>
            </a:r>
          </a:p>
          <a:p>
            <a:r>
              <a:rPr lang="en-US" dirty="0"/>
              <a:t>2007. </a:t>
            </a:r>
            <a:r>
              <a:rPr lang="en-US" dirty="0" err="1"/>
              <a:t>Borgman</a:t>
            </a:r>
            <a:r>
              <a:rPr lang="en-US" dirty="0"/>
              <a:t>, Christine L. Scholarship in the digital age. The MIT Press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2007. </a:t>
            </a:r>
            <a:r>
              <a:rPr lang="en-US" dirty="0" err="1"/>
              <a:t>Ostrom</a:t>
            </a:r>
            <a:r>
              <a:rPr lang="en-US" dirty="0"/>
              <a:t>, </a:t>
            </a:r>
            <a:r>
              <a:rPr lang="en-US" dirty="0" err="1"/>
              <a:t>Elinor</a:t>
            </a:r>
            <a:r>
              <a:rPr lang="en-US" dirty="0"/>
              <a:t>, and Charlotte Hess. "Understanding knowledge as a commons: From theory to practice." Massachusetts Institute of Technology. Cambridge </a:t>
            </a:r>
          </a:p>
          <a:p>
            <a:r>
              <a:rPr lang="en-US" dirty="0"/>
              <a:t>2009. </a:t>
            </a:r>
            <a:r>
              <a:rPr lang="en-US" dirty="0" err="1"/>
              <a:t>Welshons</a:t>
            </a:r>
            <a:r>
              <a:rPr lang="en-US" dirty="0"/>
              <a:t>, </a:t>
            </a:r>
            <a:r>
              <a:rPr lang="en-US" dirty="0" err="1"/>
              <a:t>Marlo</a:t>
            </a:r>
            <a:r>
              <a:rPr lang="en-US" dirty="0"/>
              <a:t>. "Our Cultural Commonwealth: The report of the American Council of Learned Societies Commission on </a:t>
            </a:r>
            <a:r>
              <a:rPr lang="en-US" dirty="0" err="1"/>
              <a:t>Cyberinfrastructure</a:t>
            </a:r>
            <a:r>
              <a:rPr lang="en-US" dirty="0"/>
              <a:t> </a:t>
            </a:r>
            <a:r>
              <a:rPr lang="en-US" dirty="0" err="1"/>
              <a:t>ror</a:t>
            </a:r>
            <a:r>
              <a:rPr lang="en-US" dirty="0"/>
              <a:t> the Humanities and Social Sciences</a:t>
            </a:r>
            <a:r>
              <a:rPr lang="en-US" dirty="0" smtClean="0"/>
              <a:t>.” </a:t>
            </a:r>
            <a:endParaRPr lang="en-US" dirty="0"/>
          </a:p>
          <a:p>
            <a:r>
              <a:rPr lang="en-US" dirty="0"/>
              <a:t>2011. Education Advisory Board. "Redefining the academic library: Managing the migration to digital information </a:t>
            </a:r>
            <a:r>
              <a:rPr lang="en-US"/>
              <a:t>services</a:t>
            </a:r>
            <a:r>
              <a:rPr lang="en-US" smtClean="0"/>
              <a:t>.” </a:t>
            </a:r>
            <a:endParaRPr lang="en-US" dirty="0"/>
          </a:p>
          <a:p>
            <a:r>
              <a:rPr lang="en-US" dirty="0"/>
              <a:t>2013. Altman, et al. National Digital Stewardship Agenda, National Digital Stewardship </a:t>
            </a:r>
            <a:r>
              <a:rPr lang="en-US" dirty="0" smtClean="0"/>
              <a:t>Alliance.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www.digitalpreservation.gov</a:t>
            </a:r>
            <a:r>
              <a:rPr lang="en-US" dirty="0"/>
              <a:t>/</a:t>
            </a:r>
            <a:r>
              <a:rPr lang="en-US" dirty="0" err="1"/>
              <a:t>ndsa</a:t>
            </a:r>
            <a:r>
              <a:rPr lang="en-US" dirty="0"/>
              <a:t>/</a:t>
            </a:r>
            <a:r>
              <a:rPr lang="en-US" dirty="0" err="1"/>
              <a:t>nationalagenda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32775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Bookman Old Style" charset="0"/>
              </a:rPr>
              <a:t>Questions?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799647" y="2286000"/>
            <a:ext cx="7620000" cy="1687286"/>
          </a:xfrm>
        </p:spPr>
        <p:txBody>
          <a:bodyPr>
            <a:normAutofit fontScale="25000" lnSpcReduction="20000"/>
          </a:bodyPr>
          <a:lstStyle/>
          <a:p>
            <a:pPr>
              <a:buFont typeface="Wingdings 3" charset="0"/>
              <a:buNone/>
            </a:pPr>
            <a:r>
              <a:rPr lang="en-US" sz="12800" dirty="0">
                <a:latin typeface="Gill Sans MT" charset="0"/>
              </a:rPr>
              <a:t>E-mail:	 </a:t>
            </a:r>
            <a:r>
              <a:rPr lang="en-US" sz="12800" dirty="0" smtClean="0">
                <a:latin typeface="Gill Sans MT" charset="0"/>
              </a:rPr>
              <a:t>	</a:t>
            </a:r>
            <a:r>
              <a:rPr lang="en-US" sz="12800" dirty="0" smtClean="0">
                <a:latin typeface="Gill Sans MT" charset="0"/>
                <a:hlinkClick r:id="rId2"/>
              </a:rPr>
              <a:t>escience@mit.edu</a:t>
            </a:r>
            <a:r>
              <a:rPr lang="en-US" sz="12800" dirty="0" smtClean="0">
                <a:latin typeface="Gill Sans MT" charset="0"/>
              </a:rPr>
              <a:t>	</a:t>
            </a:r>
            <a:endParaRPr lang="en-US" sz="12800" dirty="0">
              <a:latin typeface="Gill Sans MT" charset="0"/>
            </a:endParaRPr>
          </a:p>
          <a:p>
            <a:pPr>
              <a:buFont typeface="Wingdings 3" charset="0"/>
              <a:buNone/>
            </a:pPr>
            <a:r>
              <a:rPr lang="en-US" sz="12800" dirty="0" smtClean="0">
                <a:latin typeface="Gill Sans MT" charset="0"/>
              </a:rPr>
              <a:t>Web:			</a:t>
            </a:r>
            <a:r>
              <a:rPr lang="en-US" sz="12800" dirty="0" smtClean="0">
                <a:latin typeface="Gill Sans MT" charset="0"/>
                <a:hlinkClick r:id="rId3"/>
              </a:rPr>
              <a:t>micahaltman.com</a:t>
            </a:r>
            <a:endParaRPr lang="en-US" sz="12800" dirty="0" smtClean="0">
              <a:latin typeface="Gill Sans MT" charset="0"/>
            </a:endParaRPr>
          </a:p>
          <a:p>
            <a:pPr>
              <a:buFont typeface="Wingdings 3" charset="0"/>
              <a:buNone/>
            </a:pPr>
            <a:r>
              <a:rPr lang="en-US" sz="12800" dirty="0" smtClean="0">
                <a:latin typeface="Gill Sans MT" charset="0"/>
              </a:rPr>
              <a:t>Twitter</a:t>
            </a:r>
            <a:r>
              <a:rPr lang="en-US" sz="12800" dirty="0">
                <a:latin typeface="Gill Sans MT" charset="0"/>
              </a:rPr>
              <a:t>: </a:t>
            </a:r>
            <a:r>
              <a:rPr lang="en-US" sz="12800" dirty="0" smtClean="0">
                <a:latin typeface="Gill Sans MT" charset="0"/>
              </a:rPr>
              <a:t>		@</a:t>
            </a:r>
            <a:r>
              <a:rPr lang="en-US" sz="12800" dirty="0" err="1">
                <a:latin typeface="Gill Sans MT" charset="0"/>
              </a:rPr>
              <a:t>drmaltman</a:t>
            </a:r>
            <a:endParaRPr lang="en-US" sz="12800" dirty="0">
              <a:latin typeface="Gill Sans MT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 3" charset="0"/>
              <a:buNone/>
            </a:pPr>
            <a:endParaRPr lang="en-US" dirty="0">
              <a:latin typeface="Gill Sans MT" charset="0"/>
              <a:hlinkClick r:id="rId4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  <a:hlinkClick r:id="rId5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 algn="ctr">
              <a:buFont typeface="Wingdings 3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 3" charset="0"/>
              <a:buNone/>
            </a:pP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31747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2"/>
                </a:solidFill>
                <a:latin typeface="Gill Sans MT" charset="0"/>
              </a:rPr>
              <a:t>Grand Challenges in Scholarly Communication: Determining the Value, Assessment, and Reward Mechanisms</a:t>
            </a:r>
            <a:endParaRPr lang="en-US" sz="1400">
              <a:solidFill>
                <a:schemeClr val="tx2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478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750"/>
            <a:ext cx="8229600" cy="49484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These opinions are my own, they are not the opinions of MIT, Brookings, any of the project funders, nor (with the exception of co-authored previously published work)  my collaborators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i="1" dirty="0" smtClean="0"/>
              <a:t>Secondary disclaimer</a:t>
            </a:r>
            <a:r>
              <a:rPr lang="en-US" sz="4000" i="1" dirty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“</a:t>
            </a:r>
            <a:r>
              <a:rPr lang="en-US" sz="4000" dirty="0"/>
              <a:t>It’s tough to make predictions, especially about the future!</a:t>
            </a:r>
            <a:r>
              <a:rPr lang="en-US" sz="4000" dirty="0" smtClean="0"/>
              <a:t>”</a:t>
            </a:r>
          </a:p>
          <a:p>
            <a:pPr marL="0" indent="0" algn="ctr">
              <a:buNone/>
            </a:pPr>
            <a:r>
              <a:rPr lang="en-US" sz="4000" dirty="0" smtClean="0"/>
              <a:t>-</a:t>
            </a:r>
            <a:r>
              <a:rPr lang="en-US" sz="2600" dirty="0" smtClean="0"/>
              <a:t>- Attributed </a:t>
            </a:r>
            <a:r>
              <a:rPr lang="en-US" sz="2600" dirty="0"/>
              <a:t>to Woody Allen, Yogi Berra, </a:t>
            </a:r>
            <a:r>
              <a:rPr lang="en-US" sz="2600" dirty="0" err="1"/>
              <a:t>Niels</a:t>
            </a:r>
            <a:r>
              <a:rPr lang="en-US" sz="2600" dirty="0"/>
              <a:t> Bohr, </a:t>
            </a:r>
            <a:r>
              <a:rPr lang="en-US" sz="2600" dirty="0" err="1"/>
              <a:t>Vint</a:t>
            </a:r>
            <a:r>
              <a:rPr lang="en-US" sz="2600" dirty="0"/>
              <a:t> Cerf, Winston Churchill, Confucius, </a:t>
            </a:r>
            <a:r>
              <a:rPr lang="en-US" sz="2600" dirty="0" err="1"/>
              <a:t>Disreali</a:t>
            </a:r>
            <a:r>
              <a:rPr lang="en-US" sz="2600" dirty="0"/>
              <a:t> [sic], Freeman Dyson, Cecil B. </a:t>
            </a:r>
            <a:r>
              <a:rPr lang="en-US" sz="2600" dirty="0" err="1"/>
              <a:t>Demille</a:t>
            </a:r>
            <a:r>
              <a:rPr lang="en-US" sz="2600" dirty="0"/>
              <a:t>, Albert Einstein, Enrico Fermi, Edgar R. Fiedler, Bob </a:t>
            </a:r>
            <a:r>
              <a:rPr lang="en-US" sz="2600" dirty="0" err="1"/>
              <a:t>Fourer</a:t>
            </a:r>
            <a:r>
              <a:rPr lang="en-US" sz="2600" dirty="0"/>
              <a:t>, Sam Goldwyn, Allan </a:t>
            </a:r>
            <a:r>
              <a:rPr lang="en-US" sz="2600" dirty="0" err="1"/>
              <a:t>Lamport</a:t>
            </a:r>
            <a:r>
              <a:rPr lang="en-US" sz="2600" dirty="0"/>
              <a:t>, Groucho Marx, Dan Quayle, George Bernard Shaw, Casey Stengel, Will Rogers, M. </a:t>
            </a:r>
            <a:r>
              <a:rPr lang="en-US" sz="2600" dirty="0" err="1"/>
              <a:t>Taub</a:t>
            </a:r>
            <a:r>
              <a:rPr lang="en-US" sz="2600" dirty="0"/>
              <a:t>, Mark Twain, Kerr L. White, etc.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14:conveyor dir="l"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&amp; Co-Conspirators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BRDI Sponsor: </a:t>
            </a:r>
            <a:br>
              <a:rPr lang="en-US" dirty="0" smtClean="0"/>
            </a:br>
            <a:r>
              <a:rPr lang="en-US" dirty="0" smtClean="0"/>
              <a:t>Ann </a:t>
            </a:r>
            <a:r>
              <a:rPr lang="en-US" dirty="0" err="1" smtClean="0"/>
              <a:t>Wolpert</a:t>
            </a:r>
            <a:endParaRPr lang="en-US" dirty="0" smtClean="0"/>
          </a:p>
          <a:p>
            <a:r>
              <a:rPr lang="en-US" dirty="0" smtClean="0"/>
              <a:t>Academic Collaborators:</a:t>
            </a:r>
            <a:br>
              <a:rPr lang="en-US" dirty="0" smtClean="0"/>
            </a:br>
            <a:r>
              <a:rPr lang="en-US" dirty="0" smtClean="0"/>
              <a:t>Laura </a:t>
            </a:r>
            <a:r>
              <a:rPr lang="en-US" dirty="0" err="1" smtClean="0"/>
              <a:t>Bartolo</a:t>
            </a:r>
            <a:r>
              <a:rPr lang="en-US" dirty="0" smtClean="0"/>
              <a:t>, Clifford Duke</a:t>
            </a:r>
          </a:p>
          <a:p>
            <a:r>
              <a:rPr lang="en-US" dirty="0" smtClean="0"/>
              <a:t>NAS Staff: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Subhash</a:t>
            </a:r>
            <a:r>
              <a:rPr lang="en-US" dirty="0"/>
              <a:t> </a:t>
            </a:r>
            <a:r>
              <a:rPr lang="en-US" dirty="0" err="1" smtClean="0"/>
              <a:t>Kuvelker</a:t>
            </a:r>
            <a:r>
              <a:rPr lang="en-US" dirty="0" smtClean="0"/>
              <a:t>, Paul </a:t>
            </a:r>
            <a:r>
              <a:rPr lang="en-US" dirty="0" err="1" smtClean="0"/>
              <a:t>Uhlir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“grand challenge”?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98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 </a:t>
            </a:r>
            <a:r>
              <a:rPr lang="en-US" sz="4400" i="1" dirty="0" smtClean="0"/>
              <a:t>fundamental research </a:t>
            </a:r>
            <a:r>
              <a:rPr lang="en-US" sz="4400" i="1" dirty="0"/>
              <a:t>problem </a:t>
            </a:r>
            <a:r>
              <a:rPr lang="en-US" sz="4400" dirty="0" smtClean="0"/>
              <a:t>with </a:t>
            </a:r>
            <a:r>
              <a:rPr lang="en-US" sz="4400" b="1" dirty="0" smtClean="0"/>
              <a:t>broad applications </a:t>
            </a:r>
            <a:r>
              <a:rPr lang="en-US" sz="4400" dirty="0" smtClean="0"/>
              <a:t>and </a:t>
            </a:r>
            <a:r>
              <a:rPr lang="en-US" sz="4400" b="1" dirty="0" smtClean="0"/>
              <a:t>large impact</a:t>
            </a:r>
            <a:r>
              <a:rPr lang="en-US" sz="4400" dirty="0" smtClean="0"/>
              <a:t>, that is </a:t>
            </a:r>
            <a:r>
              <a:rPr lang="en-US" sz="4400" b="1" dirty="0" smtClean="0"/>
              <a:t>potentially </a:t>
            </a:r>
            <a:r>
              <a:rPr lang="en-US" sz="4400" b="1" dirty="0"/>
              <a:t>solvable </a:t>
            </a:r>
            <a:r>
              <a:rPr lang="en-US" sz="4400" dirty="0" smtClean="0"/>
              <a:t>within 10-15 years.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-12700" y="88900"/>
            <a:ext cx="9067800" cy="60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Handwriting - Dakota" charset="0"/>
                <a:cs typeface="Handwriting - Dakota" charset="0"/>
              </a:rPr>
              <a:t>The New Challenge for Scholars– Dealing With More</a:t>
            </a:r>
          </a:p>
        </p:txBody>
      </p:sp>
      <p:pic>
        <p:nvPicPr>
          <p:cNvPr id="102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" y="981090"/>
            <a:ext cx="1750499" cy="23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009650"/>
            <a:ext cx="488632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5257800" y="73025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Shifting Evidence 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762375"/>
            <a:ext cx="48101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4508500" y="3179763"/>
            <a:ext cx="441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High Performance Collaboration</a:t>
            </a:r>
          </a:p>
          <a:p>
            <a:pPr eaLnBrk="1" hangingPunct="1"/>
            <a:r>
              <a:rPr lang="en-US" sz="1800" b="1"/>
              <a:t>(here comes everybody…) 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0" y="641350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More </a:t>
            </a:r>
            <a:r>
              <a:rPr lang="en-US" sz="1800" b="1" dirty="0"/>
              <a:t>Data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85800" y="5089964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Publish, then Filter</a:t>
            </a:r>
          </a:p>
        </p:txBody>
      </p:sp>
      <p:pic>
        <p:nvPicPr>
          <p:cNvPr id="1024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" y="5458264"/>
            <a:ext cx="41989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" y="6111027"/>
            <a:ext cx="1570063" cy="49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0" y="6127757"/>
            <a:ext cx="1603400" cy="45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160247" y="3394075"/>
            <a:ext cx="180309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More </a:t>
            </a:r>
            <a:r>
              <a:rPr lang="en-US" sz="1800" b="1" dirty="0" smtClean="0"/>
              <a:t>Learners</a:t>
            </a:r>
            <a:endParaRPr lang="en-US" sz="1800" b="1" dirty="0"/>
          </a:p>
        </p:txBody>
      </p:sp>
      <p:pic>
        <p:nvPicPr>
          <p:cNvPr id="10253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63" y="1066800"/>
            <a:ext cx="15398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0987"/>
            <a:ext cx="191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057400" y="682927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More Open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682" y="4368895"/>
            <a:ext cx="997862" cy="592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058" y="3815906"/>
            <a:ext cx="1641475" cy="395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2538" y="4349306"/>
            <a:ext cx="1473200" cy="406400"/>
          </a:xfrm>
          <a:prstGeom prst="rect">
            <a:avLst/>
          </a:prstGeom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057400" y="2733659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More</a:t>
            </a:r>
            <a:endParaRPr lang="en-US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13079" y="2733659"/>
            <a:ext cx="12573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2538" y="3197225"/>
            <a:ext cx="1539875" cy="292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1700" y="3716444"/>
            <a:ext cx="1338279" cy="49512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0098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National Research Council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9" y="1100667"/>
            <a:ext cx="8588271" cy="56208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1600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r>
              <a:rPr lang="en-US" sz="2300" i="1" dirty="0"/>
              <a:t>The Future of Scientific Knowledge Discovery in Open Networked Environments: Summary of a Workshop</a:t>
            </a:r>
            <a:r>
              <a:rPr lang="en-US" sz="2300" dirty="0"/>
              <a:t> (2012)</a:t>
            </a:r>
            <a:r>
              <a:rPr lang="en-US" sz="2300" dirty="0" smtClean="0"/>
              <a:t>.</a:t>
            </a:r>
          </a:p>
          <a:p>
            <a:r>
              <a:rPr lang="en-US" sz="2300" i="1" dirty="0" smtClean="0"/>
              <a:t>The </a:t>
            </a:r>
            <a:r>
              <a:rPr lang="en-US" sz="2300" i="1" dirty="0"/>
              <a:t>Case for International Sharing of Scientific Data: A Focus on Developing Countries </a:t>
            </a:r>
            <a:r>
              <a:rPr lang="en-US" sz="2300" dirty="0"/>
              <a:t>(2012)</a:t>
            </a:r>
            <a:r>
              <a:rPr lang="en-US" sz="2300" dirty="0" smtClean="0"/>
              <a:t>.</a:t>
            </a:r>
          </a:p>
          <a:p>
            <a:r>
              <a:rPr lang="en-US" sz="2300" i="1" dirty="0" smtClean="0"/>
              <a:t>For </a:t>
            </a:r>
            <a:r>
              <a:rPr lang="en-US" sz="2300" i="1" dirty="0"/>
              <a:t>Attribution – Developing Data Attribution and Citation Practices and Standards: Summary of an International Workshop </a:t>
            </a:r>
            <a:r>
              <a:rPr lang="en-US" sz="2300" dirty="0"/>
              <a:t>(2012)</a:t>
            </a:r>
            <a:r>
              <a:rPr lang="en-US" sz="2300" dirty="0" smtClean="0"/>
              <a:t>.</a:t>
            </a:r>
          </a:p>
          <a:p>
            <a:r>
              <a:rPr lang="en-US" sz="2300" i="1" dirty="0" smtClean="0"/>
              <a:t>Designing </a:t>
            </a:r>
            <a:r>
              <a:rPr lang="en-US" sz="2300" i="1" dirty="0"/>
              <a:t>the Microbial Research Commons: Proceedings of an International Workshop </a:t>
            </a:r>
            <a:r>
              <a:rPr lang="en-US" sz="2300" dirty="0"/>
              <a:t>(2011)</a:t>
            </a:r>
            <a:r>
              <a:rPr lang="en-US" sz="2300" dirty="0" smtClean="0"/>
              <a:t>.</a:t>
            </a:r>
          </a:p>
          <a:p>
            <a:r>
              <a:rPr lang="en-US" sz="2300" i="1" dirty="0"/>
              <a:t>Communicating Science and Engineering Data in the Information Age. </a:t>
            </a:r>
            <a:r>
              <a:rPr lang="en-US" sz="2300" dirty="0"/>
              <a:t>(2011).</a:t>
            </a:r>
            <a:endParaRPr lang="en-US" sz="2300" dirty="0" smtClean="0"/>
          </a:p>
          <a:p>
            <a:r>
              <a:rPr lang="en-US" sz="2300" i="1" dirty="0" smtClean="0"/>
              <a:t>The </a:t>
            </a:r>
            <a:r>
              <a:rPr lang="en-US" sz="2300" i="1" dirty="0"/>
              <a:t>Socioeconomic Effects of Public Sector Information on Digital Networks </a:t>
            </a:r>
            <a:r>
              <a:rPr lang="en-US" sz="2300" dirty="0"/>
              <a:t>(2009)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Ensuring the Integrity, Availability, and Stewardship of Research Data in the Digital Age</a:t>
            </a:r>
            <a:r>
              <a:rPr lang="en-US" sz="2300" dirty="0"/>
              <a:t> (COSEPUP, 2009)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Environmental Data Management at NOAA: Archiving, Stewardship, and Access </a:t>
            </a:r>
            <a:r>
              <a:rPr lang="en-US" sz="2300" dirty="0"/>
              <a:t>(2007)</a:t>
            </a:r>
            <a:r>
              <a:rPr lang="en-US" sz="2300" dirty="0" smtClean="0"/>
              <a:t>.</a:t>
            </a:r>
          </a:p>
          <a:p>
            <a:r>
              <a:rPr lang="en-US" sz="2300" i="1" dirty="0"/>
              <a:t>Putting people on the map: Protecting confidentiality with linked </a:t>
            </a:r>
            <a:r>
              <a:rPr lang="en-US" sz="2300" i="1" dirty="0" err="1"/>
              <a:t>social­spatial</a:t>
            </a:r>
            <a:r>
              <a:rPr lang="en-US" sz="2300" i="1" dirty="0"/>
              <a:t> dat</a:t>
            </a:r>
            <a:r>
              <a:rPr lang="en-US" sz="2300" dirty="0"/>
              <a:t>a. (2007)</a:t>
            </a:r>
            <a:r>
              <a:rPr lang="en-US" sz="2300" dirty="0" smtClean="0"/>
              <a:t>.</a:t>
            </a:r>
          </a:p>
          <a:p>
            <a:r>
              <a:rPr lang="en-US" sz="2300" i="1" dirty="0"/>
              <a:t>Engaging Privacy and Technology in a Digital </a:t>
            </a:r>
            <a:r>
              <a:rPr lang="en-US" sz="2300" i="1" dirty="0" smtClean="0"/>
              <a:t>Age</a:t>
            </a:r>
            <a:r>
              <a:rPr lang="en-US" sz="2300" dirty="0" smtClean="0"/>
              <a:t>. (2007)</a:t>
            </a:r>
            <a:endParaRPr lang="en-US" sz="2300" dirty="0"/>
          </a:p>
          <a:p>
            <a:r>
              <a:rPr lang="en-US" sz="2300" i="1" dirty="0"/>
              <a:t>Strategies for Preservation of and Open Access to Scientific Data in China </a:t>
            </a:r>
            <a:r>
              <a:rPr lang="en-US" sz="2300" dirty="0"/>
              <a:t>(2006)</a:t>
            </a:r>
            <a:r>
              <a:rPr lang="en-US" sz="2300" dirty="0" smtClean="0"/>
              <a:t>.</a:t>
            </a:r>
          </a:p>
          <a:p>
            <a:r>
              <a:rPr lang="en-US" sz="2300" i="1" dirty="0"/>
              <a:t>Expanding access to research data: Reconciling risks and opportunities. </a:t>
            </a:r>
            <a:r>
              <a:rPr lang="en-US" sz="2300" dirty="0"/>
              <a:t>(2005)</a:t>
            </a:r>
          </a:p>
          <a:p>
            <a:r>
              <a:rPr lang="en-US" sz="2300" i="1" dirty="0"/>
              <a:t>The Role of Scientific and Technical Data and Information in the Public Domai</a:t>
            </a:r>
            <a:r>
              <a:rPr lang="en-US" sz="2300" dirty="0"/>
              <a:t>n (2003)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Sharing Publication-related Data and Materials: Responsibilities of Authorship in the Life Sciences </a:t>
            </a:r>
            <a:r>
              <a:rPr lang="en-US" sz="2300" dirty="0"/>
              <a:t>(2003)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Access to Research Data in the 21st Century </a:t>
            </a:r>
            <a:r>
              <a:rPr lang="en-US" sz="2300" dirty="0"/>
              <a:t>(2002</a:t>
            </a:r>
            <a:r>
              <a:rPr lang="en-US" sz="2300" dirty="0" smtClean="0"/>
              <a:t>)</a:t>
            </a:r>
            <a:endParaRPr lang="en-US" sz="2300" dirty="0"/>
          </a:p>
          <a:p>
            <a:r>
              <a:rPr lang="en-US" sz="2300" i="1" dirty="0"/>
              <a:t>Health Data in the Information Age: Use, Disclosure, and Privacy </a:t>
            </a:r>
            <a:r>
              <a:rPr lang="en-US" sz="2300" dirty="0"/>
              <a:t>(2002)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Building a Workforce for the Information Economy </a:t>
            </a:r>
            <a:r>
              <a:rPr lang="en-US" sz="2300" dirty="0"/>
              <a:t>(2001)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LC21: A Digital Strategy for the Library of Congress </a:t>
            </a:r>
            <a:r>
              <a:rPr lang="en-US" sz="2300" dirty="0"/>
              <a:t>(2000). </a:t>
            </a:r>
          </a:p>
          <a:p>
            <a:r>
              <a:rPr lang="en-US" sz="2300" i="1" dirty="0"/>
              <a:t>Improving Access to and Confidentiality of Research Data </a:t>
            </a:r>
            <a:r>
              <a:rPr lang="en-US" sz="2300" dirty="0" smtClean="0"/>
              <a:t>(2000</a:t>
            </a:r>
            <a:r>
              <a:rPr lang="en-US" sz="2300" dirty="0"/>
              <a:t>)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i="1" dirty="0"/>
              <a:t>Bits of Power: Issues in Global Access to Scientific Data </a:t>
            </a:r>
            <a:r>
              <a:rPr lang="en-US" sz="2300" dirty="0"/>
              <a:t>(1997).</a:t>
            </a:r>
          </a:p>
          <a:p>
            <a:endParaRPr lang="en-US" sz="2000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Gill Sans MT" charset="0"/>
                <a:ea typeface="ＭＳ Ｐゴシック" charset="0"/>
                <a:cs typeface="ＭＳ Ｐゴシック" charset="0"/>
              </a:rPr>
              <a:t>					</a:t>
            </a:r>
          </a:p>
          <a:p>
            <a:pPr marL="0" indent="0">
              <a:buNone/>
            </a:pPr>
            <a:endParaRPr lang="en-US" sz="36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50000"/>
              </a:lnSpc>
            </a:pPr>
            <a:endParaRPr lang="en-US" sz="3600" dirty="0" smtClean="0">
              <a:latin typeface="Gill Sans MT" charset="0"/>
            </a:endParaRPr>
          </a:p>
          <a:p>
            <a:pPr>
              <a:lnSpc>
                <a:spcPct val="50000"/>
              </a:lnSpc>
            </a:pPr>
            <a:endParaRPr lang="en-US" sz="3600" dirty="0" smtClean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b="1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3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Study Grand Challenges in Scholarly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Acceleration in growth of scholarly information – almost 3 articles published every minute</a:t>
            </a:r>
          </a:p>
          <a:p>
            <a:r>
              <a:rPr lang="en-US" dirty="0" smtClean="0"/>
              <a:t>Huge degree of disruption and opportunity in this broad subject area</a:t>
            </a:r>
          </a:p>
          <a:p>
            <a:r>
              <a:rPr lang="en-US" dirty="0" smtClean="0"/>
              <a:t>Increasing need for guidance by policymakers, funders, research </a:t>
            </a:r>
            <a:r>
              <a:rPr lang="en-US" dirty="0" smtClean="0"/>
              <a:t>organizations</a:t>
            </a:r>
          </a:p>
          <a:p>
            <a:r>
              <a:rPr lang="en-US" dirty="0" smtClean="0"/>
              <a:t>Problems potentially span disciplines –</a:t>
            </a:r>
            <a:br>
              <a:rPr lang="en-US" dirty="0" smtClean="0"/>
            </a:br>
            <a:r>
              <a:rPr lang="en-US" dirty="0" smtClean="0"/>
              <a:t>not systematically covered by research agendas within single disciplines</a:t>
            </a:r>
            <a:endParaRPr lang="en-US" dirty="0" smtClean="0"/>
          </a:p>
          <a:p>
            <a:r>
              <a:rPr lang="en-US" dirty="0" smtClean="0"/>
              <a:t>Most previous major studies focus primarily on </a:t>
            </a:r>
            <a:r>
              <a:rPr lang="en-US" i="1" dirty="0" smtClean="0"/>
              <a:t>data</a:t>
            </a:r>
            <a:r>
              <a:rPr lang="en-US" dirty="0"/>
              <a:t> </a:t>
            </a:r>
            <a:r>
              <a:rPr lang="en-US" dirty="0" smtClean="0"/>
              <a:t>rather than on research information &amp; communication more generally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study to provide recommendations useful for guiding research &amp; funding</a:t>
            </a:r>
          </a:p>
          <a:p>
            <a:r>
              <a:rPr lang="en-US" dirty="0" smtClean="0"/>
              <a:t>Broad </a:t>
            </a:r>
            <a:r>
              <a:rPr lang="en-US" dirty="0"/>
              <a:t>range of </a:t>
            </a:r>
            <a:r>
              <a:rPr lang="en-US" dirty="0" smtClean="0"/>
              <a:t>experts</a:t>
            </a:r>
          </a:p>
          <a:p>
            <a:r>
              <a:rPr lang="en-US" dirty="0" smtClean="0"/>
              <a:t>18 month execution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Evaluation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Estimating the risks to and future value of </a:t>
            </a:r>
            <a:r>
              <a:rPr lang="en-US" dirty="0" smtClean="0"/>
              <a:t>the research </a:t>
            </a:r>
            <a:r>
              <a:rPr lang="en-US" dirty="0" smtClean="0"/>
              <a:t>information</a:t>
            </a:r>
            <a:br>
              <a:rPr lang="en-US" dirty="0" smtClean="0"/>
            </a:br>
            <a:r>
              <a:rPr lang="en-US" sz="2600" dirty="0" smtClean="0"/>
              <a:t>(</a:t>
            </a:r>
            <a:r>
              <a:rPr lang="en-US" sz="2600" i="1" dirty="0" smtClean="0"/>
              <a:t>Library, information science &amp; economics)</a:t>
            </a:r>
            <a:endParaRPr lang="en-US" sz="2600" dirty="0" smtClean="0"/>
          </a:p>
          <a:p>
            <a:r>
              <a:rPr lang="en-US" dirty="0" smtClean="0"/>
              <a:t>Evaluating the </a:t>
            </a:r>
            <a:r>
              <a:rPr lang="en-US" dirty="0"/>
              <a:t>quality, verifiability and impact of </a:t>
            </a:r>
            <a:r>
              <a:rPr lang="en-US" smtClean="0"/>
              <a:t>research</a:t>
            </a:r>
            <a:r>
              <a:rPr lang="en-US"/>
              <a:t> </a:t>
            </a:r>
            <a:r>
              <a:rPr lang="en-US" smtClean="0"/>
              <a:t>information</a:t>
            </a:r>
            <a:br>
              <a:rPr lang="en-US" smtClean="0"/>
            </a:br>
            <a:r>
              <a:rPr lang="en-US" sz="2600" smtClean="0"/>
              <a:t>(</a:t>
            </a:r>
            <a:r>
              <a:rPr lang="en-US" sz="2600" i="1" dirty="0"/>
              <a:t>Cross-</a:t>
            </a:r>
            <a:r>
              <a:rPr lang="en-US" sz="2600" i="1" dirty="0" smtClean="0"/>
              <a:t>cutting</a:t>
            </a:r>
            <a:r>
              <a:rPr lang="en-US" sz="2600" dirty="0"/>
              <a:t>)</a:t>
            </a:r>
            <a:endParaRPr lang="en-US" sz="2600" dirty="0" smtClean="0"/>
          </a:p>
          <a:p>
            <a:r>
              <a:rPr lang="en-US" dirty="0" smtClean="0"/>
              <a:t>Adapting the </a:t>
            </a:r>
            <a:r>
              <a:rPr lang="en-US" dirty="0"/>
              <a:t>university tenure, recognition and reward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sz="2600" dirty="0" smtClean="0"/>
              <a:t>(</a:t>
            </a:r>
            <a:r>
              <a:rPr lang="en-US" sz="2600" i="1" dirty="0"/>
              <a:t>Cross-</a:t>
            </a:r>
            <a:r>
              <a:rPr lang="en-US" sz="2600" i="1" dirty="0" smtClean="0"/>
              <a:t>cutting</a:t>
            </a:r>
            <a:r>
              <a:rPr lang="en-US" sz="2600" i="1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Grand Challenges in Scholarly Communication: Determining the Value, Assessment, and Reward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14435</TotalTime>
  <Words>1168</Words>
  <Application>Microsoft Macintosh PowerPoint</Application>
  <PresentationFormat>On-screen Show (4:3)</PresentationFormat>
  <Paragraphs>123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Grand Challenges in Scholarly Communication: Determining the Value, Assessment, and Reward Mechanisms</vt:lpstr>
      <vt:lpstr>DISCLAIMER</vt:lpstr>
      <vt:lpstr>Collaborators &amp; Co-Conspirators</vt:lpstr>
      <vt:lpstr>What is a “grand challenge”?</vt:lpstr>
      <vt:lpstr>The New Challenge for Scholars– Dealing With More</vt:lpstr>
      <vt:lpstr>Related National Research Council Reports</vt:lpstr>
      <vt:lpstr>Why Study Grand Challenges in Scholarly Communication?</vt:lpstr>
      <vt:lpstr>Study Form</vt:lpstr>
      <vt:lpstr>Example Evaluation Challenges</vt:lpstr>
      <vt:lpstr>Some Other Grand Challenges in Scholarly Communication (For Research Priorities in Data Management other BRDI studies, CSTB … ?) </vt:lpstr>
      <vt:lpstr>Other Key 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Unified Framework for Bit-Level Preservation Risk Management</dc:title>
  <dc:creator>micah</dc:creator>
  <cp:lastModifiedBy>micah altman</cp:lastModifiedBy>
  <cp:revision>249</cp:revision>
  <dcterms:created xsi:type="dcterms:W3CDTF">2012-09-21T14:08:05Z</dcterms:created>
  <dcterms:modified xsi:type="dcterms:W3CDTF">2013-09-23T15:41:20Z</dcterms:modified>
</cp:coreProperties>
</file>