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4"/>
  </p:notesMasterIdLst>
  <p:sldIdLst>
    <p:sldId id="299" r:id="rId3"/>
    <p:sldId id="317" r:id="rId4"/>
    <p:sldId id="352" r:id="rId5"/>
    <p:sldId id="354" r:id="rId6"/>
    <p:sldId id="343" r:id="rId7"/>
    <p:sldId id="350" r:id="rId8"/>
    <p:sldId id="345" r:id="rId9"/>
    <p:sldId id="349" r:id="rId10"/>
    <p:sldId id="346" r:id="rId11"/>
    <p:sldId id="344" r:id="rId12"/>
    <p:sldId id="268" r:id="rId13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b="1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2E7A2E"/>
    <a:srgbClr val="703D29"/>
    <a:srgbClr val="00CC66"/>
    <a:srgbClr val="E4D700"/>
    <a:srgbClr val="9A9B9C"/>
    <a:srgbClr val="58A618"/>
    <a:srgbClr val="D96A2C"/>
    <a:srgbClr val="CC6021"/>
    <a:srgbClr val="C55B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6" autoAdjust="0"/>
    <p:restoredTop sz="78040" autoAdjust="0"/>
  </p:normalViewPr>
  <p:slideViewPr>
    <p:cSldViewPr>
      <p:cViewPr>
        <p:scale>
          <a:sx n="57" d="100"/>
          <a:sy n="57" d="100"/>
        </p:scale>
        <p:origin x="-821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>
                <a:solidFill>
                  <a:schemeClr val="accent1"/>
                </a:solidFill>
              </a:defRPr>
            </a:pPr>
            <a:r>
              <a:rPr lang="en-US" dirty="0">
                <a:solidFill>
                  <a:schemeClr val="accent5"/>
                </a:solidFill>
              </a:rPr>
              <a:t>RDA by Sector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RDA by Sector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5"/>
              </a:solidFill>
            </c:spPr>
          </c:dPt>
          <c:dPt>
            <c:idx val="3"/>
            <c:bubble3D val="0"/>
            <c:spPr>
              <a:solidFill>
                <a:schemeClr val="accent2"/>
              </a:solidFill>
            </c:spPr>
          </c:dPt>
          <c:cat>
            <c:strRef>
              <c:f>Sheet1!$A$2:$A$5</c:f>
              <c:strCache>
                <c:ptCount val="4"/>
                <c:pt idx="0">
                  <c:v>Academics (66%)</c:v>
                </c:pt>
                <c:pt idx="1">
                  <c:v>Private Sector (10%)</c:v>
                </c:pt>
                <c:pt idx="2">
                  <c:v>Public Sector (17%)</c:v>
                </c:pt>
                <c:pt idx="3">
                  <c:v>Unknown (7%)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0.66</c:v>
                </c:pt>
                <c:pt idx="1">
                  <c:v>0.1</c:v>
                </c:pt>
                <c:pt idx="2">
                  <c:v>0.17</c:v>
                </c:pt>
                <c:pt idx="3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5FA21091-5BA2-AC44-833F-B265DB045E5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9988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AE9468-6EDA-492D-A22D-0CAE5875E7F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671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AE9468-6EDA-492D-A22D-0CAE5875E7F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671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AE9468-6EDA-492D-A22D-0CAE5875E7F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19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71601" y="2132856"/>
            <a:ext cx="7272808" cy="2232248"/>
          </a:xfrm>
          <a:prstGeom prst="rect">
            <a:avLst/>
          </a:prstGeom>
        </p:spPr>
        <p:txBody>
          <a:bodyPr anchor="ctr"/>
          <a:lstStyle>
            <a:lvl1pPr algn="ctr">
              <a:defRPr sz="3000" b="1" i="0">
                <a:solidFill>
                  <a:schemeClr val="bg1"/>
                </a:solidFill>
                <a:latin typeface=""/>
                <a:cs typeface="Trebuchet MS"/>
              </a:defRPr>
            </a:lvl1pPr>
          </a:lstStyle>
          <a:p>
            <a:pPr lvl="0"/>
            <a:r>
              <a:rPr lang="en-AU" noProof="0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8104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8137599" cy="4785395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58A618"/>
              </a:buClr>
              <a:buFont typeface="Wingdings" charset="2"/>
              <a:buChar char="§"/>
              <a:defRPr sz="2400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Arial"/>
              </a:defRPr>
            </a:lvl1pPr>
            <a:lvl2pPr marL="742950" indent="-285750">
              <a:buClr>
                <a:srgbClr val="703D29"/>
              </a:buClr>
              <a:buFont typeface="Wingdings" charset="2"/>
              <a:buChar char="§"/>
              <a:defRPr sz="1800">
                <a:solidFill>
                  <a:schemeClr val="accent4">
                    <a:lumMod val="90000"/>
                    <a:lumOff val="10000"/>
                  </a:schemeClr>
                </a:solidFill>
                <a:latin typeface="+mj-lt"/>
                <a:cs typeface="Trebuchet MS"/>
              </a:defRPr>
            </a:lvl2pPr>
            <a:lvl3pPr marL="1143000" indent="-228600">
              <a:buClr>
                <a:srgbClr val="E4D700"/>
              </a:buClr>
              <a:buFont typeface="Wingdings" charset="2"/>
              <a:buChar char="§"/>
              <a:defRPr sz="1600">
                <a:solidFill>
                  <a:schemeClr val="accent4">
                    <a:lumMod val="90000"/>
                    <a:lumOff val="10000"/>
                  </a:schemeClr>
                </a:solidFill>
                <a:latin typeface=""/>
                <a:cs typeface="Trebuchet MS"/>
              </a:defRPr>
            </a:lvl3pPr>
            <a:lvl4pPr marL="1600200" indent="-228600">
              <a:buClr>
                <a:schemeClr val="accent5"/>
              </a:buClr>
              <a:buFont typeface="Wingdings" charset="2"/>
              <a:buChar char="§"/>
              <a:defRPr sz="1600">
                <a:solidFill>
                  <a:schemeClr val="accent4">
                    <a:lumMod val="90000"/>
                    <a:lumOff val="10000"/>
                  </a:schemeClr>
                </a:solidFill>
                <a:latin typeface=""/>
                <a:cs typeface="Trebuchet MS"/>
              </a:defRPr>
            </a:lvl4pPr>
            <a:lvl5pPr marL="2057400" indent="-228600">
              <a:buClr>
                <a:schemeClr val="accent5"/>
              </a:buClr>
              <a:buFont typeface="Wingdings" charset="2"/>
              <a:buChar char="§"/>
              <a:defRPr sz="1600">
                <a:solidFill>
                  <a:schemeClr val="accent4">
                    <a:lumMod val="90000"/>
                    <a:lumOff val="10000"/>
                  </a:schemeClr>
                </a:solidFill>
                <a:latin typeface=""/>
                <a:cs typeface="Trebuchet MS"/>
              </a:defRPr>
            </a:lvl5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55576" y="0"/>
            <a:ext cx="7560840" cy="981075"/>
          </a:xfrm>
          <a:prstGeom prst="rect">
            <a:avLst/>
          </a:prstGeom>
        </p:spPr>
        <p:txBody>
          <a:bodyPr anchor="ctr"/>
          <a:lstStyle>
            <a:lvl1pPr>
              <a:defRPr sz="2800">
                <a:solidFill>
                  <a:srgbClr val="58A618"/>
                </a:solidFill>
                <a:latin typeface=""/>
                <a:cs typeface="Trebuchet M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76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576" y="2132856"/>
            <a:ext cx="3888432" cy="3456384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58A618"/>
              </a:buClr>
              <a:buFont typeface="Wingdings" charset="2"/>
              <a:buChar char="§"/>
              <a:defRPr sz="1800">
                <a:solidFill>
                  <a:schemeClr val="accent4">
                    <a:lumMod val="90000"/>
                    <a:lumOff val="10000"/>
                  </a:schemeClr>
                </a:solidFill>
                <a:latin typeface=""/>
                <a:cs typeface="Trebuchet MS"/>
              </a:defRPr>
            </a:lvl1pPr>
            <a:lvl2pPr marL="742950" indent="-285750">
              <a:buClr>
                <a:srgbClr val="703D29"/>
              </a:buClr>
              <a:buFont typeface="Wingdings" charset="2"/>
              <a:buChar char="§"/>
              <a:defRPr sz="1600">
                <a:solidFill>
                  <a:schemeClr val="accent4">
                    <a:lumMod val="90000"/>
                    <a:lumOff val="10000"/>
                  </a:schemeClr>
                </a:solidFill>
                <a:latin typeface=""/>
                <a:cs typeface="Trebuchet MS"/>
              </a:defRPr>
            </a:lvl2pPr>
            <a:lvl3pPr marL="1143000" indent="-228600">
              <a:buClr>
                <a:srgbClr val="E4D700"/>
              </a:buClr>
              <a:buFont typeface="Wingdings" charset="2"/>
              <a:buChar char="§"/>
              <a:defRPr sz="1600">
                <a:solidFill>
                  <a:schemeClr val="accent4">
                    <a:lumMod val="90000"/>
                    <a:lumOff val="10000"/>
                  </a:schemeClr>
                </a:solidFill>
                <a:latin typeface=""/>
                <a:cs typeface="Trebuchet MS"/>
              </a:defRPr>
            </a:lvl3pPr>
            <a:lvl4pPr marL="1600200" indent="-228600">
              <a:buClr>
                <a:schemeClr val="accent5"/>
              </a:buClr>
              <a:buFont typeface="Wingdings" charset="2"/>
              <a:buChar char="§"/>
              <a:defRPr sz="1800">
                <a:solidFill>
                  <a:schemeClr val="tx1"/>
                </a:solidFill>
                <a:latin typeface="Trebuchet MS"/>
                <a:cs typeface="Trebuchet MS"/>
              </a:defRPr>
            </a:lvl4pPr>
            <a:lvl5pPr marL="2057400" indent="-228600">
              <a:buClr>
                <a:schemeClr val="accent5"/>
              </a:buClr>
              <a:buFont typeface="Wingdings" charset="2"/>
              <a:buChar char="§"/>
              <a:defRPr sz="1800">
                <a:solidFill>
                  <a:schemeClr val="tx1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2132856"/>
            <a:ext cx="3889127" cy="3456384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58A618"/>
              </a:buClr>
              <a:buFont typeface="Wingdings" charset="2"/>
              <a:buChar char="§"/>
              <a:defRPr sz="1800">
                <a:latin typeface=""/>
                <a:cs typeface="Trebuchet MS"/>
              </a:defRPr>
            </a:lvl1pPr>
            <a:lvl2pPr marL="742950" indent="-285750">
              <a:buClr>
                <a:srgbClr val="703D29"/>
              </a:buClr>
              <a:buFont typeface="Wingdings" charset="2"/>
              <a:buChar char="§"/>
              <a:defRPr sz="1600">
                <a:latin typeface=""/>
                <a:cs typeface="Trebuchet MS"/>
              </a:defRPr>
            </a:lvl2pPr>
            <a:lvl3pPr marL="1143000" indent="-228600">
              <a:buClr>
                <a:srgbClr val="E4D700"/>
              </a:buClr>
              <a:buFont typeface="Wingdings" charset="2"/>
              <a:buChar char="§"/>
              <a:defRPr sz="1600">
                <a:latin typeface=""/>
                <a:cs typeface="Trebuchet MS"/>
              </a:defRPr>
            </a:lvl3pPr>
            <a:lvl4pPr marL="1600200" indent="-228600">
              <a:buClr>
                <a:schemeClr val="accent5"/>
              </a:buClr>
              <a:buFont typeface="Wingdings" charset="2"/>
              <a:buChar char="§"/>
              <a:defRPr sz="1800">
                <a:latin typeface="Trebuchet MS"/>
                <a:cs typeface="Trebuchet MS"/>
              </a:defRPr>
            </a:lvl4pPr>
            <a:lvl5pPr marL="2057400" indent="-228600">
              <a:buClr>
                <a:schemeClr val="accent5"/>
              </a:buClr>
              <a:buFont typeface="Wingdings" charset="2"/>
              <a:buChar char="§"/>
              <a:defRPr sz="1800"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0"/>
          </p:nvPr>
        </p:nvSpPr>
        <p:spPr>
          <a:xfrm>
            <a:off x="755576" y="1349078"/>
            <a:ext cx="3888432" cy="639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4">
                    <a:lumMod val="90000"/>
                    <a:lumOff val="10000"/>
                  </a:schemeClr>
                </a:solidFill>
                <a:latin typeface="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17" y="1349078"/>
            <a:ext cx="3888432" cy="639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4">
                    <a:lumMod val="90000"/>
                    <a:lumOff val="10000"/>
                  </a:schemeClr>
                </a:solidFill>
                <a:latin typeface="Arial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5576" y="0"/>
            <a:ext cx="7560840" cy="981075"/>
          </a:xfrm>
          <a:prstGeom prst="rect">
            <a:avLst/>
          </a:prstGeom>
        </p:spPr>
        <p:txBody>
          <a:bodyPr anchor="ctr"/>
          <a:lstStyle>
            <a:lvl1pPr>
              <a:defRPr sz="1800">
                <a:solidFill>
                  <a:srgbClr val="58A618"/>
                </a:solidFill>
                <a:latin typeface=""/>
                <a:cs typeface="Trebuchet M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3052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75CBBB-8FF8-4F65-B1D2-804295D667BA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A02095-DDA3-403F-B15A-779F30973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132856"/>
            <a:ext cx="8229600" cy="2232248"/>
          </a:xfrm>
          <a:prstGeom prst="rect">
            <a:avLst/>
          </a:prstGeom>
        </p:spPr>
        <p:txBody>
          <a:bodyPr vert="horz" anchor="ctr" anchorCtr="0"/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8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8316416" y="332656"/>
            <a:ext cx="584200" cy="1968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r">
              <a:defRPr/>
            </a:pPr>
            <a:fld id="{7252A759-CE90-8E4D-8205-5455BBF991FC}" type="slidenum">
              <a:rPr lang="en-AU" sz="1000" b="0" i="0">
                <a:solidFill>
                  <a:srgbClr val="58A618"/>
                </a:solidFill>
                <a:latin typeface=""/>
                <a:cs typeface="Trebuchet MS"/>
              </a:rPr>
              <a:pPr algn="r">
                <a:defRPr/>
              </a:pPr>
              <a:t>‹#›</a:t>
            </a:fld>
            <a:endParaRPr lang="en-AU" sz="1000" b="0" i="0" dirty="0">
              <a:solidFill>
                <a:srgbClr val="58A618"/>
              </a:solidFill>
              <a:latin typeface=""/>
              <a:cs typeface="Trebuchet M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789" r:id="rId2"/>
    <p:sldLayoutId id="2147483790" r:id="rId3"/>
    <p:sldLayoutId id="2147483800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76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i="0">
          <a:solidFill>
            <a:schemeClr val="bg1"/>
          </a:solidFill>
          <a:latin typeface=""/>
          <a:ea typeface="ＭＳ Ｐゴシック" charset="0"/>
          <a:cs typeface="Trebuchet M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tabLst>
          <a:tab pos="1879600" algn="l"/>
        </a:tabLst>
        <a:defRPr sz="1600">
          <a:solidFill>
            <a:schemeClr val="bg1"/>
          </a:solidFill>
          <a:latin typeface="Trebuchet MS"/>
          <a:ea typeface="ＭＳ Ｐゴシック" charset="0"/>
          <a:cs typeface="Trebuchet MS"/>
        </a:defRPr>
      </a:lvl1pPr>
      <a:lvl2pPr marL="811213" indent="-354013" algn="l" rtl="0" eaLnBrk="0" fontAlgn="base" hangingPunct="0">
        <a:spcBef>
          <a:spcPct val="20000"/>
        </a:spcBef>
        <a:spcAft>
          <a:spcPct val="0"/>
        </a:spcAft>
        <a:buChar char="–"/>
        <a:tabLst>
          <a:tab pos="1879600" algn="l"/>
        </a:tabLst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219200" indent="-228600" algn="l" rtl="0" eaLnBrk="0" fontAlgn="base" hangingPunct="0">
        <a:spcBef>
          <a:spcPct val="20000"/>
        </a:spcBef>
        <a:spcAft>
          <a:spcPct val="0"/>
        </a:spcAft>
        <a:buChar char="•"/>
        <a:tabLst>
          <a:tab pos="1879600" algn="l"/>
        </a:tabLst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27188" indent="-228600" algn="l" rtl="0" eaLnBrk="0" fontAlgn="base" hangingPunct="0">
        <a:spcBef>
          <a:spcPct val="20000"/>
        </a:spcBef>
        <a:spcAft>
          <a:spcPct val="0"/>
        </a:spcAft>
        <a:buChar char="–"/>
        <a:tabLst>
          <a:tab pos="1879600" algn="l"/>
        </a:tabLst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tabLst>
          <a:tab pos="1879600" algn="l"/>
        </a:tabLst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tabLst>
          <a:tab pos="1879600" algn="l"/>
        </a:tabLs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tabLst>
          <a:tab pos="1879600" algn="l"/>
        </a:tabLs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tabLst>
          <a:tab pos="1879600" algn="l"/>
        </a:tabLs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tabLst>
          <a:tab pos="1879600" algn="l"/>
        </a:tabLs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enquiries@rd-alliance.org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90600" y="1905000"/>
            <a:ext cx="7105599" cy="3048744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400" dirty="0" smtClean="0">
                <a:solidFill>
                  <a:srgbClr val="FFFF00"/>
                </a:solidFill>
              </a:rPr>
              <a:t>Research Data Alliance Plenary 2 Update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Dr. Francine Berman</a:t>
            </a:r>
            <a:br>
              <a:rPr lang="en-US" sz="2000" dirty="0" smtClean="0"/>
            </a:br>
            <a:r>
              <a:rPr lang="en-US" sz="1800" b="0" dirty="0" smtClean="0"/>
              <a:t>Chair, RDA/US</a:t>
            </a:r>
            <a:br>
              <a:rPr lang="en-US" sz="1800" b="0" dirty="0" smtClean="0"/>
            </a:br>
            <a:r>
              <a:rPr lang="en-US" sz="1800" b="0" dirty="0" smtClean="0"/>
              <a:t>Hamilton Distinguished Chair in Computer Science</a:t>
            </a:r>
            <a:br>
              <a:rPr lang="en-US" sz="1800" b="0" dirty="0" smtClean="0"/>
            </a:br>
            <a:r>
              <a:rPr lang="en-US" sz="1800" b="0" dirty="0" smtClean="0"/>
              <a:t>Rensselaer Polytechnic Institute</a:t>
            </a:r>
            <a:br>
              <a:rPr lang="en-US" sz="1800" b="0" dirty="0" smtClean="0"/>
            </a:br>
            <a:r>
              <a:rPr lang="en-US" sz="1200" b="0" dirty="0"/>
              <a:t/>
            </a:r>
            <a:br>
              <a:rPr lang="en-US" sz="1200" b="0" dirty="0"/>
            </a:b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404369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577" y="1340768"/>
            <a:ext cx="7985873" cy="4785395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dirty="0" smtClean="0"/>
              <a:t>Plenary 3 will be in Dublin March 26-28 in 2014, hosted by Australia and Ireland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Plenary 4 will be </a:t>
            </a:r>
            <a:br>
              <a:rPr lang="en-US" dirty="0" smtClean="0"/>
            </a:br>
            <a:r>
              <a:rPr lang="en-US" dirty="0" smtClean="0"/>
              <a:t>in the Netherlands – </a:t>
            </a:r>
            <a:br>
              <a:rPr lang="en-US" dirty="0" smtClean="0"/>
            </a:br>
            <a:r>
              <a:rPr lang="en-US" dirty="0" smtClean="0"/>
              <a:t>late September </a:t>
            </a:r>
            <a:br>
              <a:rPr lang="en-US" dirty="0" smtClean="0"/>
            </a:br>
            <a:r>
              <a:rPr lang="en-US" dirty="0" smtClean="0"/>
              <a:t>in 2014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Plenary 5 or 6 likely </a:t>
            </a:r>
            <a:br>
              <a:rPr lang="en-US" dirty="0" smtClean="0"/>
            </a:br>
            <a:r>
              <a:rPr lang="en-US" dirty="0" smtClean="0"/>
              <a:t>back in the U.S. </a:t>
            </a:r>
            <a:br>
              <a:rPr lang="en-US" dirty="0" smtClean="0"/>
            </a:br>
            <a:r>
              <a:rPr lang="en-US" dirty="0" smtClean="0"/>
              <a:t>(west coast?)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Plenaries (2X a year)</a:t>
            </a:r>
            <a:endParaRPr lang="en-US" dirty="0"/>
          </a:p>
        </p:txBody>
      </p:sp>
      <p:pic>
        <p:nvPicPr>
          <p:cNvPr id="4" name="Picture 2" descr="https://rd-alliance.org/sites/default/files/styles/preview_home/public/Dublin.jpg?itok=4CHRsaD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968" y="2348880"/>
            <a:ext cx="4264473" cy="2952328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010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2232248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Info: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enquiries@rd-alliance.org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52448" y="6508611"/>
            <a:ext cx="12907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accent5"/>
                </a:solidFill>
              </a:rPr>
              <a:t>Fran Berman</a:t>
            </a:r>
            <a:endParaRPr lang="en-US" sz="1400" i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77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4032448" cy="4785395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RDA Plenary 2 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/>
              <a:t>368 participants from 22 countries and all sectors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/>
              <a:t>All-hands stakeholder talks and RDA working meeting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/>
              <a:t>Data Citation Summit convened by </a:t>
            </a:r>
            <a:r>
              <a:rPr lang="en-US" sz="2000" dirty="0" err="1" smtClean="0"/>
              <a:t>DataCite</a:t>
            </a:r>
            <a:r>
              <a:rPr lang="en-US" sz="2000" dirty="0" smtClean="0"/>
              <a:t>, FORCE11,CODATA/ICST, ESIP, DCC, etc. to create a common agenda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/>
              <a:t>~5000 tweets over 3 days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en-US" sz="2400" dirty="0" smtClean="0"/>
              <a:t>RDA Plenary 2 -- September 16-18, Washington D.C.  --   3 days of Peace, Love and Data</a:t>
            </a:r>
            <a:endParaRPr lang="en-US" sz="2400" dirty="0"/>
          </a:p>
        </p:txBody>
      </p:sp>
      <p:pic>
        <p:nvPicPr>
          <p:cNvPr id="1028" name="Picture 4" descr="C:\Users\bermaf\AppData\Local\Microsoft\Windows\Temporary Internet Files\Content.Outlook\RCKYF7BF\photo (26)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958" y="4077072"/>
            <a:ext cx="3278681" cy="2459011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bermaf\AppData\Local\Microsoft\Windows\Temporary Internet Files\Content.Outlook\RCKYF7BF\photo (18)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4784"/>
            <a:ext cx="3923928" cy="294294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0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4536504" cy="4968552"/>
          </a:xfrm>
        </p:spPr>
        <p:txBody>
          <a:bodyPr/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Keynotes:</a:t>
            </a:r>
          </a:p>
          <a:p>
            <a:pPr lvl="1"/>
            <a:r>
              <a:rPr lang="en-US" sz="1400" dirty="0" smtClean="0"/>
              <a:t>Tom </a:t>
            </a:r>
            <a:r>
              <a:rPr lang="en-US" sz="1400" dirty="0" err="1" smtClean="0"/>
              <a:t>Kalil</a:t>
            </a:r>
            <a:r>
              <a:rPr lang="en-US" sz="1400" dirty="0" smtClean="0"/>
              <a:t>, OSTP (introduced by Farnam Jahanian, NSF)</a:t>
            </a:r>
          </a:p>
          <a:p>
            <a:pPr lvl="1"/>
            <a:r>
              <a:rPr lang="en-US" sz="1400" dirty="0" smtClean="0"/>
              <a:t>John </a:t>
            </a:r>
            <a:r>
              <a:rPr lang="en-US" sz="1400" dirty="0" err="1" smtClean="0"/>
              <a:t>Wilbanks</a:t>
            </a:r>
            <a:r>
              <a:rPr lang="en-US" sz="1400" dirty="0" smtClean="0"/>
              <a:t>, Chief Commons Officer, Sage Bionetworks</a:t>
            </a:r>
          </a:p>
          <a:p>
            <a:pPr lvl="1"/>
            <a:r>
              <a:rPr lang="en-US" sz="1400" dirty="0" smtClean="0"/>
              <a:t>Carole Palmer, Professor, UIUC School of Library and Information Science</a:t>
            </a:r>
          </a:p>
          <a:p>
            <a:pPr>
              <a:spcBef>
                <a:spcPts val="1200"/>
              </a:spcBef>
            </a:pPr>
            <a:r>
              <a:rPr lang="en-US" sz="1800" b="1" dirty="0" smtClean="0">
                <a:solidFill>
                  <a:srgbClr val="FF0000"/>
                </a:solidFill>
              </a:rPr>
              <a:t>Global Partnerships Panel:</a:t>
            </a:r>
          </a:p>
          <a:p>
            <a:pPr lvl="1"/>
            <a:r>
              <a:rPr lang="en-US" sz="1400" dirty="0" smtClean="0"/>
              <a:t>Chris Greer, NIST</a:t>
            </a:r>
          </a:p>
          <a:p>
            <a:pPr lvl="1"/>
            <a:r>
              <a:rPr lang="en-US" sz="1400" dirty="0" smtClean="0"/>
              <a:t>Mark Suskin, NSF CISE/ACI</a:t>
            </a:r>
          </a:p>
          <a:p>
            <a:pPr lvl="1"/>
            <a:r>
              <a:rPr lang="en-US" sz="1400" dirty="0" smtClean="0"/>
              <a:t>Kostas </a:t>
            </a:r>
            <a:r>
              <a:rPr lang="en-US" sz="1400" dirty="0" err="1" smtClean="0"/>
              <a:t>Glinos</a:t>
            </a:r>
            <a:r>
              <a:rPr lang="en-US" sz="1400" dirty="0" smtClean="0"/>
              <a:t>, European Commission</a:t>
            </a:r>
          </a:p>
          <a:p>
            <a:pPr lvl="1"/>
            <a:r>
              <a:rPr lang="en-US" sz="1400" dirty="0" smtClean="0"/>
              <a:t>Clare McLaughlin, Australian Embassy </a:t>
            </a:r>
          </a:p>
          <a:p>
            <a:pPr lvl="1"/>
            <a:r>
              <a:rPr lang="en-US" sz="1400" dirty="0" smtClean="0"/>
              <a:t>Mike Stebbins, OSTP</a:t>
            </a:r>
          </a:p>
          <a:p>
            <a:pPr>
              <a:spcBef>
                <a:spcPts val="1200"/>
              </a:spcBef>
            </a:pPr>
            <a:r>
              <a:rPr lang="en-US" sz="1800" b="1" dirty="0" smtClean="0">
                <a:solidFill>
                  <a:srgbClr val="FF0000"/>
                </a:solidFill>
              </a:rPr>
              <a:t>Affiliate Organization Panel:</a:t>
            </a:r>
          </a:p>
          <a:p>
            <a:pPr lvl="1"/>
            <a:r>
              <a:rPr lang="en-US" sz="1400" dirty="0" smtClean="0"/>
              <a:t>Sara Graves, CODATA</a:t>
            </a:r>
          </a:p>
          <a:p>
            <a:pPr lvl="1"/>
            <a:r>
              <a:rPr lang="en-US" sz="1400" dirty="0" smtClean="0"/>
              <a:t>Curt </a:t>
            </a:r>
            <a:r>
              <a:rPr lang="en-US" sz="1400" dirty="0" err="1" smtClean="0"/>
              <a:t>Tilmes</a:t>
            </a:r>
            <a:r>
              <a:rPr lang="en-US" sz="1400" dirty="0" smtClean="0"/>
              <a:t>, ESIP</a:t>
            </a:r>
          </a:p>
          <a:p>
            <a:pPr lvl="1"/>
            <a:r>
              <a:rPr lang="en-US" sz="1400" dirty="0" smtClean="0"/>
              <a:t>Phil Archer, W3C</a:t>
            </a:r>
          </a:p>
          <a:p>
            <a:pPr lvl="1"/>
            <a:r>
              <a:rPr lang="en-US" sz="1400" dirty="0" smtClean="0"/>
              <a:t>Jan </a:t>
            </a:r>
            <a:r>
              <a:rPr lang="en-US" sz="1400" dirty="0" err="1" smtClean="0"/>
              <a:t>Brase</a:t>
            </a:r>
            <a:r>
              <a:rPr lang="en-US" sz="1400" dirty="0" smtClean="0"/>
              <a:t>, </a:t>
            </a:r>
            <a:r>
              <a:rPr lang="en-US" sz="1400" dirty="0" err="1" smtClean="0"/>
              <a:t>DataCite</a:t>
            </a:r>
            <a:endParaRPr lang="en-US" sz="1400" dirty="0" smtClean="0"/>
          </a:p>
          <a:p>
            <a:pPr lvl="3"/>
            <a:endParaRPr lang="en-US" sz="1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0"/>
            <a:ext cx="8496944" cy="981075"/>
          </a:xfrm>
          <a:noFill/>
        </p:spPr>
        <p:txBody>
          <a:bodyPr>
            <a:noAutofit/>
          </a:bodyPr>
          <a:lstStyle/>
          <a:p>
            <a:r>
              <a:rPr lang="en-US" sz="2400" dirty="0" smtClean="0"/>
              <a:t>RDA Plenary 2 -- Stakeholders and Invited Speakers</a:t>
            </a:r>
            <a:endParaRPr lang="en-US" sz="2400" dirty="0"/>
          </a:p>
        </p:txBody>
      </p:sp>
      <p:pic>
        <p:nvPicPr>
          <p:cNvPr id="2051" name="Picture 3" descr="C:\Users\bermaf\AppData\Local\Microsoft\Windows\Temporary Internet Files\Content.Outlook\RCKYF7BF\photo (28)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025697"/>
            <a:ext cx="3241158" cy="2430868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bermaf\AppData\Local\Microsoft\Windows\Temporary Internet Files\Content.Outlook\RCKYF7BF\photo (16)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775" y="3933056"/>
            <a:ext cx="3275856" cy="245689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 bwMode="auto">
          <a:xfrm flipH="1">
            <a:off x="7097997" y="1700808"/>
            <a:ext cx="570347" cy="648072"/>
          </a:xfrm>
          <a:prstGeom prst="straightConnector1">
            <a:avLst/>
          </a:prstGeom>
          <a:noFill/>
          <a:ln w="2857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/>
          <p:nvPr/>
        </p:nvCxnSpPr>
        <p:spPr bwMode="auto">
          <a:xfrm>
            <a:off x="7380312" y="2025697"/>
            <a:ext cx="914400" cy="9144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7643682" y="1531531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Sara!</a:t>
            </a:r>
            <a:endParaRPr lang="en-US" sz="1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03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  <a:noFill/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RDA Community Current Status:  </a:t>
            </a:r>
            <a:r>
              <a:rPr lang="en-US" sz="2400" dirty="0" smtClean="0">
                <a:solidFill>
                  <a:schemeClr val="accent1"/>
                </a:solidFill>
              </a:rPr>
              <a:t> </a:t>
            </a:r>
            <a:r>
              <a:rPr lang="en-US" sz="2400" dirty="0">
                <a:solidFill>
                  <a:schemeClr val="accent1"/>
                </a:solidFill>
              </a:rPr>
              <a:t>~1300 participants from </a:t>
            </a:r>
            <a:r>
              <a:rPr lang="en-US" sz="2400" dirty="0" smtClean="0">
                <a:solidFill>
                  <a:schemeClr val="accent1"/>
                </a:solidFill>
              </a:rPr>
              <a:t>50+ </a:t>
            </a:r>
            <a:r>
              <a:rPr lang="en-US" sz="2400" dirty="0">
                <a:solidFill>
                  <a:schemeClr val="accent1"/>
                </a:solidFill>
              </a:rPr>
              <a:t>countries</a:t>
            </a:r>
            <a:endParaRPr lang="en-US" sz="2400" dirty="0">
              <a:cs typeface="Aharoni" pitchFamily="2" charset="-79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5638800" cy="4876800"/>
          </a:xfrm>
        </p:spPr>
        <p:txBody>
          <a:bodyPr numCol="3">
            <a:noAutofit/>
          </a:bodyPr>
          <a:lstStyle/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Albania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Australia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Austria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Bangladesh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Belgium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Bolivia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Botswana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Brazil</a:t>
            </a:r>
            <a:endParaRPr lang="en-US" sz="1600" b="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Bulgaria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Canada 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China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Congo {Democratic Rep}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Costa Rica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Czech  Republic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Denmark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Estonia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Finland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France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Germany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Greece</a:t>
            </a:r>
            <a:endParaRPr lang="en-US" sz="1600" b="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Iceland</a:t>
            </a:r>
            <a:endParaRPr lang="en-US" sz="1600" b="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India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Iran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Ireland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Ireland </a:t>
            </a:r>
            <a:b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{Rep}</a:t>
            </a:r>
            <a:endParaRPr lang="en-US" sz="1600" b="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Italy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Japan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Krygrystan</a:t>
            </a:r>
            <a:endParaRPr lang="en-US" sz="1600" b="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Kuwait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Mexico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Netherlands</a:t>
            </a:r>
            <a:endParaRPr lang="en-US" sz="1600" b="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New Zealand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Norway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Palestine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Poland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Portugal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Russian Federation</a:t>
            </a:r>
            <a:endParaRPr lang="en-US" sz="1600" b="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Rwanda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Serbia</a:t>
            </a:r>
            <a:endParaRPr lang="en-US" sz="1600" b="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Singapore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Slovenia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South </a:t>
            </a: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Africa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South Korea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Spain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Sweden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Switzerland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Taiwan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Turkey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United </a:t>
            </a: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Arab   Emirates    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United </a:t>
            </a: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Kingdom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United </a:t>
            </a: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States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Vatican City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Venezuela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59325388"/>
              </p:ext>
            </p:extLst>
          </p:nvPr>
        </p:nvGraphicFramePr>
        <p:xfrm>
          <a:off x="6035040" y="1371600"/>
          <a:ext cx="3124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2448" y="6508611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accent5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Fran Berman</a:t>
            </a:r>
            <a:endParaRPr lang="en-US" sz="1400" i="1" dirty="0">
              <a:solidFill>
                <a:schemeClr val="accent5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421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12776"/>
            <a:ext cx="5040560" cy="4785395"/>
          </a:xfrm>
        </p:spPr>
        <p:txBody>
          <a:bodyPr/>
          <a:lstStyle/>
          <a:p>
            <a:r>
              <a:rPr lang="en-US" sz="2000" dirty="0" smtClean="0"/>
              <a:t>Growth in number and scope of Interest Groups and Working Groups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New:  BOFs for groups as precursor to Interest Groups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Groups beginning to “self-monitor” to promote concrete deliverables to be used and adopted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Increasing interest in more interaction and “connective tissue” between groups</a:t>
            </a:r>
          </a:p>
          <a:p>
            <a:endParaRPr lang="en-US" sz="2000" dirty="0" smtClean="0"/>
          </a:p>
          <a:p>
            <a:r>
              <a:rPr lang="en-US" sz="2000" dirty="0" smtClean="0"/>
              <a:t>Pressing To-Dos before Plenary 3: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Develop an RDA policy for IP that comes up in Interest and Working Groups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Determine the form of RDA deliverables and what’s needed in terms of an “RDA archive”</a:t>
            </a: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RDA Community Building Momentum</a:t>
            </a:r>
            <a:endParaRPr lang="en-US" dirty="0"/>
          </a:p>
        </p:txBody>
      </p:sp>
      <p:pic>
        <p:nvPicPr>
          <p:cNvPr id="3074" name="Picture 2" descr="C:\Users\bermaf\AppData\Local\Microsoft\Windows\Temporary Internet Files\Content.Outlook\RCKYF7BF\photo (24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340768"/>
            <a:ext cx="2939649" cy="2204737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bermaf\AppData\Local\Microsoft\Windows\Temporary Internet Files\Content.Outlook\RCKYF7BF\photo (20)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140968"/>
            <a:ext cx="2747797" cy="206084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02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517232"/>
          </a:xfrm>
          <a:solidFill>
            <a:schemeClr val="bg1"/>
          </a:solidFill>
        </p:spPr>
        <p:txBody>
          <a:bodyPr numCol="3"/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Birds-of-a-Feather</a:t>
            </a:r>
          </a:p>
          <a:p>
            <a:pPr lvl="1"/>
            <a:r>
              <a:rPr lang="en-US" sz="1400" b="1" dirty="0" smtClean="0"/>
              <a:t>Linked Data</a:t>
            </a:r>
          </a:p>
          <a:p>
            <a:pPr lvl="1"/>
            <a:r>
              <a:rPr lang="en-US" sz="1400" b="1" dirty="0" smtClean="0"/>
              <a:t>Chemical Safety Data</a:t>
            </a:r>
          </a:p>
          <a:p>
            <a:pPr lvl="1"/>
            <a:r>
              <a:rPr lang="en-US" sz="1400" b="1" dirty="0" smtClean="0"/>
              <a:t>Education and Skills Development in Data Intensive Science</a:t>
            </a:r>
          </a:p>
          <a:p>
            <a:pPr lvl="1"/>
            <a:r>
              <a:rPr lang="en-US" sz="1400" b="1" dirty="0" smtClean="0"/>
              <a:t>Libraries and Research Data</a:t>
            </a:r>
          </a:p>
          <a:p>
            <a:pPr lvl="1"/>
            <a:r>
              <a:rPr lang="en-US" sz="1400" b="1" dirty="0" smtClean="0"/>
              <a:t>Cloud Computing and Data Analysis Training for the Developing World</a:t>
            </a:r>
          </a:p>
          <a:p>
            <a:pPr>
              <a:spcBef>
                <a:spcPts val="1200"/>
              </a:spcBef>
            </a:pPr>
            <a:r>
              <a:rPr lang="en-US" sz="1800" b="1" dirty="0" smtClean="0">
                <a:solidFill>
                  <a:srgbClr val="FF0000"/>
                </a:solidFill>
              </a:rPr>
              <a:t>Working </a:t>
            </a:r>
            <a:r>
              <a:rPr lang="en-US" sz="1800" b="1" dirty="0">
                <a:solidFill>
                  <a:srgbClr val="FF0000"/>
                </a:solidFill>
              </a:rPr>
              <a:t>Groups</a:t>
            </a:r>
          </a:p>
          <a:p>
            <a:pPr lvl="1"/>
            <a:r>
              <a:rPr lang="en-US" sz="1400" dirty="0"/>
              <a:t>Data Type Registries</a:t>
            </a:r>
          </a:p>
          <a:p>
            <a:pPr lvl="1"/>
            <a:r>
              <a:rPr lang="en-US" sz="1400" b="1" dirty="0"/>
              <a:t>Metadata Standards</a:t>
            </a:r>
          </a:p>
          <a:p>
            <a:pPr lvl="1"/>
            <a:r>
              <a:rPr lang="en-US" sz="1400" b="1" dirty="0" smtClean="0"/>
              <a:t>Practical Policy</a:t>
            </a:r>
          </a:p>
          <a:p>
            <a:pPr lvl="1"/>
            <a:r>
              <a:rPr lang="en-US" sz="1400" dirty="0" smtClean="0"/>
              <a:t>Persistent </a:t>
            </a:r>
            <a:r>
              <a:rPr lang="en-US" sz="1400" dirty="0"/>
              <a:t>Identifier </a:t>
            </a:r>
            <a:r>
              <a:rPr lang="en-US" sz="1400" dirty="0" smtClean="0"/>
              <a:t>Types</a:t>
            </a:r>
          </a:p>
          <a:p>
            <a:pPr lvl="1"/>
            <a:r>
              <a:rPr lang="en-US" sz="1400" dirty="0" smtClean="0"/>
              <a:t>Data Foundations and Terminology</a:t>
            </a:r>
          </a:p>
          <a:p>
            <a:pPr lvl="1">
              <a:spcBef>
                <a:spcPts val="0"/>
              </a:spcBef>
            </a:pPr>
            <a:r>
              <a:rPr lang="en-US" sz="1400" b="1" dirty="0" smtClean="0"/>
              <a:t>Data Categories and Codes</a:t>
            </a:r>
            <a:endParaRPr lang="en-US" sz="1400" b="1" dirty="0"/>
          </a:p>
          <a:p>
            <a:pPr>
              <a:spcBef>
                <a:spcPts val="1200"/>
              </a:spcBef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1800" b="1" dirty="0" smtClean="0">
                <a:solidFill>
                  <a:srgbClr val="FF0000"/>
                </a:solidFill>
              </a:rPr>
              <a:t>Interest Groups</a:t>
            </a:r>
          </a:p>
          <a:p>
            <a:pPr lvl="1"/>
            <a:r>
              <a:rPr lang="en-US" sz="1400" dirty="0" smtClean="0"/>
              <a:t>Agricultural Data</a:t>
            </a:r>
          </a:p>
          <a:p>
            <a:pPr lvl="1"/>
            <a:r>
              <a:rPr lang="en-US" sz="1400" b="1" dirty="0" smtClean="0"/>
              <a:t>Big Data Analytics</a:t>
            </a:r>
          </a:p>
          <a:p>
            <a:pPr lvl="1"/>
            <a:r>
              <a:rPr lang="en-US" sz="1400" b="1" dirty="0" smtClean="0"/>
              <a:t>Data Brokering</a:t>
            </a:r>
          </a:p>
          <a:p>
            <a:pPr lvl="1"/>
            <a:r>
              <a:rPr lang="en-US" sz="1400" dirty="0" smtClean="0"/>
              <a:t>Certification of Trusted Repositories (joint with ICSU-WDS)</a:t>
            </a:r>
          </a:p>
          <a:p>
            <a:pPr lvl="1"/>
            <a:r>
              <a:rPr lang="en-US" sz="1400" b="1" dirty="0" smtClean="0"/>
              <a:t>Long tail of Research Data</a:t>
            </a:r>
          </a:p>
          <a:p>
            <a:pPr lvl="1"/>
            <a:r>
              <a:rPr lang="en-US" sz="1400" dirty="0" smtClean="0"/>
              <a:t>Marine Data Harmonization</a:t>
            </a:r>
          </a:p>
          <a:p>
            <a:pPr lvl="1"/>
            <a:r>
              <a:rPr lang="en-US" sz="1400" dirty="0" smtClean="0"/>
              <a:t>Community Capability Model</a:t>
            </a:r>
          </a:p>
          <a:p>
            <a:pPr lvl="1"/>
            <a:r>
              <a:rPr lang="en-US" sz="1400" b="1" dirty="0" smtClean="0"/>
              <a:t>Data Publishing (joint with WDS)</a:t>
            </a:r>
          </a:p>
          <a:p>
            <a:pPr lvl="1"/>
            <a:r>
              <a:rPr lang="en-US" sz="1400" b="1" dirty="0" err="1" smtClean="0"/>
              <a:t>Toxicogenomics</a:t>
            </a:r>
            <a:r>
              <a:rPr lang="en-US" sz="1400" b="1" dirty="0" smtClean="0"/>
              <a:t> Interoperability</a:t>
            </a:r>
          </a:p>
          <a:p>
            <a:pPr lvl="1"/>
            <a:r>
              <a:rPr lang="en-US" sz="1400" b="1" dirty="0" smtClean="0"/>
              <a:t>Research Data Provenance</a:t>
            </a:r>
          </a:p>
          <a:p>
            <a:pPr lvl="1"/>
            <a:r>
              <a:rPr lang="en-US" sz="1400" dirty="0" smtClean="0"/>
              <a:t>Data Citation</a:t>
            </a:r>
          </a:p>
          <a:p>
            <a:pPr lvl="1"/>
            <a:r>
              <a:rPr lang="en-US" sz="1400" dirty="0" smtClean="0"/>
              <a:t>Metadata</a:t>
            </a:r>
          </a:p>
          <a:p>
            <a:pPr lvl="1"/>
            <a:endParaRPr lang="en-US" sz="1400" b="1" dirty="0" smtClean="0"/>
          </a:p>
          <a:p>
            <a:pPr lvl="1"/>
            <a:endParaRPr lang="en-US" sz="1400" b="1" dirty="0"/>
          </a:p>
          <a:p>
            <a:pPr lvl="1"/>
            <a:r>
              <a:rPr lang="en-US" sz="1400" b="1" dirty="0" smtClean="0"/>
              <a:t>Economic Models and Infrastructure for Federated Materials Data Management</a:t>
            </a:r>
          </a:p>
          <a:p>
            <a:pPr lvl="1"/>
            <a:r>
              <a:rPr lang="en-US" sz="1400" dirty="0" smtClean="0"/>
              <a:t>Engagement</a:t>
            </a:r>
          </a:p>
          <a:p>
            <a:pPr lvl="1"/>
            <a:r>
              <a:rPr lang="en-US" sz="1400" dirty="0" smtClean="0"/>
              <a:t>Preservation e-Infrastructure</a:t>
            </a:r>
          </a:p>
          <a:p>
            <a:pPr lvl="1"/>
            <a:r>
              <a:rPr lang="en-US" sz="1400" dirty="0" smtClean="0"/>
              <a:t>Legal Interoperability (joint with CODATA)</a:t>
            </a:r>
          </a:p>
          <a:p>
            <a:pPr lvl="1"/>
            <a:r>
              <a:rPr lang="en-US" sz="1400" b="1" dirty="0" smtClean="0"/>
              <a:t>Global Registry of Trusted Data Repositories and Services</a:t>
            </a:r>
          </a:p>
          <a:p>
            <a:pPr lvl="1"/>
            <a:r>
              <a:rPr lang="en-US" sz="1400" b="1" dirty="0" smtClean="0"/>
              <a:t>Digital Practices in History and Ethnography</a:t>
            </a:r>
          </a:p>
          <a:p>
            <a:pPr>
              <a:spcBef>
                <a:spcPts val="1200"/>
              </a:spcBef>
            </a:pPr>
            <a:r>
              <a:rPr lang="en-US" sz="1800" b="1" dirty="0" smtClean="0">
                <a:solidFill>
                  <a:srgbClr val="FF0000"/>
                </a:solidFill>
              </a:rPr>
              <a:t>Data Citation Harmonization Summit</a:t>
            </a:r>
          </a:p>
          <a:p>
            <a:pPr lvl="1"/>
            <a:r>
              <a:rPr lang="en-US" sz="1400" smtClean="0"/>
              <a:t>DataCite,FORCE11</a:t>
            </a:r>
            <a:r>
              <a:rPr lang="en-US" sz="1400" dirty="0" smtClean="0"/>
              <a:t>,</a:t>
            </a:r>
            <a:br>
              <a:rPr lang="en-US" sz="1400" dirty="0" smtClean="0"/>
            </a:br>
            <a:r>
              <a:rPr lang="en-US" sz="1400" dirty="0" smtClean="0"/>
              <a:t>CODATA/ICST</a:t>
            </a:r>
            <a:r>
              <a:rPr lang="en-US" sz="1400" dirty="0"/>
              <a:t>,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ESIP</a:t>
            </a:r>
            <a:r>
              <a:rPr lang="en-US" sz="1400" dirty="0"/>
              <a:t>, </a:t>
            </a:r>
            <a:r>
              <a:rPr lang="en-US" sz="1400" dirty="0" smtClean="0"/>
              <a:t>DCC, etc.</a:t>
            </a:r>
          </a:p>
          <a:p>
            <a:pPr marL="457200" lvl="1" indent="0">
              <a:buNone/>
            </a:pPr>
            <a:endParaRPr lang="en-US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0"/>
            <a:ext cx="5901625" cy="981075"/>
          </a:xfrm>
        </p:spPr>
        <p:txBody>
          <a:bodyPr/>
          <a:lstStyle/>
          <a:p>
            <a:r>
              <a:rPr lang="en-US" dirty="0" smtClean="0"/>
              <a:t>Groups that Met at the RDA Plenary</a:t>
            </a:r>
            <a:endParaRPr lang="en-US" dirty="0"/>
          </a:p>
        </p:txBody>
      </p:sp>
      <p:sp>
        <p:nvSpPr>
          <p:cNvPr id="4" name="Explosion 2 3"/>
          <p:cNvSpPr/>
          <p:nvPr/>
        </p:nvSpPr>
        <p:spPr bwMode="auto">
          <a:xfrm>
            <a:off x="6590384" y="0"/>
            <a:ext cx="2520280" cy="1346448"/>
          </a:xfrm>
          <a:prstGeom prst="irregularSeal2">
            <a:avLst/>
          </a:prstGeom>
          <a:solidFill>
            <a:srgbClr val="00206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BOLD = new since last Plenary</a:t>
            </a:r>
          </a:p>
        </p:txBody>
      </p:sp>
    </p:spTree>
    <p:extLst>
      <p:ext uri="{BB962C8B-B14F-4D97-AF65-F5344CB8AC3E}">
        <p14:creationId xmlns:p14="http://schemas.microsoft.com/office/powerpoint/2010/main" val="263968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346448"/>
            <a:ext cx="8496944" cy="4785395"/>
          </a:xfrm>
        </p:spPr>
        <p:txBody>
          <a:bodyPr numCol="2"/>
          <a:lstStyle/>
          <a:p>
            <a:pPr>
              <a:spcBef>
                <a:spcPts val="1200"/>
              </a:spcBef>
            </a:pPr>
            <a:r>
              <a:rPr lang="en-US" sz="2000" b="1" dirty="0" smtClean="0">
                <a:solidFill>
                  <a:srgbClr val="FF0000"/>
                </a:solidFill>
              </a:rPr>
              <a:t>Organizational Assembly </a:t>
            </a:r>
            <a:r>
              <a:rPr lang="en-US" sz="2000" dirty="0" smtClean="0"/>
              <a:t>= Organizational Members (subscription) + Organizational Affiliates (MOUs).  </a:t>
            </a:r>
          </a:p>
          <a:p>
            <a:pPr>
              <a:spcBef>
                <a:spcPts val="1800"/>
              </a:spcBef>
            </a:pPr>
            <a:r>
              <a:rPr lang="en-US" sz="2000" b="1" dirty="0" smtClean="0"/>
              <a:t>Organizational Advisory </a:t>
            </a:r>
            <a:br>
              <a:rPr lang="en-US" sz="2000" b="1" dirty="0" smtClean="0"/>
            </a:br>
            <a:r>
              <a:rPr lang="en-US" sz="2000" b="1" dirty="0" smtClean="0"/>
              <a:t>Board </a:t>
            </a:r>
            <a:r>
              <a:rPr lang="en-US" sz="2000" dirty="0" smtClean="0"/>
              <a:t>will represent</a:t>
            </a:r>
            <a:br>
              <a:rPr lang="en-US" sz="2000" dirty="0" smtClean="0"/>
            </a:br>
            <a:r>
              <a:rPr lang="en-US" sz="2000" dirty="0" smtClean="0"/>
              <a:t>Organizational Assembly.</a:t>
            </a:r>
          </a:p>
          <a:p>
            <a:pPr>
              <a:spcBef>
                <a:spcPts val="1800"/>
              </a:spcBef>
            </a:pPr>
            <a:r>
              <a:rPr lang="en-US" sz="2000" i="1" dirty="0" smtClean="0"/>
              <a:t>Current Status:</a:t>
            </a:r>
          </a:p>
          <a:p>
            <a:pPr lvl="1">
              <a:spcBef>
                <a:spcPts val="600"/>
              </a:spcBef>
            </a:pPr>
            <a:r>
              <a:rPr lang="en-US" sz="1400" b="1" dirty="0" smtClean="0">
                <a:solidFill>
                  <a:srgbClr val="FF0000"/>
                </a:solidFill>
              </a:rPr>
              <a:t>Organizational Membership </a:t>
            </a:r>
            <a:r>
              <a:rPr lang="en-US" sz="1400" dirty="0" smtClean="0"/>
              <a:t>under discussion with Microsoft, IBM, ANDS, Australian Antarctic Data Center, Intersect, Terrestrial Ecosystems Research Network, CSC – IT, Center for Science Ltd., Oracle, STFC, CNRI, STM, EUDAT, Barcelona Supercomputer Center, Columbia University Libraries / Information Services, and many more after the Plenary</a:t>
            </a:r>
          </a:p>
          <a:p>
            <a:pPr lvl="1">
              <a:spcBef>
                <a:spcPts val="1200"/>
              </a:spcBef>
            </a:pPr>
            <a:r>
              <a:rPr lang="en-US" sz="1400" b="1" dirty="0" smtClean="0">
                <a:solidFill>
                  <a:srgbClr val="FF0000"/>
                </a:solidFill>
              </a:rPr>
              <a:t>Organizational Affiliation</a:t>
            </a:r>
            <a:r>
              <a:rPr lang="en-US" sz="1400" dirty="0" smtClean="0"/>
              <a:t> under discussion with CODATA, WDS and others</a:t>
            </a:r>
          </a:p>
          <a:p>
            <a:pPr>
              <a:spcBef>
                <a:spcPts val="2400"/>
              </a:spcBef>
            </a:pPr>
            <a:r>
              <a:rPr lang="en-US" sz="2000" i="1" dirty="0" smtClean="0"/>
              <a:t>Next 6 months (before Plenary 3)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Firm up model for Affiliates (how many, how substantive should the interaction be?)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Complete creation of legal entity to host subscriptions for Organizational Members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Elect Organizational Advisory Board at Plenary 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RDA Organizational Partners</a:t>
            </a:r>
            <a:endParaRPr lang="en-US" dirty="0"/>
          </a:p>
        </p:txBody>
      </p:sp>
      <p:sp>
        <p:nvSpPr>
          <p:cNvPr id="4" name="Explosion 2 3"/>
          <p:cNvSpPr/>
          <p:nvPr/>
        </p:nvSpPr>
        <p:spPr bwMode="auto">
          <a:xfrm>
            <a:off x="6228184" y="0"/>
            <a:ext cx="3096344" cy="1346448"/>
          </a:xfrm>
          <a:prstGeom prst="irregularSeal2">
            <a:avLst/>
          </a:prstGeom>
          <a:solidFill>
            <a:srgbClr val="00206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New RDA constituencies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 / stakeholders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51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16399"/>
            <a:ext cx="4752528" cy="981075"/>
          </a:xfrm>
        </p:spPr>
        <p:txBody>
          <a:bodyPr/>
          <a:lstStyle/>
          <a:p>
            <a:r>
              <a:rPr lang="en-US" dirty="0" smtClean="0"/>
              <a:t>RDA Constituent Groups Coming Together</a:t>
            </a:r>
            <a:endParaRPr lang="en-US" dirty="0"/>
          </a:p>
        </p:txBody>
      </p:sp>
      <p:sp>
        <p:nvSpPr>
          <p:cNvPr id="11" name="Explosion 2 10"/>
          <p:cNvSpPr/>
          <p:nvPr/>
        </p:nvSpPr>
        <p:spPr bwMode="auto">
          <a:xfrm>
            <a:off x="5292080" y="-28029"/>
            <a:ext cx="4032448" cy="1437701"/>
          </a:xfrm>
          <a:prstGeom prst="irregularSeal2">
            <a:avLst/>
          </a:prstGeom>
          <a:solidFill>
            <a:schemeClr val="accent4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/>
              <a:t>New Position:  RDA </a:t>
            </a:r>
            <a:r>
              <a:rPr lang="en-US" sz="1200" dirty="0"/>
              <a:t>r</a:t>
            </a:r>
            <a:r>
              <a:rPr lang="en-US" sz="1200" dirty="0" smtClean="0"/>
              <a:t>ecruiting for full-time Secretary- General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18071" y="1437701"/>
            <a:ext cx="7488834" cy="5074768"/>
            <a:chOff x="1018072" y="1666600"/>
            <a:chExt cx="7488834" cy="5074768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1018072" y="1666600"/>
              <a:ext cx="7488833" cy="762544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Arial" charset="0"/>
                </a:rPr>
                <a:t>RDA Colloquium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/>
              </a:r>
              <a:b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</a:b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(National Research Agencies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 and Funders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)</a:t>
              </a:r>
            </a:p>
          </p:txBody>
        </p:sp>
        <p:sp>
          <p:nvSpPr>
            <p:cNvPr id="6" name="Rounded Rectangle 5"/>
            <p:cNvSpPr/>
            <p:nvPr/>
          </p:nvSpPr>
          <p:spPr bwMode="auto">
            <a:xfrm>
              <a:off x="1018073" y="2617848"/>
              <a:ext cx="7488833" cy="412352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Arial" charset="0"/>
                </a:rPr>
                <a:t>RDA Membership</a:t>
              </a:r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1567953" y="2905880"/>
              <a:ext cx="6418533" cy="667136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FFFF00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Arial" charset="0"/>
                </a:rPr>
                <a:t>RDA Council </a:t>
              </a:r>
              <a:b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Arial" charset="0"/>
                </a:rPr>
              </a:b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(overarching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 leadership)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1567953" y="3760141"/>
              <a:ext cx="1994949" cy="1428101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FFFF00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solidFill>
                    <a:srgbClr val="FFFF00"/>
                  </a:solidFill>
                </a:rPr>
                <a:t>Technical Advisory Board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0" dirty="0" smtClean="0"/>
                <a:t>(Technical oversight)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3765014" y="3773588"/>
              <a:ext cx="1994949" cy="1428101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FFFF00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solidFill>
                    <a:srgbClr val="FFFF00"/>
                  </a:solidFill>
                </a:rPr>
                <a:t>Secretary-General and Secretariat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0" dirty="0" smtClean="0"/>
                <a:t>(Administration and Operations)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5991536" y="3778007"/>
              <a:ext cx="1994949" cy="1451193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FFFF00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solidFill>
                    <a:srgbClr val="FFFF00"/>
                  </a:solidFill>
                </a:rPr>
                <a:t>Organizational Advisory Boards and Organizational Assembly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0" dirty="0" smtClean="0"/>
                <a:t>(Organizational partnerships and guidance)</a:t>
              </a: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1583778" y="5373216"/>
              <a:ext cx="6418533" cy="626368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FFFF00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solidFill>
                    <a:srgbClr val="FFFF00"/>
                  </a:solidFill>
                </a:rPr>
                <a:t>Working Groups and Interest Groups</a:t>
              </a:r>
              <a:br>
                <a:rPr lang="en-US" sz="1600" dirty="0" smtClean="0">
                  <a:solidFill>
                    <a:srgbClr val="FFFF00"/>
                  </a:solidFill>
                </a:rPr>
              </a:b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(impact - focused infrastructure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)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703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b="1" dirty="0" smtClean="0">
                <a:solidFill>
                  <a:srgbClr val="FF0000"/>
                </a:solidFill>
              </a:rPr>
              <a:t>Council:</a:t>
            </a:r>
          </a:p>
          <a:p>
            <a:pPr lvl="1"/>
            <a:r>
              <a:rPr lang="en-US" b="1" dirty="0" smtClean="0"/>
              <a:t>Patrick </a:t>
            </a:r>
            <a:r>
              <a:rPr lang="en-US" b="1" dirty="0" err="1" smtClean="0"/>
              <a:t>Cocquet</a:t>
            </a:r>
            <a:r>
              <a:rPr lang="en-US" b="1" dirty="0" smtClean="0"/>
              <a:t> </a:t>
            </a:r>
            <a:r>
              <a:rPr lang="en-US" dirty="0" smtClean="0"/>
              <a:t>(France)</a:t>
            </a:r>
          </a:p>
          <a:p>
            <a:pPr lvl="1"/>
            <a:r>
              <a:rPr lang="en-US" b="1" dirty="0" smtClean="0"/>
              <a:t>Doris </a:t>
            </a:r>
            <a:r>
              <a:rPr lang="en-US" b="1" dirty="0" err="1" smtClean="0"/>
              <a:t>Wedlich</a:t>
            </a:r>
            <a:r>
              <a:rPr lang="en-US" b="1" dirty="0" smtClean="0"/>
              <a:t> </a:t>
            </a:r>
            <a:r>
              <a:rPr lang="en-US" dirty="0" smtClean="0"/>
              <a:t>(Germany)</a:t>
            </a:r>
          </a:p>
          <a:p>
            <a:pPr lvl="1"/>
            <a:r>
              <a:rPr lang="en-US" b="1" dirty="0" smtClean="0"/>
              <a:t>Kaye </a:t>
            </a:r>
            <a:r>
              <a:rPr lang="en-US" b="1" dirty="0" err="1" smtClean="0"/>
              <a:t>Raseroka</a:t>
            </a:r>
            <a:r>
              <a:rPr lang="en-US" b="1" dirty="0" smtClean="0"/>
              <a:t> </a:t>
            </a:r>
            <a:r>
              <a:rPr lang="en-US" dirty="0" smtClean="0"/>
              <a:t>(Botswana)</a:t>
            </a:r>
          </a:p>
          <a:p>
            <a:pPr lvl="1"/>
            <a:r>
              <a:rPr lang="en-US" b="1" dirty="0" smtClean="0"/>
              <a:t>Tony Hey </a:t>
            </a:r>
            <a:r>
              <a:rPr lang="en-US" dirty="0" smtClean="0"/>
              <a:t>(US)</a:t>
            </a:r>
          </a:p>
          <a:p>
            <a:pPr lvl="1"/>
            <a:r>
              <a:rPr lang="en-US" dirty="0" smtClean="0"/>
              <a:t>Ross Wilkinson (AU)</a:t>
            </a:r>
          </a:p>
          <a:p>
            <a:pPr lvl="1"/>
            <a:r>
              <a:rPr lang="en-US" dirty="0" smtClean="0"/>
              <a:t>John Wood (UK), co-Chair</a:t>
            </a:r>
          </a:p>
          <a:p>
            <a:pPr lvl="1"/>
            <a:r>
              <a:rPr lang="en-US" dirty="0" smtClean="0"/>
              <a:t>Fran Berman (US), co-Chair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Organizational Assembly</a:t>
            </a:r>
          </a:p>
          <a:p>
            <a:pPr lvl="1"/>
            <a:r>
              <a:rPr lang="en-US" b="1" dirty="0" smtClean="0"/>
              <a:t>Juan </a:t>
            </a:r>
            <a:r>
              <a:rPr lang="en-US" b="1" dirty="0" err="1" smtClean="0"/>
              <a:t>Bicarregui</a:t>
            </a:r>
            <a:r>
              <a:rPr lang="en-US" b="1" dirty="0" smtClean="0"/>
              <a:t>, </a:t>
            </a:r>
            <a:r>
              <a:rPr lang="en-US" dirty="0" smtClean="0"/>
              <a:t>co-Chair</a:t>
            </a:r>
          </a:p>
          <a:p>
            <a:pPr lvl="1"/>
            <a:r>
              <a:rPr lang="en-US" b="1" dirty="0" smtClean="0"/>
              <a:t>Leif </a:t>
            </a:r>
            <a:r>
              <a:rPr lang="en-US" b="1" dirty="0" err="1" smtClean="0"/>
              <a:t>Laaksonen</a:t>
            </a:r>
            <a:r>
              <a:rPr lang="en-US" b="1" dirty="0" smtClean="0"/>
              <a:t>, </a:t>
            </a:r>
            <a:r>
              <a:rPr lang="en-US" dirty="0" smtClean="0"/>
              <a:t>co-Chair</a:t>
            </a:r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Technical Advisory Board</a:t>
            </a:r>
          </a:p>
          <a:p>
            <a:pPr lvl="1"/>
            <a:r>
              <a:rPr lang="en-US" b="1" dirty="0" smtClean="0"/>
              <a:t>Peter </a:t>
            </a:r>
            <a:r>
              <a:rPr lang="en-US" b="1" dirty="0" err="1" smtClean="0"/>
              <a:t>Wittenburg</a:t>
            </a:r>
            <a:endParaRPr lang="en-US" b="1" dirty="0" smtClean="0"/>
          </a:p>
          <a:p>
            <a:pPr lvl="1"/>
            <a:r>
              <a:rPr lang="en-US" b="1" dirty="0" smtClean="0"/>
              <a:t>Francoise </a:t>
            </a:r>
            <a:r>
              <a:rPr lang="en-US" b="1" dirty="0" err="1" smtClean="0"/>
              <a:t>Genova</a:t>
            </a:r>
            <a:endParaRPr lang="en-US" b="1" dirty="0" smtClean="0"/>
          </a:p>
          <a:p>
            <a:pPr lvl="1"/>
            <a:r>
              <a:rPr lang="en-US" b="1" dirty="0" smtClean="0"/>
              <a:t>Andrew </a:t>
            </a:r>
            <a:r>
              <a:rPr lang="en-US" b="1" dirty="0" err="1" smtClean="0"/>
              <a:t>Treloar</a:t>
            </a:r>
            <a:endParaRPr lang="en-US" b="1" dirty="0" smtClean="0"/>
          </a:p>
          <a:p>
            <a:pPr lvl="1"/>
            <a:r>
              <a:rPr lang="en-US" b="1" dirty="0" smtClean="0"/>
              <a:t>Bill </a:t>
            </a:r>
            <a:r>
              <a:rPr lang="en-US" b="1" dirty="0" err="1" smtClean="0"/>
              <a:t>Michenor</a:t>
            </a:r>
            <a:endParaRPr lang="en-US" b="1" dirty="0" smtClean="0"/>
          </a:p>
          <a:p>
            <a:pPr lvl="1"/>
            <a:r>
              <a:rPr lang="en-US" b="1" dirty="0" smtClean="0"/>
              <a:t>Beth Plale, Chair</a:t>
            </a:r>
          </a:p>
          <a:p>
            <a:pPr lvl="1"/>
            <a:r>
              <a:rPr lang="en-US" dirty="0" smtClean="0"/>
              <a:t>6 new TAB members to be elected this month (14 candidates)</a:t>
            </a:r>
          </a:p>
          <a:p>
            <a:pPr lvl="1"/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 TAB member to be appointed by Council (for balance)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RDA Leadership since Plenary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71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Content Slide">
  <a:themeElements>
    <a:clrScheme name="Custom 2">
      <a:dk1>
        <a:srgbClr val="37424A"/>
      </a:dk1>
      <a:lt1>
        <a:srgbClr val="FFFFFF"/>
      </a:lt1>
      <a:dk2>
        <a:srgbClr val="FFFFFF"/>
      </a:dk2>
      <a:lt2>
        <a:srgbClr val="FFFFFF"/>
      </a:lt2>
      <a:accent1>
        <a:srgbClr val="69923A"/>
      </a:accent1>
      <a:accent2>
        <a:srgbClr val="969696"/>
      </a:accent2>
      <a:accent3>
        <a:srgbClr val="FFFFFF"/>
      </a:accent3>
      <a:accent4>
        <a:srgbClr val="212121"/>
      </a:accent4>
      <a:accent5>
        <a:srgbClr val="93B1CC"/>
      </a:accent5>
      <a:accent6>
        <a:srgbClr val="878787"/>
      </a:accent6>
      <a:hlink>
        <a:srgbClr val="69923A"/>
      </a:hlink>
      <a:folHlink>
        <a:srgbClr val="69923A"/>
      </a:folHlink>
    </a:clrScheme>
    <a:fontScheme name="Standard Content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Content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Content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Content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Content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Content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Content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Content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Content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Content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Content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Content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Content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Content Slide 13">
        <a:dk1>
          <a:srgbClr val="292929"/>
        </a:dk1>
        <a:lt1>
          <a:srgbClr val="FFFFFF"/>
        </a:lt1>
        <a:dk2>
          <a:srgbClr val="FFFFFF"/>
        </a:dk2>
        <a:lt2>
          <a:srgbClr val="FFFFFF"/>
        </a:lt2>
        <a:accent1>
          <a:srgbClr val="007F7B"/>
        </a:accent1>
        <a:accent2>
          <a:srgbClr val="969696"/>
        </a:accent2>
        <a:accent3>
          <a:srgbClr val="FFFFFF"/>
        </a:accent3>
        <a:accent4>
          <a:srgbClr val="212121"/>
        </a:accent4>
        <a:accent5>
          <a:srgbClr val="AAC0BF"/>
        </a:accent5>
        <a:accent6>
          <a:srgbClr val="878787"/>
        </a:accent6>
        <a:hlink>
          <a:srgbClr val="007F7B"/>
        </a:hlink>
        <a:folHlink>
          <a:srgbClr val="1C9D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ection Slide 1">
  <a:themeElements>
    <a:clrScheme name="Section Slide 1 13">
      <a:dk1>
        <a:srgbClr val="292929"/>
      </a:dk1>
      <a:lt1>
        <a:srgbClr val="FFFFFF"/>
      </a:lt1>
      <a:dk2>
        <a:srgbClr val="FFFFFF"/>
      </a:dk2>
      <a:lt2>
        <a:srgbClr val="FFFFFF"/>
      </a:lt2>
      <a:accent1>
        <a:srgbClr val="007F7B"/>
      </a:accent1>
      <a:accent2>
        <a:srgbClr val="969696"/>
      </a:accent2>
      <a:accent3>
        <a:srgbClr val="FFFFFF"/>
      </a:accent3>
      <a:accent4>
        <a:srgbClr val="212121"/>
      </a:accent4>
      <a:accent5>
        <a:srgbClr val="AAC0BF"/>
      </a:accent5>
      <a:accent6>
        <a:srgbClr val="878787"/>
      </a:accent6>
      <a:hlink>
        <a:srgbClr val="E17A00"/>
      </a:hlink>
      <a:folHlink>
        <a:srgbClr val="1C9D92"/>
      </a:folHlink>
    </a:clrScheme>
    <a:fontScheme name="Section Slide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ction Slide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Slide 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Slide 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Slide 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Slide 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Slide 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Slide 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Slide 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Slide 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Slide 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Slide 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Slide 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Slide 1 13">
        <a:dk1>
          <a:srgbClr val="292929"/>
        </a:dk1>
        <a:lt1>
          <a:srgbClr val="FFFFFF"/>
        </a:lt1>
        <a:dk2>
          <a:srgbClr val="FFFFFF"/>
        </a:dk2>
        <a:lt2>
          <a:srgbClr val="FFFFFF"/>
        </a:lt2>
        <a:accent1>
          <a:srgbClr val="007F7B"/>
        </a:accent1>
        <a:accent2>
          <a:srgbClr val="969696"/>
        </a:accent2>
        <a:accent3>
          <a:srgbClr val="FFFFFF"/>
        </a:accent3>
        <a:accent4>
          <a:srgbClr val="212121"/>
        </a:accent4>
        <a:accent5>
          <a:srgbClr val="AAC0BF"/>
        </a:accent5>
        <a:accent6>
          <a:srgbClr val="878787"/>
        </a:accent6>
        <a:hlink>
          <a:srgbClr val="E17A00"/>
        </a:hlink>
        <a:folHlink>
          <a:srgbClr val="1C9D9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Slide 1 14">
        <a:dk1>
          <a:srgbClr val="292929"/>
        </a:dk1>
        <a:lt1>
          <a:srgbClr val="FFFFFF"/>
        </a:lt1>
        <a:dk2>
          <a:srgbClr val="FFFFFF"/>
        </a:dk2>
        <a:lt2>
          <a:srgbClr val="FFFFFF"/>
        </a:lt2>
        <a:accent1>
          <a:srgbClr val="007F7B"/>
        </a:accent1>
        <a:accent2>
          <a:srgbClr val="969696"/>
        </a:accent2>
        <a:accent3>
          <a:srgbClr val="FFFFFF"/>
        </a:accent3>
        <a:accent4>
          <a:srgbClr val="212121"/>
        </a:accent4>
        <a:accent5>
          <a:srgbClr val="AAC0BF"/>
        </a:accent5>
        <a:accent6>
          <a:srgbClr val="878787"/>
        </a:accent6>
        <a:hlink>
          <a:srgbClr val="007F7B"/>
        </a:hlink>
        <a:folHlink>
          <a:srgbClr val="1C9D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1851</TotalTime>
  <Words>647</Words>
  <Application>Microsoft Office PowerPoint</Application>
  <PresentationFormat>On-screen Show (4:3)</PresentationFormat>
  <Paragraphs>181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Standard Content Slide</vt:lpstr>
      <vt:lpstr>Section Slide 1</vt:lpstr>
      <vt:lpstr>Research Data Alliance Plenary 2 Update  Dr. Francine Berman Chair, RDA/US Hamilton Distinguished Chair in Computer Science Rensselaer Polytechnic Institute  </vt:lpstr>
      <vt:lpstr>RDA Plenary 2 -- September 16-18, Washington D.C.  --   3 days of Peace, Love and Data</vt:lpstr>
      <vt:lpstr>RDA Plenary 2 -- Stakeholders and Invited Speakers</vt:lpstr>
      <vt:lpstr>RDA Community Current Status:   ~1300 participants from 50+ countries</vt:lpstr>
      <vt:lpstr>RDA Community Building Momentum</vt:lpstr>
      <vt:lpstr>Groups that Met at the RDA Plenary</vt:lpstr>
      <vt:lpstr>RDA Organizational Partners</vt:lpstr>
      <vt:lpstr>RDA Constituent Groups Coming Together</vt:lpstr>
      <vt:lpstr>New RDA Leadership since Plenary 1</vt:lpstr>
      <vt:lpstr>Next Plenaries (2X a year)</vt:lpstr>
      <vt:lpstr>Info: enquiries@rd-alliance.org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bermaf</dc:creator>
  <cp:lastModifiedBy>Fran Berman</cp:lastModifiedBy>
  <cp:revision>85</cp:revision>
  <dcterms:created xsi:type="dcterms:W3CDTF">2011-02-25T12:57:11Z</dcterms:created>
  <dcterms:modified xsi:type="dcterms:W3CDTF">2013-09-24T12:55:50Z</dcterms:modified>
</cp:coreProperties>
</file>