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7" r:id="rId3"/>
    <p:sldId id="291" r:id="rId4"/>
    <p:sldId id="298" r:id="rId5"/>
    <p:sldId id="293" r:id="rId6"/>
    <p:sldId id="295" r:id="rId7"/>
    <p:sldId id="300" r:id="rId8"/>
    <p:sldId id="302" r:id="rId9"/>
    <p:sldId id="299" r:id="rId10"/>
    <p:sldId id="283" r:id="rId11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86392" autoAdjust="0"/>
  </p:normalViewPr>
  <p:slideViewPr>
    <p:cSldViewPr>
      <p:cViewPr varScale="1">
        <p:scale>
          <a:sx n="84" d="100"/>
          <a:sy n="84" d="100"/>
        </p:scale>
        <p:origin x="-95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1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64" y="-90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4DB9-3323-41F5-91D3-3609771C2DD3}" type="datetimeFigureOut">
              <a:rPr lang="en-US" smtClean="0"/>
              <a:pPr/>
              <a:t>1/3/2014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2086B-1A4D-4769-8F9F-A84C19B02B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3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7B9F71C-8155-4020-83BE-FDFACC3CA471}" type="datetimeFigureOut">
              <a:rPr lang="en-US" smtClean="0"/>
              <a:pPr/>
              <a:t>1/3/2014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34FDED1-A70B-4740-B3F0-5798137DC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1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FDED1-A70B-4740-B3F0-5798137DC4C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FDED1-A70B-4740-B3F0-5798137DC4C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77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B3540E-6D1B-4D73-892E-6FEDEF1B633B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73138"/>
            <a:ext cx="7772400" cy="1144587"/>
          </a:xfrm>
        </p:spPr>
        <p:txBody>
          <a:bodyPr lIns="92075" tIns="46038" rIns="92075" bIns="46038"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95600"/>
            <a:ext cx="6400800" cy="1752600"/>
          </a:xfrm>
        </p:spPr>
        <p:txBody>
          <a:bodyPr lIns="92075" tIns="46038" rIns="92075" bIns="46038"/>
          <a:lstStyle>
            <a:lvl1pPr marL="0" indent="0" algn="ctr"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0255" name="Picture 15" descr="GrayCurv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333875"/>
            <a:ext cx="5029200" cy="2524125"/>
          </a:xfrm>
          <a:prstGeom prst="rect">
            <a:avLst/>
          </a:prstGeom>
          <a:noFill/>
        </p:spPr>
      </p:pic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0" y="2133600"/>
            <a:ext cx="9144000" cy="1031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248400"/>
            <a:ext cx="46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C06FC0-DD74-4FB3-84ED-BE0B53D97167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2" name="Picture 18" descr="GMU_PLogo_RGB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5318125"/>
            <a:ext cx="2144712" cy="1376363"/>
          </a:xfrm>
          <a:prstGeom prst="rect">
            <a:avLst/>
          </a:prstGeom>
          <a:noFill/>
        </p:spPr>
      </p:pic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3289300" y="6348413"/>
            <a:ext cx="32049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6600"/>
                </a:solidFill>
              </a:rPr>
              <a:t>Where</a:t>
            </a:r>
            <a:r>
              <a:rPr lang="en-US" sz="1800" b="1" baseline="0" dirty="0" smtClean="0">
                <a:solidFill>
                  <a:srgbClr val="006600"/>
                </a:solidFill>
              </a:rPr>
              <a:t> Innovation Is Tradition</a:t>
            </a:r>
            <a:endParaRPr lang="en-US" sz="18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35907D-4555-4C21-A4AE-29A6EEBB12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AA29CD-5C55-4FAC-B4D0-7ABD68B1A4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40005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371600"/>
            <a:ext cx="40005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B3DF80-2492-4947-999B-5A73EC95CD8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028A33-74B8-4EA4-B590-FDB5C55CB1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CB1B59-91B1-44B8-AEB3-F7B71F6B2B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B1A9BE-1DE0-4630-8666-336DC1A0289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6AC09E-ED19-4FA8-97C3-DC7C8F96FE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721F89-F086-4317-9B87-389BDBD5ED0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0C0C0"/>
            </a:gs>
            <a:gs pos="50000">
              <a:srgbClr val="FFFFFF"/>
            </a:gs>
            <a:gs pos="100000">
              <a:srgbClr val="C0C0C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3" name="Picture 17" descr="GrayCurve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333875"/>
            <a:ext cx="5029200" cy="2524125"/>
          </a:xfrm>
          <a:prstGeom prst="rect">
            <a:avLst/>
          </a:prstGeom>
          <a:noFill/>
        </p:spPr>
      </p:pic>
      <p:sp>
        <p:nvSpPr>
          <p:cNvPr id="923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248400"/>
            <a:ext cx="46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C06FC0-DD74-4FB3-84ED-BE0B53D9716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1031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815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27063" y="80963"/>
            <a:ext cx="81534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9234" name="Picture 18" descr="GMU_PLogo_RGB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5318125"/>
            <a:ext cx="2144712" cy="1376363"/>
          </a:xfrm>
          <a:prstGeom prst="rect">
            <a:avLst/>
          </a:prstGeom>
          <a:noFill/>
        </p:spPr>
      </p:pic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289300" y="6348413"/>
            <a:ext cx="32049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6600"/>
                </a:solidFill>
              </a:rPr>
              <a:t>Where</a:t>
            </a:r>
            <a:r>
              <a:rPr lang="en-US" sz="1800" b="1" baseline="0" dirty="0" smtClean="0">
                <a:solidFill>
                  <a:srgbClr val="006600"/>
                </a:solidFill>
              </a:rPr>
              <a:t> Innovation Is Tradition</a:t>
            </a:r>
            <a:endParaRPr lang="en-US" sz="1800" b="1" dirty="0">
              <a:solidFill>
                <a:srgbClr val="0066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•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•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laskofs@gmu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381000"/>
            <a:ext cx="8001000" cy="1584325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Payroll Certification on </a:t>
            </a:r>
            <a:br>
              <a:rPr lang="en-US" b="1" dirty="0" smtClean="0"/>
            </a:br>
            <a:r>
              <a:rPr lang="en-US" b="1" dirty="0" smtClean="0"/>
              <a:t>Federally Sponsored Projects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0" y="2895600"/>
            <a:ext cx="6400800" cy="2362200"/>
          </a:xfrm>
        </p:spPr>
        <p:txBody>
          <a:bodyPr/>
          <a:lstStyle/>
          <a:p>
            <a:r>
              <a:rPr lang="en-US" dirty="0" smtClean="0"/>
              <a:t>FDP Update</a:t>
            </a:r>
          </a:p>
          <a:p>
            <a:r>
              <a:rPr lang="en-US" dirty="0" smtClean="0"/>
              <a:t>January 6, 2014</a:t>
            </a:r>
            <a:endParaRPr lang="en-US" dirty="0" smtClean="0"/>
          </a:p>
          <a:p>
            <a:r>
              <a:rPr lang="en-US" dirty="0" smtClean="0"/>
              <a:t>George Mason University Pilot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C9E736-C67A-4634-9491-DA21A1F07EC4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4114800"/>
            <a:ext cx="57912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Mike Laskofski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Assoc. VP for Research Operations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George Mason University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hlinkClick r:id="rId3"/>
              </a:rPr>
              <a:t>mlaskofs@gmu.edu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chemeClr val="tx1"/>
              </a:solidFill>
              <a:hlinkClick r:id="rId3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</p:txBody>
      </p:sp>
      <p:pic>
        <p:nvPicPr>
          <p:cNvPr id="26629" name="Picture 4" descr="bd00028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1371600"/>
            <a:ext cx="32004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Payroll Certification: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Mason received approval from the FDP and the Office of Naval Research (ONR) effective January 1, 2011 to pilot Payroll Certification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All awards transitioned by January 1, </a:t>
            </a:r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Assessment of Payroll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001000" cy="4191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Survey completed February 2011 (150 respondents, mostly faculty) to benchmark traditional effort reporting process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Overwhelming feedback that effort reporting was burdensome, confusing and added little value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Survey completed March 2013 (157 respondents, mostly faculty) to review payroll certification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marL="0" indent="0"/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8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Payroll Certification Survey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001000" cy="4191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Over 75% of respondents felt payroll certification methodology was logical or very logical (21% neutral)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Over 83% of respondents felt the annual certification frequency was “about right”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Over 80% of respondents reported they reviewed and certified reports within 10 days of receipt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marL="0" indent="0"/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8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23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Internal Audit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1534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Scope January 2011 – April 2012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Test policy compliance for initial award set-up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Sample certs. for deadlines &amp; follow-up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Test policy compliance for redistributions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Test split funding; confirm salary charges to all funding sources = 100%  of actual salary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Audit completed Spring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1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Payroll Certification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3962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Through </a:t>
            </a:r>
            <a:r>
              <a:rPr lang="en-US" sz="2800" dirty="0" smtClean="0"/>
              <a:t>32 </a:t>
            </a:r>
            <a:r>
              <a:rPr lang="en-US" sz="2800" dirty="0" smtClean="0"/>
              <a:t>reporting cycles (Jan 2011 thru </a:t>
            </a:r>
            <a:r>
              <a:rPr lang="en-US" sz="2800" dirty="0" smtClean="0"/>
              <a:t>Aug </a:t>
            </a:r>
            <a:r>
              <a:rPr lang="en-US" sz="2800" dirty="0" smtClean="0"/>
              <a:t>2013)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1324 </a:t>
            </a:r>
            <a:r>
              <a:rPr lang="en-US" dirty="0" smtClean="0"/>
              <a:t>reports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68% </a:t>
            </a:r>
            <a:r>
              <a:rPr lang="en-US" dirty="0" smtClean="0"/>
              <a:t>of reports received within 30 days (compared to 33% under effort reporting in 2010)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92% </a:t>
            </a:r>
            <a:r>
              <a:rPr lang="en-US" dirty="0" smtClean="0"/>
              <a:t>of reports received within 45 days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100% of reports received within 60 days</a:t>
            </a:r>
          </a:p>
          <a:p>
            <a:pPr marL="0" indent="0"/>
            <a:endParaRPr lang="en-US" dirty="0" smtClean="0"/>
          </a:p>
          <a:p>
            <a:pPr marL="0" indent="0"/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80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5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NSF/HHS OIG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511" y="1143000"/>
            <a:ext cx="88392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Jan 2013: </a:t>
            </a:r>
            <a:r>
              <a:rPr lang="en-US" dirty="0"/>
              <a:t>P</a:t>
            </a:r>
            <a:r>
              <a:rPr lang="en-US" dirty="0" smtClean="0"/>
              <a:t>re meeting with other Pilot Schools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Feb 2013: 1</a:t>
            </a:r>
            <a:r>
              <a:rPr lang="en-US" baseline="30000" dirty="0" smtClean="0"/>
              <a:t>st</a:t>
            </a:r>
            <a:r>
              <a:rPr lang="en-US" dirty="0" smtClean="0"/>
              <a:t> Data Request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April 2013: 2</a:t>
            </a:r>
            <a:r>
              <a:rPr lang="en-US" baseline="30000" dirty="0" smtClean="0"/>
              <a:t>nd</a:t>
            </a:r>
            <a:r>
              <a:rPr lang="en-US" dirty="0" smtClean="0"/>
              <a:t> Data Request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May 2013: 3</a:t>
            </a:r>
            <a:r>
              <a:rPr lang="en-US" baseline="30000" dirty="0" smtClean="0"/>
              <a:t>rd</a:t>
            </a:r>
            <a:r>
              <a:rPr lang="en-US" dirty="0" smtClean="0"/>
              <a:t> Data Request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Summer 2013:  Data </a:t>
            </a:r>
            <a:r>
              <a:rPr lang="en-US" dirty="0" smtClean="0"/>
              <a:t>Review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August 2013: Entrance Conference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August 2013: Onsite Interviews (OSP, Payroll, Fiscal Services, Departmental Administrators)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43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NSF/HHS OIG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August 2013: IT Security (ongoing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October 2013: Transaction Sampl</a:t>
            </a:r>
            <a:r>
              <a:rPr lang="en-US" dirty="0" smtClean="0"/>
              <a:t>e Received (180 Transactions due in 2 weeks)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November 2013:  Transaction Review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December 2013:  Onsite interviews with project </a:t>
            </a:r>
            <a:r>
              <a:rPr lang="en-US" dirty="0"/>
              <a:t>p</a:t>
            </a:r>
            <a:r>
              <a:rPr lang="en-US" dirty="0" smtClean="0"/>
              <a:t>ersonnel including faculty, GRAs, Post Docs and other staff  (20 interviews requested)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December 2013:  Additional Document Requests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38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NSF/HHS OIG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IT </a:t>
            </a:r>
            <a:r>
              <a:rPr lang="en-US" dirty="0" smtClean="0"/>
              <a:t>security review ongoing (HHS lead)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IT work involves testing network, server and application security; network penetration </a:t>
            </a:r>
            <a:r>
              <a:rPr lang="en-US" dirty="0" smtClean="0"/>
              <a:t>testing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Continue to receive documentation requests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Timeline for completion has taken longer than estimated throughout the process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78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on Template 1b-1">
  <a:themeElements>
    <a:clrScheme name="">
      <a:dk1>
        <a:srgbClr val="000000"/>
      </a:dk1>
      <a:lt1>
        <a:srgbClr val="000000"/>
      </a:lt1>
      <a:dk2>
        <a:srgbClr val="000000"/>
      </a:dk2>
      <a:lt2>
        <a:srgbClr val="5F5F5F"/>
      </a:lt2>
      <a:accent1>
        <a:srgbClr val="FFCC00"/>
      </a:accent1>
      <a:accent2>
        <a:srgbClr val="006600"/>
      </a:accent2>
      <a:accent3>
        <a:srgbClr val="AAAAAA"/>
      </a:accent3>
      <a:accent4>
        <a:srgbClr val="000000"/>
      </a:accent4>
      <a:accent5>
        <a:srgbClr val="FFE2AA"/>
      </a:accent5>
      <a:accent6>
        <a:srgbClr val="005C00"/>
      </a:accent6>
      <a:hlink>
        <a:srgbClr val="CC00CC"/>
      </a:hlink>
      <a:folHlink>
        <a:srgbClr val="990099"/>
      </a:folHlink>
    </a:clrScheme>
    <a:fontScheme name="Mason Template 1b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on Template 1b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on Template 1b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on Template 1b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Mason Template 1b-1</Template>
  <TotalTime>3984</TotalTime>
  <Words>426</Words>
  <Application>Microsoft Office PowerPoint</Application>
  <PresentationFormat>On-screen Show (4:3)</PresentationFormat>
  <Paragraphs>69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Mason Template 1b-1</vt:lpstr>
      <vt:lpstr> Payroll Certification on  Federally Sponsored Projects</vt:lpstr>
      <vt:lpstr>Payroll Certification: Approval</vt:lpstr>
      <vt:lpstr>Assessment of Payroll Certification</vt:lpstr>
      <vt:lpstr>Payroll Certification Survey </vt:lpstr>
      <vt:lpstr>Internal Audit Review</vt:lpstr>
      <vt:lpstr>Payroll Certification Metrics</vt:lpstr>
      <vt:lpstr>NSF/HHS OIG Audit</vt:lpstr>
      <vt:lpstr>NSF/HHS OIG Audit</vt:lpstr>
      <vt:lpstr>NSF/HHS OIG Audit</vt:lpstr>
      <vt:lpstr>Questions</vt:lpstr>
    </vt:vector>
  </TitlesOfParts>
  <Company>George Mason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Mason Template 1: Title Slide</dc:title>
  <dc:creator>2009 ETF</dc:creator>
  <cp:lastModifiedBy>user</cp:lastModifiedBy>
  <cp:revision>166</cp:revision>
  <cp:lastPrinted>2014-01-03T17:23:55Z</cp:lastPrinted>
  <dcterms:created xsi:type="dcterms:W3CDTF">2010-02-22T20:01:48Z</dcterms:created>
  <dcterms:modified xsi:type="dcterms:W3CDTF">2014-01-03T18:23:24Z</dcterms:modified>
</cp:coreProperties>
</file>