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56" r:id="rId2"/>
    <p:sldId id="294" r:id="rId3"/>
    <p:sldId id="314" r:id="rId4"/>
    <p:sldId id="307" r:id="rId5"/>
    <p:sldId id="317" r:id="rId6"/>
    <p:sldId id="318" r:id="rId7"/>
    <p:sldId id="319" r:id="rId8"/>
    <p:sldId id="321" r:id="rId9"/>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87" autoAdjust="0"/>
    <p:restoredTop sz="83275" autoAdjust="0"/>
  </p:normalViewPr>
  <p:slideViewPr>
    <p:cSldViewPr>
      <p:cViewPr varScale="1">
        <p:scale>
          <a:sx n="90" d="100"/>
          <a:sy n="90" d="100"/>
        </p:scale>
        <p:origin x="-600"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2844" y="-108"/>
      </p:cViewPr>
      <p:guideLst>
        <p:guide orient="horz" pos="2931"/>
        <p:guide pos="221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1968" cy="465296"/>
          </a:xfrm>
          <a:prstGeom prst="rect">
            <a:avLst/>
          </a:prstGeom>
        </p:spPr>
        <p:txBody>
          <a:bodyPr vert="horz" lIns="93273" tIns="46637" rIns="93273" bIns="46637" rtlCol="0"/>
          <a:lstStyle>
            <a:lvl1pPr algn="l">
              <a:defRPr sz="1200"/>
            </a:lvl1pPr>
          </a:lstStyle>
          <a:p>
            <a:endParaRPr lang="en-US" dirty="0"/>
          </a:p>
        </p:txBody>
      </p:sp>
      <p:sp>
        <p:nvSpPr>
          <p:cNvPr id="3" name="Date Placeholder 2"/>
          <p:cNvSpPr>
            <a:spLocks noGrp="1"/>
          </p:cNvSpPr>
          <p:nvPr>
            <p:ph type="dt" sz="quarter" idx="1"/>
          </p:nvPr>
        </p:nvSpPr>
        <p:spPr>
          <a:xfrm>
            <a:off x="3976333" y="1"/>
            <a:ext cx="3041968" cy="465296"/>
          </a:xfrm>
          <a:prstGeom prst="rect">
            <a:avLst/>
          </a:prstGeom>
        </p:spPr>
        <p:txBody>
          <a:bodyPr vert="horz" lIns="93273" tIns="46637" rIns="93273" bIns="46637" rtlCol="0"/>
          <a:lstStyle>
            <a:lvl1pPr algn="r">
              <a:defRPr sz="1200"/>
            </a:lvl1pPr>
          </a:lstStyle>
          <a:p>
            <a:endParaRPr lang="en-US" dirty="0"/>
          </a:p>
        </p:txBody>
      </p:sp>
      <p:sp>
        <p:nvSpPr>
          <p:cNvPr id="4" name="Footer Placeholder 3"/>
          <p:cNvSpPr>
            <a:spLocks noGrp="1"/>
          </p:cNvSpPr>
          <p:nvPr>
            <p:ph type="ftr" sz="quarter" idx="2"/>
          </p:nvPr>
        </p:nvSpPr>
        <p:spPr>
          <a:xfrm>
            <a:off x="1" y="8839014"/>
            <a:ext cx="3041968" cy="465296"/>
          </a:xfrm>
          <a:prstGeom prst="rect">
            <a:avLst/>
          </a:prstGeom>
        </p:spPr>
        <p:txBody>
          <a:bodyPr vert="horz" lIns="93273" tIns="46637" rIns="93273" bIns="46637"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6333" y="8839014"/>
            <a:ext cx="3041968" cy="465296"/>
          </a:xfrm>
          <a:prstGeom prst="rect">
            <a:avLst/>
          </a:prstGeom>
        </p:spPr>
        <p:txBody>
          <a:bodyPr vert="horz" lIns="93273" tIns="46637" rIns="93273" bIns="46637" rtlCol="0" anchor="b"/>
          <a:lstStyle>
            <a:lvl1pPr algn="r">
              <a:defRPr sz="1200"/>
            </a:lvl1pPr>
          </a:lstStyle>
          <a:p>
            <a:fld id="{01CCEA20-E856-49F1-81F7-E27EFC30EC3C}" type="slidenum">
              <a:rPr lang="en-US" smtClean="0"/>
              <a:pPr/>
              <a:t>‹#›</a:t>
            </a:fld>
            <a:endParaRPr lang="en-US" dirty="0"/>
          </a:p>
        </p:txBody>
      </p:sp>
    </p:spTree>
    <p:extLst>
      <p:ext uri="{BB962C8B-B14F-4D97-AF65-F5344CB8AC3E}">
        <p14:creationId xmlns:p14="http://schemas.microsoft.com/office/powerpoint/2010/main" val="2003674126"/>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1968" cy="465296"/>
          </a:xfrm>
          <a:prstGeom prst="rect">
            <a:avLst/>
          </a:prstGeom>
        </p:spPr>
        <p:txBody>
          <a:bodyPr vert="horz" lIns="93273" tIns="46637" rIns="93273" bIns="46637" rtlCol="0"/>
          <a:lstStyle>
            <a:lvl1pPr algn="l">
              <a:defRPr sz="1200"/>
            </a:lvl1pPr>
          </a:lstStyle>
          <a:p>
            <a:endParaRPr lang="en-US" dirty="0"/>
          </a:p>
        </p:txBody>
      </p:sp>
      <p:sp>
        <p:nvSpPr>
          <p:cNvPr id="3" name="Date Placeholder 2"/>
          <p:cNvSpPr>
            <a:spLocks noGrp="1"/>
          </p:cNvSpPr>
          <p:nvPr>
            <p:ph type="dt" idx="1"/>
          </p:nvPr>
        </p:nvSpPr>
        <p:spPr>
          <a:xfrm>
            <a:off x="3976333" y="1"/>
            <a:ext cx="3041968" cy="465296"/>
          </a:xfrm>
          <a:prstGeom prst="rect">
            <a:avLst/>
          </a:prstGeom>
        </p:spPr>
        <p:txBody>
          <a:bodyPr vert="horz" lIns="93273" tIns="46637" rIns="93273" bIns="46637"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182688" y="698500"/>
            <a:ext cx="4654550" cy="3490913"/>
          </a:xfrm>
          <a:prstGeom prst="rect">
            <a:avLst/>
          </a:prstGeom>
          <a:noFill/>
          <a:ln w="12700">
            <a:solidFill>
              <a:prstClr val="black"/>
            </a:solidFill>
          </a:ln>
        </p:spPr>
        <p:txBody>
          <a:bodyPr vert="horz" lIns="93273" tIns="46637" rIns="93273" bIns="46637" rtlCol="0" anchor="ctr"/>
          <a:lstStyle/>
          <a:p>
            <a:endParaRPr lang="en-US" dirty="0"/>
          </a:p>
        </p:txBody>
      </p:sp>
      <p:sp>
        <p:nvSpPr>
          <p:cNvPr id="5" name="Notes Placeholder 4"/>
          <p:cNvSpPr>
            <a:spLocks noGrp="1"/>
          </p:cNvSpPr>
          <p:nvPr>
            <p:ph type="body" sz="quarter" idx="3"/>
          </p:nvPr>
        </p:nvSpPr>
        <p:spPr>
          <a:xfrm>
            <a:off x="701993" y="4420316"/>
            <a:ext cx="5615940" cy="4187666"/>
          </a:xfrm>
          <a:prstGeom prst="rect">
            <a:avLst/>
          </a:prstGeom>
        </p:spPr>
        <p:txBody>
          <a:bodyPr vert="horz" lIns="93273" tIns="46637" rIns="93273" bIns="4663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39014"/>
            <a:ext cx="3041968" cy="465296"/>
          </a:xfrm>
          <a:prstGeom prst="rect">
            <a:avLst/>
          </a:prstGeom>
        </p:spPr>
        <p:txBody>
          <a:bodyPr vert="horz" lIns="93273" tIns="46637" rIns="93273" bIns="4663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6333" y="8839014"/>
            <a:ext cx="3041968" cy="465296"/>
          </a:xfrm>
          <a:prstGeom prst="rect">
            <a:avLst/>
          </a:prstGeom>
        </p:spPr>
        <p:txBody>
          <a:bodyPr vert="horz" lIns="93273" tIns="46637" rIns="93273" bIns="46637" rtlCol="0" anchor="b"/>
          <a:lstStyle>
            <a:lvl1pPr algn="r">
              <a:defRPr sz="1200"/>
            </a:lvl1pPr>
          </a:lstStyle>
          <a:p>
            <a:fld id="{429A9887-1318-4A64-B64C-E254F7979C77}" type="slidenum">
              <a:rPr lang="en-US" smtClean="0"/>
              <a:pPr/>
              <a:t>‹#›</a:t>
            </a:fld>
            <a:endParaRPr lang="en-US" dirty="0"/>
          </a:p>
        </p:txBody>
      </p:sp>
    </p:spTree>
    <p:extLst>
      <p:ext uri="{BB962C8B-B14F-4D97-AF65-F5344CB8AC3E}">
        <p14:creationId xmlns:p14="http://schemas.microsoft.com/office/powerpoint/2010/main" val="235913128"/>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$45 M Sponsored</a:t>
            </a:r>
            <a:r>
              <a:rPr lang="en-US" baseline="0" dirty="0" smtClean="0"/>
              <a:t> Program Expenditures</a:t>
            </a:r>
          </a:p>
          <a:p>
            <a:r>
              <a:rPr lang="en-US" baseline="0" dirty="0" smtClean="0"/>
              <a:t>$48 M in Sponsored Awards</a:t>
            </a:r>
          </a:p>
          <a:p>
            <a:r>
              <a:rPr lang="en-US" baseline="0" dirty="0" smtClean="0"/>
              <a:t>Joined FDP in 2008</a:t>
            </a:r>
          </a:p>
          <a:p>
            <a:r>
              <a:rPr lang="en-US" baseline="0" dirty="0" smtClean="0"/>
              <a:t>ONR Cognizant School</a:t>
            </a:r>
          </a:p>
          <a:p>
            <a:r>
              <a:rPr lang="en-US" baseline="0" dirty="0" smtClean="0"/>
              <a:t>Pilot approval in October 2011</a:t>
            </a:r>
          </a:p>
          <a:p>
            <a:r>
              <a:rPr lang="en-US" baseline="0" dirty="0" smtClean="0"/>
              <a:t>Pilot effective July 2011</a:t>
            </a:r>
            <a:endParaRPr lang="en-US" dirty="0"/>
          </a:p>
        </p:txBody>
      </p:sp>
      <p:sp>
        <p:nvSpPr>
          <p:cNvPr id="4" name="Slide Number Placeholder 3"/>
          <p:cNvSpPr>
            <a:spLocks noGrp="1"/>
          </p:cNvSpPr>
          <p:nvPr>
            <p:ph type="sldNum" sz="quarter" idx="10"/>
          </p:nvPr>
        </p:nvSpPr>
        <p:spPr/>
        <p:txBody>
          <a:bodyPr/>
          <a:lstStyle/>
          <a:p>
            <a:fld id="{429A9887-1318-4A64-B64C-E254F7979C77}" type="slidenum">
              <a:rPr lang="en-US" smtClean="0"/>
              <a:pPr/>
              <a:t>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Date Placeholder 5"/>
          <p:cNvSpPr>
            <a:spLocks noGrp="1"/>
          </p:cNvSpPr>
          <p:nvPr>
            <p:ph type="dt" idx="12"/>
          </p:nvPr>
        </p:nvSpPr>
        <p:spPr/>
        <p:txBody>
          <a:bodyPr/>
          <a:lstStyle/>
          <a:p>
            <a:endParaRPr lang="en-US" dirty="0"/>
          </a:p>
        </p:txBody>
      </p:sp>
    </p:spTree>
    <p:extLst>
      <p:ext uri="{BB962C8B-B14F-4D97-AF65-F5344CB8AC3E}">
        <p14:creationId xmlns:p14="http://schemas.microsoft.com/office/powerpoint/2010/main" val="35091565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dirty="0" smtClean="0"/>
              <a:t>1. </a:t>
            </a:r>
          </a:p>
          <a:p>
            <a:endParaRPr lang="en-US" dirty="0"/>
          </a:p>
        </p:txBody>
      </p:sp>
      <p:sp>
        <p:nvSpPr>
          <p:cNvPr id="4" name="Date Placeholder 3"/>
          <p:cNvSpPr>
            <a:spLocks noGrp="1"/>
          </p:cNvSpPr>
          <p:nvPr>
            <p:ph type="dt"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29A9887-1318-4A64-B64C-E254F7979C77}" type="slidenum">
              <a:rPr lang="en-US" smtClean="0"/>
              <a:pPr/>
              <a:t>2</a:t>
            </a:fld>
            <a:endParaRPr lang="en-US" dirty="0"/>
          </a:p>
        </p:txBody>
      </p:sp>
    </p:spTree>
    <p:extLst>
      <p:ext uri="{BB962C8B-B14F-4D97-AF65-F5344CB8AC3E}">
        <p14:creationId xmlns:p14="http://schemas.microsoft.com/office/powerpoint/2010/main" val="932371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difference between the amount of Effort C</a:t>
            </a:r>
            <a:r>
              <a:rPr lang="en-US" dirty="0" smtClean="0"/>
              <a:t>ertifications and Project Payroll</a:t>
            </a:r>
            <a:r>
              <a:rPr lang="en-US" baseline="0" dirty="0" smtClean="0"/>
              <a:t> Certifications </a:t>
            </a:r>
            <a:r>
              <a:rPr lang="en-US" dirty="0" smtClean="0"/>
              <a:t>in which SPA, Departments</a:t>
            </a:r>
            <a:r>
              <a:rPr lang="en-US" baseline="0" dirty="0" smtClean="0"/>
              <a:t> and PIs had to spend time locating and attaining signed certifications is substantial. Tracking, phone calls, e-mails, etc..</a:t>
            </a:r>
            <a:endParaRPr lang="en-US" dirty="0"/>
          </a:p>
        </p:txBody>
      </p:sp>
      <p:sp>
        <p:nvSpPr>
          <p:cNvPr id="4" name="Date Placeholder 3"/>
          <p:cNvSpPr>
            <a:spLocks noGrp="1"/>
          </p:cNvSpPr>
          <p:nvPr>
            <p:ph type="dt"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29A9887-1318-4A64-B64C-E254F7979C77}" type="slidenum">
              <a:rPr lang="en-US" smtClean="0"/>
              <a:pPr/>
              <a:t>3</a:t>
            </a:fld>
            <a:endParaRPr lang="en-US" dirty="0"/>
          </a:p>
        </p:txBody>
      </p:sp>
    </p:spTree>
    <p:extLst>
      <p:ext uri="{BB962C8B-B14F-4D97-AF65-F5344CB8AC3E}">
        <p14:creationId xmlns:p14="http://schemas.microsoft.com/office/powerpoint/2010/main" val="15778983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851" indent="-228851">
              <a:buAutoNum type="arabicPeriod"/>
            </a:pPr>
            <a:r>
              <a:rPr lang="en-US" dirty="0" smtClean="0"/>
              <a:t>January 2013 – </a:t>
            </a:r>
            <a:r>
              <a:rPr lang="en-US" sz="1200" dirty="0" smtClean="0"/>
              <a:t>1</a:t>
            </a:r>
            <a:r>
              <a:rPr lang="en-US" sz="1200" baseline="30000" dirty="0" smtClean="0"/>
              <a:t>st</a:t>
            </a:r>
            <a:r>
              <a:rPr lang="en-US" sz="1200" dirty="0" smtClean="0"/>
              <a:t> Data Set Requested</a:t>
            </a:r>
            <a:endParaRPr lang="en-US" baseline="0" dirty="0" smtClean="0"/>
          </a:p>
          <a:p>
            <a:pPr marL="228851" indent="-228851">
              <a:buAutoNum type="arabicPeriod"/>
            </a:pPr>
            <a:endParaRPr lang="en-US" baseline="0" dirty="0" smtClean="0"/>
          </a:p>
          <a:p>
            <a:pPr marL="228851" indent="-228851">
              <a:buAutoNum type="arabicPeriod"/>
            </a:pPr>
            <a:r>
              <a:rPr lang="en-US" baseline="0" dirty="0" smtClean="0"/>
              <a:t>So far the Office of Inspector General Audit Team has requested data items at two different times with short due dates. These items required data across several Michigan Tech departments. Sponsored Programs Office, Sponsored Programs Accounting, IT, HR and Payroll. </a:t>
            </a:r>
          </a:p>
          <a:p>
            <a:pPr marL="228851" indent="-228851">
              <a:buAutoNum type="arabicPeriod"/>
            </a:pPr>
            <a:endParaRPr lang="en-US" baseline="0" dirty="0" smtClean="0"/>
          </a:p>
          <a:p>
            <a:pPr marL="228851" indent="-228851">
              <a:buAutoNum type="arabicPeriod"/>
            </a:pPr>
            <a:r>
              <a:rPr lang="en-US" baseline="0" dirty="0" smtClean="0"/>
              <a:t>Michigan Tech was not accustomed to this type of audit; so it was a challenge for us at first. We used some LEAN tools such as kanban boards to meet the deadlines, which was a 3 to 4 week turn around time. </a:t>
            </a:r>
          </a:p>
          <a:p>
            <a:endParaRPr lang="en-US" baseline="0" dirty="0" smtClean="0"/>
          </a:p>
        </p:txBody>
      </p:sp>
      <p:sp>
        <p:nvSpPr>
          <p:cNvPr id="4" name="Date Placeholder 3"/>
          <p:cNvSpPr>
            <a:spLocks noGrp="1"/>
          </p:cNvSpPr>
          <p:nvPr>
            <p:ph type="dt"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29A9887-1318-4A64-B64C-E254F7979C77}" type="slidenum">
              <a:rPr lang="en-US" smtClean="0"/>
              <a:pPr/>
              <a:t>4</a:t>
            </a:fld>
            <a:endParaRPr lang="en-US" dirty="0"/>
          </a:p>
        </p:txBody>
      </p:sp>
    </p:spTree>
    <p:extLst>
      <p:ext uri="{BB962C8B-B14F-4D97-AF65-F5344CB8AC3E}">
        <p14:creationId xmlns:p14="http://schemas.microsoft.com/office/powerpoint/2010/main" val="9631194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modules include</a:t>
            </a:r>
            <a:r>
              <a:rPr lang="en-US" baseline="0" dirty="0" smtClean="0"/>
              <a:t> </a:t>
            </a:r>
          </a:p>
          <a:p>
            <a:pPr marL="171450" indent="-171450">
              <a:buFont typeface="Arial" panose="020B0604020202020204" pitchFamily="34" charset="0"/>
              <a:buChar char="•"/>
            </a:pPr>
            <a:r>
              <a:rPr lang="en-US" baseline="0" dirty="0" smtClean="0"/>
              <a:t>Payroll Certification Overview</a:t>
            </a:r>
          </a:p>
          <a:p>
            <a:pPr marL="171450" indent="-171450">
              <a:buFont typeface="Arial" panose="020B0604020202020204" pitchFamily="34" charset="0"/>
              <a:buChar char="•"/>
            </a:pPr>
            <a:r>
              <a:rPr lang="en-US" baseline="0" dirty="0" smtClean="0"/>
              <a:t>Understanding the Payroll Certification Document</a:t>
            </a:r>
          </a:p>
          <a:p>
            <a:pPr marL="171450" indent="-171450">
              <a:buFont typeface="Arial" panose="020B0604020202020204" pitchFamily="34" charset="0"/>
              <a:buChar char="•"/>
            </a:pPr>
            <a:r>
              <a:rPr lang="en-US" baseline="0" dirty="0" smtClean="0"/>
              <a:t>Understanding the S&amp;W by Anniversary Year-supplemental report we distribute to the Pis</a:t>
            </a:r>
          </a:p>
          <a:p>
            <a:pPr marL="171450" indent="-171450">
              <a:buFont typeface="Arial" panose="020B0604020202020204" pitchFamily="34" charset="0"/>
              <a:buChar char="•"/>
            </a:pPr>
            <a:r>
              <a:rPr lang="en-US" baseline="0" dirty="0" smtClean="0"/>
              <a:t>Responsibilities for the PI, Chair, Dept Admin, and Central Admin</a:t>
            </a:r>
            <a:endParaRPr lang="en-US" dirty="0" smtClean="0"/>
          </a:p>
          <a:p>
            <a:endParaRPr lang="en-US" dirty="0" smtClean="0"/>
          </a:p>
          <a:p>
            <a:r>
              <a:rPr lang="en-US" dirty="0" smtClean="0"/>
              <a:t>Canvas</a:t>
            </a:r>
            <a:r>
              <a:rPr lang="en-US" baseline="0" dirty="0" smtClean="0"/>
              <a:t> is web based system that allowed us to track who we invited to take the course and who has completed the course</a:t>
            </a:r>
          </a:p>
          <a:p>
            <a:endParaRPr lang="en-US" baseline="0" dirty="0" smtClean="0"/>
          </a:p>
          <a:p>
            <a:r>
              <a:rPr lang="en-US" baseline="0" dirty="0" smtClean="0"/>
              <a:t>The modules are short videos</a:t>
            </a:r>
            <a:endParaRPr lang="en-US" dirty="0"/>
          </a:p>
        </p:txBody>
      </p:sp>
      <p:sp>
        <p:nvSpPr>
          <p:cNvPr id="4" name="Date Placeholder 3"/>
          <p:cNvSpPr>
            <a:spLocks noGrp="1"/>
          </p:cNvSpPr>
          <p:nvPr>
            <p:ph type="dt"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29A9887-1318-4A64-B64C-E254F7979C77}" type="slidenum">
              <a:rPr lang="en-US" smtClean="0"/>
              <a:pPr/>
              <a:t>5</a:t>
            </a:fld>
            <a:endParaRPr lang="en-US" dirty="0"/>
          </a:p>
        </p:txBody>
      </p:sp>
    </p:spTree>
    <p:extLst>
      <p:ext uri="{BB962C8B-B14F-4D97-AF65-F5344CB8AC3E}">
        <p14:creationId xmlns:p14="http://schemas.microsoft.com/office/powerpoint/2010/main" val="38838367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Follow ups</a:t>
            </a:r>
          </a:p>
          <a:p>
            <a:r>
              <a:rPr lang="en-US" dirty="0" smtClean="0"/>
              <a:t>Enforcement-</a:t>
            </a:r>
            <a:r>
              <a:rPr lang="en-US" baseline="0" dirty="0" smtClean="0"/>
              <a:t> no new project set up</a:t>
            </a:r>
          </a:p>
          <a:p>
            <a:endParaRPr lang="en-US" dirty="0"/>
          </a:p>
        </p:txBody>
      </p:sp>
      <p:sp>
        <p:nvSpPr>
          <p:cNvPr id="4" name="Date Placeholder 3"/>
          <p:cNvSpPr>
            <a:spLocks noGrp="1"/>
          </p:cNvSpPr>
          <p:nvPr>
            <p:ph type="dt"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29A9887-1318-4A64-B64C-E254F7979C77}" type="slidenum">
              <a:rPr lang="en-US" smtClean="0"/>
              <a:pPr/>
              <a:t>6</a:t>
            </a:fld>
            <a:endParaRPr lang="en-US" dirty="0"/>
          </a:p>
        </p:txBody>
      </p:sp>
    </p:spTree>
    <p:extLst>
      <p:ext uri="{BB962C8B-B14F-4D97-AF65-F5344CB8AC3E}">
        <p14:creationId xmlns:p14="http://schemas.microsoft.com/office/powerpoint/2010/main" val="10216772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payroll department is also conducting internal reviews in regards to the payroll processes in the academic departments. The review is to recommend changes to the process in the individual departments in regards to the time reporting method, approval of time reporting, etc.</a:t>
            </a:r>
            <a:endParaRPr lang="en-US" dirty="0"/>
          </a:p>
        </p:txBody>
      </p:sp>
      <p:sp>
        <p:nvSpPr>
          <p:cNvPr id="4" name="Date Placeholder 3"/>
          <p:cNvSpPr>
            <a:spLocks noGrp="1"/>
          </p:cNvSpPr>
          <p:nvPr>
            <p:ph type="dt"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29A9887-1318-4A64-B64C-E254F7979C77}" type="slidenum">
              <a:rPr lang="en-US" smtClean="0"/>
              <a:pPr/>
              <a:t>7</a:t>
            </a:fld>
            <a:endParaRPr lang="en-US" dirty="0"/>
          </a:p>
        </p:txBody>
      </p:sp>
    </p:spTree>
    <p:extLst>
      <p:ext uri="{BB962C8B-B14F-4D97-AF65-F5344CB8AC3E}">
        <p14:creationId xmlns:p14="http://schemas.microsoft.com/office/powerpoint/2010/main" val="12101921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29A9887-1318-4A64-B64C-E254F7979C77}" type="slidenum">
              <a:rPr lang="en-US" smtClean="0"/>
              <a:pPr/>
              <a:t>8</a:t>
            </a:fld>
            <a:endParaRPr lang="en-US" dirty="0"/>
          </a:p>
        </p:txBody>
      </p:sp>
    </p:spTree>
    <p:extLst>
      <p:ext uri="{BB962C8B-B14F-4D97-AF65-F5344CB8AC3E}">
        <p14:creationId xmlns:p14="http://schemas.microsoft.com/office/powerpoint/2010/main" val="17242125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D5187C06-3A8C-4164-A30E-B2A5046033D3}" type="datetimeFigureOut">
              <a:rPr lang="en-US" smtClean="0"/>
              <a:pPr/>
              <a:t>12/20/2013</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8A194E0D-6BDF-4549-8EA7-916CC2807462}"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D5187C06-3A8C-4164-A30E-B2A5046033D3}" type="datetimeFigureOut">
              <a:rPr lang="en-US" smtClean="0"/>
              <a:pPr/>
              <a:t>12/20/2013</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8A194E0D-6BDF-4549-8EA7-916CC2807462}"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D5187C06-3A8C-4164-A30E-B2A5046033D3}" type="datetimeFigureOut">
              <a:rPr lang="en-US" smtClean="0"/>
              <a:pPr/>
              <a:t>12/20/2013</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8A194E0D-6BDF-4549-8EA7-916CC2807462}"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5225"/>
            <a:ext cx="2133600" cy="476250"/>
          </a:xfrm>
        </p:spPr>
        <p:txBody>
          <a:bodyPr/>
          <a:lstStyle>
            <a:lvl1pPr>
              <a:defRPr/>
            </a:lvl1pPr>
          </a:lstStyle>
          <a:p>
            <a:fld id="{D5187C06-3A8C-4164-A30E-B2A5046033D3}" type="datetimeFigureOut">
              <a:rPr lang="en-US" smtClean="0"/>
              <a:pPr/>
              <a:t>12/20/2013</a:t>
            </a:fld>
            <a:endParaRPr lang="en-US" dirty="0"/>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dirty="0"/>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8A194E0D-6BDF-4549-8EA7-916CC2807462}"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r>
              <a:rPr lang="en-US" dirty="0" smtClean="0"/>
              <a:t>Click icon to add chart</a:t>
            </a:r>
            <a:endParaRPr lang="en-US" dirty="0"/>
          </a:p>
        </p:txBody>
      </p:sp>
      <p:sp>
        <p:nvSpPr>
          <p:cNvPr id="4" name="Date Placeholder 3"/>
          <p:cNvSpPr>
            <a:spLocks noGrp="1"/>
          </p:cNvSpPr>
          <p:nvPr>
            <p:ph type="dt" sz="half" idx="10"/>
          </p:nvPr>
        </p:nvSpPr>
        <p:spPr>
          <a:xfrm>
            <a:off x="457200" y="6245225"/>
            <a:ext cx="2133600" cy="476250"/>
          </a:xfrm>
        </p:spPr>
        <p:txBody>
          <a:bodyPr/>
          <a:lstStyle>
            <a:lvl1pPr>
              <a:defRPr/>
            </a:lvl1pPr>
          </a:lstStyle>
          <a:p>
            <a:fld id="{D5187C06-3A8C-4164-A30E-B2A5046033D3}" type="datetimeFigureOut">
              <a:rPr lang="en-US" smtClean="0"/>
              <a:pPr/>
              <a:t>12/20/2013</a:t>
            </a:fld>
            <a:endParaRPr lang="en-US" dirty="0"/>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dirty="0"/>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8A194E0D-6BDF-4549-8EA7-916CC2807462}"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D5187C06-3A8C-4164-A30E-B2A5046033D3}" type="datetimeFigureOut">
              <a:rPr lang="en-US" smtClean="0"/>
              <a:pPr/>
              <a:t>12/20/2013</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8A194E0D-6BDF-4549-8EA7-916CC2807462}"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5187C06-3A8C-4164-A30E-B2A5046033D3}" type="datetimeFigureOut">
              <a:rPr lang="en-US" smtClean="0"/>
              <a:pPr/>
              <a:t>12/20/2013</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8A194E0D-6BDF-4549-8EA7-916CC280746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D5187C06-3A8C-4164-A30E-B2A5046033D3}" type="datetimeFigureOut">
              <a:rPr lang="en-US" smtClean="0"/>
              <a:pPr/>
              <a:t>12/20/2013</a:t>
            </a:fld>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8A194E0D-6BDF-4549-8EA7-916CC2807462}"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D5187C06-3A8C-4164-A30E-B2A5046033D3}" type="datetimeFigureOut">
              <a:rPr lang="en-US" smtClean="0"/>
              <a:pPr/>
              <a:t>12/20/2013</a:t>
            </a:fld>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8A194E0D-6BDF-4549-8EA7-916CC2807462}"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D5187C06-3A8C-4164-A30E-B2A5046033D3}" type="datetimeFigureOut">
              <a:rPr lang="en-US" smtClean="0"/>
              <a:pPr/>
              <a:t>12/20/2013</a:t>
            </a:fld>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8A194E0D-6BDF-4549-8EA7-916CC2807462}"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D5187C06-3A8C-4164-A30E-B2A5046033D3}" type="datetimeFigureOut">
              <a:rPr lang="en-US" smtClean="0"/>
              <a:pPr/>
              <a:t>12/20/2013</a:t>
            </a:fld>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8A194E0D-6BDF-4549-8EA7-916CC280746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D5187C06-3A8C-4164-A30E-B2A5046033D3}" type="datetimeFigureOut">
              <a:rPr lang="en-US" smtClean="0"/>
              <a:pPr/>
              <a:t>12/20/2013</a:t>
            </a:fld>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8A194E0D-6BDF-4549-8EA7-916CC2807462}"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D5187C06-3A8C-4164-A30E-B2A5046033D3}" type="datetimeFigureOut">
              <a:rPr lang="en-US" smtClean="0"/>
              <a:pPr/>
              <a:t>12/20/2013</a:t>
            </a:fld>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8A194E0D-6BDF-4549-8EA7-916CC2807462}"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print">
            <a:alphaModFix amt="97000"/>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aseline="0"/>
            </a:lvl1pPr>
          </a:lstStyle>
          <a:p>
            <a:fld id="{D5187C06-3A8C-4164-A30E-B2A5046033D3}" type="datetimeFigureOut">
              <a:rPr lang="en-US" smtClean="0"/>
              <a:pPr/>
              <a:t>12/20/2013</a:t>
            </a:fld>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aseline="0"/>
            </a:lvl1pPr>
          </a:lstStyle>
          <a:p>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aseline="0"/>
            </a:lvl1pPr>
          </a:lstStyle>
          <a:p>
            <a:fld id="{8A194E0D-6BDF-4549-8EA7-916CC280746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371600"/>
            <a:ext cx="7848600" cy="1752600"/>
          </a:xfrm>
        </p:spPr>
        <p:txBody>
          <a:bodyPr/>
          <a:lstStyle/>
          <a:p>
            <a:r>
              <a:rPr lang="en-US" b="1" dirty="0" smtClean="0"/>
              <a:t>Project Payroll Certification</a:t>
            </a:r>
            <a:endParaRPr lang="en-US" b="1" dirty="0"/>
          </a:p>
        </p:txBody>
      </p:sp>
      <p:sp>
        <p:nvSpPr>
          <p:cNvPr id="3" name="Subtitle 2"/>
          <p:cNvSpPr>
            <a:spLocks noGrp="1"/>
          </p:cNvSpPr>
          <p:nvPr>
            <p:ph type="subTitle" idx="1"/>
          </p:nvPr>
        </p:nvSpPr>
        <p:spPr>
          <a:xfrm>
            <a:off x="1295400" y="2667000"/>
            <a:ext cx="6400800" cy="2514600"/>
          </a:xfrm>
        </p:spPr>
        <p:txBody>
          <a:bodyPr/>
          <a:lstStyle/>
          <a:p>
            <a:r>
              <a:rPr lang="en-US" dirty="0" smtClean="0"/>
              <a:t>FDP Update </a:t>
            </a:r>
          </a:p>
          <a:p>
            <a:r>
              <a:rPr lang="en-US" dirty="0" smtClean="0"/>
              <a:t>January </a:t>
            </a:r>
            <a:r>
              <a:rPr lang="en-US" dirty="0"/>
              <a:t>7</a:t>
            </a:r>
            <a:r>
              <a:rPr lang="en-US" dirty="0" smtClean="0"/>
              <a:t>, 2014</a:t>
            </a:r>
          </a:p>
          <a:p>
            <a:r>
              <a:rPr lang="en-US" sz="1800" dirty="0" smtClean="0"/>
              <a:t>Julie Seppala, Executive Director, </a:t>
            </a:r>
          </a:p>
          <a:p>
            <a:r>
              <a:rPr lang="en-US" sz="1800" dirty="0" smtClean="0"/>
              <a:t>Financial Services/Operations &amp; Sponsored Programs </a:t>
            </a:r>
          </a:p>
          <a:p>
            <a:r>
              <a:rPr lang="en-US" sz="1800" dirty="0" smtClean="0"/>
              <a:t>jhseppal@mtu.edu</a:t>
            </a:r>
          </a:p>
          <a:p>
            <a:endParaRPr lang="en-US"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066800"/>
            <a:ext cx="8229600" cy="1143000"/>
          </a:xfrm>
        </p:spPr>
        <p:txBody>
          <a:bodyPr/>
          <a:lstStyle/>
          <a:p>
            <a:r>
              <a:rPr lang="en-US" b="1" dirty="0" smtClean="0"/>
              <a:t>Pilot Metrics</a:t>
            </a:r>
            <a:endParaRPr lang="en-US" b="1" dirty="0"/>
          </a:p>
        </p:txBody>
      </p:sp>
      <p:sp>
        <p:nvSpPr>
          <p:cNvPr id="3" name="Content Placeholder 2"/>
          <p:cNvSpPr>
            <a:spLocks noGrp="1"/>
          </p:cNvSpPr>
          <p:nvPr>
            <p:ph idx="1"/>
          </p:nvPr>
        </p:nvSpPr>
        <p:spPr>
          <a:xfrm>
            <a:off x="914400" y="2514600"/>
            <a:ext cx="7543800" cy="3505200"/>
          </a:xfrm>
        </p:spPr>
        <p:txBody>
          <a:bodyPr/>
          <a:lstStyle/>
          <a:p>
            <a:r>
              <a:rPr lang="en-US" dirty="0" smtClean="0"/>
              <a:t>6100 less certifications annually</a:t>
            </a:r>
          </a:p>
          <a:p>
            <a:r>
              <a:rPr lang="en-US" dirty="0" smtClean="0"/>
              <a:t>650 distributed in FY13</a:t>
            </a:r>
          </a:p>
          <a:p>
            <a:r>
              <a:rPr lang="en-US" dirty="0" smtClean="0"/>
              <a:t>95% on time return rate</a:t>
            </a:r>
          </a:p>
          <a:p>
            <a:r>
              <a:rPr lang="en-US" dirty="0" smtClean="0"/>
              <a:t>100% on time return rate in FY14</a:t>
            </a:r>
          </a:p>
          <a:p>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8229600" cy="1143000"/>
          </a:xfrm>
        </p:spPr>
        <p:txBody>
          <a:bodyPr/>
          <a:lstStyle/>
          <a:p>
            <a:r>
              <a:rPr lang="en-US" dirty="0" smtClean="0"/>
              <a:t>Observation</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783816653"/>
              </p:ext>
            </p:extLst>
          </p:nvPr>
        </p:nvGraphicFramePr>
        <p:xfrm>
          <a:off x="304800" y="1905000"/>
          <a:ext cx="8229600" cy="4419600"/>
        </p:xfrm>
        <a:graphic>
          <a:graphicData uri="http://schemas.openxmlformats.org/drawingml/2006/table">
            <a:tbl>
              <a:tblPr firstRow="1" bandRow="1">
                <a:effectLst/>
                <a:tableStyleId>{5C22544A-7EE6-4342-B048-85BDC9FD1C3A}</a:tableStyleId>
              </a:tblPr>
              <a:tblGrid>
                <a:gridCol w="2743200"/>
                <a:gridCol w="2743200"/>
                <a:gridCol w="2743200"/>
              </a:tblGrid>
              <a:tr h="304800">
                <a:tc>
                  <a:txBody>
                    <a:bodyPr/>
                    <a:lstStyle/>
                    <a:p>
                      <a:pPr algn="ctr"/>
                      <a:endParaRPr lang="en-US" dirty="0" smtClean="0">
                        <a:solidFill>
                          <a:schemeClr val="tx1"/>
                        </a:solidFill>
                      </a:endParaRPr>
                    </a:p>
                    <a:p>
                      <a:pPr algn="ctr"/>
                      <a:r>
                        <a:rPr lang="en-US" dirty="0" smtClean="0">
                          <a:solidFill>
                            <a:schemeClr val="tx1"/>
                          </a:solidFill>
                        </a:rPr>
                        <a:t>STATISTIC</a:t>
                      </a:r>
                    </a:p>
                    <a:p>
                      <a:endParaRPr lang="en-US" dirty="0">
                        <a:solidFill>
                          <a:schemeClr val="tx1"/>
                        </a:solidFill>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ctr"/>
                      <a:endParaRPr lang="en-US" dirty="0" smtClean="0">
                        <a:solidFill>
                          <a:schemeClr val="tx1"/>
                        </a:solidFill>
                      </a:endParaRPr>
                    </a:p>
                    <a:p>
                      <a:pPr algn="ctr"/>
                      <a:r>
                        <a:rPr lang="en-US" dirty="0" smtClean="0">
                          <a:solidFill>
                            <a:schemeClr val="tx1"/>
                          </a:solidFill>
                        </a:rPr>
                        <a:t>EFFORT</a:t>
                      </a:r>
                      <a:r>
                        <a:rPr lang="en-US" baseline="0" dirty="0" smtClean="0">
                          <a:solidFill>
                            <a:schemeClr val="tx1"/>
                          </a:solidFill>
                        </a:rPr>
                        <a:t> REPORTING</a:t>
                      </a:r>
                      <a:endParaRPr lang="en-US" dirty="0">
                        <a:solidFill>
                          <a:schemeClr val="tx1"/>
                        </a:solidFill>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ctr"/>
                      <a:endParaRPr lang="en-US" dirty="0" smtClean="0">
                        <a:solidFill>
                          <a:schemeClr val="tx1"/>
                        </a:solidFill>
                      </a:endParaRPr>
                    </a:p>
                    <a:p>
                      <a:pPr algn="ctr"/>
                      <a:r>
                        <a:rPr lang="en-US" dirty="0" smtClean="0">
                          <a:solidFill>
                            <a:schemeClr val="tx1"/>
                          </a:solidFill>
                        </a:rPr>
                        <a:t>PROJECT</a:t>
                      </a:r>
                      <a:r>
                        <a:rPr lang="en-US" baseline="0" dirty="0" smtClean="0">
                          <a:solidFill>
                            <a:schemeClr val="tx1"/>
                          </a:solidFill>
                        </a:rPr>
                        <a:t> PAYROLL CERTIFICATION</a:t>
                      </a:r>
                      <a:endParaRPr lang="en-US" dirty="0">
                        <a:solidFill>
                          <a:schemeClr val="tx1"/>
                        </a:solidFill>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r>
              <a:tr h="831194">
                <a:tc>
                  <a:txBody>
                    <a:bodyPr/>
                    <a:lstStyle/>
                    <a:p>
                      <a:pPr algn="ctr"/>
                      <a:r>
                        <a:rPr lang="en-US" b="1" baseline="0" dirty="0" smtClean="0"/>
                        <a:t> Certifications distributed per year</a:t>
                      </a:r>
                    </a:p>
                    <a:p>
                      <a:pPr algn="ctr"/>
                      <a:endParaRPr lang="en-US" b="1"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algn="ctr"/>
                      <a:endParaRPr lang="en-US" b="1" dirty="0" smtClean="0"/>
                    </a:p>
                    <a:p>
                      <a:pPr algn="ctr"/>
                      <a:r>
                        <a:rPr lang="en-US" b="1" dirty="0" smtClean="0"/>
                        <a:t>6700</a:t>
                      </a:r>
                      <a:endParaRPr lang="en-US" b="1"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endParaRPr lang="en-US" b="1" dirty="0" smtClean="0"/>
                    </a:p>
                    <a:p>
                      <a:pPr algn="ctr"/>
                      <a:r>
                        <a:rPr lang="en-US" b="1" dirty="0" smtClean="0"/>
                        <a:t>650</a:t>
                      </a:r>
                    </a:p>
                    <a:p>
                      <a:endParaRPr lang="en-US" b="1"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2">
                        <a:lumMod val="40000"/>
                        <a:lumOff val="60000"/>
                      </a:schemeClr>
                    </a:solidFill>
                  </a:tcPr>
                </a:tc>
              </a:tr>
              <a:tr h="762000">
                <a:tc>
                  <a:txBody>
                    <a:bodyPr/>
                    <a:lstStyle/>
                    <a:p>
                      <a:pPr algn="ctr"/>
                      <a:endParaRPr lang="en-US" b="1" dirty="0" smtClean="0"/>
                    </a:p>
                    <a:p>
                      <a:pPr algn="ctr"/>
                      <a:r>
                        <a:rPr lang="en-US" b="1" dirty="0" smtClean="0"/>
                        <a:t>%</a:t>
                      </a:r>
                      <a:r>
                        <a:rPr lang="en-US" b="1" baseline="0" dirty="0" smtClean="0"/>
                        <a:t> NOT</a:t>
                      </a:r>
                      <a:r>
                        <a:rPr lang="en-US" b="1" dirty="0" smtClean="0"/>
                        <a:t> returned on time</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lang="en-US" b="1" dirty="0" smtClean="0"/>
                    </a:p>
                    <a:p>
                      <a:pPr algn="ctr"/>
                      <a:r>
                        <a:rPr lang="en-US" b="1" dirty="0" smtClean="0"/>
                        <a:t>55%</a:t>
                      </a:r>
                      <a:endParaRPr lang="en-US" b="1"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lang="en-US" b="1" dirty="0" smtClean="0"/>
                    </a:p>
                    <a:p>
                      <a:pPr algn="ctr"/>
                      <a:r>
                        <a:rPr lang="en-US" b="1" dirty="0" smtClean="0"/>
                        <a:t>5%</a:t>
                      </a:r>
                      <a:endParaRPr lang="en-US" b="1"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876429">
                <a:tc>
                  <a:txBody>
                    <a:bodyPr/>
                    <a:lstStyle/>
                    <a:p>
                      <a:pPr algn="ctr"/>
                      <a:endParaRPr lang="en-US" b="1" dirty="0" smtClean="0"/>
                    </a:p>
                    <a:p>
                      <a:pPr algn="ctr"/>
                      <a:r>
                        <a:rPr lang="en-US" b="1" dirty="0" smtClean="0"/>
                        <a:t># NOT returned on time per year</a:t>
                      </a:r>
                      <a:endParaRPr lang="en-US" b="1"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ctr"/>
                      <a:endParaRPr lang="en-US" b="1" dirty="0" smtClean="0"/>
                    </a:p>
                    <a:p>
                      <a:pPr algn="ctr"/>
                      <a:r>
                        <a:rPr lang="en-US" b="1" dirty="0" smtClean="0"/>
                        <a:t>3685</a:t>
                      </a:r>
                    </a:p>
                    <a:p>
                      <a:endParaRPr lang="en-US" b="1"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endParaRPr lang="en-US" b="1" dirty="0" smtClean="0"/>
                    </a:p>
                    <a:p>
                      <a:pPr algn="ctr"/>
                      <a:r>
                        <a:rPr lang="en-US" b="1" dirty="0" smtClean="0"/>
                        <a:t>35</a:t>
                      </a:r>
                      <a:endParaRPr lang="en-US" b="1"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r>
              <a:tr h="876429">
                <a:tc>
                  <a:txBody>
                    <a:bodyPr/>
                    <a:lstStyle/>
                    <a:p>
                      <a:pPr algn="ctr"/>
                      <a:endParaRPr lang="en-US" b="1" dirty="0" smtClean="0"/>
                    </a:p>
                    <a:p>
                      <a:pPr algn="ctr"/>
                      <a:r>
                        <a:rPr lang="en-US" b="1" dirty="0" smtClean="0"/>
                        <a:t>Average</a:t>
                      </a:r>
                      <a:r>
                        <a:rPr lang="en-US" b="1" baseline="0" dirty="0" smtClean="0"/>
                        <a:t> not returned on time</a:t>
                      </a:r>
                      <a:r>
                        <a:rPr lang="en-US" b="1" dirty="0" smtClean="0"/>
                        <a:t> per month</a:t>
                      </a:r>
                      <a:endParaRPr lang="en-US" b="1"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algn="ctr"/>
                      <a:endParaRPr lang="en-US" b="1" dirty="0" smtClean="0"/>
                    </a:p>
                    <a:p>
                      <a:pPr algn="ctr"/>
                      <a:r>
                        <a:rPr lang="en-US" b="1" dirty="0" smtClean="0"/>
                        <a:t>307</a:t>
                      </a:r>
                      <a:endParaRPr lang="en-US" b="1"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algn="ctr"/>
                      <a:endParaRPr lang="en-US" b="1" dirty="0" smtClean="0"/>
                    </a:p>
                    <a:p>
                      <a:pPr algn="ctr"/>
                      <a:r>
                        <a:rPr lang="en-US" b="1" dirty="0" smtClean="0"/>
                        <a:t>3</a:t>
                      </a:r>
                      <a:endParaRPr lang="en-US" b="1"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2">
                        <a:lumMod val="40000"/>
                        <a:lumOff val="60000"/>
                      </a:schemeClr>
                    </a:solidFill>
                  </a:tcPr>
                </a:tc>
              </a:tr>
            </a:tbl>
          </a:graphicData>
        </a:graphic>
      </p:graphicFrame>
    </p:spTree>
    <p:extLst>
      <p:ext uri="{BB962C8B-B14F-4D97-AF65-F5344CB8AC3E}">
        <p14:creationId xmlns:p14="http://schemas.microsoft.com/office/powerpoint/2010/main" val="130369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57" y="762000"/>
            <a:ext cx="8229600" cy="990600"/>
          </a:xfrm>
        </p:spPr>
        <p:txBody>
          <a:bodyPr/>
          <a:lstStyle/>
          <a:p>
            <a:r>
              <a:rPr lang="en-US" b="1" dirty="0" smtClean="0"/>
              <a:t>OIG Review</a:t>
            </a:r>
            <a:endParaRPr lang="en-US" b="1" dirty="0"/>
          </a:p>
        </p:txBody>
      </p:sp>
      <p:sp>
        <p:nvSpPr>
          <p:cNvPr id="3" name="Content Placeholder 2"/>
          <p:cNvSpPr>
            <a:spLocks noGrp="1"/>
          </p:cNvSpPr>
          <p:nvPr>
            <p:ph idx="1"/>
          </p:nvPr>
        </p:nvSpPr>
        <p:spPr>
          <a:xfrm>
            <a:off x="228600" y="1828800"/>
            <a:ext cx="8382000" cy="4724400"/>
          </a:xfrm>
        </p:spPr>
        <p:txBody>
          <a:bodyPr/>
          <a:lstStyle/>
          <a:p>
            <a:endParaRPr lang="en-US" dirty="0" smtClean="0"/>
          </a:p>
          <a:p>
            <a:r>
              <a:rPr lang="en-US" dirty="0" smtClean="0"/>
              <a:t>Three Data requests submitted with the final submission in late September</a:t>
            </a:r>
            <a:endParaRPr lang="en-US" sz="2500" dirty="0" smtClean="0"/>
          </a:p>
          <a:p>
            <a:pPr lvl="1"/>
            <a:r>
              <a:rPr lang="en-US" sz="2100" dirty="0" smtClean="0"/>
              <a:t>System architecture/narratives, policies, procedures, audit reports, surveys, general </a:t>
            </a:r>
            <a:r>
              <a:rPr lang="en-US" sz="2100" dirty="0"/>
              <a:t>ledger downloads, </a:t>
            </a:r>
            <a:r>
              <a:rPr lang="en-US" sz="2100" dirty="0" smtClean="0"/>
              <a:t>chart </a:t>
            </a:r>
            <a:r>
              <a:rPr lang="en-US" sz="2100" dirty="0"/>
              <a:t>of accounts, </a:t>
            </a:r>
            <a:r>
              <a:rPr lang="en-US" sz="2100" dirty="0" smtClean="0"/>
              <a:t>recons of , crosswalks</a:t>
            </a:r>
            <a:r>
              <a:rPr lang="en-US" sz="2100" dirty="0"/>
              <a:t>, query parameters, etc.</a:t>
            </a:r>
          </a:p>
          <a:p>
            <a:pPr marL="400050"/>
            <a:r>
              <a:rPr lang="en-US" dirty="0" smtClean="0"/>
              <a:t>Audit date February - March 2014</a:t>
            </a:r>
          </a:p>
          <a:p>
            <a:pPr marL="0" indent="0">
              <a:buNone/>
            </a:pPr>
            <a:r>
              <a:rPr lang="en-US" dirty="0" smtClean="0"/>
              <a:t> </a:t>
            </a:r>
          </a:p>
        </p:txBody>
      </p:sp>
    </p:spTree>
    <p:extLst>
      <p:ext uri="{BB962C8B-B14F-4D97-AF65-F5344CB8AC3E}">
        <p14:creationId xmlns:p14="http://schemas.microsoft.com/office/powerpoint/2010/main" val="25505453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0"/>
            <a:ext cx="8229600" cy="1143000"/>
          </a:xfrm>
        </p:spPr>
        <p:txBody>
          <a:bodyPr/>
          <a:lstStyle/>
          <a:p>
            <a:r>
              <a:rPr lang="en-US" dirty="0" smtClean="0"/>
              <a:t>Outreach</a:t>
            </a:r>
            <a:endParaRPr lang="en-US" dirty="0"/>
          </a:p>
        </p:txBody>
      </p:sp>
      <p:sp>
        <p:nvSpPr>
          <p:cNvPr id="3" name="Content Placeholder 2"/>
          <p:cNvSpPr>
            <a:spLocks noGrp="1"/>
          </p:cNvSpPr>
          <p:nvPr>
            <p:ph idx="1"/>
          </p:nvPr>
        </p:nvSpPr>
        <p:spPr>
          <a:xfrm>
            <a:off x="381000" y="1905000"/>
            <a:ext cx="8229600" cy="4648200"/>
          </a:xfrm>
        </p:spPr>
        <p:txBody>
          <a:bodyPr/>
          <a:lstStyle/>
          <a:p>
            <a:r>
              <a:rPr lang="en-US" dirty="0" smtClean="0"/>
              <a:t>On-line Audio/Power Point via the Learning Management/Canvas System</a:t>
            </a:r>
          </a:p>
          <a:p>
            <a:r>
              <a:rPr lang="en-US" dirty="0" smtClean="0"/>
              <a:t>Audience – 92 PIs, 54 Co PIs, and 36 Department Staff</a:t>
            </a:r>
          </a:p>
          <a:p>
            <a:pPr marL="514350" indent="-457200"/>
            <a:r>
              <a:rPr lang="en-US" dirty="0" smtClean="0"/>
              <a:t>5 modules - 3 to 6 minutes each</a:t>
            </a:r>
          </a:p>
          <a:p>
            <a:pPr marL="914400" lvl="1" indent="-457200"/>
            <a:r>
              <a:rPr lang="en-US" sz="2400" dirty="0" smtClean="0"/>
              <a:t>Overview, how to read the PPCD document &amp; new S&amp;W report, PI/Dept/Central responsibilities</a:t>
            </a:r>
          </a:p>
          <a:p>
            <a:pPr marL="57150" indent="0">
              <a:buNone/>
            </a:pPr>
            <a:endParaRPr lang="en-US" dirty="0" smtClean="0"/>
          </a:p>
          <a:p>
            <a:pPr marL="57150" indent="0">
              <a:buNone/>
            </a:pPr>
            <a:endParaRPr lang="en-US" dirty="0" smtClean="0"/>
          </a:p>
          <a:p>
            <a:pPr lvl="1"/>
            <a:endParaRPr lang="en-US" dirty="0"/>
          </a:p>
          <a:p>
            <a:pPr marL="457200" lvl="1" indent="0">
              <a:buNone/>
            </a:pPr>
            <a:endParaRPr lang="en-US" dirty="0" smtClean="0"/>
          </a:p>
          <a:p>
            <a:pPr lvl="1"/>
            <a:endParaRPr lang="en-US" dirty="0"/>
          </a:p>
        </p:txBody>
      </p:sp>
    </p:spTree>
    <p:extLst>
      <p:ext uri="{BB962C8B-B14F-4D97-AF65-F5344CB8AC3E}">
        <p14:creationId xmlns:p14="http://schemas.microsoft.com/office/powerpoint/2010/main" val="2334319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229600" cy="1143000"/>
          </a:xfrm>
        </p:spPr>
        <p:txBody>
          <a:bodyPr/>
          <a:lstStyle/>
          <a:p>
            <a:r>
              <a:rPr lang="en-US" dirty="0" smtClean="0"/>
              <a:t>Outreach Stats</a:t>
            </a:r>
            <a:endParaRPr lang="en-US" dirty="0"/>
          </a:p>
        </p:txBody>
      </p:sp>
      <p:sp>
        <p:nvSpPr>
          <p:cNvPr id="3" name="Content Placeholder 2"/>
          <p:cNvSpPr>
            <a:spLocks noGrp="1"/>
          </p:cNvSpPr>
          <p:nvPr>
            <p:ph idx="1"/>
          </p:nvPr>
        </p:nvSpPr>
        <p:spPr>
          <a:xfrm>
            <a:off x="457200" y="1828800"/>
            <a:ext cx="8229600" cy="4525963"/>
          </a:xfrm>
        </p:spPr>
        <p:txBody>
          <a:bodyPr/>
          <a:lstStyle/>
          <a:p>
            <a:r>
              <a:rPr lang="en-US" dirty="0" smtClean="0"/>
              <a:t>Completed Course- 33% of PIs, 39% of Co PIs, 64% of Depart Staff</a:t>
            </a:r>
          </a:p>
          <a:p>
            <a:r>
              <a:rPr lang="en-US" dirty="0" smtClean="0"/>
              <a:t>Largest Department - $1.4M in S&amp;W, 28 awards and 13 PIs</a:t>
            </a:r>
          </a:p>
          <a:p>
            <a:r>
              <a:rPr lang="en-US" dirty="0" smtClean="0"/>
              <a:t>5 Departments over $1M in expenses, averaging 8 PIs</a:t>
            </a:r>
          </a:p>
          <a:p>
            <a:r>
              <a:rPr lang="en-US" dirty="0" smtClean="0"/>
              <a:t>21 Departments - $10M in expenses, 15,000 transactions</a:t>
            </a:r>
            <a:endParaRPr lang="en-US" dirty="0"/>
          </a:p>
        </p:txBody>
      </p:sp>
    </p:spTree>
    <p:extLst>
      <p:ext uri="{BB962C8B-B14F-4D97-AF65-F5344CB8AC3E}">
        <p14:creationId xmlns:p14="http://schemas.microsoft.com/office/powerpoint/2010/main" val="2275907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229600" cy="1143000"/>
          </a:xfrm>
        </p:spPr>
        <p:txBody>
          <a:bodyPr/>
          <a:lstStyle/>
          <a:p>
            <a:r>
              <a:rPr lang="en-US" dirty="0" smtClean="0"/>
              <a:t>Internal Review</a:t>
            </a:r>
            <a:endParaRPr lang="en-US" dirty="0"/>
          </a:p>
        </p:txBody>
      </p:sp>
      <p:sp>
        <p:nvSpPr>
          <p:cNvPr id="3" name="Content Placeholder 2"/>
          <p:cNvSpPr>
            <a:spLocks noGrp="1"/>
          </p:cNvSpPr>
          <p:nvPr>
            <p:ph idx="1"/>
          </p:nvPr>
        </p:nvSpPr>
        <p:spPr>
          <a:xfrm>
            <a:off x="457200" y="1828800"/>
            <a:ext cx="8229600" cy="4525963"/>
          </a:xfrm>
        </p:spPr>
        <p:txBody>
          <a:bodyPr/>
          <a:lstStyle/>
          <a:p>
            <a:r>
              <a:rPr lang="en-US" sz="2800" dirty="0" smtClean="0"/>
              <a:t>Report issued 10/21/13</a:t>
            </a:r>
          </a:p>
          <a:p>
            <a:r>
              <a:rPr lang="en-US" sz="2800" dirty="0" smtClean="0"/>
              <a:t>Controls are adequate, annual certification completion and return rates have improved considerably.</a:t>
            </a:r>
          </a:p>
          <a:p>
            <a:r>
              <a:rPr lang="en-US" sz="2800" dirty="0" smtClean="0"/>
              <a:t>Interviews confirmed that the pilot is less of an administrative burden and the turnaround time to complete the certifications has decreased.</a:t>
            </a:r>
          </a:p>
          <a:p>
            <a:r>
              <a:rPr lang="en-US" sz="2800" dirty="0" smtClean="0"/>
              <a:t>Recommended to improve the grant close out process to reduce late close out PPCDs and to generate “No Payroll” PPCDs</a:t>
            </a:r>
          </a:p>
          <a:p>
            <a:endParaRPr lang="en-US" dirty="0"/>
          </a:p>
          <a:p>
            <a:pPr lvl="1"/>
            <a:endParaRPr lang="en-US" dirty="0"/>
          </a:p>
        </p:txBody>
      </p:sp>
    </p:spTree>
    <p:extLst>
      <p:ext uri="{BB962C8B-B14F-4D97-AF65-F5344CB8AC3E}">
        <p14:creationId xmlns:p14="http://schemas.microsoft.com/office/powerpoint/2010/main" val="3546214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609600"/>
            <a:ext cx="7772400" cy="1362075"/>
          </a:xfrm>
        </p:spPr>
        <p:txBody>
          <a:bodyPr/>
          <a:lstStyle/>
          <a:p>
            <a:pPr algn="ctr"/>
            <a:r>
              <a:rPr lang="en-US" dirty="0" smtClean="0"/>
              <a:t>questions</a:t>
            </a:r>
            <a:endParaRPr lang="en-US" dirty="0"/>
          </a:p>
        </p:txBody>
      </p:sp>
      <p:sp>
        <p:nvSpPr>
          <p:cNvPr id="3" name="Content Placeholder 2"/>
          <p:cNvSpPr>
            <a:spLocks noGrp="1"/>
          </p:cNvSpPr>
          <p:nvPr>
            <p:ph type="body" idx="1"/>
          </p:nvPr>
        </p:nvSpPr>
        <p:spPr/>
        <p:txBody>
          <a:bodyPr/>
          <a:lstStyle/>
          <a:p>
            <a:endParaRPr lang="en-US" dirty="0" smtClean="0"/>
          </a:p>
          <a:p>
            <a:endParaRPr lang="en-US" dirty="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6238" y="1371600"/>
            <a:ext cx="8310561" cy="5257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019241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3000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3000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3410</TotalTime>
  <Words>595</Words>
  <Application>Microsoft Office PowerPoint</Application>
  <PresentationFormat>On-screen Show (4:3)</PresentationFormat>
  <Paragraphs>100</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Theme1</vt:lpstr>
      <vt:lpstr>Project Payroll Certification</vt:lpstr>
      <vt:lpstr>Pilot Metrics</vt:lpstr>
      <vt:lpstr>Observation</vt:lpstr>
      <vt:lpstr>OIG Review</vt:lpstr>
      <vt:lpstr>Outreach</vt:lpstr>
      <vt:lpstr>Outreach Stats</vt:lpstr>
      <vt:lpstr>Internal Review</vt:lpstr>
      <vt:lpstr>questions</vt:lpstr>
    </vt:vector>
  </TitlesOfParts>
  <Company>Michigan Tech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7th Annual Post Award Workshop</dc:title>
  <dc:creator>Kristin-Ann G Beck</dc:creator>
  <cp:lastModifiedBy>Julie H. Seppala</cp:lastModifiedBy>
  <cp:revision>471</cp:revision>
  <cp:lastPrinted>2013-09-13T17:30:51Z</cp:lastPrinted>
  <dcterms:created xsi:type="dcterms:W3CDTF">2008-03-14T18:41:38Z</dcterms:created>
  <dcterms:modified xsi:type="dcterms:W3CDTF">2013-12-20T16:46:59Z</dcterms:modified>
</cp:coreProperties>
</file>