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96" r:id="rId2"/>
    <p:sldId id="399" r:id="rId3"/>
    <p:sldId id="400" r:id="rId4"/>
    <p:sldId id="397" r:id="rId5"/>
    <p:sldId id="377" r:id="rId6"/>
    <p:sldId id="395" r:id="rId7"/>
    <p:sldId id="327" r:id="rId8"/>
    <p:sldId id="401" r:id="rId9"/>
    <p:sldId id="25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8DFF"/>
    <a:srgbClr val="000001"/>
    <a:srgbClr val="50FF24"/>
    <a:srgbClr val="858963"/>
    <a:srgbClr val="243489"/>
    <a:srgbClr val="8D0424"/>
    <a:srgbClr val="E82434"/>
    <a:srgbClr val="89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A2CCB2-5448-2343-82C6-DDF7F73583AF}" type="datetimeFigureOut">
              <a:rPr lang="en-US" smtClean="0"/>
              <a:pPr/>
              <a:t>3/10/2014</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4D359D-CB5C-ED4C-AA88-868D7B635448}" type="slidenum">
              <a:rPr lang="fr-FR" smtClean="0"/>
              <a:pPr/>
              <a:t>‹#›</a:t>
            </a:fld>
            <a:endParaRPr lang="fr-FR"/>
          </a:p>
        </p:txBody>
      </p:sp>
    </p:spTree>
    <p:extLst>
      <p:ext uri="{BB962C8B-B14F-4D97-AF65-F5344CB8AC3E}">
        <p14:creationId xmlns:p14="http://schemas.microsoft.com/office/powerpoint/2010/main" val="40210120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fr-FR"/>
          </a:p>
        </p:txBody>
      </p:sp>
      <p:sp>
        <p:nvSpPr>
          <p:cNvPr id="4" name="Date Placeholder 3"/>
          <p:cNvSpPr>
            <a:spLocks noGrp="1"/>
          </p:cNvSpPr>
          <p:nvPr>
            <p:ph type="dt" sz="half" idx="10"/>
          </p:nvPr>
        </p:nvSpPr>
        <p:spPr/>
        <p:txBody>
          <a:bodyPr/>
          <a:lstStyle/>
          <a:p>
            <a:fld id="{89BFFAF1-728D-9641-93CF-2037C7AE6583}" type="datetimeFigureOut">
              <a:rPr lang="en-US" smtClean="0"/>
              <a:pPr/>
              <a:t>3/10/2014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Date Placeholder 3"/>
          <p:cNvSpPr>
            <a:spLocks noGrp="1"/>
          </p:cNvSpPr>
          <p:nvPr>
            <p:ph type="dt" sz="half" idx="10"/>
          </p:nvPr>
        </p:nvSpPr>
        <p:spPr/>
        <p:txBody>
          <a:bodyPr/>
          <a:lstStyle/>
          <a:p>
            <a:fld id="{89BFFAF1-728D-9641-93CF-2037C7AE6583}" type="datetimeFigureOut">
              <a:rPr lang="en-US" smtClean="0"/>
              <a:pPr/>
              <a:t>3/10/2014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Date Placeholder 3"/>
          <p:cNvSpPr>
            <a:spLocks noGrp="1"/>
          </p:cNvSpPr>
          <p:nvPr>
            <p:ph type="dt" sz="half" idx="10"/>
          </p:nvPr>
        </p:nvSpPr>
        <p:spPr/>
        <p:txBody>
          <a:bodyPr/>
          <a:lstStyle/>
          <a:p>
            <a:fld id="{89BFFAF1-728D-9641-93CF-2037C7AE6583}" type="datetimeFigureOut">
              <a:rPr lang="en-US" smtClean="0"/>
              <a:pPr/>
              <a:t>3/10/2014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fr-FR"/>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Date Placeholder 3"/>
          <p:cNvSpPr>
            <a:spLocks noGrp="1"/>
          </p:cNvSpPr>
          <p:nvPr>
            <p:ph type="dt" sz="half" idx="10"/>
          </p:nvPr>
        </p:nvSpPr>
        <p:spPr/>
        <p:txBody>
          <a:bodyPr/>
          <a:lstStyle/>
          <a:p>
            <a:fld id="{89BFFAF1-728D-9641-93CF-2037C7AE6583}" type="datetimeFigureOut">
              <a:rPr lang="en-US" smtClean="0"/>
              <a:pPr/>
              <a:t>3/10/2014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89BFFAF1-728D-9641-93CF-2037C7AE6583}" type="datetimeFigureOut">
              <a:rPr lang="en-US" smtClean="0"/>
              <a:pPr/>
              <a:t>3/10/2014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5" name="Date Placeholder 4"/>
          <p:cNvSpPr>
            <a:spLocks noGrp="1"/>
          </p:cNvSpPr>
          <p:nvPr>
            <p:ph type="dt" sz="half" idx="10"/>
          </p:nvPr>
        </p:nvSpPr>
        <p:spPr/>
        <p:txBody>
          <a:bodyPr/>
          <a:lstStyle/>
          <a:p>
            <a:fld id="{89BFFAF1-728D-9641-93CF-2037C7AE6583}" type="datetimeFigureOut">
              <a:rPr lang="en-US" smtClean="0"/>
              <a:pPr/>
              <a:t>3/10/2014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7" name="Date Placeholder 6"/>
          <p:cNvSpPr>
            <a:spLocks noGrp="1"/>
          </p:cNvSpPr>
          <p:nvPr>
            <p:ph type="dt" sz="half" idx="10"/>
          </p:nvPr>
        </p:nvSpPr>
        <p:spPr/>
        <p:txBody>
          <a:bodyPr/>
          <a:lstStyle/>
          <a:p>
            <a:fld id="{89BFFAF1-728D-9641-93CF-2037C7AE6583}" type="datetimeFigureOut">
              <a:rPr lang="en-US" smtClean="0"/>
              <a:pPr/>
              <a:t>3/10/2014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fr-FR"/>
          </a:p>
        </p:txBody>
      </p:sp>
      <p:sp>
        <p:nvSpPr>
          <p:cNvPr id="3" name="Date Placeholder 2"/>
          <p:cNvSpPr>
            <a:spLocks noGrp="1"/>
          </p:cNvSpPr>
          <p:nvPr>
            <p:ph type="dt" sz="half" idx="10"/>
          </p:nvPr>
        </p:nvSpPr>
        <p:spPr/>
        <p:txBody>
          <a:bodyPr/>
          <a:lstStyle/>
          <a:p>
            <a:fld id="{89BFFAF1-728D-9641-93CF-2037C7AE6583}" type="datetimeFigureOut">
              <a:rPr lang="en-US" smtClean="0"/>
              <a:pPr/>
              <a:t>3/10/2014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BFFAF1-728D-9641-93CF-2037C7AE6583}" type="datetimeFigureOut">
              <a:rPr lang="en-US" smtClean="0"/>
              <a:pPr/>
              <a:t>3/10/2014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9BFFAF1-728D-9641-93CF-2037C7AE6583}" type="datetimeFigureOut">
              <a:rPr lang="en-US" smtClean="0"/>
              <a:pPr/>
              <a:t>3/10/2014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9BFFAF1-728D-9641-93CF-2037C7AE6583}" type="datetimeFigureOut">
              <a:rPr lang="en-US" smtClean="0"/>
              <a:pPr/>
              <a:t>3/10/2014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8FC2D3C-B766-FE48-B712-DEF16662B541}"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BFFAF1-728D-9641-93CF-2037C7AE6583}" type="datetimeFigureOut">
              <a:rPr lang="en-US" smtClean="0"/>
              <a:pPr/>
              <a:t>3/10/2014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C2D3C-B766-FE48-B712-DEF16662B541}"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scidatacon2014.or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image" Target="../media/image1.pdf"/><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http://www.scidatacon2014.org/" TargetMode="External"/><Relationship Id="rId4" Type="http://schemas.openxmlformats.org/officeDocument/2006/relationships/hyperlink" Target="http://codata.org/blo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codata.org/blog/2013/11/13/call-for-proposals-codata-task-group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2245" y="2378779"/>
            <a:ext cx="7772400" cy="1755775"/>
          </a:xfrm>
        </p:spPr>
        <p:txBody>
          <a:bodyPr>
            <a:normAutofit fontScale="90000"/>
          </a:bodyPr>
          <a:lstStyle/>
          <a:p>
            <a:r>
              <a:rPr lang="en-US" dirty="0" smtClean="0"/>
              <a:t>CODATA Report </a:t>
            </a:r>
            <a:br>
              <a:rPr lang="en-US" dirty="0" smtClean="0"/>
            </a:br>
            <a:r>
              <a:rPr lang="en-US" dirty="0" smtClean="0"/>
              <a:t>and</a:t>
            </a:r>
            <a:br>
              <a:rPr lang="en-US" dirty="0" smtClean="0"/>
            </a:br>
            <a:r>
              <a:rPr lang="en-US" dirty="0" smtClean="0"/>
              <a:t>CODATA and World Data System Conference </a:t>
            </a:r>
            <a:br>
              <a:rPr lang="en-US" dirty="0" smtClean="0"/>
            </a:br>
            <a:r>
              <a:rPr lang="en-US" dirty="0" err="1" smtClean="0">
                <a:solidFill>
                  <a:srgbClr val="FF0000"/>
                </a:solidFill>
              </a:rPr>
              <a:t>SciDataCon</a:t>
            </a:r>
            <a:r>
              <a:rPr lang="en-US" dirty="0" smtClean="0">
                <a:solidFill>
                  <a:srgbClr val="FF0000"/>
                </a:solidFill>
              </a:rPr>
              <a:t> 2014</a:t>
            </a:r>
            <a:br>
              <a:rPr lang="en-US" dirty="0" smtClean="0">
                <a:solidFill>
                  <a:srgbClr val="FF0000"/>
                </a:solidFill>
              </a:rPr>
            </a:br>
            <a:r>
              <a:rPr lang="en-US" dirty="0" smtClean="0">
                <a:solidFill>
                  <a:srgbClr val="FF0000"/>
                </a:solidFill>
              </a:rPr>
              <a:t/>
            </a:r>
            <a:br>
              <a:rPr lang="en-US" dirty="0" smtClean="0">
                <a:solidFill>
                  <a:srgbClr val="FF0000"/>
                </a:solidFill>
              </a:rPr>
            </a:br>
            <a:r>
              <a:rPr lang="en-US" sz="3300" dirty="0" smtClean="0"/>
              <a:t>November 2-5, 2014</a:t>
            </a:r>
            <a:br>
              <a:rPr lang="en-US" sz="3300" dirty="0" smtClean="0"/>
            </a:br>
            <a:r>
              <a:rPr lang="en-US" sz="3300" dirty="0" smtClean="0"/>
              <a:t>New Delhi, India</a:t>
            </a:r>
            <a:br>
              <a:rPr lang="en-US" sz="3300" dirty="0" smtClean="0"/>
            </a:br>
            <a:r>
              <a:rPr lang="en-US" dirty="0"/>
              <a:t/>
            </a:r>
            <a:br>
              <a:rPr lang="en-US" dirty="0"/>
            </a:br>
            <a:r>
              <a:rPr lang="en-US" sz="3300" dirty="0" smtClean="0"/>
              <a:t>BRDI Meeting, March 11, 2014 </a:t>
            </a:r>
            <a:br>
              <a:rPr lang="en-US" sz="3300" dirty="0" smtClean="0"/>
            </a:br>
            <a:r>
              <a:rPr lang="en-US" sz="3600" dirty="0" smtClean="0"/>
              <a:t>Sara Graves, CODATA Secretary General</a:t>
            </a:r>
            <a:br>
              <a:rPr lang="en-US" sz="3600" dirty="0" smtClean="0"/>
            </a:br>
            <a:endParaRPr lang="en-US" sz="3600" dirty="0"/>
          </a:p>
        </p:txBody>
      </p:sp>
    </p:spTree>
    <p:extLst>
      <p:ext uri="{BB962C8B-B14F-4D97-AF65-F5344CB8AC3E}">
        <p14:creationId xmlns:p14="http://schemas.microsoft.com/office/powerpoint/2010/main" val="4235442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045" y="3369025"/>
            <a:ext cx="7772400" cy="1755775"/>
          </a:xfrm>
        </p:spPr>
        <p:txBody>
          <a:bodyPr>
            <a:normAutofit fontScale="90000"/>
          </a:bodyPr>
          <a:lstStyle/>
          <a:p>
            <a:r>
              <a:rPr lang="en-US" sz="3900" dirty="0" smtClean="0">
                <a:solidFill>
                  <a:schemeClr val="tx2"/>
                </a:solidFill>
              </a:rPr>
              <a:t>CODATA Executive Committee Meeting</a:t>
            </a:r>
            <a:r>
              <a:rPr lang="en-US" sz="3900" dirty="0" smtClean="0"/>
              <a:t/>
            </a:r>
            <a:br>
              <a:rPr lang="en-US" sz="3900" dirty="0" smtClean="0"/>
            </a:br>
            <a:r>
              <a:rPr lang="en-US" sz="3900" dirty="0" smtClean="0"/>
              <a:t/>
            </a:r>
            <a:br>
              <a:rPr lang="en-US" sz="3900" dirty="0" smtClean="0"/>
            </a:br>
            <a:r>
              <a:rPr lang="en-US" sz="3900" dirty="0" smtClean="0"/>
              <a:t>Israel Academy of Sciences and Humanities</a:t>
            </a:r>
            <a:br>
              <a:rPr lang="en-US" sz="3900" dirty="0" smtClean="0"/>
            </a:br>
            <a:r>
              <a:rPr lang="en-US" sz="3900" dirty="0" smtClean="0"/>
              <a:t/>
            </a:r>
            <a:br>
              <a:rPr lang="en-US" sz="3900" dirty="0" smtClean="0"/>
            </a:br>
            <a:r>
              <a:rPr lang="en-US" sz="3300" dirty="0" smtClean="0"/>
              <a:t> Jerusalem, Israel </a:t>
            </a:r>
            <a:br>
              <a:rPr lang="en-US" sz="3300" dirty="0" smtClean="0"/>
            </a:br>
            <a:r>
              <a:rPr lang="en-US" dirty="0" smtClean="0"/>
              <a:t/>
            </a:r>
            <a:br>
              <a:rPr lang="en-US" dirty="0" smtClean="0"/>
            </a:br>
            <a:r>
              <a:rPr lang="en-US" sz="3300" dirty="0" smtClean="0"/>
              <a:t>March 3-4, 2014</a:t>
            </a:r>
            <a:br>
              <a:rPr lang="en-US" sz="3300" dirty="0" smtClean="0"/>
            </a:br>
            <a:r>
              <a:rPr lang="en-US" sz="3300" dirty="0"/>
              <a:t/>
            </a:r>
            <a:br>
              <a:rPr lang="en-US" sz="3300" dirty="0"/>
            </a:br>
            <a:r>
              <a:rPr lang="en-US" sz="3300" dirty="0" smtClean="0"/>
              <a:t>Bonnie Carroll, EC member from US </a:t>
            </a:r>
            <a:br>
              <a:rPr lang="en-US" sz="3300" dirty="0" smtClean="0"/>
            </a:br>
            <a:r>
              <a:rPr lang="en-US" sz="3300" dirty="0" smtClean="0"/>
              <a:t>Sara Graves, Secretary General</a:t>
            </a:r>
            <a:r>
              <a:rPr lang="en-US" dirty="0" smtClean="0"/>
              <a:t/>
            </a:r>
            <a:br>
              <a:rPr lang="en-US" dirty="0" smtClean="0"/>
            </a:br>
            <a:r>
              <a:rPr lang="en-US" dirty="0" smtClean="0"/>
              <a:t/>
            </a:r>
            <a:br>
              <a:rPr lang="en-US" dirty="0" smtClean="0"/>
            </a:br>
            <a:r>
              <a:rPr lang="en-US" dirty="0" smtClean="0"/>
              <a:t/>
            </a:r>
            <a:br>
              <a:rPr lang="en-US" dirty="0" smtClean="0"/>
            </a:br>
            <a:r>
              <a:rPr lang="en-US" sz="3600" dirty="0" smtClean="0"/>
              <a:t>Sara Graves, CODATA Secretary General</a:t>
            </a:r>
            <a:br>
              <a:rPr lang="en-US" sz="3600" dirty="0" smtClean="0"/>
            </a:br>
            <a:endParaRPr lang="en-US" sz="3600" dirty="0"/>
          </a:p>
        </p:txBody>
      </p:sp>
    </p:spTree>
    <p:extLst>
      <p:ext uri="{BB962C8B-B14F-4D97-AF65-F5344CB8AC3E}">
        <p14:creationId xmlns:p14="http://schemas.microsoft.com/office/powerpoint/2010/main" val="2944356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045" y="3369025"/>
            <a:ext cx="7772400" cy="1755775"/>
          </a:xfrm>
        </p:spPr>
        <p:txBody>
          <a:bodyPr>
            <a:normAutofit fontScale="90000"/>
          </a:bodyPr>
          <a:lstStyle/>
          <a:p>
            <a:r>
              <a:rPr lang="en-US" sz="3900" dirty="0" smtClean="0">
                <a:solidFill>
                  <a:schemeClr val="tx2"/>
                </a:solidFill>
              </a:rPr>
              <a:t>CODATA Executive Committee Meeting</a:t>
            </a:r>
            <a:r>
              <a:rPr lang="en-US" sz="3900" dirty="0" smtClean="0"/>
              <a:t/>
            </a:r>
            <a:br>
              <a:rPr lang="en-US" sz="3900" dirty="0" smtClean="0"/>
            </a:br>
            <a:r>
              <a:rPr lang="en-US" sz="2800" dirty="0" smtClean="0"/>
              <a:t/>
            </a:r>
            <a:br>
              <a:rPr lang="en-US" sz="2800" dirty="0" smtClean="0"/>
            </a:br>
            <a:r>
              <a:rPr lang="en-US" sz="2800" dirty="0"/>
              <a:t/>
            </a:r>
            <a:br>
              <a:rPr lang="en-US" sz="2800" dirty="0"/>
            </a:br>
            <a:r>
              <a:rPr lang="en-US" sz="2800" dirty="0"/>
              <a:t>F</a:t>
            </a:r>
            <a:r>
              <a:rPr lang="en-US" sz="2800" dirty="0" smtClean="0"/>
              <a:t>irst EC meeting with Simon </a:t>
            </a:r>
            <a:r>
              <a:rPr lang="en-US" sz="2800" dirty="0" err="1" smtClean="0"/>
              <a:t>Hodson</a:t>
            </a:r>
            <a:r>
              <a:rPr lang="en-US" sz="2800" dirty="0" smtClean="0"/>
              <a:t>, Executive </a:t>
            </a:r>
            <a:r>
              <a:rPr lang="en-US" sz="2800" dirty="0" smtClean="0"/>
              <a:t>Director</a:t>
            </a:r>
            <a:br>
              <a:rPr lang="en-US" sz="2800" dirty="0" smtClean="0"/>
            </a:br>
            <a:r>
              <a:rPr lang="en-US" sz="2800" dirty="0" smtClean="0"/>
              <a:t/>
            </a:r>
            <a:br>
              <a:rPr lang="en-US" sz="2800" dirty="0" smtClean="0"/>
            </a:br>
            <a:r>
              <a:rPr lang="en-US" sz="2800" dirty="0" smtClean="0"/>
              <a:t>Met with Israel National CODATA Committee and the President of the Academy, Professor Ruth </a:t>
            </a:r>
            <a:r>
              <a:rPr lang="en-US" sz="2800" dirty="0" err="1" smtClean="0"/>
              <a:t>Arnon</a:t>
            </a:r>
            <a:r>
              <a:rPr lang="en-US" sz="2800" dirty="0" smtClean="0"/>
              <a:t/>
            </a:r>
            <a:br>
              <a:rPr lang="en-US" sz="2800" dirty="0" smtClean="0"/>
            </a:br>
            <a:r>
              <a:rPr lang="en-US" sz="2800" dirty="0" smtClean="0"/>
              <a:t/>
            </a:r>
            <a:br>
              <a:rPr lang="en-US" sz="2800" dirty="0" smtClean="0"/>
            </a:br>
            <a:r>
              <a:rPr lang="en-US" sz="2800" dirty="0" smtClean="0"/>
              <a:t>Big Data Workshop with China Academy of Science in Beijing on June 8-9, 2014</a:t>
            </a:r>
            <a:br>
              <a:rPr lang="en-US" sz="2800" dirty="0" smtClean="0"/>
            </a:br>
            <a:r>
              <a:rPr lang="en-US" sz="2800" dirty="0" smtClean="0"/>
              <a:t>ICSU Future Earth and IRDR meetings also</a:t>
            </a:r>
            <a:br>
              <a:rPr lang="en-US" sz="2800" dirty="0" smtClean="0"/>
            </a:br>
            <a:r>
              <a:rPr lang="en-US" sz="2800" dirty="0" smtClean="0"/>
              <a:t/>
            </a:r>
            <a:br>
              <a:rPr lang="en-US" sz="2800" dirty="0" smtClean="0"/>
            </a:br>
            <a:r>
              <a:rPr lang="en-US" sz="2800" dirty="0" smtClean="0"/>
              <a:t>Preserving and Archiving S&amp;T Data in Developing Countries Task Group Kenya Workshop</a:t>
            </a:r>
            <a:br>
              <a:rPr lang="en-US" sz="2800" dirty="0" smtClean="0"/>
            </a:br>
            <a:r>
              <a:rPr lang="en-US" sz="2800" dirty="0" smtClean="0"/>
              <a:t>  Aug 6-8, 2014</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Tree>
    <p:extLst>
      <p:ext uri="{BB962C8B-B14F-4D97-AF65-F5344CB8AC3E}">
        <p14:creationId xmlns:p14="http://schemas.microsoft.com/office/powerpoint/2010/main" val="2357507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4"/>
            <a:ext cx="7772400" cy="2227087"/>
          </a:xfrm>
        </p:spPr>
        <p:txBody>
          <a:bodyPr>
            <a:normAutofit fontScale="90000"/>
          </a:bodyPr>
          <a:lstStyle/>
          <a:p>
            <a:r>
              <a:rPr lang="en-US" sz="6000" dirty="0" err="1" smtClean="0">
                <a:solidFill>
                  <a:srgbClr val="FF0000"/>
                </a:solidFill>
              </a:rPr>
              <a:t>SciDataCon</a:t>
            </a:r>
            <a:r>
              <a:rPr lang="en-US" sz="5300" dirty="0" smtClean="0">
                <a:solidFill>
                  <a:srgbClr val="FF0000"/>
                </a:solidFill>
              </a:rPr>
              <a:t> 2014</a:t>
            </a:r>
            <a:br>
              <a:rPr lang="en-US" sz="5300" dirty="0" smtClean="0">
                <a:solidFill>
                  <a:srgbClr val="FF0000"/>
                </a:solidFill>
              </a:rPr>
            </a:br>
            <a:r>
              <a:rPr lang="en-US" dirty="0" smtClean="0"/>
              <a:t>CODATA and World Data System</a:t>
            </a:r>
            <a:br>
              <a:rPr lang="en-US" dirty="0" smtClean="0"/>
            </a:br>
            <a:r>
              <a:rPr lang="en-US" dirty="0"/>
              <a:t/>
            </a:r>
            <a:br>
              <a:rPr lang="en-US" dirty="0"/>
            </a:br>
            <a:r>
              <a:rPr lang="en-US" sz="3300" dirty="0" smtClean="0"/>
              <a:t>November 2-5, 2014</a:t>
            </a:r>
            <a:br>
              <a:rPr lang="en-US" sz="3300" dirty="0" smtClean="0"/>
            </a:br>
            <a:r>
              <a:rPr lang="en-US" sz="3300" dirty="0" smtClean="0"/>
              <a:t/>
            </a:r>
            <a:br>
              <a:rPr lang="en-US" sz="3300" dirty="0" smtClean="0"/>
            </a:br>
            <a:r>
              <a:rPr lang="en-US" sz="3300" dirty="0" smtClean="0"/>
              <a:t>New Delhi, India</a:t>
            </a:r>
            <a:br>
              <a:rPr lang="en-US" sz="3300" dirty="0" smtClean="0"/>
            </a:br>
            <a:r>
              <a:rPr lang="en-US" dirty="0"/>
              <a:t/>
            </a:r>
            <a:br>
              <a:rPr lang="en-US" dirty="0"/>
            </a:br>
            <a:r>
              <a:rPr lang="en-US" dirty="0">
                <a:hlinkClick r:id="rId2"/>
              </a:rPr>
              <a:t>http://www.scidatacon2014.org</a:t>
            </a:r>
            <a:r>
              <a:rPr lang="en-US" dirty="0" smtClean="0">
                <a:hlinkClick r:id="rId2"/>
              </a:rPr>
              <a:t>/</a:t>
            </a:r>
            <a:r>
              <a:rPr lang="en-US" dirty="0" smtClean="0"/>
              <a:t> </a:t>
            </a:r>
            <a:br>
              <a:rPr lang="en-US" dirty="0" smtClean="0"/>
            </a:br>
            <a:r>
              <a:rPr lang="en-US" dirty="0"/>
              <a:t/>
            </a:r>
            <a:br>
              <a:rPr lang="en-US" dirty="0"/>
            </a:br>
            <a:r>
              <a:rPr lang="en-US" sz="3600" dirty="0" smtClean="0"/>
              <a:t>Sara Graves, CODATA Secretary General</a:t>
            </a:r>
            <a:br>
              <a:rPr lang="en-US" sz="3600" dirty="0" smtClean="0"/>
            </a:br>
            <a:endParaRPr lang="en-US" sz="3600" dirty="0"/>
          </a:p>
        </p:txBody>
      </p:sp>
    </p:spTree>
    <p:extLst>
      <p:ext uri="{BB962C8B-B14F-4D97-AF65-F5344CB8AC3E}">
        <p14:creationId xmlns:p14="http://schemas.microsoft.com/office/powerpoint/2010/main" val="2760308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0" y="0"/>
            <a:ext cx="1392955" cy="1080000"/>
          </a:xfrm>
          <a:prstGeom prst="rect">
            <a:avLst/>
          </a:prstGeom>
        </p:spPr>
      </p:pic>
      <p:sp>
        <p:nvSpPr>
          <p:cNvPr id="10" name="TextBox 9"/>
          <p:cNvSpPr txBox="1"/>
          <p:nvPr/>
        </p:nvSpPr>
        <p:spPr>
          <a:xfrm>
            <a:off x="1392955" y="304178"/>
            <a:ext cx="6578810" cy="584776"/>
          </a:xfrm>
          <a:prstGeom prst="rect">
            <a:avLst/>
          </a:prstGeom>
          <a:noFill/>
        </p:spPr>
        <p:txBody>
          <a:bodyPr wrap="square" rtlCol="0">
            <a:spAutoFit/>
          </a:bodyPr>
          <a:lstStyle/>
          <a:p>
            <a:pPr algn="ctr"/>
            <a:r>
              <a:rPr lang="fr-FR" sz="3200" dirty="0" smtClean="0">
                <a:solidFill>
                  <a:schemeClr val="tx1">
                    <a:lumMod val="75000"/>
                    <a:lumOff val="25000"/>
                  </a:schemeClr>
                </a:solidFill>
              </a:rPr>
              <a:t>SciDataCon2014, 2-5 </a:t>
            </a:r>
            <a:r>
              <a:rPr lang="fr-FR" sz="3200" dirty="0" err="1" smtClean="0">
                <a:solidFill>
                  <a:schemeClr val="tx1">
                    <a:lumMod val="75000"/>
                    <a:lumOff val="25000"/>
                  </a:schemeClr>
                </a:solidFill>
              </a:rPr>
              <a:t>Nov</a:t>
            </a:r>
            <a:r>
              <a:rPr lang="fr-FR" sz="3200" dirty="0" smtClean="0">
                <a:solidFill>
                  <a:schemeClr val="tx1">
                    <a:lumMod val="75000"/>
                    <a:lumOff val="25000"/>
                  </a:schemeClr>
                </a:solidFill>
              </a:rPr>
              <a:t> 2014</a:t>
            </a:r>
            <a:endParaRPr lang="fr-FR" sz="3200" dirty="0">
              <a:solidFill>
                <a:schemeClr val="tx1">
                  <a:lumMod val="75000"/>
                  <a:lumOff val="25000"/>
                </a:schemeClr>
              </a:solidFill>
            </a:endParaRPr>
          </a:p>
        </p:txBody>
      </p:sp>
      <p:sp>
        <p:nvSpPr>
          <p:cNvPr id="11" name="TextBox 10"/>
          <p:cNvSpPr txBox="1"/>
          <p:nvPr/>
        </p:nvSpPr>
        <p:spPr>
          <a:xfrm>
            <a:off x="334209" y="1370127"/>
            <a:ext cx="8465349" cy="4139595"/>
          </a:xfrm>
          <a:prstGeom prst="rect">
            <a:avLst/>
          </a:prstGeom>
          <a:noFill/>
        </p:spPr>
        <p:txBody>
          <a:bodyPr wrap="square" rtlCol="0">
            <a:spAutoFit/>
          </a:bodyPr>
          <a:lstStyle/>
          <a:p>
            <a:pPr marL="342900" indent="-342900">
              <a:spcAft>
                <a:spcPts val="600"/>
              </a:spcAft>
              <a:buFont typeface="Wingdings" charset="2"/>
              <a:buChar char="§"/>
            </a:pPr>
            <a:r>
              <a:rPr lang="en-US" sz="1600" dirty="0" smtClean="0">
                <a:solidFill>
                  <a:schemeClr val="tx1">
                    <a:lumMod val="75000"/>
                    <a:lumOff val="25000"/>
                  </a:schemeClr>
                </a:solidFill>
              </a:rPr>
              <a:t>New Delhi, 2-5 November 2014, co-</a:t>
            </a:r>
            <a:r>
              <a:rPr lang="en-US" sz="1600" dirty="0" err="1" smtClean="0">
                <a:solidFill>
                  <a:schemeClr val="tx1">
                    <a:lumMod val="75000"/>
                    <a:lumOff val="25000"/>
                  </a:schemeClr>
                </a:solidFill>
              </a:rPr>
              <a:t>organised</a:t>
            </a:r>
            <a:r>
              <a:rPr lang="en-US" sz="1600" dirty="0" smtClean="0">
                <a:solidFill>
                  <a:schemeClr val="tx1">
                    <a:lumMod val="75000"/>
                    <a:lumOff val="25000"/>
                  </a:schemeClr>
                </a:solidFill>
              </a:rPr>
              <a:t> by CODATA and ICSU-WDS (World Data System).</a:t>
            </a:r>
          </a:p>
          <a:p>
            <a:pPr marL="342900" indent="-342900">
              <a:spcAft>
                <a:spcPts val="600"/>
              </a:spcAft>
              <a:buFont typeface="Wingdings" charset="2"/>
              <a:buChar char="§"/>
            </a:pPr>
            <a:r>
              <a:rPr lang="en-US" sz="1600" b="1" dirty="0" smtClean="0">
                <a:solidFill>
                  <a:schemeClr val="tx1">
                    <a:lumMod val="75000"/>
                    <a:lumOff val="25000"/>
                  </a:schemeClr>
                </a:solidFill>
              </a:rPr>
              <a:t>Data Sharing and Integration for Global Sustainability</a:t>
            </a:r>
            <a:endParaRPr lang="en-US" sz="1600" dirty="0" smtClean="0">
              <a:solidFill>
                <a:schemeClr val="tx1">
                  <a:lumMod val="75000"/>
                  <a:lumOff val="25000"/>
                </a:schemeClr>
              </a:solidFill>
            </a:endParaRPr>
          </a:p>
          <a:p>
            <a:pPr marL="800100" lvl="1" indent="-342900">
              <a:spcAft>
                <a:spcPts val="600"/>
              </a:spcAft>
              <a:buFont typeface="Wingdings" charset="2"/>
              <a:buChar char="§"/>
            </a:pPr>
            <a:r>
              <a:rPr lang="en-US" sz="1600" dirty="0" smtClean="0">
                <a:solidFill>
                  <a:schemeClr val="tx1">
                    <a:lumMod val="75000"/>
                    <a:lumOff val="25000"/>
                  </a:schemeClr>
                </a:solidFill>
              </a:rPr>
              <a:t>Considering data challenges for international science.</a:t>
            </a:r>
          </a:p>
          <a:p>
            <a:pPr marL="800100" lvl="1" indent="-342900">
              <a:spcAft>
                <a:spcPts val="600"/>
              </a:spcAft>
              <a:buFont typeface="Wingdings" charset="2"/>
              <a:buChar char="§"/>
            </a:pPr>
            <a:r>
              <a:rPr lang="en-US" sz="1600" dirty="0" smtClean="0">
                <a:solidFill>
                  <a:schemeClr val="tx1">
                    <a:lumMod val="75000"/>
                    <a:lumOff val="25000"/>
                  </a:schemeClr>
                </a:solidFill>
              </a:rPr>
              <a:t>Data to underpin robust science to inform decision-making around sustainability.</a:t>
            </a:r>
          </a:p>
          <a:p>
            <a:pPr marL="800100" lvl="1" indent="-342900">
              <a:spcAft>
                <a:spcPts val="600"/>
              </a:spcAft>
              <a:buFont typeface="Wingdings" charset="2"/>
              <a:buChar char="§"/>
            </a:pPr>
            <a:r>
              <a:rPr lang="en-US" sz="1600" dirty="0" smtClean="0">
                <a:solidFill>
                  <a:schemeClr val="tx1">
                    <a:lumMod val="75000"/>
                    <a:lumOff val="25000"/>
                  </a:schemeClr>
                </a:solidFill>
              </a:rPr>
              <a:t>Big Data and data integration.</a:t>
            </a:r>
          </a:p>
          <a:p>
            <a:pPr marL="342900" indent="-342900">
              <a:spcAft>
                <a:spcPts val="600"/>
              </a:spcAft>
              <a:buFont typeface="Wingdings" charset="2"/>
              <a:buChar char="§"/>
            </a:pPr>
            <a:r>
              <a:rPr lang="en-US" sz="1600" dirty="0" smtClean="0">
                <a:solidFill>
                  <a:schemeClr val="tx1">
                    <a:lumMod val="75000"/>
                    <a:lumOff val="25000"/>
                  </a:schemeClr>
                </a:solidFill>
              </a:rPr>
              <a:t>Address challenges for Future Earth and other international science </a:t>
            </a:r>
            <a:r>
              <a:rPr lang="en-US" sz="1600" dirty="0" err="1" smtClean="0">
                <a:solidFill>
                  <a:schemeClr val="tx1">
                    <a:lumMod val="75000"/>
                    <a:lumOff val="25000"/>
                  </a:schemeClr>
                </a:solidFill>
              </a:rPr>
              <a:t>programmes</a:t>
            </a:r>
            <a:r>
              <a:rPr lang="en-US" sz="1600" dirty="0" smtClean="0">
                <a:solidFill>
                  <a:schemeClr val="tx1">
                    <a:lumMod val="75000"/>
                    <a:lumOff val="25000"/>
                  </a:schemeClr>
                </a:solidFill>
              </a:rPr>
              <a:t>.</a:t>
            </a:r>
          </a:p>
          <a:p>
            <a:pPr marL="342900" indent="-342900">
              <a:spcAft>
                <a:spcPts val="600"/>
              </a:spcAft>
              <a:buFont typeface="Wingdings" charset="2"/>
              <a:buChar char="§"/>
            </a:pPr>
            <a:r>
              <a:rPr lang="en-US" sz="1600" dirty="0" smtClean="0">
                <a:solidFill>
                  <a:schemeClr val="tx1">
                    <a:lumMod val="75000"/>
                    <a:lumOff val="25000"/>
                  </a:schemeClr>
                </a:solidFill>
              </a:rPr>
              <a:t> CODATA Blog </a:t>
            </a:r>
            <a:r>
              <a:rPr lang="en-US" sz="1600" dirty="0" smtClean="0">
                <a:solidFill>
                  <a:schemeClr val="tx1">
                    <a:lumMod val="75000"/>
                    <a:lumOff val="25000"/>
                  </a:schemeClr>
                </a:solidFill>
                <a:hlinkClick r:id="rId4"/>
              </a:rPr>
              <a:t>http://codata.org/blog</a:t>
            </a:r>
            <a:r>
              <a:rPr lang="en-US" sz="1600" dirty="0" smtClean="0">
                <a:solidFill>
                  <a:schemeClr val="tx1">
                    <a:lumMod val="75000"/>
                    <a:lumOff val="25000"/>
                  </a:schemeClr>
                </a:solidFill>
              </a:rPr>
              <a:t> </a:t>
            </a:r>
          </a:p>
          <a:p>
            <a:pPr marL="342900" indent="-342900">
              <a:spcAft>
                <a:spcPts val="600"/>
              </a:spcAft>
              <a:buFont typeface="Wingdings" charset="2"/>
              <a:buChar char="§"/>
            </a:pPr>
            <a:r>
              <a:rPr lang="en-US" sz="1600" dirty="0" smtClean="0">
                <a:solidFill>
                  <a:schemeClr val="tx1">
                    <a:lumMod val="75000"/>
                    <a:lumOff val="25000"/>
                  </a:schemeClr>
                </a:solidFill>
              </a:rPr>
              <a:t>Website </a:t>
            </a:r>
            <a:r>
              <a:rPr lang="en-US" sz="1600" dirty="0">
                <a:hlinkClick r:id="rId5"/>
              </a:rPr>
              <a:t>http://www.scidatacon2014.org/</a:t>
            </a:r>
            <a:r>
              <a:rPr lang="en-US" sz="1600" dirty="0"/>
              <a:t> </a:t>
            </a:r>
            <a:r>
              <a:rPr lang="en-US" sz="1600" dirty="0" smtClean="0"/>
              <a:t> </a:t>
            </a:r>
            <a:endParaRPr lang="en-US" sz="1600" dirty="0" smtClean="0">
              <a:solidFill>
                <a:schemeClr val="tx1">
                  <a:lumMod val="75000"/>
                  <a:lumOff val="25000"/>
                </a:schemeClr>
              </a:solidFill>
            </a:endParaRPr>
          </a:p>
          <a:p>
            <a:pPr marL="342900" indent="-342900">
              <a:spcAft>
                <a:spcPts val="600"/>
              </a:spcAft>
              <a:buFont typeface="Wingdings" charset="2"/>
              <a:buChar char="§"/>
            </a:pPr>
            <a:r>
              <a:rPr lang="en-US" sz="1600" dirty="0" smtClean="0">
                <a:solidFill>
                  <a:schemeClr val="tx1">
                    <a:lumMod val="75000"/>
                    <a:lumOff val="25000"/>
                  </a:schemeClr>
                </a:solidFill>
              </a:rPr>
              <a:t>Themes, invitation to contribute to discussion and call for papers shortly</a:t>
            </a:r>
            <a:r>
              <a:rPr lang="en-US" sz="1600" b="1" dirty="0" smtClean="0">
                <a:solidFill>
                  <a:schemeClr val="tx1">
                    <a:lumMod val="75000"/>
                    <a:lumOff val="25000"/>
                  </a:schemeClr>
                </a:solidFill>
              </a:rPr>
              <a:t>.</a:t>
            </a:r>
          </a:p>
          <a:p>
            <a:pPr marL="342900" indent="-342900">
              <a:spcAft>
                <a:spcPts val="600"/>
              </a:spcAft>
              <a:buFont typeface="Wingdings" charset="2"/>
              <a:buChar char="§"/>
            </a:pPr>
            <a:r>
              <a:rPr lang="en-US" sz="1600" b="1" dirty="0" smtClean="0">
                <a:solidFill>
                  <a:srgbClr val="FF0000"/>
                </a:solidFill>
              </a:rPr>
              <a:t>Suggestions for officer and executive committee nominations, keynote speakers, sessions, </a:t>
            </a:r>
            <a:r>
              <a:rPr lang="en-US" sz="1600" b="1" dirty="0" err="1" smtClean="0">
                <a:solidFill>
                  <a:srgbClr val="FF0000"/>
                </a:solidFill>
              </a:rPr>
              <a:t>etc</a:t>
            </a:r>
            <a:endParaRPr lang="en-US" sz="1600" b="1" dirty="0" smtClean="0">
              <a:solidFill>
                <a:srgbClr val="FF0000"/>
              </a:solidFill>
            </a:endParaRPr>
          </a:p>
          <a:p>
            <a:pPr marL="342900" indent="-342900">
              <a:spcAft>
                <a:spcPts val="600"/>
              </a:spcAft>
              <a:buFont typeface="Wingdings" charset="2"/>
              <a:buChar char="§"/>
            </a:pPr>
            <a:r>
              <a:rPr lang="en-US" sz="1600" b="1" dirty="0" smtClean="0">
                <a:solidFill>
                  <a:schemeClr val="tx1">
                    <a:lumMod val="75000"/>
                    <a:lumOff val="25000"/>
                  </a:schemeClr>
                </a:solidFill>
              </a:rPr>
              <a:t>Save the date and join the discussions!  See you in New Delhi</a:t>
            </a:r>
            <a:r>
              <a:rPr lang="en-US" sz="1600" b="1" dirty="0" smtClean="0">
                <a:solidFill>
                  <a:schemeClr val="tx1">
                    <a:lumMod val="75000"/>
                    <a:lumOff val="25000"/>
                  </a:schemeClr>
                </a:solidFill>
              </a:rPr>
              <a:t>! </a:t>
            </a:r>
          </a:p>
          <a:p>
            <a:pPr marL="342900" indent="-342900">
              <a:spcAft>
                <a:spcPts val="600"/>
              </a:spcAft>
              <a:buFont typeface="Wingdings" charset="2"/>
              <a:buChar char="§"/>
            </a:pPr>
            <a:r>
              <a:rPr lang="en-US" sz="1600" b="1" dirty="0" smtClean="0">
                <a:solidFill>
                  <a:schemeClr val="tx1">
                    <a:lumMod val="75000"/>
                    <a:lumOff val="25000"/>
                  </a:schemeClr>
                </a:solidFill>
              </a:rPr>
              <a:t>Proposals for hosting </a:t>
            </a:r>
            <a:r>
              <a:rPr lang="en-US" sz="1600" b="1" dirty="0" err="1" smtClean="0">
                <a:solidFill>
                  <a:schemeClr val="tx1">
                    <a:lumMod val="75000"/>
                    <a:lumOff val="25000"/>
                  </a:schemeClr>
                </a:solidFill>
              </a:rPr>
              <a:t>SciDataCon</a:t>
            </a:r>
            <a:r>
              <a:rPr lang="en-US" sz="1600" b="1" dirty="0" smtClean="0">
                <a:solidFill>
                  <a:schemeClr val="tx1">
                    <a:lumMod val="75000"/>
                    <a:lumOff val="25000"/>
                  </a:schemeClr>
                </a:solidFill>
              </a:rPr>
              <a:t> 2016 – 1.  Letter of Intention and 2.  Proposal to Host (guidelines in near future)</a:t>
            </a:r>
            <a:endParaRPr lang="en-US" sz="1600" dirty="0" smtClean="0">
              <a:solidFill>
                <a:schemeClr val="tx1">
                  <a:lumMod val="75000"/>
                  <a:lumOff val="25000"/>
                </a:schemeClr>
              </a:solidFill>
            </a:endParaRPr>
          </a:p>
        </p:txBody>
      </p:sp>
      <p:pic>
        <p:nvPicPr>
          <p:cNvPr id="8" name="Picture 7" descr="SciDataCon.jpg"/>
          <p:cNvPicPr>
            <a:picLocks noChangeAspect="1"/>
          </p:cNvPicPr>
          <p:nvPr/>
        </p:nvPicPr>
        <p:blipFill>
          <a:blip r:embed="rId6"/>
          <a:stretch>
            <a:fillRect/>
          </a:stretch>
        </p:blipFill>
        <p:spPr>
          <a:xfrm>
            <a:off x="0" y="5958000"/>
            <a:ext cx="3914150" cy="900000"/>
          </a:xfrm>
          <a:prstGeom prst="rect">
            <a:avLst/>
          </a:prstGeom>
        </p:spPr>
      </p:pic>
      <p:pic>
        <p:nvPicPr>
          <p:cNvPr id="12" name="Picture 11" descr="146.jpg"/>
          <p:cNvPicPr>
            <a:picLocks noChangeAspect="1"/>
          </p:cNvPicPr>
          <p:nvPr/>
        </p:nvPicPr>
        <p:blipFill>
          <a:blip r:embed="rId7"/>
          <a:stretch>
            <a:fillRect/>
          </a:stretch>
        </p:blipFill>
        <p:spPr>
          <a:xfrm>
            <a:off x="7607300" y="5943599"/>
            <a:ext cx="1512500" cy="900000"/>
          </a:xfrm>
          <a:prstGeom prst="rect">
            <a:avLst/>
          </a:prstGeom>
        </p:spPr>
      </p:pic>
      <p:pic>
        <p:nvPicPr>
          <p:cNvPr id="13" name="Picture 12" descr="145.jpg"/>
          <p:cNvPicPr>
            <a:picLocks noChangeAspect="1"/>
          </p:cNvPicPr>
          <p:nvPr/>
        </p:nvPicPr>
        <p:blipFill>
          <a:blip r:embed="rId8"/>
          <a:stretch>
            <a:fillRect/>
          </a:stretch>
        </p:blipFill>
        <p:spPr>
          <a:xfrm>
            <a:off x="6257300" y="5958000"/>
            <a:ext cx="900000" cy="900000"/>
          </a:xfrm>
          <a:prstGeom prst="rect">
            <a:avLst/>
          </a:prstGeom>
        </p:spPr>
      </p:pic>
      <p:pic>
        <p:nvPicPr>
          <p:cNvPr id="14" name="Picture 13"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4461462" y="5958000"/>
            <a:ext cx="1160796" cy="900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0" y="0"/>
            <a:ext cx="1392955" cy="1080000"/>
          </a:xfrm>
          <a:prstGeom prst="rect">
            <a:avLst/>
          </a:prstGeom>
        </p:spPr>
      </p:pic>
      <p:sp>
        <p:nvSpPr>
          <p:cNvPr id="10" name="TextBox 9"/>
          <p:cNvSpPr txBox="1"/>
          <p:nvPr/>
        </p:nvSpPr>
        <p:spPr>
          <a:xfrm>
            <a:off x="1392955" y="304178"/>
            <a:ext cx="6578810" cy="584776"/>
          </a:xfrm>
          <a:prstGeom prst="rect">
            <a:avLst/>
          </a:prstGeom>
          <a:noFill/>
        </p:spPr>
        <p:txBody>
          <a:bodyPr wrap="square" rtlCol="0">
            <a:spAutoFit/>
          </a:bodyPr>
          <a:lstStyle/>
          <a:p>
            <a:pPr algn="ctr"/>
            <a:r>
              <a:rPr lang="fr-FR" sz="3200" dirty="0" smtClean="0">
                <a:solidFill>
                  <a:schemeClr val="tx1">
                    <a:lumMod val="75000"/>
                    <a:lumOff val="25000"/>
                  </a:schemeClr>
                </a:solidFill>
              </a:rPr>
              <a:t>http://www.scidatacon2014.org</a:t>
            </a:r>
            <a:endParaRPr lang="fr-FR" sz="3200" dirty="0">
              <a:solidFill>
                <a:schemeClr val="tx1">
                  <a:lumMod val="75000"/>
                  <a:lumOff val="25000"/>
                </a:schemeClr>
              </a:solidFill>
            </a:endParaRPr>
          </a:p>
        </p:txBody>
      </p:sp>
      <p:pic>
        <p:nvPicPr>
          <p:cNvPr id="7" name="Picture 6" descr="SciDataCon Web.jpg"/>
          <p:cNvPicPr>
            <a:picLocks noChangeAspect="1"/>
          </p:cNvPicPr>
          <p:nvPr/>
        </p:nvPicPr>
        <p:blipFill>
          <a:blip r:embed="rId4"/>
          <a:stretch>
            <a:fillRect/>
          </a:stretch>
        </p:blipFill>
        <p:spPr>
          <a:xfrm>
            <a:off x="931975" y="1392807"/>
            <a:ext cx="7039790" cy="5465193"/>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0" y="0"/>
            <a:ext cx="1392955" cy="1080000"/>
          </a:xfrm>
          <a:prstGeom prst="rect">
            <a:avLst/>
          </a:prstGeom>
        </p:spPr>
      </p:pic>
      <p:sp>
        <p:nvSpPr>
          <p:cNvPr id="10" name="TextBox 9"/>
          <p:cNvSpPr txBox="1"/>
          <p:nvPr/>
        </p:nvSpPr>
        <p:spPr>
          <a:xfrm>
            <a:off x="1392954" y="304178"/>
            <a:ext cx="7213831" cy="584776"/>
          </a:xfrm>
          <a:prstGeom prst="rect">
            <a:avLst/>
          </a:prstGeom>
          <a:noFill/>
        </p:spPr>
        <p:txBody>
          <a:bodyPr wrap="square" rtlCol="0">
            <a:spAutoFit/>
          </a:bodyPr>
          <a:lstStyle/>
          <a:p>
            <a:pPr algn="ctr"/>
            <a:r>
              <a:rPr lang="fr-FR" sz="3200" dirty="0" smtClean="0">
                <a:solidFill>
                  <a:schemeClr val="tx1">
                    <a:lumMod val="75000"/>
                    <a:lumOff val="25000"/>
                  </a:schemeClr>
                </a:solidFill>
              </a:rPr>
              <a:t>CODATA </a:t>
            </a:r>
            <a:r>
              <a:rPr lang="fr-FR" sz="3200" dirty="0" err="1" smtClean="0">
                <a:solidFill>
                  <a:schemeClr val="tx1">
                    <a:lumMod val="75000"/>
                    <a:lumOff val="25000"/>
                  </a:schemeClr>
                </a:solidFill>
              </a:rPr>
              <a:t>Task</a:t>
            </a:r>
            <a:r>
              <a:rPr lang="fr-FR" sz="3200" dirty="0" smtClean="0">
                <a:solidFill>
                  <a:schemeClr val="tx1">
                    <a:lumMod val="75000"/>
                    <a:lumOff val="25000"/>
                  </a:schemeClr>
                </a:solidFill>
              </a:rPr>
              <a:t> Groups</a:t>
            </a:r>
            <a:endParaRPr lang="fr-FR" sz="3200" dirty="0">
              <a:solidFill>
                <a:schemeClr val="tx1">
                  <a:lumMod val="75000"/>
                  <a:lumOff val="25000"/>
                </a:schemeClr>
              </a:solidFill>
            </a:endParaRPr>
          </a:p>
        </p:txBody>
      </p:sp>
      <p:sp>
        <p:nvSpPr>
          <p:cNvPr id="11" name="TextBox 10"/>
          <p:cNvSpPr txBox="1"/>
          <p:nvPr/>
        </p:nvSpPr>
        <p:spPr>
          <a:xfrm>
            <a:off x="334211" y="1324767"/>
            <a:ext cx="8465348" cy="646331"/>
          </a:xfrm>
          <a:prstGeom prst="rect">
            <a:avLst/>
          </a:prstGeom>
          <a:noFill/>
        </p:spPr>
        <p:txBody>
          <a:bodyPr wrap="square" rtlCol="0">
            <a:spAutoFit/>
          </a:bodyPr>
          <a:lstStyle/>
          <a:p>
            <a:pPr marL="342900" indent="-342900">
              <a:spcAft>
                <a:spcPts val="600"/>
              </a:spcAft>
              <a:buFont typeface="Wingdings" charset="2"/>
              <a:buChar char="§"/>
            </a:pPr>
            <a:r>
              <a:rPr lang="en-US" dirty="0" smtClean="0">
                <a:solidFill>
                  <a:schemeClr val="tx1">
                    <a:lumMod val="75000"/>
                    <a:lumOff val="25000"/>
                  </a:schemeClr>
                </a:solidFill>
              </a:rPr>
              <a:t>Be part of the community: proposals invited for CODATA Task Groups, deadline </a:t>
            </a:r>
            <a:r>
              <a:rPr lang="en-US" dirty="0" smtClean="0">
                <a:solidFill>
                  <a:srgbClr val="C00000"/>
                </a:solidFill>
              </a:rPr>
              <a:t>30</a:t>
            </a:r>
            <a:r>
              <a:rPr lang="en-US" dirty="0" smtClean="0">
                <a:solidFill>
                  <a:schemeClr val="tx1">
                    <a:lumMod val="75000"/>
                    <a:lumOff val="25000"/>
                  </a:schemeClr>
                </a:solidFill>
              </a:rPr>
              <a:t> </a:t>
            </a:r>
            <a:r>
              <a:rPr lang="en-US" dirty="0" smtClean="0">
                <a:solidFill>
                  <a:srgbClr val="C00000"/>
                </a:solidFill>
              </a:rPr>
              <a:t>April</a:t>
            </a:r>
            <a:r>
              <a:rPr lang="en-US" dirty="0" smtClean="0">
                <a:solidFill>
                  <a:schemeClr val="tx1">
                    <a:lumMod val="75000"/>
                    <a:lumOff val="25000"/>
                  </a:schemeClr>
                </a:solidFill>
              </a:rPr>
              <a:t>: </a:t>
            </a:r>
            <a:r>
              <a:rPr lang="en-US" b="1" dirty="0" smtClean="0">
                <a:solidFill>
                  <a:schemeClr val="tx1">
                    <a:lumMod val="75000"/>
                    <a:lumOff val="25000"/>
                  </a:schemeClr>
                </a:solidFill>
                <a:hlinkClick r:id="rId4"/>
              </a:rPr>
              <a:t>http://codata.org/blog/2013/11/13/call-for-proposals-codata-task-groups/</a:t>
            </a:r>
            <a:r>
              <a:rPr lang="en-US" b="1" dirty="0" smtClean="0">
                <a:solidFill>
                  <a:schemeClr val="tx1">
                    <a:lumMod val="75000"/>
                    <a:lumOff val="25000"/>
                  </a:schemeClr>
                </a:solidFill>
              </a:rPr>
              <a:t> </a:t>
            </a:r>
            <a:endParaRPr lang="en-US" dirty="0" smtClean="0">
              <a:solidFill>
                <a:schemeClr val="tx1">
                  <a:lumMod val="75000"/>
                  <a:lumOff val="25000"/>
                </a:schemeClr>
              </a:solidFill>
            </a:endParaRPr>
          </a:p>
        </p:txBody>
      </p:sp>
      <p:pic>
        <p:nvPicPr>
          <p:cNvPr id="5" name="Picture 4" descr="Le_penseur_de_la_Porte_de_lEnfer_(musée_Rodin)_(4528252054).jpg"/>
          <p:cNvPicPr>
            <a:picLocks noChangeAspect="1"/>
          </p:cNvPicPr>
          <p:nvPr/>
        </p:nvPicPr>
        <p:blipFill>
          <a:blip r:embed="rId5"/>
          <a:stretch>
            <a:fillRect/>
          </a:stretch>
        </p:blipFill>
        <p:spPr>
          <a:xfrm>
            <a:off x="1585729" y="2941530"/>
            <a:ext cx="5878382" cy="391647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0" y="0"/>
            <a:ext cx="1392955" cy="1080000"/>
          </a:xfrm>
          <a:prstGeom prst="rect">
            <a:avLst/>
          </a:prstGeom>
        </p:spPr>
      </p:pic>
      <p:sp>
        <p:nvSpPr>
          <p:cNvPr id="10" name="TextBox 9"/>
          <p:cNvSpPr txBox="1"/>
          <p:nvPr/>
        </p:nvSpPr>
        <p:spPr>
          <a:xfrm>
            <a:off x="1392955" y="304178"/>
            <a:ext cx="6578810" cy="584776"/>
          </a:xfrm>
          <a:prstGeom prst="rect">
            <a:avLst/>
          </a:prstGeom>
          <a:noFill/>
        </p:spPr>
        <p:txBody>
          <a:bodyPr wrap="square" rtlCol="0">
            <a:spAutoFit/>
          </a:bodyPr>
          <a:lstStyle/>
          <a:p>
            <a:pPr algn="ctr"/>
            <a:r>
              <a:rPr lang="fr-FR" sz="3200" dirty="0" smtClean="0">
                <a:solidFill>
                  <a:schemeClr val="tx1">
                    <a:lumMod val="75000"/>
                    <a:lumOff val="25000"/>
                  </a:schemeClr>
                </a:solidFill>
              </a:rPr>
              <a:t>Data </a:t>
            </a:r>
            <a:r>
              <a:rPr lang="fr-FR" sz="3200" dirty="0" err="1" smtClean="0">
                <a:solidFill>
                  <a:schemeClr val="tx1">
                    <a:lumMod val="75000"/>
                    <a:lumOff val="25000"/>
                  </a:schemeClr>
                </a:solidFill>
              </a:rPr>
              <a:t>Proposals</a:t>
            </a:r>
            <a:r>
              <a:rPr lang="fr-FR" sz="3200" dirty="0" smtClean="0">
                <a:solidFill>
                  <a:schemeClr val="tx1">
                    <a:lumMod val="75000"/>
                    <a:lumOff val="25000"/>
                  </a:schemeClr>
                </a:solidFill>
              </a:rPr>
              <a:t> for Future </a:t>
            </a:r>
            <a:r>
              <a:rPr lang="fr-FR" sz="3200" dirty="0" err="1" smtClean="0">
                <a:solidFill>
                  <a:schemeClr val="tx1">
                    <a:lumMod val="75000"/>
                    <a:lumOff val="25000"/>
                  </a:schemeClr>
                </a:solidFill>
              </a:rPr>
              <a:t>Earth</a:t>
            </a:r>
            <a:endParaRPr lang="fr-FR" sz="3200" dirty="0">
              <a:solidFill>
                <a:schemeClr val="tx1">
                  <a:lumMod val="75000"/>
                  <a:lumOff val="25000"/>
                </a:schemeClr>
              </a:solidFill>
            </a:endParaRPr>
          </a:p>
        </p:txBody>
      </p:sp>
      <p:sp>
        <p:nvSpPr>
          <p:cNvPr id="11" name="TextBox 10"/>
          <p:cNvSpPr txBox="1"/>
          <p:nvPr/>
        </p:nvSpPr>
        <p:spPr>
          <a:xfrm>
            <a:off x="334210" y="1370127"/>
            <a:ext cx="8462209" cy="2939266"/>
          </a:xfrm>
          <a:prstGeom prst="rect">
            <a:avLst/>
          </a:prstGeom>
          <a:noFill/>
        </p:spPr>
        <p:txBody>
          <a:bodyPr wrap="square" rtlCol="0">
            <a:spAutoFit/>
          </a:bodyPr>
          <a:lstStyle/>
          <a:p>
            <a:pPr marL="342900" indent="-342900">
              <a:spcAft>
                <a:spcPts val="600"/>
              </a:spcAft>
              <a:buFont typeface="Wingdings" charset="2"/>
              <a:buChar char="§"/>
            </a:pPr>
            <a:r>
              <a:rPr lang="en-US" sz="1600" dirty="0" smtClean="0">
                <a:solidFill>
                  <a:schemeClr val="tx1">
                    <a:lumMod val="75000"/>
                    <a:lumOff val="25000"/>
                  </a:schemeClr>
                </a:solidFill>
              </a:rPr>
              <a:t>Future Earth: a ten-year overarching </a:t>
            </a:r>
            <a:r>
              <a:rPr lang="en-US" sz="1600" dirty="0" err="1" smtClean="0">
                <a:solidFill>
                  <a:schemeClr val="tx1">
                    <a:lumMod val="75000"/>
                    <a:lumOff val="25000"/>
                  </a:schemeClr>
                </a:solidFill>
              </a:rPr>
              <a:t>programme</a:t>
            </a:r>
            <a:r>
              <a:rPr lang="en-US" sz="1600" dirty="0" smtClean="0">
                <a:solidFill>
                  <a:schemeClr val="tx1">
                    <a:lumMod val="75000"/>
                    <a:lumOff val="25000"/>
                  </a:schemeClr>
                </a:solidFill>
              </a:rPr>
              <a:t> to coordinate research on global environmental change and sustainability.</a:t>
            </a:r>
          </a:p>
          <a:p>
            <a:pPr marL="342900" indent="-342900">
              <a:spcAft>
                <a:spcPts val="600"/>
              </a:spcAft>
              <a:buFont typeface="Wingdings" charset="2"/>
              <a:buChar char="§"/>
            </a:pPr>
            <a:r>
              <a:rPr lang="en-US" sz="1600" dirty="0" smtClean="0">
                <a:solidFill>
                  <a:schemeClr val="tx1">
                    <a:lumMod val="75000"/>
                    <a:lumOff val="25000"/>
                  </a:schemeClr>
                </a:solidFill>
              </a:rPr>
              <a:t>Aims: ‘to provide the scientific evidence needed for a sustainable future.’</a:t>
            </a:r>
          </a:p>
          <a:p>
            <a:pPr marL="342900" indent="-342900">
              <a:spcAft>
                <a:spcPts val="600"/>
              </a:spcAft>
              <a:buFont typeface="Wingdings" charset="2"/>
              <a:buChar char="§"/>
            </a:pPr>
            <a:r>
              <a:rPr lang="en-US" sz="1600" dirty="0" smtClean="0">
                <a:solidFill>
                  <a:schemeClr val="tx1">
                    <a:lumMod val="75000"/>
                    <a:lumOff val="25000"/>
                  </a:schemeClr>
                </a:solidFill>
              </a:rPr>
              <a:t>Research for evidence-based policy making.</a:t>
            </a:r>
          </a:p>
          <a:p>
            <a:pPr marL="342900" indent="-342900">
              <a:spcAft>
                <a:spcPts val="600"/>
              </a:spcAft>
              <a:buFont typeface="Wingdings" charset="2"/>
              <a:buChar char="§"/>
            </a:pPr>
            <a:r>
              <a:rPr lang="en-US" sz="1600" dirty="0" smtClean="0">
                <a:solidFill>
                  <a:schemeClr val="tx1">
                    <a:lumMod val="75000"/>
                    <a:lumOff val="25000"/>
                  </a:schemeClr>
                </a:solidFill>
              </a:rPr>
              <a:t>Data issues will be very important: </a:t>
            </a:r>
            <a:r>
              <a:rPr lang="en-US" sz="1600" b="1" dirty="0" smtClean="0">
                <a:solidFill>
                  <a:schemeClr val="tx1">
                    <a:lumMod val="75000"/>
                    <a:lumOff val="25000"/>
                  </a:schemeClr>
                </a:solidFill>
              </a:rPr>
              <a:t>access to source data is what concerns the researchers; also need to think about availability of data outputs </a:t>
            </a:r>
            <a:r>
              <a:rPr lang="en-US" sz="1600" dirty="0" smtClean="0">
                <a:solidFill>
                  <a:schemeClr val="tx1">
                    <a:lumMod val="75000"/>
                    <a:lumOff val="25000"/>
                  </a:schemeClr>
                </a:solidFill>
              </a:rPr>
              <a:t>(verification, robust conclusions to underpin science and policy, reuse, legacy).</a:t>
            </a:r>
          </a:p>
          <a:p>
            <a:pPr marL="342900" indent="-342900">
              <a:spcAft>
                <a:spcPts val="600"/>
              </a:spcAft>
              <a:buFont typeface="Wingdings" charset="2"/>
              <a:buChar char="§"/>
            </a:pPr>
            <a:r>
              <a:rPr lang="en-US" sz="1600" dirty="0" smtClean="0">
                <a:solidFill>
                  <a:schemeClr val="tx1">
                    <a:lumMod val="75000"/>
                    <a:lumOff val="25000"/>
                  </a:schemeClr>
                </a:solidFill>
              </a:rPr>
              <a:t>CODATA and ICSU-WDS working with the Future Earth team to raise the data agenda.</a:t>
            </a:r>
          </a:p>
          <a:p>
            <a:pPr marL="342900" indent="-342900">
              <a:spcAft>
                <a:spcPts val="600"/>
              </a:spcAft>
              <a:buFont typeface="Wingdings" charset="2"/>
              <a:buChar char="§"/>
            </a:pPr>
            <a:r>
              <a:rPr lang="en-US" sz="1600" b="1" dirty="0" smtClean="0">
                <a:solidFill>
                  <a:schemeClr val="tx1">
                    <a:lumMod val="75000"/>
                    <a:lumOff val="25000"/>
                  </a:schemeClr>
                </a:solidFill>
              </a:rPr>
              <a:t>Proposed a set of high level principles and a policy requiring </a:t>
            </a:r>
            <a:r>
              <a:rPr lang="en-US" sz="1600" b="1" dirty="0" err="1" smtClean="0">
                <a:solidFill>
                  <a:schemeClr val="tx1">
                    <a:lumMod val="75000"/>
                    <a:lumOff val="25000"/>
                  </a:schemeClr>
                </a:solidFill>
              </a:rPr>
              <a:t>DMPs</a:t>
            </a:r>
            <a:r>
              <a:rPr lang="en-US" sz="1600" b="1" dirty="0" smtClean="0">
                <a:solidFill>
                  <a:schemeClr val="tx1">
                    <a:lumMod val="75000"/>
                    <a:lumOff val="25000"/>
                  </a:schemeClr>
                </a:solidFill>
              </a:rPr>
              <a:t>, use of accredited infrastructure and reporting/monitoring of implementation.</a:t>
            </a: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52" y="4478421"/>
            <a:ext cx="5217747" cy="23795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3289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datalogo-ungroupe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1" y="0"/>
            <a:ext cx="2321592" cy="1800000"/>
          </a:xfrm>
          <a:prstGeom prst="rect">
            <a:avLst/>
          </a:prstGeom>
        </p:spPr>
      </p:pic>
      <p:sp>
        <p:nvSpPr>
          <p:cNvPr id="10" name="TextBox 9"/>
          <p:cNvSpPr txBox="1"/>
          <p:nvPr/>
        </p:nvSpPr>
        <p:spPr>
          <a:xfrm>
            <a:off x="1392955" y="2565154"/>
            <a:ext cx="6397376" cy="646331"/>
          </a:xfrm>
          <a:prstGeom prst="rect">
            <a:avLst/>
          </a:prstGeom>
          <a:noFill/>
        </p:spPr>
        <p:txBody>
          <a:bodyPr wrap="square" rtlCol="0" anchor="b">
            <a:spAutoFit/>
          </a:bodyPr>
          <a:lstStyle/>
          <a:p>
            <a:pPr algn="ctr"/>
            <a:r>
              <a:rPr lang="fr-FR" sz="3600" dirty="0" err="1" smtClean="0">
                <a:solidFill>
                  <a:schemeClr val="tx1">
                    <a:lumMod val="75000"/>
                    <a:lumOff val="25000"/>
                  </a:schemeClr>
                </a:solidFill>
              </a:rPr>
              <a:t>Thanks</a:t>
            </a:r>
            <a:r>
              <a:rPr lang="fr-FR" sz="3600" dirty="0" smtClean="0">
                <a:solidFill>
                  <a:schemeClr val="tx1">
                    <a:lumMod val="75000"/>
                    <a:lumOff val="25000"/>
                  </a:schemeClr>
                </a:solidFill>
              </a:rPr>
              <a:t> for </a:t>
            </a:r>
            <a:r>
              <a:rPr lang="fr-FR" sz="3600" dirty="0" err="1" smtClean="0">
                <a:solidFill>
                  <a:schemeClr val="tx1">
                    <a:lumMod val="75000"/>
                    <a:lumOff val="25000"/>
                  </a:schemeClr>
                </a:solidFill>
              </a:rPr>
              <a:t>your</a:t>
            </a:r>
            <a:r>
              <a:rPr lang="fr-FR" sz="3600" dirty="0" smtClean="0">
                <a:solidFill>
                  <a:schemeClr val="tx1">
                    <a:lumMod val="75000"/>
                    <a:lumOff val="25000"/>
                  </a:schemeClr>
                </a:solidFill>
              </a:rPr>
              <a:t> attention!</a:t>
            </a:r>
          </a:p>
        </p:txBody>
      </p:sp>
      <p:sp>
        <p:nvSpPr>
          <p:cNvPr id="11" name="TextBox 10"/>
          <p:cNvSpPr txBox="1"/>
          <p:nvPr/>
        </p:nvSpPr>
        <p:spPr>
          <a:xfrm>
            <a:off x="334210" y="4868688"/>
            <a:ext cx="8462209" cy="1754327"/>
          </a:xfrm>
          <a:prstGeom prst="rect">
            <a:avLst/>
          </a:prstGeom>
          <a:noFill/>
        </p:spPr>
        <p:txBody>
          <a:bodyPr wrap="square" rtlCol="0" anchor="b">
            <a:spAutoFit/>
          </a:bodyPr>
          <a:lstStyle/>
          <a:p>
            <a:pPr algn="ctr"/>
            <a:r>
              <a:rPr lang="fr-FR" dirty="0" err="1" smtClean="0"/>
              <a:t>www.codata.org</a:t>
            </a:r>
            <a:r>
              <a:rPr lang="fr-FR" dirty="0" smtClean="0"/>
              <a:t>/blog</a:t>
            </a:r>
          </a:p>
          <a:p>
            <a:pPr algn="ctr"/>
            <a:r>
              <a:rPr lang="fr-FR" dirty="0" smtClean="0"/>
              <a:t>ED Email: </a:t>
            </a:r>
            <a:r>
              <a:rPr lang="fr-FR" dirty="0" err="1" smtClean="0"/>
              <a:t>execdir@codata.org</a:t>
            </a:r>
            <a:endParaRPr lang="fr-FR" dirty="0" smtClean="0"/>
          </a:p>
          <a:p>
            <a:pPr algn="ctr"/>
            <a:r>
              <a:rPr lang="fr-FR" dirty="0" err="1" smtClean="0"/>
              <a:t>Twitter</a:t>
            </a:r>
            <a:r>
              <a:rPr lang="fr-FR" dirty="0" smtClean="0"/>
              <a:t>: @simonhodson99</a:t>
            </a:r>
          </a:p>
          <a:p>
            <a:pPr algn="ctr"/>
            <a:r>
              <a:rPr lang="en-US" dirty="0" smtClean="0"/>
              <a:t>Tel (Office): +33 1 45 25 04 96 | Tel (Cell): +33 6 86 30 42 59</a:t>
            </a:r>
          </a:p>
          <a:p>
            <a:pPr algn="ctr"/>
            <a:r>
              <a:rPr lang="en-US" dirty="0" smtClean="0">
                <a:latin typeface="GillSans"/>
              </a:rPr>
              <a:t>CODATA (ICSU Committee on Data for Science and Technology), 5 rue </a:t>
            </a:r>
            <a:r>
              <a:rPr lang="en-US" dirty="0" err="1" smtClean="0">
                <a:latin typeface="GillSans"/>
              </a:rPr>
              <a:t>Auguste</a:t>
            </a:r>
            <a:r>
              <a:rPr lang="en-US" dirty="0" smtClean="0">
                <a:latin typeface="GillSans"/>
              </a:rPr>
              <a:t> </a:t>
            </a:r>
            <a:r>
              <a:rPr lang="en-US" dirty="0" err="1" smtClean="0">
                <a:latin typeface="GillSans"/>
              </a:rPr>
              <a:t>Vacquerie</a:t>
            </a:r>
            <a:r>
              <a:rPr lang="en-US" dirty="0" smtClean="0">
                <a:latin typeface="GillSans"/>
              </a:rPr>
              <a:t>, 75016 Paris, FRANCE</a:t>
            </a:r>
            <a:endParaRPr lang="fr-FR" dirty="0" smtClean="0"/>
          </a:p>
        </p:txBody>
      </p:sp>
    </p:spTree>
  </p:cSld>
  <p:clrMapOvr>
    <a:masterClrMapping/>
  </p:clrMapOvr>
</p:sld>
</file>

<file path=ppt/theme/theme1.xml><?xml version="1.0" encoding="utf-8"?>
<a:theme xmlns:a="http://schemas.openxmlformats.org/drawingml/2006/main" name="CODATA Presentation Template-v01-13-08">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8080"/>
      </a:hlink>
      <a:folHlink>
        <a:srgbClr val="0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CODATA Presentation Template-v01-13-08.potx</Template>
  <TotalTime>6431</TotalTime>
  <Words>342</Words>
  <Application>Microsoft Office PowerPoint</Application>
  <PresentationFormat>On-screen Show (4:3)</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CODATA Presentation Template-v01-13-08</vt:lpstr>
      <vt:lpstr>CODATA Report  and CODATA and World Data System Conference  SciDataCon 2014  November 2-5, 2014 New Delhi, India  BRDI Meeting, March 11, 2014  Sara Graves, CODATA Secretary General </vt:lpstr>
      <vt:lpstr>CODATA Executive Committee Meeting  Israel Academy of Sciences and Humanities   Jerusalem, Israel   March 3-4, 2014  Bonnie Carroll, EC member from US  Sara Graves, Secretary General   Sara Graves, CODATA Secretary General </vt:lpstr>
      <vt:lpstr>CODATA Executive Committee Meeting   First EC meeting with Simon Hodson, Executive Director  Met with Israel National CODATA Committee and the President of the Academy, Professor Ruth Arnon  Big Data Workshop with China Academy of Science in Beijing on June 8-9, 2014 ICSU Future Earth and IRDR meetings also  Preserving and Archiving S&amp;T Data in Developing Countries Task Group Kenya Workshop   Aug 6-8, 2014   </vt:lpstr>
      <vt:lpstr>SciDataCon 2014 CODATA and World Data System  November 2-5, 2014  New Delhi, India  http://www.scidatacon2014.org/   Sara Graves, CODATA Secretary General </vt:lpstr>
      <vt:lpstr>PowerPoint Presentation</vt:lpstr>
      <vt:lpstr>PowerPoint Presentation</vt:lpstr>
      <vt:lpstr>PowerPoint Presentation</vt:lpstr>
      <vt:lpstr>PowerPoint Presentation</vt:lpstr>
      <vt:lpstr>PowerPoint Presentation</vt:lpstr>
    </vt:vector>
  </TitlesOfParts>
  <Company>University of Hull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Simon Hodson</dc:creator>
  <cp:lastModifiedBy>Sara Graves</cp:lastModifiedBy>
  <cp:revision>432</cp:revision>
  <dcterms:created xsi:type="dcterms:W3CDTF">2014-01-08T09:26:06Z</dcterms:created>
  <dcterms:modified xsi:type="dcterms:W3CDTF">2014-03-10T21:51:37Z</dcterms:modified>
</cp:coreProperties>
</file>