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0" r:id="rId3"/>
    <p:sldId id="275"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2098" y="-5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542332-C3D5-423F-A26F-4BC3E7B989BA}" type="datetimeFigureOut">
              <a:rPr lang="en-US" smtClean="0"/>
              <a:pPr/>
              <a:t>2/27/2014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91A1B7-5FB7-49F3-A67E-F7772739BBC6}" type="slidenum">
              <a:rPr lang="en-US" smtClean="0"/>
              <a:pPr/>
              <a:t>‹#›</a:t>
            </a:fld>
            <a:endParaRPr lang="en-US" dirty="0"/>
          </a:p>
        </p:txBody>
      </p:sp>
    </p:spTree>
    <p:extLst>
      <p:ext uri="{BB962C8B-B14F-4D97-AF65-F5344CB8AC3E}">
        <p14:creationId xmlns:p14="http://schemas.microsoft.com/office/powerpoint/2010/main" xmlns="" val="1003226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178137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3152822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45837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201984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4032825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183878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4071932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35072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2170458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310911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05946-87DC-4817-9359-F47655A742DA}" type="datetimeFigureOut">
              <a:rPr lang="en-US" smtClean="0"/>
              <a:pPr/>
              <a:t>2/27/2014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4028587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05946-87DC-4817-9359-F47655A742DA}" type="datetimeFigureOut">
              <a:rPr lang="en-US" smtClean="0"/>
              <a:pPr/>
              <a:t>2/27/2014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4D3BB0-C8F9-4D16-90CF-65F282CC8E23}" type="slidenum">
              <a:rPr lang="en-US" smtClean="0"/>
              <a:pPr/>
              <a:t>‹#›</a:t>
            </a:fld>
            <a:endParaRPr lang="en-US" dirty="0"/>
          </a:p>
        </p:txBody>
      </p:sp>
    </p:spTree>
    <p:extLst>
      <p:ext uri="{BB962C8B-B14F-4D97-AF65-F5344CB8AC3E}">
        <p14:creationId xmlns:p14="http://schemas.microsoft.com/office/powerpoint/2010/main" xmlns="" val="2075795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isha" panose="020B0502040204020203" pitchFamily="34" charset="-79"/>
                <a:cs typeface="Gisha" panose="020B0502040204020203" pitchFamily="34" charset="-79"/>
              </a:rPr>
              <a:t>Prep for Sustainability Symposium </a:t>
            </a:r>
            <a:endParaRPr lang="en-US" dirty="0">
              <a:latin typeface="Gisha" panose="020B0502040204020203" pitchFamily="34" charset="-79"/>
              <a:cs typeface="Gisha" panose="020B0502040204020203" pitchFamily="34" charset="-79"/>
            </a:endParaRPr>
          </a:p>
        </p:txBody>
      </p:sp>
      <p:sp>
        <p:nvSpPr>
          <p:cNvPr id="3" name="Subtitle 2"/>
          <p:cNvSpPr>
            <a:spLocks noGrp="1"/>
          </p:cNvSpPr>
          <p:nvPr>
            <p:ph type="subTitle" idx="1"/>
          </p:nvPr>
        </p:nvSpPr>
        <p:spPr/>
        <p:txBody>
          <a:bodyPr/>
          <a:lstStyle/>
          <a:p>
            <a:r>
              <a:rPr lang="en-US" b="1" dirty="0" smtClean="0">
                <a:solidFill>
                  <a:srgbClr val="FF0000"/>
                </a:solidFill>
              </a:rPr>
              <a:t>Session </a:t>
            </a:r>
            <a:r>
              <a:rPr lang="en-US" b="1" dirty="0" smtClean="0">
                <a:solidFill>
                  <a:srgbClr val="FF0000"/>
                </a:solidFill>
              </a:rPr>
              <a:t>1</a:t>
            </a:r>
            <a:endParaRPr lang="en-US" b="1" dirty="0" smtClean="0">
              <a:solidFill>
                <a:srgbClr val="FF0000"/>
              </a:solidFill>
            </a:endParaRPr>
          </a:p>
          <a:p>
            <a:r>
              <a:rPr lang="en-US" dirty="0" smtClean="0"/>
              <a:t>Any questions?  Email Session Chair </a:t>
            </a:r>
            <a:r>
              <a:rPr lang="en-US" dirty="0" smtClean="0"/>
              <a:t>Cliff Duke(csduke@esa.org)</a:t>
            </a:r>
            <a:endParaRPr lang="en-US" dirty="0"/>
          </a:p>
        </p:txBody>
      </p:sp>
    </p:spTree>
    <p:extLst>
      <p:ext uri="{BB962C8B-B14F-4D97-AF65-F5344CB8AC3E}">
        <p14:creationId xmlns:p14="http://schemas.microsoft.com/office/powerpoint/2010/main" xmlns="" val="2764695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2800" dirty="0" smtClean="0"/>
              <a:t>Our session is </a:t>
            </a:r>
            <a:r>
              <a:rPr lang="en-US" sz="2800" dirty="0" smtClean="0"/>
              <a:t>first thing in the morning.  </a:t>
            </a:r>
            <a:r>
              <a:rPr lang="en-US" sz="2800" dirty="0" smtClean="0"/>
              <a:t/>
            </a:r>
            <a:br>
              <a:rPr lang="en-US" sz="2800" dirty="0" smtClean="0"/>
            </a:br>
            <a:r>
              <a:rPr lang="en-US" sz="2800" b="1" dirty="0" smtClean="0">
                <a:solidFill>
                  <a:srgbClr val="0000FF"/>
                </a:solidFill>
              </a:rPr>
              <a:t>Please send a 1/2 page bio to </a:t>
            </a:r>
            <a:r>
              <a:rPr lang="en-US" sz="2800" b="1" dirty="0" smtClean="0">
                <a:solidFill>
                  <a:srgbClr val="0000FF"/>
                </a:solidFill>
              </a:rPr>
              <a:t>Cliff to </a:t>
            </a:r>
            <a:r>
              <a:rPr lang="en-US" sz="2800" b="1" dirty="0" smtClean="0">
                <a:solidFill>
                  <a:srgbClr val="0000FF"/>
                </a:solidFill>
              </a:rPr>
              <a:t>help introduce you</a:t>
            </a:r>
            <a:endParaRPr lang="en-US" sz="2800" b="1" dirty="0">
              <a:solidFill>
                <a:srgbClr val="0000FF"/>
              </a:solidFill>
            </a:endParaRPr>
          </a:p>
        </p:txBody>
      </p:sp>
      <p:sp>
        <p:nvSpPr>
          <p:cNvPr id="3" name="Content Placeholder 2"/>
          <p:cNvSpPr>
            <a:spLocks noGrp="1"/>
          </p:cNvSpPr>
          <p:nvPr>
            <p:ph idx="1"/>
          </p:nvPr>
        </p:nvSpPr>
        <p:spPr>
          <a:xfrm>
            <a:off x="457200" y="1600200"/>
            <a:ext cx="8305800" cy="4724400"/>
          </a:xfrm>
        </p:spPr>
        <p:txBody>
          <a:bodyPr numCol="1">
            <a:normAutofit fontScale="77500" lnSpcReduction="20000"/>
          </a:bodyPr>
          <a:lstStyle/>
          <a:p>
            <a:pPr marL="0" indent="0">
              <a:lnSpc>
                <a:spcPct val="120000"/>
              </a:lnSpc>
              <a:buNone/>
            </a:pPr>
            <a:r>
              <a:rPr lang="en-US" sz="3100" b="1" i="1" dirty="0" smtClean="0">
                <a:solidFill>
                  <a:srgbClr val="FF0000"/>
                </a:solidFill>
                <a:latin typeface="Gisha" panose="020B0502040204020203" pitchFamily="34" charset="-79"/>
                <a:cs typeface="Gisha" panose="020B0502040204020203" pitchFamily="34" charset="-79"/>
              </a:rPr>
              <a:t>Discussion </a:t>
            </a:r>
            <a:r>
              <a:rPr lang="en-US" sz="3100" b="1" i="1" dirty="0">
                <a:solidFill>
                  <a:srgbClr val="FF0000"/>
                </a:solidFill>
                <a:latin typeface="Gisha" panose="020B0502040204020203" pitchFamily="34" charset="-79"/>
                <a:cs typeface="Gisha" panose="020B0502040204020203" pitchFamily="34" charset="-79"/>
              </a:rPr>
              <a:t>Session </a:t>
            </a:r>
            <a:r>
              <a:rPr lang="en-US" sz="3100" b="1" i="1" dirty="0" smtClean="0">
                <a:solidFill>
                  <a:srgbClr val="FF0000"/>
                </a:solidFill>
                <a:latin typeface="Gisha" panose="020B0502040204020203" pitchFamily="34" charset="-79"/>
                <a:cs typeface="Gisha" panose="020B0502040204020203" pitchFamily="34" charset="-79"/>
              </a:rPr>
              <a:t>One</a:t>
            </a:r>
            <a:r>
              <a:rPr lang="en-US" sz="3100" b="1" i="1" dirty="0" smtClean="0">
                <a:solidFill>
                  <a:srgbClr val="FF0000"/>
                </a:solidFill>
                <a:latin typeface="Gisha" panose="020B0502040204020203" pitchFamily="34" charset="-79"/>
                <a:cs typeface="Gisha" panose="020B0502040204020203" pitchFamily="34" charset="-79"/>
              </a:rPr>
              <a:t>— Scientific Data as Research Infrastructure </a:t>
            </a:r>
            <a:endParaRPr lang="en-US" sz="3100" b="1" dirty="0">
              <a:solidFill>
                <a:srgbClr val="FF0000"/>
              </a:solidFill>
              <a:latin typeface="Gisha" panose="020B0502040204020203" pitchFamily="34" charset="-79"/>
              <a:cs typeface="Gisha" panose="020B0502040204020203" pitchFamily="34" charset="-79"/>
            </a:endParaRPr>
          </a:p>
          <a:p>
            <a:pPr>
              <a:lnSpc>
                <a:spcPct val="120000"/>
              </a:lnSpc>
            </a:pPr>
            <a:r>
              <a:rPr lang="en-US" sz="3400" dirty="0" smtClean="0">
                <a:latin typeface="Gisha" panose="020B0502040204020203" pitchFamily="34" charset="-79"/>
                <a:cs typeface="Gisha" panose="020B0502040204020203" pitchFamily="34" charset="-79"/>
              </a:rPr>
              <a:t>9:00   </a:t>
            </a:r>
            <a:endParaRPr lang="en-US" sz="3400" dirty="0" smtClean="0">
              <a:latin typeface="Gisha" panose="020B0502040204020203" pitchFamily="34" charset="-79"/>
              <a:cs typeface="Gisha" panose="020B0502040204020203" pitchFamily="34" charset="-79"/>
            </a:endParaRPr>
          </a:p>
          <a:p>
            <a:pPr lvl="1">
              <a:lnSpc>
                <a:spcPct val="120000"/>
              </a:lnSpc>
            </a:pPr>
            <a:r>
              <a:rPr lang="en-US" sz="3000" dirty="0" smtClean="0">
                <a:latin typeface="Gisha" panose="020B0502040204020203" pitchFamily="34" charset="-79"/>
                <a:cs typeface="Gisha" panose="020B0502040204020203" pitchFamily="34" charset="-79"/>
              </a:rPr>
              <a:t>Session Chair, </a:t>
            </a:r>
            <a:r>
              <a:rPr lang="en-US" sz="3000" dirty="0" smtClean="0">
                <a:latin typeface="Gisha" panose="020B0502040204020203" pitchFamily="34" charset="-79"/>
                <a:cs typeface="Gisha" panose="020B0502040204020203" pitchFamily="34" charset="-79"/>
              </a:rPr>
              <a:t>Cliff Duke, ESA </a:t>
            </a:r>
            <a:endParaRPr lang="en-US" sz="3000" dirty="0" smtClean="0">
              <a:latin typeface="Gisha" panose="020B0502040204020203" pitchFamily="34" charset="-79"/>
              <a:cs typeface="Gisha" panose="020B0502040204020203" pitchFamily="34" charset="-79"/>
            </a:endParaRPr>
          </a:p>
          <a:p>
            <a:pPr lvl="1">
              <a:lnSpc>
                <a:spcPct val="120000"/>
              </a:lnSpc>
            </a:pPr>
            <a:r>
              <a:rPr lang="en-US" sz="3000" dirty="0" smtClean="0">
                <a:latin typeface="Gisha" panose="020B0502040204020203" pitchFamily="34" charset="-79"/>
                <a:cs typeface="Gisha" panose="020B0502040204020203" pitchFamily="34" charset="-79"/>
              </a:rPr>
              <a:t>Panelists:</a:t>
            </a:r>
          </a:p>
          <a:p>
            <a:pPr lvl="2">
              <a:lnSpc>
                <a:spcPct val="120000"/>
              </a:lnSpc>
            </a:pPr>
            <a:r>
              <a:rPr lang="en-US" sz="2600" dirty="0" smtClean="0">
                <a:latin typeface="Gisha" panose="020B0502040204020203" pitchFamily="34" charset="-79"/>
                <a:cs typeface="Gisha" panose="020B0502040204020203" pitchFamily="34" charset="-79"/>
              </a:rPr>
              <a:t>Bonnie Carroll, IIa</a:t>
            </a:r>
          </a:p>
          <a:p>
            <a:pPr lvl="2">
              <a:lnSpc>
                <a:spcPct val="120000"/>
              </a:lnSpc>
            </a:pPr>
            <a:r>
              <a:rPr lang="en-US" sz="2600" dirty="0" smtClean="0">
                <a:latin typeface="Gisha" panose="020B0502040204020203" pitchFamily="34" charset="-79"/>
                <a:cs typeface="Gisha" panose="020B0502040204020203" pitchFamily="34" charset="-79"/>
              </a:rPr>
              <a:t>Alex DeSherbinin, CIESIN, Columbia U</a:t>
            </a:r>
          </a:p>
          <a:p>
            <a:pPr lvl="2">
              <a:lnSpc>
                <a:spcPct val="120000"/>
              </a:lnSpc>
            </a:pPr>
            <a:r>
              <a:rPr lang="en-US" sz="2600" dirty="0" smtClean="0">
                <a:latin typeface="Gisha" panose="020B0502040204020203" pitchFamily="34" charset="-79"/>
                <a:cs typeface="Gisha" panose="020B0502040204020203" pitchFamily="34" charset="-79"/>
              </a:rPr>
              <a:t>Alexa McCray, Harvard Medical School</a:t>
            </a:r>
          </a:p>
          <a:p>
            <a:pPr lvl="2">
              <a:lnSpc>
                <a:spcPct val="120000"/>
              </a:lnSpc>
            </a:pPr>
            <a:r>
              <a:rPr lang="en-US" sz="2600" dirty="0" smtClean="0">
                <a:latin typeface="Gisha" panose="020B0502040204020203" pitchFamily="34" charset="-79"/>
                <a:cs typeface="Gisha" panose="020B0502040204020203" pitchFamily="34" charset="-79"/>
              </a:rPr>
              <a:t>Michael Nelson, Microsoft Research </a:t>
            </a:r>
          </a:p>
          <a:p>
            <a:pPr lvl="2">
              <a:lnSpc>
                <a:spcPct val="120000"/>
              </a:lnSpc>
              <a:buNone/>
            </a:pPr>
            <a:endParaRPr lang="en-US" sz="3000" dirty="0">
              <a:latin typeface="Gisha" panose="020B0502040204020203" pitchFamily="34" charset="-79"/>
              <a:cs typeface="Gisha" panose="020B0502040204020203" pitchFamily="34" charset="-79"/>
            </a:endParaRPr>
          </a:p>
          <a:p>
            <a:pPr>
              <a:lnSpc>
                <a:spcPct val="120000"/>
              </a:lnSpc>
              <a:spcBef>
                <a:spcPts val="600"/>
              </a:spcBef>
            </a:pPr>
            <a:r>
              <a:rPr lang="en-US" sz="3400" dirty="0">
                <a:latin typeface="Gisha" panose="020B0502040204020203" pitchFamily="34" charset="-79"/>
                <a:cs typeface="Gisha" panose="020B0502040204020203" pitchFamily="34" charset="-79"/>
              </a:rPr>
              <a:t> </a:t>
            </a:r>
            <a:r>
              <a:rPr lang="en-US" sz="3400" dirty="0" smtClean="0">
                <a:latin typeface="Gisha" panose="020B0502040204020203" pitchFamily="34" charset="-79"/>
                <a:cs typeface="Gisha" panose="020B0502040204020203" pitchFamily="34" charset="-79"/>
              </a:rPr>
              <a:t>10:20   </a:t>
            </a:r>
            <a:r>
              <a:rPr lang="en-US" sz="3400" b="1" dirty="0" smtClean="0">
                <a:latin typeface="Gisha" panose="020B0502040204020203" pitchFamily="34" charset="-79"/>
                <a:cs typeface="Gisha" panose="020B0502040204020203" pitchFamily="34" charset="-79"/>
              </a:rPr>
              <a:t>Break</a:t>
            </a:r>
            <a:r>
              <a:rPr lang="en-US" sz="3400" dirty="0" smtClean="0">
                <a:latin typeface="Gisha" panose="020B0502040204020203" pitchFamily="34" charset="-79"/>
                <a:cs typeface="Gisha" panose="020B0502040204020203" pitchFamily="34" charset="-79"/>
              </a:rPr>
              <a:t>  </a:t>
            </a:r>
            <a:endParaRPr lang="en-US" sz="3400" dirty="0">
              <a:latin typeface="Gisha" panose="020B0502040204020203" pitchFamily="34" charset="-79"/>
              <a:cs typeface="Gisha" panose="020B0502040204020203" pitchFamily="34" charset="-79"/>
            </a:endParaRPr>
          </a:p>
        </p:txBody>
      </p:sp>
    </p:spTree>
    <p:extLst>
      <p:ext uri="{BB962C8B-B14F-4D97-AF65-F5344CB8AC3E}">
        <p14:creationId xmlns:p14="http://schemas.microsoft.com/office/powerpoint/2010/main" xmlns="" val="1989588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latin typeface="Gisha" panose="020B0502040204020203" pitchFamily="34" charset="-79"/>
                <a:cs typeface="Gisha" panose="020B0502040204020203" pitchFamily="34" charset="-79"/>
              </a:rPr>
              <a:t>Discussion Session Three -- Current Policies for the Long-term Availability of Research Data</a:t>
            </a:r>
            <a:endParaRPr lang="en-US" sz="2800" dirty="0">
              <a:solidFill>
                <a:srgbClr val="FF0000"/>
              </a:solidFill>
              <a:latin typeface="Gisha" panose="020B0502040204020203" pitchFamily="34" charset="-79"/>
              <a:cs typeface="Gisha" panose="020B0502040204020203" pitchFamily="34" charset="-79"/>
            </a:endParaRPr>
          </a:p>
        </p:txBody>
      </p:sp>
      <p:sp>
        <p:nvSpPr>
          <p:cNvPr id="3" name="Content Placeholder 2"/>
          <p:cNvSpPr>
            <a:spLocks noGrp="1"/>
          </p:cNvSpPr>
          <p:nvPr>
            <p:ph idx="1"/>
          </p:nvPr>
        </p:nvSpPr>
        <p:spPr>
          <a:xfrm>
            <a:off x="457200" y="1676400"/>
            <a:ext cx="8229600" cy="4449763"/>
          </a:xfrm>
        </p:spPr>
        <p:txBody>
          <a:bodyPr>
            <a:normAutofit/>
          </a:bodyPr>
          <a:lstStyle/>
          <a:p>
            <a:pPr>
              <a:spcBef>
                <a:spcPts val="1800"/>
              </a:spcBef>
            </a:pPr>
            <a:r>
              <a:rPr lang="en-US" sz="2800" b="1" dirty="0" smtClean="0">
                <a:solidFill>
                  <a:srgbClr val="0000FF"/>
                </a:solidFill>
              </a:rPr>
              <a:t>Bonnie Carroll</a:t>
            </a:r>
            <a:r>
              <a:rPr lang="en-US" sz="2800" dirty="0" smtClean="0"/>
              <a:t>, IIa</a:t>
            </a:r>
            <a:endParaRPr lang="en-US" sz="2800" dirty="0"/>
          </a:p>
          <a:p>
            <a:pPr>
              <a:spcBef>
                <a:spcPts val="1800"/>
              </a:spcBef>
            </a:pPr>
            <a:r>
              <a:rPr lang="en-US" sz="2800" b="1" dirty="0" smtClean="0">
                <a:solidFill>
                  <a:srgbClr val="0000FF"/>
                </a:solidFill>
              </a:rPr>
              <a:t>Alex DeSherbinin</a:t>
            </a:r>
            <a:r>
              <a:rPr lang="en-US" sz="2800" dirty="0" smtClean="0"/>
              <a:t>, </a:t>
            </a:r>
            <a:r>
              <a:rPr lang="en-US" sz="2800" dirty="0" smtClean="0">
                <a:latin typeface="Gisha" panose="020B0502040204020203" pitchFamily="34" charset="-79"/>
                <a:cs typeface="Gisha" panose="020B0502040204020203" pitchFamily="34" charset="-79"/>
              </a:rPr>
              <a:t>CIESIN, Columbia U</a:t>
            </a:r>
            <a:endParaRPr lang="en-US" sz="2800" dirty="0"/>
          </a:p>
          <a:p>
            <a:pPr>
              <a:spcBef>
                <a:spcPts val="1800"/>
              </a:spcBef>
            </a:pPr>
            <a:r>
              <a:rPr lang="en-US" sz="2800" b="1" dirty="0" smtClean="0">
                <a:solidFill>
                  <a:srgbClr val="0000FF"/>
                </a:solidFill>
              </a:rPr>
              <a:t>Alexa McCray</a:t>
            </a:r>
            <a:r>
              <a:rPr lang="en-US" sz="2800" dirty="0" smtClean="0"/>
              <a:t>, </a:t>
            </a:r>
            <a:r>
              <a:rPr lang="en-US" sz="2800" dirty="0" smtClean="0">
                <a:latin typeface="Gisha" panose="020B0502040204020203" pitchFamily="34" charset="-79"/>
                <a:cs typeface="Gisha" panose="020B0502040204020203" pitchFamily="34" charset="-79"/>
              </a:rPr>
              <a:t>Harvard Medical School</a:t>
            </a:r>
            <a:endParaRPr lang="en-US" sz="2800" dirty="0"/>
          </a:p>
          <a:p>
            <a:pPr>
              <a:spcBef>
                <a:spcPts val="1800"/>
              </a:spcBef>
            </a:pPr>
            <a:r>
              <a:rPr lang="en-US" sz="2800" b="1" dirty="0" smtClean="0">
                <a:solidFill>
                  <a:srgbClr val="0000FF"/>
                </a:solidFill>
              </a:rPr>
              <a:t>Michael Nelson</a:t>
            </a:r>
            <a:r>
              <a:rPr lang="en-US" sz="2800" dirty="0" smtClean="0"/>
              <a:t>, </a:t>
            </a:r>
            <a:r>
              <a:rPr lang="en-US" sz="2800" dirty="0" smtClean="0">
                <a:latin typeface="Gisha" panose="020B0502040204020203" pitchFamily="34" charset="-79"/>
                <a:cs typeface="Gisha" panose="020B0502040204020203" pitchFamily="34" charset="-79"/>
              </a:rPr>
              <a:t>Microsoft Research </a:t>
            </a:r>
            <a:endParaRPr lang="en-US" sz="2800" dirty="0"/>
          </a:p>
        </p:txBody>
      </p:sp>
    </p:spTree>
    <p:extLst>
      <p:ext uri="{BB962C8B-B14F-4D97-AF65-F5344CB8AC3E}">
        <p14:creationId xmlns:p14="http://schemas.microsoft.com/office/powerpoint/2010/main" xmlns="" val="2606923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305800" cy="5791200"/>
          </a:xfrm>
        </p:spPr>
        <p:txBody>
          <a:bodyPr>
            <a:normAutofit fontScale="70000" lnSpcReduction="20000"/>
          </a:bodyPr>
          <a:lstStyle/>
          <a:p>
            <a:pPr lvl="0">
              <a:lnSpc>
                <a:spcPct val="130000"/>
              </a:lnSpc>
              <a:spcBef>
                <a:spcPts val="2400"/>
              </a:spcBef>
            </a:pPr>
            <a:r>
              <a:rPr lang="en-US" b="1" dirty="0" smtClean="0">
                <a:solidFill>
                  <a:srgbClr val="0000FF"/>
                </a:solidFill>
                <a:latin typeface="Gisha" panose="020B0502040204020203" pitchFamily="34" charset="-79"/>
                <a:cs typeface="Gisha" panose="020B0502040204020203" pitchFamily="34" charset="-79"/>
              </a:rPr>
              <a:t>USER NEEDS: </a:t>
            </a:r>
            <a:r>
              <a:rPr lang="en-US" dirty="0" smtClean="0">
                <a:latin typeface="Gisha" panose="020B0502040204020203" pitchFamily="34" charset="-79"/>
                <a:cs typeface="Gisha" panose="020B0502040204020203" pitchFamily="34" charset="-79"/>
              </a:rPr>
              <a:t>What processes are in place, or needed, to determine the needs of the various science communities for data repositories? </a:t>
            </a:r>
            <a:endParaRPr lang="en-US" dirty="0">
              <a:latin typeface="Gisha" panose="020B0502040204020203" pitchFamily="34" charset="-79"/>
              <a:cs typeface="Gisha" panose="020B0502040204020203" pitchFamily="34" charset="-79"/>
            </a:endParaRPr>
          </a:p>
          <a:p>
            <a:pPr lvl="0">
              <a:lnSpc>
                <a:spcPct val="130000"/>
              </a:lnSpc>
              <a:spcBef>
                <a:spcPts val="2400"/>
              </a:spcBef>
            </a:pPr>
            <a:r>
              <a:rPr lang="en-US" b="1" dirty="0" smtClean="0">
                <a:solidFill>
                  <a:srgbClr val="0000FF"/>
                </a:solidFill>
                <a:latin typeface="Gisha" panose="020B0502040204020203" pitchFamily="34" charset="-79"/>
                <a:cs typeface="Gisha" panose="020B0502040204020203" pitchFamily="34" charset="-79"/>
              </a:rPr>
              <a:t>DEFINING THE COMMUNITY: </a:t>
            </a:r>
            <a:r>
              <a:rPr lang="en-US" dirty="0" smtClean="0">
                <a:latin typeface="Gisha" panose="020B0502040204020203" pitchFamily="34" charset="-79"/>
                <a:cs typeface="Gisha" panose="020B0502040204020203" pitchFamily="34" charset="-79"/>
              </a:rPr>
              <a:t>How do we define the user community for a particular repository, e.g. by discipline, institution, etc.? Are there optimal ways to do so that enhance repository sustainability? </a:t>
            </a:r>
            <a:endParaRPr lang="en-US" dirty="0">
              <a:latin typeface="Gisha" panose="020B0502040204020203" pitchFamily="34" charset="-79"/>
              <a:cs typeface="Gisha" panose="020B0502040204020203" pitchFamily="34" charset="-79"/>
            </a:endParaRPr>
          </a:p>
          <a:p>
            <a:pPr lvl="0">
              <a:lnSpc>
                <a:spcPct val="130000"/>
              </a:lnSpc>
              <a:spcBef>
                <a:spcPts val="2400"/>
              </a:spcBef>
            </a:pPr>
            <a:r>
              <a:rPr lang="en-US" b="1" dirty="0" smtClean="0">
                <a:solidFill>
                  <a:srgbClr val="0000FF"/>
                </a:solidFill>
                <a:latin typeface="Gisha" panose="020B0502040204020203" pitchFamily="34" charset="-79"/>
                <a:cs typeface="Gisha" panose="020B0502040204020203" pitchFamily="34" charset="-79"/>
              </a:rPr>
              <a:t>COMMON PRINCIPLES vs SPECIFIC STANDARDS: </a:t>
            </a:r>
            <a:r>
              <a:rPr lang="en-US" sz="3300" dirty="0" smtClean="0">
                <a:latin typeface="Gisha" panose="020B0502040204020203" pitchFamily="34" charset="-79"/>
                <a:cs typeface="Gisha" panose="020B0502040204020203" pitchFamily="34" charset="-79"/>
              </a:rPr>
              <a:t>To what extent are there, or should there be, common principles (e.g., data acceptance and retention criteria, access and use rules) for the operation of repositories serving different user communities, as opposed to each community developing its own?</a:t>
            </a:r>
          </a:p>
          <a:p>
            <a:endParaRPr lang="en-US" dirty="0"/>
          </a:p>
        </p:txBody>
      </p:sp>
    </p:spTree>
    <p:extLst>
      <p:ext uri="{BB962C8B-B14F-4D97-AF65-F5344CB8AC3E}">
        <p14:creationId xmlns:p14="http://schemas.microsoft.com/office/powerpoint/2010/main" xmlns="" val="2410175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214</Words>
  <Application>Microsoft Office PowerPoint</Application>
  <PresentationFormat>On-screen Show (4:3)</PresentationFormat>
  <Paragraphs>22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Prep for Sustainability Symposium </vt:lpstr>
      <vt:lpstr>Our session is first thing in the morning.   Please send a 1/2 page bio to Cliff to help introduce you</vt:lpstr>
      <vt:lpstr>Discussion Session Three -- Current Policies for the Long-term Availability of Research Data</vt:lpstr>
      <vt:lpstr>Slide 4</vt:lpstr>
    </vt:vector>
  </TitlesOfParts>
  <Company>VPR, RPI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 Berman</dc:creator>
  <cp:lastModifiedBy>csduke</cp:lastModifiedBy>
  <cp:revision>25</cp:revision>
  <dcterms:created xsi:type="dcterms:W3CDTF">2014-02-24T14:55:59Z</dcterms:created>
  <dcterms:modified xsi:type="dcterms:W3CDTF">2014-02-27T21:10:29Z</dcterms:modified>
</cp:coreProperties>
</file>