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0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319" autoAdjust="0"/>
  </p:normalViewPr>
  <p:slideViewPr>
    <p:cSldViewPr>
      <p:cViewPr varScale="1">
        <p:scale>
          <a:sx n="90" d="100"/>
          <a:sy n="90" d="100"/>
        </p:scale>
        <p:origin x="-22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rgbClr val="186072"/>
              </a:solidFill>
            </a:ln>
          </c:spPr>
          <c:dPt>
            <c:idx val="0"/>
            <c:spPr>
              <a:solidFill>
                <a:srgbClr val="186072"/>
              </a:solidFill>
              <a:ln>
                <a:solidFill>
                  <a:srgbClr val="186072"/>
                </a:solidFill>
              </a:ln>
            </c:spPr>
          </c:dPt>
          <c:dPt>
            <c:idx val="1"/>
            <c:spPr>
              <a:solidFill>
                <a:srgbClr val="BDD3CC"/>
              </a:solidFill>
              <a:ln>
                <a:solidFill>
                  <a:srgbClr val="186072"/>
                </a:solidFill>
              </a:ln>
            </c:spPr>
          </c:dPt>
          <c:dPt>
            <c:idx val="2"/>
            <c:spPr>
              <a:solidFill>
                <a:srgbClr val="558F9B"/>
              </a:solidFill>
              <a:ln>
                <a:solidFill>
                  <a:srgbClr val="186072"/>
                </a:solidFill>
              </a:ln>
            </c:spPr>
          </c:dPt>
          <c:dPt>
            <c:idx val="3"/>
            <c:spPr>
              <a:solidFill>
                <a:srgbClr val="E7EFF1"/>
              </a:solidFill>
              <a:ln>
                <a:solidFill>
                  <a:srgbClr val="186072"/>
                </a:solidFill>
              </a:ln>
            </c:spPr>
          </c:dPt>
          <c:dPt>
            <c:idx val="4"/>
            <c:spPr>
              <a:solidFill>
                <a:srgbClr val="528495"/>
              </a:solidFill>
              <a:ln>
                <a:solidFill>
                  <a:srgbClr val="186072"/>
                </a:solidFill>
              </a:ln>
            </c:spPr>
          </c:dPt>
          <c:dPt>
            <c:idx val="5"/>
            <c:spPr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rgbClr val="186072"/>
                </a:solidFill>
              </a:ln>
            </c:spPr>
          </c:dPt>
          <c:cat>
            <c:strRef>
              <c:f>Sheet1!$A$2:$A$7</c:f>
              <c:strCache>
                <c:ptCount val="6"/>
                <c:pt idx="0">
                  <c:v>Agencies</c:v>
                </c:pt>
                <c:pt idx="1">
                  <c:v>Grants/contracts</c:v>
                </c:pt>
                <c:pt idx="2">
                  <c:v>Foundations</c:v>
                </c:pt>
                <c:pt idx="3">
                  <c:v>Membership</c:v>
                </c:pt>
                <c:pt idx="4">
                  <c:v>Service</c:v>
                </c:pt>
                <c:pt idx="5">
                  <c:v>Private sector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25</c:v>
                </c:pt>
                <c:pt idx="1">
                  <c:v>15</c:v>
                </c:pt>
                <c:pt idx="2">
                  <c:v>34</c:v>
                </c:pt>
                <c:pt idx="3">
                  <c:v>10</c:v>
                </c:pt>
                <c:pt idx="4">
                  <c:v>8</c:v>
                </c:pt>
                <c:pt idx="5">
                  <c:v>8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337700390281058"/>
          <c:y val="0.14266259523843"/>
          <c:w val="0.33414046953481991"/>
          <c:h val="0.80213880197945597"/>
        </c:manualLayout>
      </c:layout>
      <c:txPr>
        <a:bodyPr/>
        <a:lstStyle/>
        <a:p>
          <a:pPr>
            <a:defRPr sz="1000">
              <a:solidFill>
                <a:srgbClr val="186072"/>
              </a:solidFill>
            </a:defRPr>
          </a:pPr>
          <a:endParaRPr lang="en-US"/>
        </a:p>
      </c:txPr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10560-D5FF-4F0E-9F9B-0B9018B824D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8268E-EA22-4CD4-A947-0953EA8EEB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F5A03-8C3D-4E76-B413-2072F405EE3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786771-BF3C-462C-B785-D0E9914D14C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Font typeface="+mj-lt"/>
              <a:buNone/>
            </a:pPr>
            <a:endParaRPr lang="en-US" dirty="0" smtClean="0">
              <a:ea typeface="ＭＳ Ｐゴシック" pitchFamily="-109" charset="-128"/>
            </a:endParaRPr>
          </a:p>
        </p:txBody>
      </p:sp>
      <p:sp>
        <p:nvSpPr>
          <p:cNvPr id="21508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CFA11D-4FEF-4086-A236-856BB0D10C38}" type="slidenum">
              <a:rPr lang="da-DK" smtClean="0">
                <a:solidFill>
                  <a:prstClr val="black"/>
                </a:solidFill>
              </a:rPr>
              <a:pPr/>
              <a:t>3</a:t>
            </a:fld>
            <a:endParaRPr lang="da-DK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2288-7AC1-0842-9F1F-E483A6C4A0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82654" y="8522"/>
            <a:ext cx="7704146" cy="115879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6907"/>
            <a:ext cx="4038600" cy="524652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77850" indent="-231775">
              <a:buSzPct val="65000"/>
              <a:buFont typeface="Wingdings" charset="2"/>
              <a:buChar char="Ø"/>
              <a:defRPr sz="2400"/>
            </a:lvl2pPr>
            <a:lvl3pPr marL="577850" indent="0">
              <a:buNone/>
              <a:defRPr sz="2000" i="1">
                <a:solidFill>
                  <a:schemeClr val="accent5">
                    <a:lumMod val="75000"/>
                  </a:schemeClr>
                </a:solidFill>
              </a:defRPr>
            </a:lvl3pPr>
            <a:lvl4pPr marL="1257300" indent="-53975">
              <a:defRPr sz="1800" i="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	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6907"/>
            <a:ext cx="4038600" cy="524652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688975" indent="-342900">
              <a:buSzPct val="65000"/>
              <a:buFont typeface="Wingdings" charset="2"/>
              <a:buChar char="Ø"/>
              <a:defRPr sz="2400"/>
            </a:lvl2pPr>
            <a:lvl3pPr marL="965200" indent="0">
              <a:buNone/>
              <a:defRPr sz="2000" i="1">
                <a:solidFill>
                  <a:srgbClr val="31859C"/>
                </a:solidFill>
              </a:defRPr>
            </a:lvl3pPr>
            <a:lvl4pPr marL="1257300" indent="0">
              <a:defRPr sz="1800" i="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2288-7AC1-0842-9F1F-E483A6C4A0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82654" y="8522"/>
            <a:ext cx="7704146" cy="115879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9885A-4362-46DE-B24B-3552636B1327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C97FD-709E-44D0-A7D3-D732EC8561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Business Models and Economics of Sustainable Data Infrastructures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70104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Patricia Cruse </a:t>
            </a:r>
          </a:p>
          <a:p>
            <a:r>
              <a:rPr lang="en-US" sz="2800" i="1" dirty="0" smtClean="0"/>
              <a:t>University of California Curation Center</a:t>
            </a:r>
          </a:p>
          <a:p>
            <a:pPr>
              <a:spcBef>
                <a:spcPts val="0"/>
              </a:spcBef>
            </a:pPr>
            <a:r>
              <a:rPr lang="en-US" sz="2800" i="1" dirty="0" smtClean="0"/>
              <a:t>California Digital Library</a:t>
            </a:r>
          </a:p>
        </p:txBody>
      </p:sp>
      <p:pic>
        <p:nvPicPr>
          <p:cNvPr id="13" name="Picture 12" descr="UC3-logo-final-w_d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25909" y="314325"/>
            <a:ext cx="2679591" cy="128016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266700" y="5453767"/>
            <a:ext cx="8610600" cy="690325"/>
            <a:chOff x="0" y="5131355"/>
            <a:chExt cx="8610600" cy="690325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=""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3200" y="5181600"/>
              <a:ext cx="2057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4" descr="Merritt logo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451307" y="5181600"/>
              <a:ext cx="2330723" cy="640080"/>
            </a:xfrm>
            <a:prstGeom prst="rect">
              <a:avLst/>
            </a:prstGeom>
            <a:noFill/>
          </p:spPr>
        </p:pic>
        <p:pic>
          <p:nvPicPr>
            <p:cNvPr id="19" name="Picture 10" descr="DMPTool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0" y="5131355"/>
              <a:ext cx="2680138" cy="548640"/>
            </a:xfrm>
            <a:prstGeom prst="rect">
              <a:avLst/>
            </a:prstGeom>
            <a:noFill/>
          </p:spPr>
        </p:pic>
      </p:grpSp>
      <p:grpSp>
        <p:nvGrpSpPr>
          <p:cNvPr id="15" name="Group 14"/>
          <p:cNvGrpSpPr/>
          <p:nvPr/>
        </p:nvGrpSpPr>
        <p:grpSpPr>
          <a:xfrm>
            <a:off x="578464" y="6285242"/>
            <a:ext cx="7987072" cy="640080"/>
            <a:chOff x="457200" y="6057573"/>
            <a:chExt cx="7987072" cy="640080"/>
          </a:xfrm>
        </p:grpSpPr>
        <p:pic>
          <p:nvPicPr>
            <p:cNvPr id="16" name="Picture 15" descr="DataUpLogo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019801" y="6057573"/>
              <a:ext cx="2424471" cy="640080"/>
            </a:xfrm>
            <a:prstGeom prst="rect">
              <a:avLst/>
            </a:prstGeom>
          </p:spPr>
        </p:pic>
        <p:pic>
          <p:nvPicPr>
            <p:cNvPr id="18" name="Picture 6" descr="EZID logo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810960" y="6057573"/>
              <a:ext cx="1421396" cy="457200"/>
            </a:xfrm>
            <a:prstGeom prst="rect">
              <a:avLst/>
            </a:prstGeom>
            <a:noFill/>
          </p:spPr>
        </p:pic>
        <p:pic>
          <p:nvPicPr>
            <p:cNvPr id="21" name="Picture 20" descr="datashare_snowflake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7200" y="6057573"/>
              <a:ext cx="2566316" cy="365760"/>
            </a:xfrm>
            <a:prstGeom prst="rect">
              <a:avLst/>
            </a:prstGeom>
          </p:spPr>
        </p:pic>
      </p:grpSp>
      <p:cxnSp>
        <p:nvCxnSpPr>
          <p:cNvPr id="24" name="Straight Connector 23"/>
          <p:cNvCxnSpPr/>
          <p:nvPr/>
        </p:nvCxnSpPr>
        <p:spPr>
          <a:xfrm>
            <a:off x="0" y="5334000"/>
            <a:ext cx="91440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F2230-5450-D547-A1D3-5726BEA55F5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522"/>
            <a:ext cx="9144000" cy="115879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Sustaining the DataONE public repository</a:t>
            </a:r>
            <a:endParaRPr lang="en-US" dirty="0"/>
          </a:p>
        </p:txBody>
      </p:sp>
      <p:pic>
        <p:nvPicPr>
          <p:cNvPr id="26629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066800"/>
            <a:ext cx="2466975" cy="1781156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4994331"/>
            <a:ext cx="2468880" cy="1787469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6631" name="Picture 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71600" y="3029604"/>
            <a:ext cx="2468880" cy="178308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Rectangle 9"/>
          <p:cNvSpPr/>
          <p:nvPr/>
        </p:nvSpPr>
        <p:spPr>
          <a:xfrm>
            <a:off x="5057860" y="1495713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“capacity for the </a:t>
            </a:r>
            <a:r>
              <a:rPr lang="en-US" b="1" i="1" dirty="0" smtClean="0"/>
              <a:t>organization</a:t>
            </a:r>
            <a:r>
              <a:rPr lang="en-US" i="1" dirty="0" smtClean="0"/>
              <a:t> to evolve and persist as an agile, inclusive, responsive and transparent institution”</a:t>
            </a:r>
            <a:endParaRPr lang="en-US" i="1" dirty="0"/>
          </a:p>
        </p:txBody>
      </p:sp>
      <p:sp>
        <p:nvSpPr>
          <p:cNvPr id="11" name="Rectangle 10"/>
          <p:cNvSpPr/>
          <p:nvPr/>
        </p:nvSpPr>
        <p:spPr>
          <a:xfrm>
            <a:off x="5057860" y="3459479"/>
            <a:ext cx="38862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“</a:t>
            </a:r>
            <a:r>
              <a:rPr lang="en-US" b="1" i="1" dirty="0" smtClean="0"/>
              <a:t>financial</a:t>
            </a:r>
            <a:r>
              <a:rPr lang="en-US" i="1" dirty="0" smtClean="0"/>
              <a:t> capacity to preserve content and services and  increase their value to the user community over time”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57860" y="5287901"/>
            <a:ext cx="4267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“</a:t>
            </a:r>
            <a:r>
              <a:rPr lang="en-US" b="1" i="1" dirty="0" smtClean="0"/>
              <a:t>technical</a:t>
            </a:r>
            <a:r>
              <a:rPr lang="en-US" i="1" dirty="0" smtClean="0"/>
              <a:t> capacity for cyberinfrastructure to evolve gracefully over time and under changing conditions”</a:t>
            </a:r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152400" y="914400"/>
            <a:ext cx="4788544" cy="5943600"/>
            <a:chOff x="152400" y="914400"/>
            <a:chExt cx="4788544" cy="5943600"/>
          </a:xfrm>
        </p:grpSpPr>
        <p:sp>
          <p:nvSpPr>
            <p:cNvPr id="55" name="Rectangle 54"/>
            <p:cNvSpPr/>
            <p:nvPr/>
          </p:nvSpPr>
          <p:spPr>
            <a:xfrm>
              <a:off x="914400" y="914400"/>
              <a:ext cx="3124200" cy="5943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397832" y="3108960"/>
              <a:ext cx="4297680" cy="1787469"/>
              <a:chOff x="304800" y="3108960"/>
              <a:chExt cx="4297680" cy="1787469"/>
            </a:xfrm>
          </p:grpSpPr>
          <p:pic>
            <p:nvPicPr>
              <p:cNvPr id="14" name="Picture 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133600" y="3108960"/>
                <a:ext cx="2468880" cy="1787469"/>
              </a:xfrm>
              <a:prstGeom prst="ellipse">
                <a:avLst/>
              </a:prstGeom>
              <a:ln w="63500" cap="rnd">
                <a:noFill/>
              </a:ln>
              <a:effectLst>
                <a:outerShdw blurRad="381000" dist="292100" dir="5400000" sx="-80000" sy="-18000" rotWithShape="0">
                  <a:srgbClr val="000000">
                    <a:alpha val="22000"/>
                  </a:srgbClr>
                </a:outerShdw>
              </a:effectLst>
              <a:scene3d>
                <a:camera prst="orthographicFront"/>
                <a:lightRig rig="contrasting" dir="t">
                  <a:rot lat="0" lon="0" rev="3000000"/>
                </a:lightRig>
              </a:scene3d>
              <a:sp3d contourW="7620">
                <a:bevelT w="95250" h="31750"/>
                <a:contourClr>
                  <a:srgbClr val="333333"/>
                </a:contourClr>
              </a:sp3d>
            </p:spPr>
          </p:pic>
          <p:pic>
            <p:nvPicPr>
              <p:cNvPr id="15" name="Picture 7"/>
              <p:cNvPicPr>
                <a:picLocks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04800" y="3111154"/>
                <a:ext cx="2468880" cy="1783080"/>
              </a:xfrm>
              <a:prstGeom prst="ellipse">
                <a:avLst/>
              </a:prstGeom>
              <a:ln w="63500" cap="rnd">
                <a:noFill/>
              </a:ln>
              <a:effectLst>
                <a:outerShdw blurRad="381000" dist="292100" dir="5400000" sx="-80000" sy="-18000" rotWithShape="0">
                  <a:srgbClr val="000000">
                    <a:alpha val="22000"/>
                  </a:srgbClr>
                </a:outerShdw>
              </a:effectLst>
              <a:scene3d>
                <a:camera prst="orthographicFront"/>
                <a:lightRig rig="contrasting" dir="t">
                  <a:rot lat="0" lon="0" rev="3000000"/>
                </a:lightRig>
              </a:scene3d>
              <a:sp3d contourW="7620">
                <a:bevelT w="95250" h="31750"/>
                <a:contourClr>
                  <a:srgbClr val="333333"/>
                </a:contourClr>
              </a:sp3d>
            </p:spPr>
          </p:pic>
        </p:grpSp>
        <p:grpSp>
          <p:nvGrpSpPr>
            <p:cNvPr id="57" name="Group 56"/>
            <p:cNvGrpSpPr/>
            <p:nvPr/>
          </p:nvGrpSpPr>
          <p:grpSpPr>
            <a:xfrm>
              <a:off x="1313185" y="1905000"/>
              <a:ext cx="2466975" cy="2286000"/>
              <a:chOff x="1219200" y="1905000"/>
              <a:chExt cx="2466975" cy="2286000"/>
            </a:xfrm>
          </p:grpSpPr>
          <p:pic>
            <p:nvPicPr>
              <p:cNvPr id="13" name="Picture 5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219200" y="1905000"/>
                <a:ext cx="2466975" cy="1781156"/>
              </a:xfrm>
              <a:prstGeom prst="ellipse">
                <a:avLst/>
              </a:prstGeom>
              <a:ln w="63500" cap="rnd">
                <a:noFill/>
              </a:ln>
              <a:effectLst>
                <a:outerShdw blurRad="381000" dist="292100" dir="5400000" sx="-80000" sy="-18000" rotWithShape="0">
                  <a:srgbClr val="000000">
                    <a:alpha val="22000"/>
                  </a:srgbClr>
                </a:outerShdw>
              </a:effectLst>
              <a:scene3d>
                <a:camera prst="orthographicFront"/>
                <a:lightRig rig="contrasting" dir="t">
                  <a:rot lat="0" lon="0" rev="3000000"/>
                </a:lightRig>
              </a:scene3d>
              <a:sp3d contourW="7620">
                <a:bevelT w="95250" h="31750"/>
                <a:contourClr>
                  <a:srgbClr val="333333"/>
                </a:contourClr>
              </a:sp3d>
            </p:spPr>
          </p:pic>
          <p:sp>
            <p:nvSpPr>
              <p:cNvPr id="16" name="Oval 15"/>
              <p:cNvSpPr/>
              <p:nvPr/>
            </p:nvSpPr>
            <p:spPr>
              <a:xfrm>
                <a:off x="1423987" y="2971800"/>
                <a:ext cx="2057400" cy="121920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Sustainability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152400" y="5105400"/>
              <a:ext cx="4788544" cy="212824"/>
              <a:chOff x="2177728" y="3322588"/>
              <a:chExt cx="4788544" cy="212824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177728" y="3322588"/>
                <a:ext cx="532060" cy="212824"/>
                <a:chOff x="584" y="837016"/>
                <a:chExt cx="532060" cy="212824"/>
              </a:xfrm>
            </p:grpSpPr>
            <p:sp>
              <p:nvSpPr>
                <p:cNvPr id="52" name="Pentagon 51"/>
                <p:cNvSpPr/>
                <p:nvPr/>
              </p:nvSpPr>
              <p:spPr>
                <a:xfrm>
                  <a:off x="584" y="837016"/>
                  <a:ext cx="532060" cy="212824"/>
                </a:xfrm>
                <a:prstGeom prst="homePlate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53" name="Pentagon 4"/>
                <p:cNvSpPr/>
                <p:nvPr/>
              </p:nvSpPr>
              <p:spPr>
                <a:xfrm>
                  <a:off x="584" y="837016"/>
                  <a:ext cx="478854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48006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2009</a:t>
                  </a:r>
                  <a:endParaRPr lang="en-US" sz="900" kern="1200" dirty="0"/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>
                <a:off x="2603377" y="3322588"/>
                <a:ext cx="532060" cy="212824"/>
                <a:chOff x="426233" y="837016"/>
                <a:chExt cx="532060" cy="212824"/>
              </a:xfrm>
            </p:grpSpPr>
            <p:sp>
              <p:nvSpPr>
                <p:cNvPr id="50" name="Chevron 49"/>
                <p:cNvSpPr/>
                <p:nvPr/>
              </p:nvSpPr>
              <p:spPr>
                <a:xfrm>
                  <a:off x="426233" y="837016"/>
                  <a:ext cx="532060" cy="212824"/>
                </a:xfrm>
                <a:prstGeom prst="chevron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51" name="Chevron 6"/>
                <p:cNvSpPr/>
                <p:nvPr/>
              </p:nvSpPr>
              <p:spPr>
                <a:xfrm>
                  <a:off x="532645" y="837016"/>
                  <a:ext cx="319236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6005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2010</a:t>
                  </a:r>
                  <a:endParaRPr lang="en-US" sz="900" kern="1200" dirty="0"/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3029025" y="3322588"/>
                <a:ext cx="532060" cy="212824"/>
                <a:chOff x="851881" y="837016"/>
                <a:chExt cx="532060" cy="212824"/>
              </a:xfrm>
            </p:grpSpPr>
            <p:sp>
              <p:nvSpPr>
                <p:cNvPr id="48" name="Chevron 47"/>
                <p:cNvSpPr/>
                <p:nvPr/>
              </p:nvSpPr>
              <p:spPr>
                <a:xfrm>
                  <a:off x="851881" y="837016"/>
                  <a:ext cx="532060" cy="212824"/>
                </a:xfrm>
                <a:prstGeom prst="chevron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49" name="Chevron 8"/>
                <p:cNvSpPr/>
                <p:nvPr/>
              </p:nvSpPr>
              <p:spPr>
                <a:xfrm>
                  <a:off x="958293" y="837016"/>
                  <a:ext cx="319236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6005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2011</a:t>
                  </a:r>
                  <a:endParaRPr lang="en-US" sz="900" kern="1200" dirty="0"/>
                </a:p>
              </p:txBody>
            </p:sp>
          </p:grpSp>
          <p:grpSp>
            <p:nvGrpSpPr>
              <p:cNvPr id="22" name="Group 21"/>
              <p:cNvGrpSpPr/>
              <p:nvPr/>
            </p:nvGrpSpPr>
            <p:grpSpPr>
              <a:xfrm>
                <a:off x="3454673" y="3322588"/>
                <a:ext cx="532060" cy="212824"/>
                <a:chOff x="1277529" y="837016"/>
                <a:chExt cx="532060" cy="212824"/>
              </a:xfrm>
            </p:grpSpPr>
            <p:sp>
              <p:nvSpPr>
                <p:cNvPr id="46" name="Chevron 45"/>
                <p:cNvSpPr/>
                <p:nvPr/>
              </p:nvSpPr>
              <p:spPr>
                <a:xfrm>
                  <a:off x="1277529" y="837016"/>
                  <a:ext cx="532060" cy="212824"/>
                </a:xfrm>
                <a:prstGeom prst="chevron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47" name="Chevron 10"/>
                <p:cNvSpPr/>
                <p:nvPr/>
              </p:nvSpPr>
              <p:spPr>
                <a:xfrm>
                  <a:off x="1383941" y="837016"/>
                  <a:ext cx="319236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6005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2012</a:t>
                  </a:r>
                  <a:endParaRPr lang="en-US" sz="900" kern="1200" dirty="0"/>
                </a:p>
              </p:txBody>
            </p:sp>
          </p:grpSp>
          <p:grpSp>
            <p:nvGrpSpPr>
              <p:cNvPr id="23" name="Group 22"/>
              <p:cNvGrpSpPr/>
              <p:nvPr/>
            </p:nvGrpSpPr>
            <p:grpSpPr>
              <a:xfrm>
                <a:off x="3880322" y="3322588"/>
                <a:ext cx="532060" cy="212824"/>
                <a:chOff x="1703178" y="837016"/>
                <a:chExt cx="532060" cy="212824"/>
              </a:xfrm>
            </p:grpSpPr>
            <p:sp>
              <p:nvSpPr>
                <p:cNvPr id="44" name="Chevron 43"/>
                <p:cNvSpPr/>
                <p:nvPr/>
              </p:nvSpPr>
              <p:spPr>
                <a:xfrm>
                  <a:off x="1703178" y="837016"/>
                  <a:ext cx="532060" cy="212824"/>
                </a:xfrm>
                <a:prstGeom prst="chevron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45" name="Chevron 12"/>
                <p:cNvSpPr/>
                <p:nvPr/>
              </p:nvSpPr>
              <p:spPr>
                <a:xfrm>
                  <a:off x="1809590" y="837016"/>
                  <a:ext cx="319236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6005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2013</a:t>
                  </a:r>
                  <a:endParaRPr lang="en-US" sz="900" kern="1200" dirty="0"/>
                </a:p>
              </p:txBody>
            </p:sp>
          </p:grpSp>
          <p:grpSp>
            <p:nvGrpSpPr>
              <p:cNvPr id="26" name="Group 25"/>
              <p:cNvGrpSpPr/>
              <p:nvPr/>
            </p:nvGrpSpPr>
            <p:grpSpPr>
              <a:xfrm>
                <a:off x="4305970" y="3322588"/>
                <a:ext cx="532060" cy="212824"/>
                <a:chOff x="2128826" y="837016"/>
                <a:chExt cx="532060" cy="212824"/>
              </a:xfrm>
            </p:grpSpPr>
            <p:sp>
              <p:nvSpPr>
                <p:cNvPr id="42" name="Chevron 41"/>
                <p:cNvSpPr/>
                <p:nvPr/>
              </p:nvSpPr>
              <p:spPr>
                <a:xfrm>
                  <a:off x="2128826" y="837016"/>
                  <a:ext cx="532060" cy="212824"/>
                </a:xfrm>
                <a:prstGeom prst="chevron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43" name="Chevron 14"/>
                <p:cNvSpPr/>
                <p:nvPr/>
              </p:nvSpPr>
              <p:spPr>
                <a:xfrm>
                  <a:off x="2235238" y="837016"/>
                  <a:ext cx="319236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6005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2014</a:t>
                  </a:r>
                </a:p>
              </p:txBody>
            </p:sp>
          </p:grpSp>
          <p:grpSp>
            <p:nvGrpSpPr>
              <p:cNvPr id="27" name="Group 26"/>
              <p:cNvGrpSpPr/>
              <p:nvPr/>
            </p:nvGrpSpPr>
            <p:grpSpPr>
              <a:xfrm>
                <a:off x="4731619" y="3322588"/>
                <a:ext cx="532060" cy="212824"/>
                <a:chOff x="2554475" y="837016"/>
                <a:chExt cx="532060" cy="212824"/>
              </a:xfrm>
            </p:grpSpPr>
            <p:sp>
              <p:nvSpPr>
                <p:cNvPr id="40" name="Chevron 39"/>
                <p:cNvSpPr/>
                <p:nvPr/>
              </p:nvSpPr>
              <p:spPr>
                <a:xfrm>
                  <a:off x="2554475" y="837016"/>
                  <a:ext cx="532060" cy="212824"/>
                </a:xfrm>
                <a:prstGeom prst="chevron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41" name="Chevron 16"/>
                <p:cNvSpPr/>
                <p:nvPr/>
              </p:nvSpPr>
              <p:spPr>
                <a:xfrm>
                  <a:off x="2660887" y="837016"/>
                  <a:ext cx="319236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6005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2015</a:t>
                  </a:r>
                  <a:endParaRPr lang="en-US" sz="900" kern="1200" dirty="0"/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5157267" y="3322588"/>
                <a:ext cx="532060" cy="212824"/>
                <a:chOff x="2980123" y="837016"/>
                <a:chExt cx="532060" cy="212824"/>
              </a:xfrm>
            </p:grpSpPr>
            <p:sp>
              <p:nvSpPr>
                <p:cNvPr id="38" name="Chevron 37"/>
                <p:cNvSpPr/>
                <p:nvPr/>
              </p:nvSpPr>
              <p:spPr>
                <a:xfrm>
                  <a:off x="2980123" y="837016"/>
                  <a:ext cx="532060" cy="212824"/>
                </a:xfrm>
                <a:prstGeom prst="chevron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9" name="Chevron 18"/>
                <p:cNvSpPr/>
                <p:nvPr/>
              </p:nvSpPr>
              <p:spPr>
                <a:xfrm>
                  <a:off x="3086535" y="837016"/>
                  <a:ext cx="319236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6005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2016</a:t>
                  </a:r>
                  <a:endParaRPr lang="en-US" sz="900" kern="1200" dirty="0"/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5582915" y="3322588"/>
                <a:ext cx="532060" cy="212824"/>
                <a:chOff x="3405771" y="837016"/>
                <a:chExt cx="532060" cy="212824"/>
              </a:xfrm>
            </p:grpSpPr>
            <p:sp>
              <p:nvSpPr>
                <p:cNvPr id="36" name="Chevron 35"/>
                <p:cNvSpPr/>
                <p:nvPr/>
              </p:nvSpPr>
              <p:spPr>
                <a:xfrm>
                  <a:off x="3405771" y="837016"/>
                  <a:ext cx="532060" cy="212824"/>
                </a:xfrm>
                <a:prstGeom prst="chevron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7" name="Chevron 20"/>
                <p:cNvSpPr/>
                <p:nvPr/>
              </p:nvSpPr>
              <p:spPr>
                <a:xfrm>
                  <a:off x="3512183" y="837016"/>
                  <a:ext cx="319236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6005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2017</a:t>
                  </a:r>
                  <a:endParaRPr lang="en-US" sz="900" kern="1200" dirty="0"/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>
                <a:off x="6008564" y="3322588"/>
                <a:ext cx="532060" cy="212824"/>
                <a:chOff x="3831420" y="837016"/>
                <a:chExt cx="532060" cy="212824"/>
              </a:xfrm>
            </p:grpSpPr>
            <p:sp>
              <p:nvSpPr>
                <p:cNvPr id="34" name="Chevron 33"/>
                <p:cNvSpPr/>
                <p:nvPr/>
              </p:nvSpPr>
              <p:spPr>
                <a:xfrm>
                  <a:off x="3831420" y="837016"/>
                  <a:ext cx="532060" cy="212824"/>
                </a:xfrm>
                <a:prstGeom prst="chevron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5" name="Chevron 22"/>
                <p:cNvSpPr/>
                <p:nvPr/>
              </p:nvSpPr>
              <p:spPr>
                <a:xfrm>
                  <a:off x="3937832" y="837016"/>
                  <a:ext cx="319236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6005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2018</a:t>
                  </a:r>
                  <a:endParaRPr lang="en-US" sz="900" kern="1200" dirty="0"/>
                </a:p>
              </p:txBody>
            </p:sp>
          </p:grpSp>
          <p:grpSp>
            <p:nvGrpSpPr>
              <p:cNvPr id="31" name="Group 30"/>
              <p:cNvGrpSpPr/>
              <p:nvPr/>
            </p:nvGrpSpPr>
            <p:grpSpPr>
              <a:xfrm>
                <a:off x="6434212" y="3322588"/>
                <a:ext cx="532060" cy="212824"/>
                <a:chOff x="4257068" y="837016"/>
                <a:chExt cx="532060" cy="212824"/>
              </a:xfrm>
            </p:grpSpPr>
            <p:sp>
              <p:nvSpPr>
                <p:cNvPr id="32" name="Chevron 31"/>
                <p:cNvSpPr/>
                <p:nvPr/>
              </p:nvSpPr>
              <p:spPr>
                <a:xfrm>
                  <a:off x="4257068" y="837016"/>
                  <a:ext cx="532060" cy="212824"/>
                </a:xfrm>
                <a:prstGeom prst="chevron">
                  <a:avLst/>
                </a:prstGeom>
                <a:solidFill>
                  <a:schemeClr val="accent1">
                    <a:lumMod val="10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rgbClr r="0" g="0" b="0"/>
                </a:fillRef>
                <a:effectRef idx="0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3" name="Chevron 24"/>
                <p:cNvSpPr/>
                <p:nvPr/>
              </p:nvSpPr>
              <p:spPr>
                <a:xfrm>
                  <a:off x="4363480" y="837016"/>
                  <a:ext cx="319236" cy="21282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36005" tIns="24003" rIns="12002" bIns="24003" numCol="1" spcCol="1270" anchor="ctr" anchorCtr="0">
                  <a:noAutofit/>
                </a:bodyPr>
                <a:lstStyle/>
                <a:p>
                  <a:pPr lvl="0"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900" kern="1200" dirty="0" smtClean="0"/>
                    <a:t>2019</a:t>
                  </a:r>
                  <a:endParaRPr lang="en-US" sz="900" kern="1200" dirty="0"/>
                </a:p>
              </p:txBody>
            </p:sp>
          </p:grpSp>
        </p:grpSp>
      </p:grpSp>
    </p:spTree>
    <p:extLst>
      <p:ext uri="{BB962C8B-B14F-4D97-AF65-F5344CB8AC3E}">
        <p14:creationId xmlns="" xmlns:p14="http://schemas.microsoft.com/office/powerpoint/2010/main" val="60120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4"/>
          <p:cNvSpPr txBox="1">
            <a:spLocks/>
          </p:cNvSpPr>
          <p:nvPr/>
        </p:nvSpPr>
        <p:spPr bwMode="auto">
          <a:xfrm>
            <a:off x="573511" y="427038"/>
            <a:ext cx="8229600" cy="89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5078033" y="1129218"/>
            <a:ext cx="3489770" cy="5402731"/>
            <a:chOff x="4564467" y="1129218"/>
            <a:chExt cx="3489770" cy="5402731"/>
          </a:xfrm>
        </p:grpSpPr>
        <p:sp>
          <p:nvSpPr>
            <p:cNvPr id="623" name="Rektangel 622"/>
            <p:cNvSpPr>
              <a:spLocks noChangeArrowheads="1"/>
            </p:cNvSpPr>
            <p:nvPr/>
          </p:nvSpPr>
          <p:spPr bwMode="auto">
            <a:xfrm>
              <a:off x="4568817" y="1129218"/>
              <a:ext cx="3466238" cy="4944552"/>
            </a:xfrm>
            <a:prstGeom prst="rect">
              <a:avLst/>
            </a:prstGeom>
            <a:gradFill rotWithShape="1">
              <a:gsLst>
                <a:gs pos="0">
                  <a:srgbClr val="080808"/>
                </a:gs>
                <a:gs pos="50000">
                  <a:srgbClr val="080808">
                    <a:alpha val="50000"/>
                  </a:srgbClr>
                </a:gs>
                <a:gs pos="100000">
                  <a:srgbClr val="F3F3F3">
                    <a:alpha val="0"/>
                  </a:srgbClr>
                </a:gs>
              </a:gsLst>
              <a:lin ang="16200000" scaled="1"/>
            </a:gradFill>
            <a:ln w="9525">
              <a:noFill/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ea typeface="ＭＳ Ｐゴシック" pitchFamily="-109" charset="-128"/>
              </a:endParaRPr>
            </a:p>
          </p:txBody>
        </p:sp>
        <p:sp>
          <p:nvSpPr>
            <p:cNvPr id="11283" name="AutoShape 252"/>
            <p:cNvSpPr>
              <a:spLocks noChangeArrowheads="1"/>
            </p:cNvSpPr>
            <p:nvPr/>
          </p:nvSpPr>
          <p:spPr bwMode="auto">
            <a:xfrm>
              <a:off x="4564467" y="6083796"/>
              <a:ext cx="3489770" cy="448153"/>
            </a:xfrm>
            <a:prstGeom prst="roundRect">
              <a:avLst/>
            </a:prstGeom>
            <a:solidFill>
              <a:srgbClr val="BDD3CC"/>
            </a:solidFill>
            <a:ln w="19050">
              <a:noFill/>
              <a:round/>
              <a:headEnd/>
              <a:tailEnd/>
            </a:ln>
          </p:spPr>
          <p:txBody>
            <a:bodyPr/>
            <a:lstStyle/>
            <a:p>
              <a:pPr indent="-342900" defTabSz="914400" fontAlgn="base">
                <a:spcBef>
                  <a:spcPct val="0"/>
                </a:spcBef>
                <a:spcAft>
                  <a:spcPct val="0"/>
                </a:spcAft>
                <a:buFont typeface="Calibri" pitchFamily="-111" charset="0"/>
                <a:buAutoNum type="arabicPeriod"/>
              </a:pPr>
              <a:endParaRPr lang="en-US" noProof="1">
                <a:solidFill>
                  <a:srgbClr val="0D0D0D"/>
                </a:solidFill>
                <a:ea typeface="ＭＳ Ｐゴシック" pitchFamily="-109" charset="-128"/>
              </a:endParaRPr>
            </a:p>
          </p:txBody>
        </p:sp>
        <p:sp>
          <p:nvSpPr>
            <p:cNvPr id="11273" name="Rektangel 156"/>
            <p:cNvSpPr>
              <a:spLocks noChangeArrowheads="1"/>
            </p:cNvSpPr>
            <p:nvPr/>
          </p:nvSpPr>
          <p:spPr bwMode="auto">
            <a:xfrm>
              <a:off x="5540864" y="6128427"/>
              <a:ext cx="211254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801688" fontAlgn="base">
                <a:spcBef>
                  <a:spcPct val="20000"/>
                </a:spcBef>
                <a:spcAft>
                  <a:spcPct val="0"/>
                </a:spcAft>
              </a:pPr>
              <a:r>
                <a:rPr lang="en-US" b="1" noProof="1" smtClean="0">
                  <a:solidFill>
                    <a:srgbClr val="080808"/>
                  </a:solidFill>
                  <a:ea typeface="ＭＳ Ｐゴシック" pitchFamily="-109" charset="-128"/>
                  <a:cs typeface="Arial" charset="0"/>
                </a:rPr>
                <a:t>Funding Portfolio </a:t>
              </a:r>
              <a:endParaRPr lang="en-US" b="1" noProof="1">
                <a:solidFill>
                  <a:srgbClr val="080808"/>
                </a:solidFill>
                <a:ea typeface="ＭＳ Ｐゴシック" pitchFamily="-109" charset="-128"/>
                <a:cs typeface="Arial" charset="0"/>
              </a:endParaRPr>
            </a:p>
          </p:txBody>
        </p:sp>
        <p:sp>
          <p:nvSpPr>
            <p:cNvPr id="11275" name="Rektangel 354"/>
            <p:cNvSpPr>
              <a:spLocks noChangeArrowheads="1"/>
            </p:cNvSpPr>
            <p:nvPr/>
          </p:nvSpPr>
          <p:spPr bwMode="auto">
            <a:xfrm>
              <a:off x="4732286" y="3856616"/>
              <a:ext cx="3200401" cy="19236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801688" fontAlgn="base">
                <a:spcBef>
                  <a:spcPct val="200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en-US" sz="1700" noProof="1" smtClean="0">
                  <a:solidFill>
                    <a:prstClr val="white"/>
                  </a:solidFill>
                  <a:ea typeface="ＭＳ Ｐゴシック" pitchFamily="-109" charset="-128"/>
                  <a:cs typeface="Arial" charset="0"/>
                </a:rPr>
                <a:t> Federal/international agencies</a:t>
              </a:r>
            </a:p>
            <a:p>
              <a:pPr defTabSz="801688" fontAlgn="base">
                <a:spcBef>
                  <a:spcPct val="200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en-US" sz="1700" noProof="1" smtClean="0">
                  <a:solidFill>
                    <a:prstClr val="white"/>
                  </a:solidFill>
                  <a:ea typeface="ＭＳ Ｐゴシック" pitchFamily="-109" charset="-128"/>
                  <a:cs typeface="Arial" charset="0"/>
                </a:rPr>
                <a:t> Additional grants and contracts </a:t>
              </a:r>
            </a:p>
            <a:p>
              <a:pPr defTabSz="801688" fontAlgn="base">
                <a:spcBef>
                  <a:spcPct val="200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en-US" sz="1700" noProof="1" smtClean="0">
                  <a:solidFill>
                    <a:prstClr val="white"/>
                  </a:solidFill>
                  <a:ea typeface="ＭＳ Ｐゴシック" pitchFamily="-109" charset="-128"/>
                  <a:cs typeface="Arial" charset="0"/>
                </a:rPr>
                <a:t> Private foundations</a:t>
              </a:r>
            </a:p>
            <a:p>
              <a:pPr defTabSz="801688" fontAlgn="base">
                <a:spcBef>
                  <a:spcPct val="200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en-US" sz="1700" noProof="1" smtClean="0">
                  <a:solidFill>
                    <a:prstClr val="white"/>
                  </a:solidFill>
                  <a:ea typeface="ＭＳ Ｐゴシック" pitchFamily="-109" charset="-128"/>
                  <a:cs typeface="Arial" charset="0"/>
                </a:rPr>
                <a:t> Membership fees </a:t>
              </a:r>
            </a:p>
            <a:p>
              <a:pPr defTabSz="801688" fontAlgn="base">
                <a:spcBef>
                  <a:spcPct val="200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en-US" sz="1700" noProof="1" smtClean="0">
                  <a:solidFill>
                    <a:prstClr val="white"/>
                  </a:solidFill>
                  <a:ea typeface="ＭＳ Ｐゴシック" pitchFamily="-109" charset="-128"/>
                  <a:cs typeface="Arial" charset="0"/>
                </a:rPr>
                <a:t> Pay-for-service</a:t>
              </a:r>
            </a:p>
            <a:p>
              <a:pPr defTabSz="801688" fontAlgn="base">
                <a:spcBef>
                  <a:spcPct val="20000"/>
                </a:spcBef>
                <a:spcAft>
                  <a:spcPct val="0"/>
                </a:spcAft>
                <a:buFont typeface="Arial"/>
                <a:buChar char="•"/>
              </a:pPr>
              <a:r>
                <a:rPr lang="en-US" sz="1700" noProof="1" smtClean="0">
                  <a:solidFill>
                    <a:prstClr val="white"/>
                  </a:solidFill>
                  <a:ea typeface="ＭＳ Ｐゴシック" pitchFamily="-109" charset="-128"/>
                  <a:cs typeface="Arial" charset="0"/>
                </a:rPr>
                <a:t> Corporations/business</a:t>
              </a:r>
            </a:p>
          </p:txBody>
        </p:sp>
        <p:grpSp>
          <p:nvGrpSpPr>
            <p:cNvPr id="3" name="Group 236"/>
            <p:cNvGrpSpPr/>
            <p:nvPr/>
          </p:nvGrpSpPr>
          <p:grpSpPr>
            <a:xfrm>
              <a:off x="4732287" y="1624937"/>
              <a:ext cx="3200400" cy="2073433"/>
              <a:chOff x="5134051" y="2215286"/>
              <a:chExt cx="1770279" cy="1207008"/>
            </a:xfrm>
          </p:grpSpPr>
          <p:sp>
            <p:nvSpPr>
              <p:cNvPr id="229" name="Rectangle 228"/>
              <p:cNvSpPr/>
              <p:nvPr/>
            </p:nvSpPr>
            <p:spPr>
              <a:xfrm>
                <a:off x="5134051" y="2215286"/>
                <a:ext cx="1770279" cy="120700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18607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35" name="TextBox 234"/>
              <p:cNvSpPr txBox="1"/>
              <p:nvPr/>
            </p:nvSpPr>
            <p:spPr>
              <a:xfrm>
                <a:off x="5501072" y="2235539"/>
                <a:ext cx="1007045" cy="1970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aseline="20000" dirty="0" smtClean="0">
                    <a:solidFill>
                      <a:srgbClr val="186072"/>
                    </a:solidFill>
                    <a:latin typeface="Arial"/>
                    <a:ea typeface="ＭＳ Ｐゴシック" pitchFamily="-109" charset="-128"/>
                    <a:cs typeface="Arial"/>
                  </a:rPr>
                  <a:t>Diversification</a:t>
                </a:r>
              </a:p>
            </p:txBody>
          </p:sp>
        </p:grpSp>
        <p:graphicFrame>
          <p:nvGraphicFramePr>
            <p:cNvPr id="10" name="Chart 9"/>
            <p:cNvGraphicFramePr/>
            <p:nvPr>
              <p:extLst>
                <p:ext uri="{D42A27DB-BD31-4B8C-83A1-F6EECF244321}">
                  <p14:modId xmlns:p14="http://schemas.microsoft.com/office/powerpoint/2010/main" xmlns="" val="1430149977"/>
                </p:ext>
              </p:extLst>
            </p:nvPr>
          </p:nvGraphicFramePr>
          <p:xfrm>
            <a:off x="4627586" y="1828800"/>
            <a:ext cx="3305101" cy="19077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56" name="Content Placeholder 55"/>
          <p:cNvSpPr>
            <a:spLocks noGrp="1"/>
          </p:cNvSpPr>
          <p:nvPr>
            <p:ph sz="half" idx="1"/>
          </p:nvPr>
        </p:nvSpPr>
        <p:spPr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UC3’s cost approach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en-US" sz="2000" dirty="0" smtClean="0"/>
              <a:t>Understand </a:t>
            </a:r>
            <a:r>
              <a:rPr lang="en-US" sz="2000" i="1" dirty="0" smtClean="0"/>
              <a:t>costs</a:t>
            </a:r>
            <a:r>
              <a:rPr lang="en-US" sz="2000" dirty="0" smtClean="0"/>
              <a:t> in order to plan for and implement </a:t>
            </a:r>
            <a:r>
              <a:rPr lang="en-US" sz="2000" i="1" dirty="0" smtClean="0"/>
              <a:t>sustainable</a:t>
            </a:r>
            <a:r>
              <a:rPr lang="en-US" sz="2000" dirty="0" smtClean="0"/>
              <a:t> preservation services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en-US" sz="2000" dirty="0" smtClean="0"/>
              <a:t>Two methods of cost recovery: </a:t>
            </a:r>
            <a:r>
              <a:rPr lang="en-US" sz="2000" i="1" dirty="0" smtClean="0"/>
              <a:t>paid-up</a:t>
            </a:r>
            <a:r>
              <a:rPr lang="en-US" sz="2000" dirty="0" smtClean="0"/>
              <a:t> or pay-as-you-go</a:t>
            </a:r>
          </a:p>
          <a:p>
            <a:pPr lvl="1">
              <a:spcAft>
                <a:spcPts val="600"/>
              </a:spcAft>
            </a:pPr>
            <a:r>
              <a:rPr lang="en-US" sz="2000" i="1" dirty="0" smtClean="0"/>
              <a:t>Boom-or-bust budget cycles</a:t>
            </a:r>
          </a:p>
          <a:p>
            <a:pPr lvl="1"/>
            <a:r>
              <a:rPr lang="en-US" sz="2000" i="1" dirty="0" smtClean="0"/>
              <a:t>Fixed-term, grant funded projects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7" name="Content Placeholder 56"/>
          <p:cNvSpPr>
            <a:spLocks noGrp="1"/>
          </p:cNvSpPr>
          <p:nvPr>
            <p:ph sz="half" idx="2"/>
          </p:nvPr>
        </p:nvSpPr>
        <p:spPr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0" y="8522"/>
            <a:ext cx="9144000" cy="1158798"/>
          </a:xfrm>
        </p:spPr>
        <p:txBody>
          <a:bodyPr>
            <a:normAutofit/>
          </a:bodyPr>
          <a:lstStyle/>
          <a:p>
            <a:pPr>
              <a:lnSpc>
                <a:spcPts val="3500"/>
              </a:lnSpc>
            </a:pPr>
            <a:r>
              <a:rPr lang="en-US" sz="4000" dirty="0" smtClean="0"/>
              <a:t>Costs and Revenue</a:t>
            </a:r>
            <a:r>
              <a:rPr lang="en-US" sz="4000" dirty="0"/>
              <a:t>: </a:t>
            </a:r>
            <a:r>
              <a:rPr lang="en-US" sz="4000" dirty="0" smtClean="0"/>
              <a:t>One size does not all</a:t>
            </a:r>
            <a:endParaRPr lang="en-US" sz="4000" dirty="0"/>
          </a:p>
        </p:txBody>
      </p:sp>
      <p:pic>
        <p:nvPicPr>
          <p:cNvPr id="4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9286" y="4931590"/>
            <a:ext cx="1106040" cy="1400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48"/>
          <p:cNvGrpSpPr/>
          <p:nvPr/>
        </p:nvGrpSpPr>
        <p:grpSpPr>
          <a:xfrm>
            <a:off x="2203537" y="4910203"/>
            <a:ext cx="2255728" cy="1508852"/>
            <a:chOff x="4495800" y="4495800"/>
            <a:chExt cx="3239146" cy="1990725"/>
          </a:xfrm>
        </p:grpSpPr>
        <p:pic>
          <p:nvPicPr>
            <p:cNvPr id="50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495800" y="4495800"/>
              <a:ext cx="3239146" cy="1990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" name="Group 28"/>
            <p:cNvGrpSpPr/>
            <p:nvPr/>
          </p:nvGrpSpPr>
          <p:grpSpPr>
            <a:xfrm>
              <a:off x="5276888" y="5125975"/>
              <a:ext cx="1362808" cy="699760"/>
              <a:chOff x="6194242" y="5292498"/>
              <a:chExt cx="1362808" cy="699760"/>
            </a:xfrm>
          </p:grpSpPr>
          <p:sp>
            <p:nvSpPr>
              <p:cNvPr id="52" name="TextBox 51"/>
              <p:cNvSpPr txBox="1"/>
              <p:nvPr/>
            </p:nvSpPr>
            <p:spPr>
              <a:xfrm rot="20398627">
                <a:off x="6194242" y="5292498"/>
                <a:ext cx="13628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C00000"/>
                    </a:solidFill>
                    <a:latin typeface="Brush Script MT" pitchFamily="66" charset="0"/>
                  </a:rPr>
                  <a:t>Final report</a:t>
                </a:r>
                <a:endParaRPr lang="en-US" b="1" dirty="0">
                  <a:solidFill>
                    <a:srgbClr val="C00000"/>
                  </a:solidFill>
                  <a:latin typeface="Brush Script MT" pitchFamily="66" charset="0"/>
                </a:endParaRPr>
              </a:p>
            </p:txBody>
          </p:sp>
          <p:sp>
            <p:nvSpPr>
              <p:cNvPr id="53" name="Freeform 52"/>
              <p:cNvSpPr/>
              <p:nvPr/>
            </p:nvSpPr>
            <p:spPr>
              <a:xfrm>
                <a:off x="6489706" y="5586274"/>
                <a:ext cx="467863" cy="189319"/>
              </a:xfrm>
              <a:custGeom>
                <a:avLst/>
                <a:gdLst>
                  <a:gd name="connsiteX0" fmla="*/ 0 w 630315"/>
                  <a:gd name="connsiteY0" fmla="*/ 266330 h 266330"/>
                  <a:gd name="connsiteX1" fmla="*/ 26633 w 630315"/>
                  <a:gd name="connsiteY1" fmla="*/ 230819 h 266330"/>
                  <a:gd name="connsiteX2" fmla="*/ 630315 w 630315"/>
                  <a:gd name="connsiteY2" fmla="*/ 0 h 2663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30315" h="266330">
                    <a:moveTo>
                      <a:pt x="0" y="266330"/>
                    </a:moveTo>
                    <a:cubicBezTo>
                      <a:pt x="8878" y="254493"/>
                      <a:pt x="13004" y="236578"/>
                      <a:pt x="26633" y="230819"/>
                    </a:cubicBezTo>
                    <a:cubicBezTo>
                      <a:pt x="225080" y="146968"/>
                      <a:pt x="630315" y="0"/>
                      <a:pt x="630315" y="0"/>
                    </a:cubicBezTo>
                  </a:path>
                </a:pathLst>
              </a:cu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Freeform 53"/>
              <p:cNvSpPr/>
              <p:nvPr/>
            </p:nvSpPr>
            <p:spPr>
              <a:xfrm>
                <a:off x="6462799" y="5771386"/>
                <a:ext cx="408555" cy="220872"/>
              </a:xfrm>
              <a:custGeom>
                <a:avLst/>
                <a:gdLst>
                  <a:gd name="connsiteX0" fmla="*/ 0 w 550415"/>
                  <a:gd name="connsiteY0" fmla="*/ 310718 h 310718"/>
                  <a:gd name="connsiteX1" fmla="*/ 26633 w 550415"/>
                  <a:gd name="connsiteY1" fmla="*/ 266330 h 310718"/>
                  <a:gd name="connsiteX2" fmla="*/ 550415 w 550415"/>
                  <a:gd name="connsiteY2" fmla="*/ 0 h 310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0415" h="310718">
                    <a:moveTo>
                      <a:pt x="0" y="310718"/>
                    </a:moveTo>
                    <a:cubicBezTo>
                      <a:pt x="8878" y="295922"/>
                      <a:pt x="11667" y="274917"/>
                      <a:pt x="26633" y="266330"/>
                    </a:cubicBezTo>
                    <a:cubicBezTo>
                      <a:pt x="196523" y="168852"/>
                      <a:pt x="354547" y="0"/>
                      <a:pt x="550415" y="0"/>
                    </a:cubicBezTo>
                  </a:path>
                </a:pathLst>
              </a:cu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6436990" y="5653061"/>
                <a:ext cx="454683" cy="176698"/>
              </a:xfrm>
              <a:custGeom>
                <a:avLst/>
                <a:gdLst>
                  <a:gd name="connsiteX0" fmla="*/ 0 w 612559"/>
                  <a:gd name="connsiteY0" fmla="*/ 248575 h 248575"/>
                  <a:gd name="connsiteX1" fmla="*/ 497149 w 612559"/>
                  <a:gd name="connsiteY1" fmla="*/ 71021 h 248575"/>
                  <a:gd name="connsiteX2" fmla="*/ 577048 w 612559"/>
                  <a:gd name="connsiteY2" fmla="*/ 35511 h 248575"/>
                  <a:gd name="connsiteX3" fmla="*/ 612559 w 612559"/>
                  <a:gd name="connsiteY3" fmla="*/ 0 h 248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12559" h="248575">
                    <a:moveTo>
                      <a:pt x="0" y="248575"/>
                    </a:moveTo>
                    <a:cubicBezTo>
                      <a:pt x="165716" y="189390"/>
                      <a:pt x="339758" y="149714"/>
                      <a:pt x="497149" y="71021"/>
                    </a:cubicBezTo>
                    <a:cubicBezTo>
                      <a:pt x="546913" y="46139"/>
                      <a:pt x="520372" y="58181"/>
                      <a:pt x="577048" y="35511"/>
                    </a:cubicBezTo>
                    <a:lnTo>
                      <a:pt x="612559" y="0"/>
                    </a:lnTo>
                  </a:path>
                </a:pathLst>
              </a:cu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06892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pointing-finger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73419" y="2823102"/>
            <a:ext cx="2406315" cy="1828800"/>
          </a:xfrm>
        </p:spPr>
      </p:pic>
      <p:pic>
        <p:nvPicPr>
          <p:cNvPr id="6" name="Content Placeholder 5" descr="climate change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991786" y="914400"/>
            <a:ext cx="2569580" cy="1828800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is not so easy, but…</a:t>
            </a:r>
            <a:endParaRPr lang="en-US" dirty="0"/>
          </a:p>
        </p:txBody>
      </p:sp>
      <p:pic>
        <p:nvPicPr>
          <p:cNvPr id="7" name="Picture 6" descr="buildin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90600" y="4800600"/>
            <a:ext cx="2571953" cy="1828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48200" y="1474857"/>
            <a:ext cx="33729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Climate change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3383559"/>
            <a:ext cx="45316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Whose responsibility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4648200" y="5361057"/>
            <a:ext cx="32085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Solve together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171</Words>
  <Application>Microsoft Office PowerPoint</Application>
  <PresentationFormat>On-screen Show (4:3)</PresentationFormat>
  <Paragraphs>43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Business Models and Economics of Sustainable Data Infrastructures </vt:lpstr>
      <vt:lpstr>Sustaining the DataONE public repository</vt:lpstr>
      <vt:lpstr>Costs and Revenue: One size does not all</vt:lpstr>
      <vt:lpstr>It is not so easy, but…</vt:lpstr>
    </vt:vector>
  </TitlesOfParts>
  <Company>UCOP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Models and Economics Public Digital Repositories</dc:title>
  <dc:creator>University of California</dc:creator>
  <cp:lastModifiedBy>University of California</cp:lastModifiedBy>
  <cp:revision>6</cp:revision>
  <dcterms:created xsi:type="dcterms:W3CDTF">2014-03-07T01:56:41Z</dcterms:created>
  <dcterms:modified xsi:type="dcterms:W3CDTF">2014-03-07T22:24:11Z</dcterms:modified>
</cp:coreProperties>
</file>