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7" r:id="rId2"/>
    <p:sldId id="289" r:id="rId3"/>
    <p:sldId id="290" r:id="rId4"/>
    <p:sldId id="291" r:id="rId5"/>
    <p:sldId id="292" r:id="rId6"/>
    <p:sldId id="288" r:id="rId7"/>
    <p:sldId id="279" r:id="rId8"/>
    <p:sldId id="280" r:id="rId9"/>
    <p:sldId id="281" r:id="rId10"/>
    <p:sldId id="283" r:id="rId11"/>
    <p:sldId id="284" r:id="rId12"/>
    <p:sldId id="285" r:id="rId13"/>
    <p:sldId id="28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013" y="-77"/>
      </p:cViewPr>
      <p:guideLst>
        <p:guide orient="horz" pos="2160"/>
        <p:guide pos="2880"/>
      </p:guideLst>
    </p:cSldViewPr>
  </p:slideViewPr>
  <p:notesTextViewPr>
    <p:cViewPr>
      <p:scale>
        <a:sx n="1" d="1"/>
        <a:sy n="1" d="1"/>
      </p:scale>
      <p:origin x="0" y="0"/>
    </p:cViewPr>
  </p:notesTextViewPr>
  <p:sorterViewPr>
    <p:cViewPr>
      <p:scale>
        <a:sx n="100" d="100"/>
        <a:sy n="100" d="100"/>
      </p:scale>
      <p:origin x="0" y="18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542332-C3D5-423F-A26F-4BC3E7B989BA}" type="datetimeFigureOut">
              <a:rPr lang="en-US" smtClean="0"/>
              <a:t>3/12/2014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91A1B7-5FB7-49F3-A67E-F7772739BBC6}" type="slidenum">
              <a:rPr lang="en-US" smtClean="0"/>
              <a:t>‹#›</a:t>
            </a:fld>
            <a:endParaRPr lang="en-US"/>
          </a:p>
        </p:txBody>
      </p:sp>
    </p:spTree>
    <p:extLst>
      <p:ext uri="{BB962C8B-B14F-4D97-AF65-F5344CB8AC3E}">
        <p14:creationId xmlns:p14="http://schemas.microsoft.com/office/powerpoint/2010/main" val="1003226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Halfway there.</a:t>
            </a:r>
            <a:r>
              <a:rPr lang="en-US" baseline="0" dirty="0" smtClean="0"/>
              <a:t>  How can we go the distance?</a:t>
            </a:r>
            <a:endParaRPr lang="en-US" dirty="0"/>
          </a:p>
        </p:txBody>
      </p:sp>
      <p:sp>
        <p:nvSpPr>
          <p:cNvPr id="4" name="Slide Number Placeholder 3"/>
          <p:cNvSpPr>
            <a:spLocks noGrp="1"/>
          </p:cNvSpPr>
          <p:nvPr>
            <p:ph type="sldNum" sz="quarter" idx="10"/>
          </p:nvPr>
        </p:nvSpPr>
        <p:spPr/>
        <p:txBody>
          <a:bodyPr/>
          <a:lstStyle/>
          <a:p>
            <a:fld id="{7291A1B7-5FB7-49F3-A67E-F7772739BBC6}" type="slidenum">
              <a:rPr lang="en-US" smtClean="0"/>
              <a:t>3</a:t>
            </a:fld>
            <a:endParaRPr lang="en-US"/>
          </a:p>
        </p:txBody>
      </p:sp>
    </p:spTree>
    <p:extLst>
      <p:ext uri="{BB962C8B-B14F-4D97-AF65-F5344CB8AC3E}">
        <p14:creationId xmlns:p14="http://schemas.microsoft.com/office/powerpoint/2010/main" val="4286644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B05946-87DC-4817-9359-F47655A742DA}" type="datetimeFigureOut">
              <a:rPr lang="en-US" smtClean="0"/>
              <a:t>3/12/2014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D3BB0-C8F9-4D16-90CF-65F282CC8E23}" type="slidenum">
              <a:rPr lang="en-US" smtClean="0"/>
              <a:t>‹#›</a:t>
            </a:fld>
            <a:endParaRPr lang="en-US"/>
          </a:p>
        </p:txBody>
      </p:sp>
    </p:spTree>
    <p:extLst>
      <p:ext uri="{BB962C8B-B14F-4D97-AF65-F5344CB8AC3E}">
        <p14:creationId xmlns:p14="http://schemas.microsoft.com/office/powerpoint/2010/main" val="1781373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05946-87DC-4817-9359-F47655A742DA}" type="datetimeFigureOut">
              <a:rPr lang="en-US" smtClean="0"/>
              <a:t>3/12/2014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D3BB0-C8F9-4D16-90CF-65F282CC8E23}" type="slidenum">
              <a:rPr lang="en-US" smtClean="0"/>
              <a:t>‹#›</a:t>
            </a:fld>
            <a:endParaRPr lang="en-US"/>
          </a:p>
        </p:txBody>
      </p:sp>
    </p:spTree>
    <p:extLst>
      <p:ext uri="{BB962C8B-B14F-4D97-AF65-F5344CB8AC3E}">
        <p14:creationId xmlns:p14="http://schemas.microsoft.com/office/powerpoint/2010/main" val="3152822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05946-87DC-4817-9359-F47655A742DA}" type="datetimeFigureOut">
              <a:rPr lang="en-US" smtClean="0"/>
              <a:t>3/12/2014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D3BB0-C8F9-4D16-90CF-65F282CC8E23}" type="slidenum">
              <a:rPr lang="en-US" smtClean="0"/>
              <a:t>‹#›</a:t>
            </a:fld>
            <a:endParaRPr lang="en-US"/>
          </a:p>
        </p:txBody>
      </p:sp>
    </p:spTree>
    <p:extLst>
      <p:ext uri="{BB962C8B-B14F-4D97-AF65-F5344CB8AC3E}">
        <p14:creationId xmlns:p14="http://schemas.microsoft.com/office/powerpoint/2010/main" val="458379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05946-87DC-4817-9359-F47655A742DA}" type="datetimeFigureOut">
              <a:rPr lang="en-US" smtClean="0"/>
              <a:t>3/12/2014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D3BB0-C8F9-4D16-90CF-65F282CC8E23}" type="slidenum">
              <a:rPr lang="en-US" smtClean="0"/>
              <a:t>‹#›</a:t>
            </a:fld>
            <a:endParaRPr lang="en-US"/>
          </a:p>
        </p:txBody>
      </p:sp>
    </p:spTree>
    <p:extLst>
      <p:ext uri="{BB962C8B-B14F-4D97-AF65-F5344CB8AC3E}">
        <p14:creationId xmlns:p14="http://schemas.microsoft.com/office/powerpoint/2010/main" val="2019843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B05946-87DC-4817-9359-F47655A742DA}" type="datetimeFigureOut">
              <a:rPr lang="en-US" smtClean="0"/>
              <a:t>3/12/2014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D3BB0-C8F9-4D16-90CF-65F282CC8E23}" type="slidenum">
              <a:rPr lang="en-US" smtClean="0"/>
              <a:t>‹#›</a:t>
            </a:fld>
            <a:endParaRPr lang="en-US"/>
          </a:p>
        </p:txBody>
      </p:sp>
    </p:spTree>
    <p:extLst>
      <p:ext uri="{BB962C8B-B14F-4D97-AF65-F5344CB8AC3E}">
        <p14:creationId xmlns:p14="http://schemas.microsoft.com/office/powerpoint/2010/main" val="4032825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B05946-87DC-4817-9359-F47655A742DA}" type="datetimeFigureOut">
              <a:rPr lang="en-US" smtClean="0"/>
              <a:t>3/12/2014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D3BB0-C8F9-4D16-90CF-65F282CC8E23}" type="slidenum">
              <a:rPr lang="en-US" smtClean="0"/>
              <a:t>‹#›</a:t>
            </a:fld>
            <a:endParaRPr lang="en-US"/>
          </a:p>
        </p:txBody>
      </p:sp>
    </p:spTree>
    <p:extLst>
      <p:ext uri="{BB962C8B-B14F-4D97-AF65-F5344CB8AC3E}">
        <p14:creationId xmlns:p14="http://schemas.microsoft.com/office/powerpoint/2010/main" val="1838786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B05946-87DC-4817-9359-F47655A742DA}" type="datetimeFigureOut">
              <a:rPr lang="en-US" smtClean="0"/>
              <a:t>3/12/2014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4D3BB0-C8F9-4D16-90CF-65F282CC8E23}" type="slidenum">
              <a:rPr lang="en-US" smtClean="0"/>
              <a:t>‹#›</a:t>
            </a:fld>
            <a:endParaRPr lang="en-US"/>
          </a:p>
        </p:txBody>
      </p:sp>
    </p:spTree>
    <p:extLst>
      <p:ext uri="{BB962C8B-B14F-4D97-AF65-F5344CB8AC3E}">
        <p14:creationId xmlns:p14="http://schemas.microsoft.com/office/powerpoint/2010/main" val="4071932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B05946-87DC-4817-9359-F47655A742DA}" type="datetimeFigureOut">
              <a:rPr lang="en-US" smtClean="0"/>
              <a:t>3/12/2014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4D3BB0-C8F9-4D16-90CF-65F282CC8E23}" type="slidenum">
              <a:rPr lang="en-US" smtClean="0"/>
              <a:t>‹#›</a:t>
            </a:fld>
            <a:endParaRPr lang="en-US"/>
          </a:p>
        </p:txBody>
      </p:sp>
    </p:spTree>
    <p:extLst>
      <p:ext uri="{BB962C8B-B14F-4D97-AF65-F5344CB8AC3E}">
        <p14:creationId xmlns:p14="http://schemas.microsoft.com/office/powerpoint/2010/main" val="350726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05946-87DC-4817-9359-F47655A742DA}" type="datetimeFigureOut">
              <a:rPr lang="en-US" smtClean="0"/>
              <a:t>3/12/2014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4D3BB0-C8F9-4D16-90CF-65F282CC8E23}" type="slidenum">
              <a:rPr lang="en-US" smtClean="0"/>
              <a:t>‹#›</a:t>
            </a:fld>
            <a:endParaRPr lang="en-US"/>
          </a:p>
        </p:txBody>
      </p:sp>
    </p:spTree>
    <p:extLst>
      <p:ext uri="{BB962C8B-B14F-4D97-AF65-F5344CB8AC3E}">
        <p14:creationId xmlns:p14="http://schemas.microsoft.com/office/powerpoint/2010/main" val="2170458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05946-87DC-4817-9359-F47655A742DA}" type="datetimeFigureOut">
              <a:rPr lang="en-US" smtClean="0"/>
              <a:t>3/12/2014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D3BB0-C8F9-4D16-90CF-65F282CC8E23}" type="slidenum">
              <a:rPr lang="en-US" smtClean="0"/>
              <a:t>‹#›</a:t>
            </a:fld>
            <a:endParaRPr lang="en-US"/>
          </a:p>
        </p:txBody>
      </p:sp>
    </p:spTree>
    <p:extLst>
      <p:ext uri="{BB962C8B-B14F-4D97-AF65-F5344CB8AC3E}">
        <p14:creationId xmlns:p14="http://schemas.microsoft.com/office/powerpoint/2010/main" val="310911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05946-87DC-4817-9359-F47655A742DA}" type="datetimeFigureOut">
              <a:rPr lang="en-US" smtClean="0"/>
              <a:t>3/12/2014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D3BB0-C8F9-4D16-90CF-65F282CC8E23}" type="slidenum">
              <a:rPr lang="en-US" smtClean="0"/>
              <a:t>‹#›</a:t>
            </a:fld>
            <a:endParaRPr lang="en-US"/>
          </a:p>
        </p:txBody>
      </p:sp>
    </p:spTree>
    <p:extLst>
      <p:ext uri="{BB962C8B-B14F-4D97-AF65-F5344CB8AC3E}">
        <p14:creationId xmlns:p14="http://schemas.microsoft.com/office/powerpoint/2010/main" val="4028587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05946-87DC-4817-9359-F47655A742DA}" type="datetimeFigureOut">
              <a:rPr lang="en-US" smtClean="0"/>
              <a:t>3/12/2014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4D3BB0-C8F9-4D16-90CF-65F282CC8E23}" type="slidenum">
              <a:rPr lang="en-US" smtClean="0"/>
              <a:t>‹#›</a:t>
            </a:fld>
            <a:endParaRPr lang="en-US"/>
          </a:p>
        </p:txBody>
      </p:sp>
    </p:spTree>
    <p:extLst>
      <p:ext uri="{BB962C8B-B14F-4D97-AF65-F5344CB8AC3E}">
        <p14:creationId xmlns:p14="http://schemas.microsoft.com/office/powerpoint/2010/main" val="2075795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upload.wikimedia.org/wikipedia/commons/f/fb/US-NLM-PubMed-Logo.svg"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1"/>
            <a:ext cx="9144000" cy="6858000"/>
            <a:chOff x="1116577" y="990600"/>
            <a:chExt cx="7060177" cy="5074943"/>
          </a:xfrm>
        </p:grpSpPr>
        <p:pic>
          <p:nvPicPr>
            <p:cNvPr id="6" name="Picture 5"/>
            <p:cNvPicPr>
              <a:picLocks noChangeAspect="1"/>
            </p:cNvPicPr>
            <p:nvPr/>
          </p:nvPicPr>
          <p:blipFill>
            <a:blip r:embed="rId2">
              <a:clrChange>
                <a:clrFrom>
                  <a:srgbClr val="51473F"/>
                </a:clrFrom>
                <a:clrTo>
                  <a:srgbClr val="51473F">
                    <a:alpha val="0"/>
                  </a:srgbClr>
                </a:clrTo>
              </a:clrChange>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633454" y="3512843"/>
              <a:ext cx="3543300" cy="2552700"/>
            </a:xfrm>
            <a:prstGeom prst="rect">
              <a:avLst/>
            </a:prstGeom>
          </p:spPr>
        </p:pic>
        <p:grpSp>
          <p:nvGrpSpPr>
            <p:cNvPr id="8" name="Group 7"/>
            <p:cNvGrpSpPr/>
            <p:nvPr/>
          </p:nvGrpSpPr>
          <p:grpSpPr>
            <a:xfrm>
              <a:off x="1116577" y="990600"/>
              <a:ext cx="7060177" cy="5074943"/>
              <a:chOff x="2198370" y="1101090"/>
              <a:chExt cx="6786880" cy="6771640"/>
            </a:xfrm>
          </p:grpSpPr>
          <p:pic>
            <p:nvPicPr>
              <p:cNvPr id="7" name="Picture 6"/>
              <p:cNvPicPr>
                <a:picLocks noChangeAspect="1"/>
              </p:cNvPicPr>
              <p:nvPr/>
            </p:nvPicPr>
            <p:blipFill>
              <a:blip r:embed="rId2">
                <a:clrChange>
                  <a:clrFrom>
                    <a:srgbClr val="51473F"/>
                  </a:clrFrom>
                  <a:clrTo>
                    <a:srgbClr val="51473F">
                      <a:alpha val="0"/>
                    </a:srgbClr>
                  </a:clrTo>
                </a:clrChange>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198370" y="4466590"/>
                <a:ext cx="3406140" cy="3406140"/>
              </a:xfrm>
              <a:prstGeom prst="rect">
                <a:avLst/>
              </a:prstGeom>
            </p:spPr>
          </p:pic>
          <p:pic>
            <p:nvPicPr>
              <p:cNvPr id="4" name="Picture 3"/>
              <p:cNvPicPr>
                <a:picLocks noChangeAspect="1"/>
              </p:cNvPicPr>
              <p:nvPr/>
            </p:nvPicPr>
            <p:blipFill>
              <a:blip r:embed="rId2">
                <a:clrChange>
                  <a:clrFrom>
                    <a:srgbClr val="51473F"/>
                  </a:clrFrom>
                  <a:clrTo>
                    <a:srgbClr val="51473F">
                      <a:alpha val="0"/>
                    </a:srgbClr>
                  </a:clrTo>
                </a:clrChange>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198370" y="1101090"/>
                <a:ext cx="3406140" cy="3406140"/>
              </a:xfrm>
              <a:prstGeom prst="rect">
                <a:avLst/>
              </a:prstGeom>
            </p:spPr>
          </p:pic>
          <p:pic>
            <p:nvPicPr>
              <p:cNvPr id="5" name="Picture 4"/>
              <p:cNvPicPr>
                <a:picLocks noChangeAspect="1"/>
              </p:cNvPicPr>
              <p:nvPr/>
            </p:nvPicPr>
            <p:blipFill>
              <a:blip r:embed="rId2">
                <a:clrChange>
                  <a:clrFrom>
                    <a:srgbClr val="51473F"/>
                  </a:clrFrom>
                  <a:clrTo>
                    <a:srgbClr val="51473F">
                      <a:alpha val="0"/>
                    </a:srgbClr>
                  </a:clrTo>
                </a:clrChange>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579110" y="1101090"/>
                <a:ext cx="3406140" cy="3406140"/>
              </a:xfrm>
              <a:prstGeom prst="rect">
                <a:avLst/>
              </a:prstGeom>
            </p:spPr>
          </p:pic>
        </p:grpSp>
      </p:grpSp>
      <p:sp>
        <p:nvSpPr>
          <p:cNvPr id="3" name="Rectangle 2"/>
          <p:cNvSpPr/>
          <p:nvPr/>
        </p:nvSpPr>
        <p:spPr>
          <a:xfrm>
            <a:off x="548640" y="518400"/>
            <a:ext cx="8153400" cy="6103850"/>
          </a:xfrm>
          <a:prstGeom prst="rect">
            <a:avLst/>
          </a:prstGeom>
        </p:spPr>
        <p:txBody>
          <a:bodyPr wrap="square">
            <a:spAutoFit/>
          </a:bodyPr>
          <a:lstStyle/>
          <a:p>
            <a:pPr algn="ctr">
              <a:spcBef>
                <a:spcPts val="1200"/>
              </a:spcBef>
              <a:spcAft>
                <a:spcPts val="1200"/>
              </a:spcAft>
            </a:pPr>
            <a:r>
              <a:rPr lang="en-US" sz="2800" dirty="0">
                <a:latin typeface="Gisha" panose="020B0502040204020203" pitchFamily="34" charset="-79"/>
                <a:cs typeface="Gisha" panose="020B0502040204020203" pitchFamily="34" charset="-79"/>
              </a:rPr>
              <a:t>Strategies for Economic Sustainability of Publicly Funded Data Repositories </a:t>
            </a:r>
          </a:p>
          <a:p>
            <a:pPr algn="ctr">
              <a:spcBef>
                <a:spcPts val="1200"/>
              </a:spcBef>
              <a:spcAft>
                <a:spcPts val="1200"/>
              </a:spcAft>
            </a:pPr>
            <a:r>
              <a:rPr lang="en-US" sz="2800" b="1" i="1" dirty="0" smtClean="0">
                <a:solidFill>
                  <a:srgbClr val="FF0000"/>
                </a:solidFill>
                <a:latin typeface="Gisha" panose="020B0502040204020203" pitchFamily="34" charset="-79"/>
                <a:cs typeface="Gisha" panose="020B0502040204020203" pitchFamily="34" charset="-79"/>
              </a:rPr>
              <a:t>Discussion </a:t>
            </a:r>
            <a:r>
              <a:rPr lang="en-US" sz="2800" b="1" i="1" dirty="0">
                <a:solidFill>
                  <a:srgbClr val="FF0000"/>
                </a:solidFill>
                <a:latin typeface="Gisha" panose="020B0502040204020203" pitchFamily="34" charset="-79"/>
                <a:cs typeface="Gisha" panose="020B0502040204020203" pitchFamily="34" charset="-79"/>
              </a:rPr>
              <a:t>Session Three—Current Policies for the Long-term Availability of Research </a:t>
            </a:r>
            <a:r>
              <a:rPr lang="en-US" sz="2800" b="1" i="1" dirty="0" smtClean="0">
                <a:solidFill>
                  <a:srgbClr val="FF0000"/>
                </a:solidFill>
                <a:latin typeface="Gisha" panose="020B0502040204020203" pitchFamily="34" charset="-79"/>
                <a:cs typeface="Gisha" panose="020B0502040204020203" pitchFamily="34" charset="-79"/>
              </a:rPr>
              <a:t>Data</a:t>
            </a:r>
          </a:p>
          <a:p>
            <a:pPr lvl="1">
              <a:spcBef>
                <a:spcPts val="1200"/>
              </a:spcBef>
            </a:pPr>
            <a:r>
              <a:rPr lang="en-US" sz="2800" dirty="0">
                <a:latin typeface="Gisha" panose="020B0502040204020203" pitchFamily="34" charset="-79"/>
                <a:cs typeface="Gisha" panose="020B0502040204020203" pitchFamily="34" charset="-79"/>
              </a:rPr>
              <a:t>Session Chair, Fran Berman, RPI </a:t>
            </a:r>
          </a:p>
          <a:p>
            <a:pPr lvl="1">
              <a:lnSpc>
                <a:spcPct val="120000"/>
              </a:lnSpc>
            </a:pPr>
            <a:r>
              <a:rPr lang="en-US" sz="2800" dirty="0">
                <a:latin typeface="Gisha" panose="020B0502040204020203" pitchFamily="34" charset="-79"/>
                <a:cs typeface="Gisha" panose="020B0502040204020203" pitchFamily="34" charset="-79"/>
              </a:rPr>
              <a:t>Panelists:</a:t>
            </a:r>
          </a:p>
          <a:p>
            <a:pPr lvl="2">
              <a:lnSpc>
                <a:spcPct val="120000"/>
              </a:lnSpc>
            </a:pPr>
            <a:r>
              <a:rPr lang="en-US" sz="2800" dirty="0">
                <a:latin typeface="Gisha" panose="020B0502040204020203" pitchFamily="34" charset="-79"/>
                <a:cs typeface="Gisha" panose="020B0502040204020203" pitchFamily="34" charset="-79"/>
              </a:rPr>
              <a:t>Michael Stebbins, OSTP</a:t>
            </a:r>
          </a:p>
          <a:p>
            <a:pPr lvl="2">
              <a:lnSpc>
                <a:spcPct val="120000"/>
              </a:lnSpc>
            </a:pPr>
            <a:r>
              <a:rPr lang="en-US" sz="2800" dirty="0">
                <a:latin typeface="Gisha" panose="020B0502040204020203" pitchFamily="34" charset="-79"/>
                <a:cs typeface="Gisha" panose="020B0502040204020203" pitchFamily="34" charset="-79"/>
              </a:rPr>
              <a:t>Phil Bourne, NIH</a:t>
            </a:r>
          </a:p>
          <a:p>
            <a:pPr lvl="2">
              <a:lnSpc>
                <a:spcPct val="120000"/>
              </a:lnSpc>
            </a:pPr>
            <a:r>
              <a:rPr lang="en-US" sz="2800" dirty="0" err="1">
                <a:latin typeface="Gisha" panose="020B0502040204020203" pitchFamily="34" charset="-79"/>
                <a:cs typeface="Gisha" panose="020B0502040204020203" pitchFamily="34" charset="-79"/>
              </a:rPr>
              <a:t>Prue</a:t>
            </a:r>
            <a:r>
              <a:rPr lang="en-US" sz="2800" dirty="0">
                <a:latin typeface="Gisha" panose="020B0502040204020203" pitchFamily="34" charset="-79"/>
                <a:cs typeface="Gisha" panose="020B0502040204020203" pitchFamily="34" charset="-79"/>
              </a:rPr>
              <a:t> Adler, ARL</a:t>
            </a:r>
          </a:p>
          <a:p>
            <a:pPr lvl="2">
              <a:lnSpc>
                <a:spcPct val="120000"/>
              </a:lnSpc>
            </a:pPr>
            <a:r>
              <a:rPr lang="en-US" sz="2800" dirty="0">
                <a:latin typeface="Gisha" panose="020B0502040204020203" pitchFamily="34" charset="-79"/>
                <a:cs typeface="Gisha" panose="020B0502040204020203" pitchFamily="34" charset="-79"/>
              </a:rPr>
              <a:t>Myron Gutmann, ICPSR and U Colorado</a:t>
            </a:r>
          </a:p>
          <a:p>
            <a:pPr algn="ctr">
              <a:lnSpc>
                <a:spcPct val="110000"/>
              </a:lnSpc>
            </a:pPr>
            <a:endParaRPr lang="en-US" sz="3200" b="1" dirty="0">
              <a:solidFill>
                <a:srgbClr val="FF0000"/>
              </a:solidFill>
            </a:endParaRPr>
          </a:p>
        </p:txBody>
      </p:sp>
    </p:spTree>
    <p:extLst>
      <p:ext uri="{BB962C8B-B14F-4D97-AF65-F5344CB8AC3E}">
        <p14:creationId xmlns:p14="http://schemas.microsoft.com/office/powerpoint/2010/main" val="3856901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BRDI Planning Workshop</a:t>
            </a:r>
            <a:br>
              <a:rPr lang="en-US" dirty="0" smtClean="0"/>
            </a:br>
            <a:r>
              <a:rPr lang="en-US" dirty="0" smtClean="0"/>
              <a:t>Economic Sustainability of Data Repositories</a:t>
            </a:r>
            <a:br>
              <a:rPr lang="en-US" dirty="0" smtClean="0"/>
            </a:br>
            <a:r>
              <a:rPr lang="en-US" dirty="0" smtClean="0"/>
              <a:t>Session 3</a:t>
            </a:r>
            <a:endParaRPr lang="en-US" dirty="0"/>
          </a:p>
        </p:txBody>
      </p:sp>
      <p:sp>
        <p:nvSpPr>
          <p:cNvPr id="3" name="Subtitle 2"/>
          <p:cNvSpPr>
            <a:spLocks noGrp="1"/>
          </p:cNvSpPr>
          <p:nvPr>
            <p:ph type="subTitle" idx="1"/>
          </p:nvPr>
        </p:nvSpPr>
        <p:spPr/>
        <p:txBody>
          <a:bodyPr/>
          <a:lstStyle/>
          <a:p>
            <a:endParaRPr lang="en-US" dirty="0" smtClean="0"/>
          </a:p>
          <a:p>
            <a:r>
              <a:rPr lang="en-US" dirty="0" smtClean="0">
                <a:solidFill>
                  <a:schemeClr val="tx1"/>
                </a:solidFill>
              </a:rPr>
              <a:t>Myron Gutmann</a:t>
            </a:r>
            <a:endParaRPr lang="en-US" dirty="0">
              <a:solidFill>
                <a:schemeClr val="tx1"/>
              </a:solidFill>
            </a:endParaRPr>
          </a:p>
        </p:txBody>
      </p:sp>
    </p:spTree>
    <p:extLst>
      <p:ext uri="{BB962C8B-B14F-4D97-AF65-F5344CB8AC3E}">
        <p14:creationId xmlns:p14="http://schemas.microsoft.com/office/powerpoint/2010/main" val="2396290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Today</a:t>
            </a:r>
            <a:endParaRPr lang="en-US" dirty="0"/>
          </a:p>
        </p:txBody>
      </p:sp>
      <p:sp>
        <p:nvSpPr>
          <p:cNvPr id="3" name="Content Placeholder 2"/>
          <p:cNvSpPr>
            <a:spLocks noGrp="1"/>
          </p:cNvSpPr>
          <p:nvPr>
            <p:ph idx="1"/>
          </p:nvPr>
        </p:nvSpPr>
        <p:spPr>
          <a:xfrm>
            <a:off x="457200" y="1417638"/>
            <a:ext cx="8350536" cy="5022259"/>
          </a:xfrm>
        </p:spPr>
        <p:txBody>
          <a:bodyPr>
            <a:normAutofit/>
          </a:bodyPr>
          <a:lstStyle/>
          <a:p>
            <a:r>
              <a:rPr lang="en-US" dirty="0" smtClean="0"/>
              <a:t>Generally supports replication and reuse of scientific data</a:t>
            </a:r>
          </a:p>
          <a:p>
            <a:r>
              <a:rPr lang="en-US" dirty="0" smtClean="0"/>
              <a:t>Government-owned data are well supported</a:t>
            </a:r>
          </a:p>
          <a:p>
            <a:r>
              <a:rPr lang="en-US" dirty="0" smtClean="0"/>
              <a:t>PI Data policies are mixed – NIH and NSF have proactive policies that encourage sharing, not necessarily preservation</a:t>
            </a:r>
          </a:p>
          <a:p>
            <a:r>
              <a:rPr lang="en-US" dirty="0" err="1" smtClean="0"/>
              <a:t>Holdren</a:t>
            </a:r>
            <a:r>
              <a:rPr lang="en-US" dirty="0" smtClean="0"/>
              <a:t> memo (2013) encourages preservation</a:t>
            </a:r>
          </a:p>
          <a:p>
            <a:r>
              <a:rPr lang="en-US" dirty="0"/>
              <a:t>L</a:t>
            </a:r>
            <a:r>
              <a:rPr lang="en-US" dirty="0" smtClean="0"/>
              <a:t>arge data collections better supported than small</a:t>
            </a:r>
            <a:endParaRPr lang="en-US" dirty="0"/>
          </a:p>
        </p:txBody>
      </p:sp>
    </p:spTree>
    <p:extLst>
      <p:ext uri="{BB962C8B-B14F-4D97-AF65-F5344CB8AC3E}">
        <p14:creationId xmlns:p14="http://schemas.microsoft.com/office/powerpoint/2010/main" val="3007865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Good Policy is Difficult</a:t>
            </a:r>
            <a:endParaRPr lang="en-US" dirty="0"/>
          </a:p>
        </p:txBody>
      </p:sp>
      <p:sp>
        <p:nvSpPr>
          <p:cNvPr id="3" name="Content Placeholder 2"/>
          <p:cNvSpPr>
            <a:spLocks noGrp="1"/>
          </p:cNvSpPr>
          <p:nvPr>
            <p:ph idx="1"/>
          </p:nvPr>
        </p:nvSpPr>
        <p:spPr/>
        <p:txBody>
          <a:bodyPr/>
          <a:lstStyle/>
          <a:p>
            <a:r>
              <a:rPr lang="en-US" dirty="0" smtClean="0"/>
              <a:t>Many different interests: researchers, (research) institutions, repositories, sponsoring agencies &amp; foundations, policy makers &amp; policy thinkers</a:t>
            </a:r>
          </a:p>
          <a:p>
            <a:r>
              <a:rPr lang="en-US" dirty="0" smtClean="0"/>
              <a:t>Inadequate consensus about the value of preserving data (unlike publications)</a:t>
            </a:r>
          </a:p>
          <a:p>
            <a:r>
              <a:rPr lang="en-US" dirty="0" smtClean="0"/>
              <a:t>Limited resources and tension between data preservation and support of new research</a:t>
            </a:r>
            <a:endParaRPr lang="en-US" dirty="0"/>
          </a:p>
        </p:txBody>
      </p:sp>
    </p:spTree>
    <p:extLst>
      <p:ext uri="{BB962C8B-B14F-4D97-AF65-F5344CB8AC3E}">
        <p14:creationId xmlns:p14="http://schemas.microsoft.com/office/powerpoint/2010/main" val="3573289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204" y="274638"/>
            <a:ext cx="8575593" cy="1143000"/>
          </a:xfrm>
        </p:spPr>
        <p:txBody>
          <a:bodyPr>
            <a:noAutofit/>
          </a:bodyPr>
          <a:lstStyle/>
          <a:p>
            <a:r>
              <a:rPr lang="en-US" dirty="0" smtClean="0"/>
              <a:t>What the Panel Should Think About</a:t>
            </a:r>
            <a:endParaRPr lang="en-US" dirty="0"/>
          </a:p>
        </p:txBody>
      </p:sp>
      <p:sp>
        <p:nvSpPr>
          <p:cNvPr id="3" name="Content Placeholder 2"/>
          <p:cNvSpPr>
            <a:spLocks noGrp="1"/>
          </p:cNvSpPr>
          <p:nvPr>
            <p:ph idx="1"/>
          </p:nvPr>
        </p:nvSpPr>
        <p:spPr>
          <a:xfrm>
            <a:off x="457200" y="1600200"/>
            <a:ext cx="8229600" cy="4858404"/>
          </a:xfrm>
        </p:spPr>
        <p:txBody>
          <a:bodyPr>
            <a:normAutofit lnSpcReduction="10000"/>
          </a:bodyPr>
          <a:lstStyle/>
          <a:p>
            <a:r>
              <a:rPr lang="en-US" dirty="0" smtClean="0"/>
              <a:t>What has made the library model successful for publications, and how would it extend to data?</a:t>
            </a:r>
          </a:p>
          <a:p>
            <a:r>
              <a:rPr lang="en-US" dirty="0" smtClean="0"/>
              <a:t>How do we create a peer-review system for data preservation?</a:t>
            </a:r>
          </a:p>
          <a:p>
            <a:r>
              <a:rPr lang="en-US" dirty="0" smtClean="0"/>
              <a:t>How do we make the cost of data curation and preservation sustainable?</a:t>
            </a:r>
          </a:p>
          <a:p>
            <a:r>
              <a:rPr lang="en-US" dirty="0" smtClean="0"/>
              <a:t>How do research sponsors find the happy point between supporting data preservation and new research?</a:t>
            </a:r>
          </a:p>
          <a:p>
            <a:endParaRPr lang="en-US" dirty="0"/>
          </a:p>
        </p:txBody>
      </p:sp>
    </p:spTree>
    <p:extLst>
      <p:ext uri="{BB962C8B-B14F-4D97-AF65-F5344CB8AC3E}">
        <p14:creationId xmlns:p14="http://schemas.microsoft.com/office/powerpoint/2010/main" val="499939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rPr>
              <a:t>Policy can be an effective tool</a:t>
            </a:r>
            <a:endParaRPr lang="en-US" sz="3600" b="1" dirty="0">
              <a:solidFill>
                <a:srgbClr val="FF0000"/>
              </a:solidFill>
            </a:endParaRPr>
          </a:p>
        </p:txBody>
      </p:sp>
      <p:sp>
        <p:nvSpPr>
          <p:cNvPr id="3" name="Content Placeholder 2"/>
          <p:cNvSpPr>
            <a:spLocks noGrp="1"/>
          </p:cNvSpPr>
          <p:nvPr>
            <p:ph idx="1"/>
          </p:nvPr>
        </p:nvSpPr>
        <p:spPr>
          <a:xfrm>
            <a:off x="533400" y="1600200"/>
            <a:ext cx="3581400" cy="4572000"/>
          </a:xfrm>
        </p:spPr>
        <p:txBody>
          <a:bodyPr>
            <a:normAutofit/>
          </a:bodyPr>
          <a:lstStyle/>
          <a:p>
            <a:pPr>
              <a:spcBef>
                <a:spcPts val="1800"/>
              </a:spcBef>
            </a:pPr>
            <a:r>
              <a:rPr lang="en-US" sz="2800" dirty="0">
                <a:latin typeface="Gisha" panose="020B0502040204020203" pitchFamily="34" charset="-79"/>
                <a:cs typeface="Gisha" panose="020B0502040204020203" pitchFamily="34" charset="-79"/>
              </a:rPr>
              <a:t>t</a:t>
            </a:r>
            <a:r>
              <a:rPr lang="en-US" sz="2800" dirty="0" smtClean="0">
                <a:latin typeface="Gisha" panose="020B0502040204020203" pitchFamily="34" charset="-79"/>
                <a:cs typeface="Gisha" panose="020B0502040204020203" pitchFamily="34" charset="-79"/>
              </a:rPr>
              <a:t>o promote specific behavior / practice …</a:t>
            </a:r>
          </a:p>
          <a:p>
            <a:pPr>
              <a:lnSpc>
                <a:spcPct val="110000"/>
              </a:lnSpc>
              <a:spcBef>
                <a:spcPts val="3000"/>
              </a:spcBef>
            </a:pPr>
            <a:r>
              <a:rPr lang="en-US" sz="2800" dirty="0">
                <a:latin typeface="Gisha" panose="020B0502040204020203" pitchFamily="34" charset="-79"/>
                <a:cs typeface="Gisha" panose="020B0502040204020203" pitchFamily="34" charset="-79"/>
              </a:rPr>
              <a:t>t</a:t>
            </a:r>
            <a:r>
              <a:rPr lang="en-US" sz="2800" dirty="0" smtClean="0">
                <a:latin typeface="Gisha" panose="020B0502040204020203" pitchFamily="34" charset="-79"/>
                <a:cs typeface="Gisha" panose="020B0502040204020203" pitchFamily="34" charset="-79"/>
              </a:rPr>
              <a:t>o focus efforts and resources…</a:t>
            </a:r>
          </a:p>
          <a:p>
            <a:pPr>
              <a:lnSpc>
                <a:spcPct val="110000"/>
              </a:lnSpc>
              <a:spcBef>
                <a:spcPts val="3000"/>
              </a:spcBef>
            </a:pPr>
            <a:r>
              <a:rPr lang="en-US" sz="2800" dirty="0">
                <a:latin typeface="Gisha" panose="020B0502040204020203" pitchFamily="34" charset="-79"/>
                <a:cs typeface="Gisha" panose="020B0502040204020203" pitchFamily="34" charset="-79"/>
              </a:rPr>
              <a:t>t</a:t>
            </a:r>
            <a:r>
              <a:rPr lang="en-US" sz="2800" dirty="0" smtClean="0">
                <a:latin typeface="Gisha" panose="020B0502040204020203" pitchFamily="34" charset="-79"/>
                <a:cs typeface="Gisha" panose="020B0502040204020203" pitchFamily="34" charset="-79"/>
              </a:rPr>
              <a:t>o change community </a:t>
            </a:r>
            <a:br>
              <a:rPr lang="en-US" sz="2800" dirty="0" smtClean="0">
                <a:latin typeface="Gisha" panose="020B0502040204020203" pitchFamily="34" charset="-79"/>
                <a:cs typeface="Gisha" panose="020B0502040204020203" pitchFamily="34" charset="-79"/>
              </a:rPr>
            </a:br>
            <a:r>
              <a:rPr lang="en-US" sz="2800" dirty="0" smtClean="0">
                <a:latin typeface="Gisha" panose="020B0502040204020203" pitchFamily="34" charset="-79"/>
                <a:cs typeface="Gisha" panose="020B0502040204020203" pitchFamily="34" charset="-79"/>
              </a:rPr>
              <a:t>culture …</a:t>
            </a:r>
          </a:p>
          <a:p>
            <a:endParaRPr lang="en-US" dirty="0"/>
          </a:p>
        </p:txBody>
      </p:sp>
      <p:pic>
        <p:nvPicPr>
          <p:cNvPr id="6" name="Picture 5"/>
          <p:cNvPicPr>
            <a:picLocks noChangeAspect="1"/>
          </p:cNvPicPr>
          <p:nvPr/>
        </p:nvPicPr>
        <p:blipFill rotWithShape="1">
          <a:blip r:embed="rId2" cstate="email">
            <a:extLst/>
          </a:blip>
          <a:srcRect l="4444" t="8889" r="5000" b="15000"/>
          <a:stretch/>
        </p:blipFill>
        <p:spPr>
          <a:xfrm>
            <a:off x="4114800" y="4419600"/>
            <a:ext cx="1828800" cy="1746892"/>
          </a:xfrm>
          <a:prstGeom prst="roundRect">
            <a:avLst/>
          </a:prstGeom>
          <a:ln w="28575">
            <a:solidFill>
              <a:srgbClr val="FF0000"/>
            </a:solidFill>
          </a:ln>
          <a:effectLst>
            <a:glow rad="63500">
              <a:schemeClr val="accent3">
                <a:satMod val="175000"/>
                <a:alpha val="40000"/>
              </a:schemeClr>
            </a:glow>
          </a:effectLst>
        </p:spPr>
      </p:pic>
      <p:pic>
        <p:nvPicPr>
          <p:cNvPr id="1031" name="Picture 7" descr="http://blog.ccbcmd.edu/connection/files/2012/09/No-Smoking-Sign-K-268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24000"/>
            <a:ext cx="21124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843" t="36436" r="32813" b="15692"/>
          <a:stretch/>
        </p:blipFill>
        <p:spPr bwMode="auto">
          <a:xfrm>
            <a:off x="6248400" y="3451200"/>
            <a:ext cx="2571639" cy="1936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706708" y="6444733"/>
            <a:ext cx="6187784" cy="307777"/>
          </a:xfrm>
          <a:prstGeom prst="rect">
            <a:avLst/>
          </a:prstGeom>
          <a:noFill/>
        </p:spPr>
        <p:txBody>
          <a:bodyPr wrap="none" rtlCol="0">
            <a:spAutoFit/>
          </a:bodyPr>
          <a:lstStyle/>
          <a:p>
            <a:r>
              <a:rPr lang="en-US" sz="1400" i="1" dirty="0" smtClean="0">
                <a:solidFill>
                  <a:schemeClr val="accent5">
                    <a:lumMod val="75000"/>
                  </a:schemeClr>
                </a:solidFill>
              </a:rPr>
              <a:t>School </a:t>
            </a:r>
            <a:r>
              <a:rPr lang="en-US" sz="1400" i="1" dirty="0">
                <a:solidFill>
                  <a:schemeClr val="accent5">
                    <a:lumMod val="75000"/>
                  </a:schemeClr>
                </a:solidFill>
              </a:rPr>
              <a:t>sign image:  http://www.safetysign.com/categories/s84/school-safety-signs</a:t>
            </a:r>
          </a:p>
        </p:txBody>
      </p:sp>
    </p:spTree>
    <p:extLst>
      <p:ext uri="{BB962C8B-B14F-4D97-AF65-F5344CB8AC3E}">
        <p14:creationId xmlns:p14="http://schemas.microsoft.com/office/powerpoint/2010/main" val="1137201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solidFill>
                  <a:srgbClr val="FF0000"/>
                </a:solidFill>
                <a:latin typeface="Gisha" panose="020B0502040204020203" pitchFamily="34" charset="-79"/>
                <a:cs typeface="Gisha" panose="020B0502040204020203" pitchFamily="34" charset="-79"/>
              </a:rPr>
              <a:t>U.S. Research Data Policies Already Broadly Influencing U.S. Research Data Landscape and Potential for Data-Driven Innovation</a:t>
            </a:r>
            <a:endParaRPr lang="en-US" sz="2800" b="1" dirty="0">
              <a:solidFill>
                <a:srgbClr val="FF0000"/>
              </a:solidFill>
              <a:latin typeface="Gisha" panose="020B0502040204020203" pitchFamily="34" charset="-79"/>
              <a:cs typeface="Gisha" panose="020B0502040204020203" pitchFamily="34" charset="-79"/>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158" t="13781" r="27423" b="44924"/>
          <a:stretch/>
        </p:blipFill>
        <p:spPr bwMode="auto">
          <a:xfrm>
            <a:off x="457200" y="1676400"/>
            <a:ext cx="2754820" cy="2971801"/>
          </a:xfrm>
          <a:prstGeom prst="rect">
            <a:avLst/>
          </a:prstGeom>
          <a:noFill/>
          <a:ln w="12700">
            <a:solidFill>
              <a:srgbClr val="FF0000"/>
            </a:solidFill>
            <a:miter lim="800000"/>
            <a:headEnd/>
            <a:tailEnd/>
          </a:ln>
          <a:effectLst>
            <a:glow rad="63500">
              <a:schemeClr val="accent3">
                <a:satMod val="175000"/>
                <a:alpha val="40000"/>
              </a:schemeClr>
            </a:glow>
          </a:effectLst>
          <a:extLst>
            <a:ext uri="{909E8E84-426E-40DD-AFC4-6F175D3DCCD1}">
              <a14:hiddenFill xmlns:a14="http://schemas.microsoft.com/office/drawing/2010/main">
                <a:solidFill>
                  <a:schemeClr val="accent1"/>
                </a:solidFill>
              </a14:hiddenFill>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0209" t="16333" r="31145" b="47969"/>
          <a:stretch/>
        </p:blipFill>
        <p:spPr bwMode="auto">
          <a:xfrm>
            <a:off x="3962400" y="1689100"/>
            <a:ext cx="3530600" cy="2318607"/>
          </a:xfrm>
          <a:prstGeom prst="rect">
            <a:avLst/>
          </a:prstGeom>
          <a:noFill/>
          <a:ln w="12700">
            <a:solidFill>
              <a:srgbClr val="FF0000"/>
            </a:solidFill>
            <a:miter lim="800000"/>
            <a:headEnd/>
            <a:tailEnd/>
          </a:ln>
          <a:effectLst>
            <a:glow rad="635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915" t="9415" r="3449" b="49173"/>
          <a:stretch/>
        </p:blipFill>
        <p:spPr bwMode="auto">
          <a:xfrm>
            <a:off x="1676400" y="4908550"/>
            <a:ext cx="6273800" cy="161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File:US-NLM-PubMed-Logo.sv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13300" y="4257677"/>
            <a:ext cx="1803797" cy="64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919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1447800"/>
          </a:xfrm>
        </p:spPr>
        <p:txBody>
          <a:bodyPr>
            <a:normAutofit fontScale="90000"/>
          </a:bodyPr>
          <a:lstStyle/>
          <a:p>
            <a:r>
              <a:rPr lang="en-US" sz="3200" b="1" dirty="0" smtClean="0">
                <a:latin typeface="Gisha" panose="020B0502040204020203" pitchFamily="34" charset="-79"/>
                <a:cs typeface="Gisha" panose="020B0502040204020203" pitchFamily="34" charset="-79"/>
              </a:rPr>
              <a:t>Government can’t support everything.</a:t>
            </a:r>
            <a:br>
              <a:rPr lang="en-US" sz="3200" b="1" dirty="0" smtClean="0">
                <a:latin typeface="Gisha" panose="020B0502040204020203" pitchFamily="34" charset="-79"/>
                <a:cs typeface="Gisha" panose="020B0502040204020203" pitchFamily="34" charset="-79"/>
              </a:rPr>
            </a:br>
            <a:r>
              <a:rPr lang="en-US" sz="3200" b="1" dirty="0" smtClean="0">
                <a:solidFill>
                  <a:srgbClr val="FF0000"/>
                </a:solidFill>
                <a:latin typeface="Gisha" panose="020B0502040204020203" pitchFamily="34" charset="-79"/>
                <a:cs typeface="Gisha" panose="020B0502040204020203" pitchFamily="34" charset="-79"/>
              </a:rPr>
              <a:t>How can we use policy as a tool to promote economically sustainable data stewardship?</a:t>
            </a:r>
            <a:endParaRPr lang="en-US" sz="3200" dirty="0"/>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0936" t="21277" r="25313"/>
          <a:stretch/>
        </p:blipFill>
        <p:spPr bwMode="auto">
          <a:xfrm>
            <a:off x="609600" y="2057400"/>
            <a:ext cx="4724400" cy="4065182"/>
          </a:xfrm>
          <a:prstGeom prst="rect">
            <a:avLst/>
          </a:prstGeom>
          <a:noFill/>
          <a:ln w="12700">
            <a:solidFill>
              <a:schemeClr val="tx1"/>
            </a:solidFill>
            <a:miter lim="800000"/>
            <a:headEnd/>
            <a:tailEnd/>
          </a:ln>
          <a:effectLst>
            <a:glow rad="63500">
              <a:schemeClr val="accent3">
                <a:satMod val="175000"/>
                <a:alpha val="40000"/>
              </a:schemeClr>
            </a:glow>
          </a:effectLst>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1719" t="39627" r="36719" b="27660"/>
          <a:stretch/>
        </p:blipFill>
        <p:spPr bwMode="auto">
          <a:xfrm>
            <a:off x="3810000" y="4724400"/>
            <a:ext cx="4514695" cy="1682750"/>
          </a:xfrm>
          <a:prstGeom prst="rect">
            <a:avLst/>
          </a:prstGeom>
          <a:noFill/>
          <a:ln w="12700">
            <a:solidFill>
              <a:schemeClr val="tx1"/>
            </a:solidFill>
            <a:miter lim="800000"/>
            <a:headEnd/>
            <a:tailEnd/>
          </a:ln>
          <a:effectLst>
            <a:glow rad="63500">
              <a:schemeClr val="accent3">
                <a:satMod val="175000"/>
                <a:alpha val="40000"/>
              </a:schemeClr>
            </a:glow>
          </a:effectLst>
          <a:extLst>
            <a:ext uri="{909E8E84-426E-40DD-AFC4-6F175D3DCCD1}">
              <a14:hiddenFill xmlns:a14="http://schemas.microsoft.com/office/drawing/2010/main">
                <a:solidFill>
                  <a:schemeClr val="accent1"/>
                </a:solidFill>
              </a14:hiddenFill>
            </a:ext>
          </a:extLst>
        </p:spPr>
      </p:pic>
      <p:pic>
        <p:nvPicPr>
          <p:cNvPr id="10" name="Picture 6"/>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23922" t="35923" r="41851" b="41281"/>
          <a:stretch/>
        </p:blipFill>
        <p:spPr bwMode="auto">
          <a:xfrm>
            <a:off x="4458919" y="2819400"/>
            <a:ext cx="3840376" cy="1598611"/>
          </a:xfrm>
          <a:prstGeom prst="rect">
            <a:avLst/>
          </a:prstGeom>
          <a:noFill/>
          <a:ln w="12700">
            <a:solidFill>
              <a:srgbClr val="FF0000"/>
            </a:solidFill>
            <a:miter lim="800000"/>
            <a:headEnd/>
            <a:tailEnd/>
          </a:ln>
          <a:effectLst>
            <a:glow rad="63500">
              <a:schemeClr val="accent3">
                <a:satMod val="175000"/>
                <a:alpha val="40000"/>
              </a:schemeClr>
            </a:glo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63982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solidFill>
                  <a:srgbClr val="FF0000"/>
                </a:solidFill>
                <a:latin typeface="Gisha" panose="020B0502040204020203" pitchFamily="34" charset="-79"/>
                <a:cs typeface="Gisha" panose="020B0502040204020203" pitchFamily="34" charset="-79"/>
              </a:rPr>
              <a:t>Discussion Session Three -- Current Policies for the Long-term Availability of Research Data</a:t>
            </a:r>
            <a:endParaRPr lang="en-US" sz="2800" dirty="0">
              <a:solidFill>
                <a:srgbClr val="FF0000"/>
              </a:solidFill>
              <a:latin typeface="Gisha" panose="020B0502040204020203" pitchFamily="34" charset="-79"/>
              <a:cs typeface="Gisha" panose="020B0502040204020203" pitchFamily="34" charset="-79"/>
            </a:endParaRPr>
          </a:p>
        </p:txBody>
      </p:sp>
      <p:sp>
        <p:nvSpPr>
          <p:cNvPr id="3" name="Content Placeholder 2"/>
          <p:cNvSpPr>
            <a:spLocks noGrp="1"/>
          </p:cNvSpPr>
          <p:nvPr>
            <p:ph idx="1"/>
          </p:nvPr>
        </p:nvSpPr>
        <p:spPr>
          <a:xfrm>
            <a:off x="457200" y="1676400"/>
            <a:ext cx="8229600" cy="4449763"/>
          </a:xfrm>
        </p:spPr>
        <p:txBody>
          <a:bodyPr>
            <a:normAutofit/>
          </a:bodyPr>
          <a:lstStyle/>
          <a:p>
            <a:pPr>
              <a:spcBef>
                <a:spcPts val="1800"/>
              </a:spcBef>
            </a:pPr>
            <a:r>
              <a:rPr lang="en-US" sz="2800" b="1" dirty="0" smtClean="0">
                <a:solidFill>
                  <a:srgbClr val="0000FF"/>
                </a:solidFill>
              </a:rPr>
              <a:t>Michael </a:t>
            </a:r>
            <a:r>
              <a:rPr lang="en-US" sz="2800" b="1" dirty="0">
                <a:solidFill>
                  <a:srgbClr val="0000FF"/>
                </a:solidFill>
              </a:rPr>
              <a:t>Stebbins</a:t>
            </a:r>
            <a:r>
              <a:rPr lang="en-US" sz="2800" dirty="0"/>
              <a:t>, </a:t>
            </a:r>
            <a:r>
              <a:rPr lang="en-US" sz="2800" dirty="0" smtClean="0"/>
              <a:t>Office of Science and Technology Policy</a:t>
            </a:r>
            <a:endParaRPr lang="en-US" sz="2800" dirty="0"/>
          </a:p>
          <a:p>
            <a:pPr>
              <a:spcBef>
                <a:spcPts val="1800"/>
              </a:spcBef>
            </a:pPr>
            <a:r>
              <a:rPr lang="en-US" sz="2800" b="1" dirty="0">
                <a:solidFill>
                  <a:srgbClr val="0000FF"/>
                </a:solidFill>
              </a:rPr>
              <a:t>Phil Bourne</a:t>
            </a:r>
            <a:r>
              <a:rPr lang="en-US" sz="2800" dirty="0"/>
              <a:t>, </a:t>
            </a:r>
            <a:r>
              <a:rPr lang="en-US" sz="2800" dirty="0" smtClean="0"/>
              <a:t>National Institutes of Health</a:t>
            </a:r>
            <a:endParaRPr lang="en-US" sz="2800" dirty="0"/>
          </a:p>
          <a:p>
            <a:pPr>
              <a:spcBef>
                <a:spcPts val="1800"/>
              </a:spcBef>
            </a:pPr>
            <a:r>
              <a:rPr lang="en-US" sz="2800" b="1" dirty="0" err="1">
                <a:solidFill>
                  <a:srgbClr val="0000FF"/>
                </a:solidFill>
              </a:rPr>
              <a:t>Prue</a:t>
            </a:r>
            <a:r>
              <a:rPr lang="en-US" sz="2800" b="1" dirty="0">
                <a:solidFill>
                  <a:srgbClr val="0000FF"/>
                </a:solidFill>
              </a:rPr>
              <a:t> Adler</a:t>
            </a:r>
            <a:r>
              <a:rPr lang="en-US" sz="2800" dirty="0"/>
              <a:t>, </a:t>
            </a:r>
            <a:r>
              <a:rPr lang="en-US" sz="2800" dirty="0" smtClean="0"/>
              <a:t>Association of Research Libraries</a:t>
            </a:r>
            <a:endParaRPr lang="en-US" sz="2800" dirty="0"/>
          </a:p>
          <a:p>
            <a:pPr>
              <a:spcBef>
                <a:spcPts val="1800"/>
              </a:spcBef>
            </a:pPr>
            <a:r>
              <a:rPr lang="en-US" sz="2800" b="1" dirty="0">
                <a:solidFill>
                  <a:srgbClr val="0000FF"/>
                </a:solidFill>
              </a:rPr>
              <a:t>Myron Gutmann</a:t>
            </a:r>
            <a:r>
              <a:rPr lang="en-US" sz="2800" dirty="0"/>
              <a:t>, </a:t>
            </a:r>
            <a:r>
              <a:rPr lang="en-US" sz="2800" dirty="0" smtClean="0"/>
              <a:t>Inter-University Consortium for Political and Social Research and University of Colorado</a:t>
            </a:r>
            <a:endParaRPr lang="en-US" sz="2800" dirty="0"/>
          </a:p>
        </p:txBody>
      </p:sp>
    </p:spTree>
    <p:extLst>
      <p:ext uri="{BB962C8B-B14F-4D97-AF65-F5344CB8AC3E}">
        <p14:creationId xmlns:p14="http://schemas.microsoft.com/office/powerpoint/2010/main" val="3344911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err="1" smtClean="0">
                <a:latin typeface="Gisha" panose="020B0502040204020203" pitchFamily="34" charset="-79"/>
                <a:cs typeface="Gisha" panose="020B0502040204020203" pitchFamily="34" charset="-79"/>
              </a:rPr>
              <a:t>Prue</a:t>
            </a:r>
            <a:r>
              <a:rPr lang="en-US" dirty="0" smtClean="0">
                <a:latin typeface="Gisha" panose="020B0502040204020203" pitchFamily="34" charset="-79"/>
                <a:cs typeface="Gisha" panose="020B0502040204020203" pitchFamily="34" charset="-79"/>
              </a:rPr>
              <a:t> Adler</a:t>
            </a:r>
            <a:endParaRPr lang="en-US" dirty="0">
              <a:latin typeface="Gisha" panose="020B0502040204020203" pitchFamily="34" charset="-79"/>
              <a:cs typeface="Gisha" panose="020B0502040204020203" pitchFamily="34" charset="-79"/>
            </a:endParaRPr>
          </a:p>
        </p:txBody>
      </p:sp>
      <p:sp>
        <p:nvSpPr>
          <p:cNvPr id="3" name="Content Placeholder 2"/>
          <p:cNvSpPr>
            <a:spLocks noGrp="1"/>
          </p:cNvSpPr>
          <p:nvPr>
            <p:ph idx="1"/>
          </p:nvPr>
        </p:nvSpPr>
        <p:spPr>
          <a:xfrm>
            <a:off x="457200" y="1143000"/>
            <a:ext cx="8229600" cy="5562600"/>
          </a:xfrm>
        </p:spPr>
        <p:txBody>
          <a:bodyPr>
            <a:normAutofit lnSpcReduction="10000"/>
          </a:bodyPr>
          <a:lstStyle/>
          <a:p>
            <a:pPr>
              <a:lnSpc>
                <a:spcPct val="120000"/>
              </a:lnSpc>
              <a:spcBef>
                <a:spcPts val="1200"/>
              </a:spcBef>
            </a:pPr>
            <a:r>
              <a:rPr lang="en-US" sz="1800" dirty="0" err="1" smtClean="0">
                <a:latin typeface="Gisha" panose="020B0502040204020203" pitchFamily="34" charset="-79"/>
                <a:cs typeface="Gisha" panose="020B0502040204020203" pitchFamily="34" charset="-79"/>
              </a:rPr>
              <a:t>Prue</a:t>
            </a:r>
            <a:r>
              <a:rPr lang="en-US" sz="1800" dirty="0" smtClean="0">
                <a:latin typeface="Gisha" panose="020B0502040204020203" pitchFamily="34" charset="-79"/>
                <a:cs typeface="Gisha" panose="020B0502040204020203" pitchFamily="34" charset="-79"/>
              </a:rPr>
              <a:t>. </a:t>
            </a:r>
            <a:r>
              <a:rPr lang="en-US" sz="1800" dirty="0">
                <a:latin typeface="Gisha" panose="020B0502040204020203" pitchFamily="34" charset="-79"/>
                <a:cs typeface="Gisha" panose="020B0502040204020203" pitchFamily="34" charset="-79"/>
              </a:rPr>
              <a:t>Adler is the Associate Executive Director of the Association of Research Libraries.  </a:t>
            </a:r>
            <a:r>
              <a:rPr lang="en-US" sz="1800" dirty="0" smtClean="0">
                <a:latin typeface="Gisha" panose="020B0502040204020203" pitchFamily="34" charset="-79"/>
                <a:cs typeface="Gisha" panose="020B0502040204020203" pitchFamily="34" charset="-79"/>
              </a:rPr>
              <a:t>Prior </a:t>
            </a:r>
            <a:r>
              <a:rPr lang="en-US" sz="1800" dirty="0">
                <a:latin typeface="Gisha" panose="020B0502040204020203" pitchFamily="34" charset="-79"/>
                <a:cs typeface="Gisha" panose="020B0502040204020203" pitchFamily="34" charset="-79"/>
              </a:rPr>
              <a:t>to joining ARL in 1989, Ms. Adler was Assistant Project Director, Communications and Information Technologies Program, Congressional Office of Technology Assessment where she worked on studies relating to government information, networking and supercomputer issues, and information technologies and education. </a:t>
            </a:r>
          </a:p>
          <a:p>
            <a:pPr>
              <a:lnSpc>
                <a:spcPct val="120000"/>
              </a:lnSpc>
              <a:spcBef>
                <a:spcPts val="1200"/>
              </a:spcBef>
            </a:pPr>
            <a:r>
              <a:rPr lang="en-US" sz="1800" dirty="0">
                <a:latin typeface="Gisha" panose="020B0502040204020203" pitchFamily="34" charset="-79"/>
                <a:cs typeface="Gisha" panose="020B0502040204020203" pitchFamily="34" charset="-79"/>
              </a:rPr>
              <a:t>Ms. Adler has an M.S. in Library Science and M.A. in American History from the Catholic University of America and a B.A. in History from George Washington University.  </a:t>
            </a:r>
            <a:endParaRPr lang="en-US" sz="1800" dirty="0" smtClean="0">
              <a:latin typeface="Gisha" panose="020B0502040204020203" pitchFamily="34" charset="-79"/>
              <a:cs typeface="Gisha" panose="020B0502040204020203" pitchFamily="34" charset="-79"/>
            </a:endParaRPr>
          </a:p>
          <a:p>
            <a:pPr>
              <a:lnSpc>
                <a:spcPct val="120000"/>
              </a:lnSpc>
              <a:spcBef>
                <a:spcPts val="1200"/>
              </a:spcBef>
            </a:pPr>
            <a:r>
              <a:rPr lang="en-US" sz="1800" dirty="0" smtClean="0">
                <a:latin typeface="Gisha" panose="020B0502040204020203" pitchFamily="34" charset="-79"/>
                <a:cs typeface="Gisha" panose="020B0502040204020203" pitchFamily="34" charset="-79"/>
              </a:rPr>
              <a:t>She </a:t>
            </a:r>
            <a:r>
              <a:rPr lang="en-US" sz="1800" dirty="0">
                <a:latin typeface="Gisha" panose="020B0502040204020203" pitchFamily="34" charset="-79"/>
                <a:cs typeface="Gisha" panose="020B0502040204020203" pitchFamily="34" charset="-79"/>
              </a:rPr>
              <a:t>has participated </a:t>
            </a:r>
            <a:r>
              <a:rPr lang="en-US" sz="1800" dirty="0" smtClean="0">
                <a:latin typeface="Gisha" panose="020B0502040204020203" pitchFamily="34" charset="-79"/>
                <a:cs typeface="Gisha" panose="020B0502040204020203" pitchFamily="34" charset="-79"/>
              </a:rPr>
              <a:t>on multiple advisory </a:t>
            </a:r>
            <a:r>
              <a:rPr lang="en-US" sz="1800" dirty="0">
                <a:latin typeface="Gisha" panose="020B0502040204020203" pitchFamily="34" charset="-79"/>
                <a:cs typeface="Gisha" panose="020B0502040204020203" pitchFamily="34" charset="-79"/>
              </a:rPr>
              <a:t>councils including the Depository Library Council, the National Satellite Land Remote Sensing Data Archive Advisory Committee, the Board of Directors of the National Center for Geographic Information and Analysis, </a:t>
            </a:r>
            <a:r>
              <a:rPr lang="en-US" sz="1800" dirty="0" smtClean="0">
                <a:latin typeface="Gisha" panose="020B0502040204020203" pitchFamily="34" charset="-79"/>
                <a:cs typeface="Gisha" panose="020B0502040204020203" pitchFamily="34" charset="-79"/>
              </a:rPr>
              <a:t>NRC’s Steering </a:t>
            </a:r>
            <a:r>
              <a:rPr lang="en-US" sz="1800" dirty="0">
                <a:latin typeface="Gisha" panose="020B0502040204020203" pitchFamily="34" charset="-79"/>
                <a:cs typeface="Gisha" panose="020B0502040204020203" pitchFamily="34" charset="-79"/>
              </a:rPr>
              <a:t>Committee on </a:t>
            </a:r>
            <a:r>
              <a:rPr lang="en-US" sz="1800" dirty="0" err="1">
                <a:latin typeface="Gisha" panose="020B0502040204020203" pitchFamily="34" charset="-79"/>
                <a:cs typeface="Gisha" panose="020B0502040204020203" pitchFamily="34" charset="-79"/>
              </a:rPr>
              <a:t>Geolibraries</a:t>
            </a:r>
            <a:r>
              <a:rPr lang="en-US" sz="1800" dirty="0">
                <a:latin typeface="Gisha" panose="020B0502040204020203" pitchFamily="34" charset="-79"/>
                <a:cs typeface="Gisha" panose="020B0502040204020203" pitchFamily="34" charset="-79"/>
              </a:rPr>
              <a:t>, the National Research Council Licensing Geographic Data and Services Committee, and </a:t>
            </a:r>
            <a:r>
              <a:rPr lang="en-US" sz="1800" dirty="0" smtClean="0">
                <a:latin typeface="Gisha" panose="020B0502040204020203" pitchFamily="34" charset="-79"/>
                <a:cs typeface="Gisha" panose="020B0502040204020203" pitchFamily="34" charset="-79"/>
              </a:rPr>
              <a:t>NIH’s PubMed </a:t>
            </a:r>
            <a:r>
              <a:rPr lang="en-US" sz="1800" dirty="0">
                <a:latin typeface="Gisha" panose="020B0502040204020203" pitchFamily="34" charset="-79"/>
                <a:cs typeface="Gisha" panose="020B0502040204020203" pitchFamily="34" charset="-79"/>
              </a:rPr>
              <a:t>Central National Advisory Committee. </a:t>
            </a:r>
          </a:p>
          <a:p>
            <a:endParaRPr lang="en-US" sz="1400" dirty="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16283241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Myron Gutmann</a:t>
            </a:r>
            <a:endParaRPr lang="en-US" dirty="0"/>
          </a:p>
        </p:txBody>
      </p:sp>
      <p:sp>
        <p:nvSpPr>
          <p:cNvPr id="3" name="Content Placeholder 2"/>
          <p:cNvSpPr>
            <a:spLocks noGrp="1"/>
          </p:cNvSpPr>
          <p:nvPr>
            <p:ph idx="1"/>
          </p:nvPr>
        </p:nvSpPr>
        <p:spPr>
          <a:xfrm>
            <a:off x="381000" y="1371600"/>
            <a:ext cx="8534400" cy="5486400"/>
          </a:xfrm>
        </p:spPr>
        <p:txBody>
          <a:bodyPr>
            <a:normAutofit fontScale="62500" lnSpcReduction="20000"/>
          </a:bodyPr>
          <a:lstStyle/>
          <a:p>
            <a:pPr>
              <a:lnSpc>
                <a:spcPct val="120000"/>
              </a:lnSpc>
              <a:spcBef>
                <a:spcPts val="1200"/>
              </a:spcBef>
            </a:pPr>
            <a:r>
              <a:rPr lang="en-US" dirty="0" smtClean="0">
                <a:latin typeface="Gisha" panose="020B0502040204020203" pitchFamily="34" charset="-79"/>
                <a:cs typeface="Gisha" panose="020B0502040204020203" pitchFamily="34" charset="-79"/>
              </a:rPr>
              <a:t>Myron is Professor </a:t>
            </a:r>
            <a:r>
              <a:rPr lang="en-US" dirty="0">
                <a:latin typeface="Gisha" panose="020B0502040204020203" pitchFamily="34" charset="-79"/>
                <a:cs typeface="Gisha" panose="020B0502040204020203" pitchFamily="34" charset="-79"/>
              </a:rPr>
              <a:t>of History and Information and Research Professor in the Institute for Social Research at the University of Michigan. </a:t>
            </a:r>
          </a:p>
          <a:p>
            <a:pPr>
              <a:lnSpc>
                <a:spcPct val="120000"/>
              </a:lnSpc>
              <a:spcBef>
                <a:spcPts val="1200"/>
              </a:spcBef>
            </a:pPr>
            <a:r>
              <a:rPr lang="en-US" dirty="0" smtClean="0">
                <a:latin typeface="Gisha" panose="020B0502040204020203" pitchFamily="34" charset="-79"/>
                <a:cs typeface="Gisha" panose="020B0502040204020203" pitchFamily="34" charset="-79"/>
              </a:rPr>
              <a:t>From </a:t>
            </a:r>
            <a:r>
              <a:rPr lang="en-US" dirty="0">
                <a:latin typeface="Gisha" panose="020B0502040204020203" pitchFamily="34" charset="-79"/>
                <a:cs typeface="Gisha" panose="020B0502040204020203" pitchFamily="34" charset="-79"/>
              </a:rPr>
              <a:t>2009 to 2013 he served as Assistant Director of the U.S. National Science Foundation, with responsibility for NSF’s Social, Behavioral, and Economic Sciences Directorate. Myron spearheaded NSF’s initiative to improve access to publications and data. </a:t>
            </a:r>
            <a:endParaRPr lang="en-US" dirty="0" smtClean="0">
              <a:latin typeface="Gisha" panose="020B0502040204020203" pitchFamily="34" charset="-79"/>
              <a:cs typeface="Gisha" panose="020B0502040204020203" pitchFamily="34" charset="-79"/>
            </a:endParaRPr>
          </a:p>
          <a:p>
            <a:pPr>
              <a:lnSpc>
                <a:spcPct val="120000"/>
              </a:lnSpc>
              <a:spcBef>
                <a:spcPts val="1200"/>
              </a:spcBef>
            </a:pPr>
            <a:r>
              <a:rPr lang="en-US" dirty="0" smtClean="0">
                <a:latin typeface="Gisha" panose="020B0502040204020203" pitchFamily="34" charset="-79"/>
                <a:cs typeface="Gisha" panose="020B0502040204020203" pitchFamily="34" charset="-79"/>
              </a:rPr>
              <a:t>Prior </a:t>
            </a:r>
            <a:r>
              <a:rPr lang="en-US" dirty="0">
                <a:latin typeface="Gisha" panose="020B0502040204020203" pitchFamily="34" charset="-79"/>
                <a:cs typeface="Gisha" panose="020B0502040204020203" pitchFamily="34" charset="-79"/>
              </a:rPr>
              <a:t>to joining NSF, he was Director of the Inter-university Consortium for Political and Social Research (ICPSR) at the University of Michigan, the world’s largest repository of publicly available data in the social and behavioral sciences. </a:t>
            </a:r>
            <a:endParaRPr lang="en-US" dirty="0" smtClean="0">
              <a:latin typeface="Gisha" panose="020B0502040204020203" pitchFamily="34" charset="-79"/>
              <a:cs typeface="Gisha" panose="020B0502040204020203" pitchFamily="34" charset="-79"/>
            </a:endParaRPr>
          </a:p>
          <a:p>
            <a:pPr>
              <a:lnSpc>
                <a:spcPct val="120000"/>
              </a:lnSpc>
              <a:spcBef>
                <a:spcPts val="1200"/>
              </a:spcBef>
            </a:pPr>
            <a:r>
              <a:rPr lang="en-US" dirty="0" smtClean="0">
                <a:latin typeface="Gisha" panose="020B0502040204020203" pitchFamily="34" charset="-79"/>
                <a:cs typeface="Gisha" panose="020B0502040204020203" pitchFamily="34" charset="-79"/>
              </a:rPr>
              <a:t>He has </a:t>
            </a:r>
            <a:r>
              <a:rPr lang="en-US" dirty="0">
                <a:latin typeface="Gisha" panose="020B0502040204020203" pitchFamily="34" charset="-79"/>
                <a:cs typeface="Gisha" panose="020B0502040204020203" pitchFamily="34" charset="-79"/>
              </a:rPr>
              <a:t>written or edited five books and more than eighty articles and chapters, </a:t>
            </a:r>
            <a:r>
              <a:rPr lang="en-US" dirty="0" smtClean="0">
                <a:latin typeface="Gisha" panose="020B0502040204020203" pitchFamily="34" charset="-79"/>
                <a:cs typeface="Gisha" panose="020B0502040204020203" pitchFamily="34" charset="-79"/>
              </a:rPr>
              <a:t>is a Fellow of the AAAS, and has </a:t>
            </a:r>
            <a:r>
              <a:rPr lang="en-US" dirty="0">
                <a:latin typeface="Gisha" panose="020B0502040204020203" pitchFamily="34" charset="-79"/>
                <a:cs typeface="Gisha" panose="020B0502040204020203" pitchFamily="34" charset="-79"/>
              </a:rPr>
              <a:t>served on a numerous national and international advisory committees and editorial boards. </a:t>
            </a:r>
          </a:p>
          <a:p>
            <a:endParaRPr lang="en-US" dirty="0"/>
          </a:p>
        </p:txBody>
      </p:sp>
    </p:spTree>
    <p:extLst>
      <p:ext uri="{BB962C8B-B14F-4D97-AF65-F5344CB8AC3E}">
        <p14:creationId xmlns:p14="http://schemas.microsoft.com/office/powerpoint/2010/main" val="38414005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smtClean="0"/>
              <a:t>Michael Stebbins</a:t>
            </a:r>
            <a:endParaRPr lang="en-US" dirty="0"/>
          </a:p>
        </p:txBody>
      </p:sp>
      <p:sp>
        <p:nvSpPr>
          <p:cNvPr id="3" name="Content Placeholder 2"/>
          <p:cNvSpPr>
            <a:spLocks noGrp="1"/>
          </p:cNvSpPr>
          <p:nvPr>
            <p:ph idx="1"/>
          </p:nvPr>
        </p:nvSpPr>
        <p:spPr>
          <a:xfrm>
            <a:off x="152400" y="1219200"/>
            <a:ext cx="8763000" cy="5486400"/>
          </a:xfrm>
        </p:spPr>
        <p:txBody>
          <a:bodyPr>
            <a:noAutofit/>
          </a:bodyPr>
          <a:lstStyle/>
          <a:p>
            <a:pPr>
              <a:lnSpc>
                <a:spcPct val="120000"/>
              </a:lnSpc>
              <a:spcBef>
                <a:spcPts val="1200"/>
              </a:spcBef>
            </a:pPr>
            <a:r>
              <a:rPr lang="en-US" sz="1800" dirty="0">
                <a:latin typeface="Gisha" panose="020B0502040204020203" pitchFamily="34" charset="-79"/>
                <a:cs typeface="Gisha" panose="020B0502040204020203" pitchFamily="34" charset="-79"/>
              </a:rPr>
              <a:t>Michael Stebbins serves as Assistant Director for Biotechnology in the Office of Science and Technology Policy and is the White House lead on open science. He was one of the first science advisers to the 2008 Obama for President campaign and served on the White House transition team after the 2008 election. </a:t>
            </a:r>
            <a:endParaRPr lang="en-US" sz="1800" dirty="0">
              <a:latin typeface="Gisha" panose="020B0502040204020203" pitchFamily="34" charset="-79"/>
              <a:cs typeface="Gisha" panose="020B0502040204020203" pitchFamily="34" charset="-79"/>
            </a:endParaRPr>
          </a:p>
          <a:p>
            <a:pPr>
              <a:lnSpc>
                <a:spcPct val="120000"/>
              </a:lnSpc>
              <a:spcBef>
                <a:spcPts val="1800"/>
              </a:spcBef>
            </a:pPr>
            <a:r>
              <a:rPr lang="en-US" sz="1800" dirty="0" smtClean="0">
                <a:latin typeface="Gisha" panose="020B0502040204020203" pitchFamily="34" charset="-79"/>
                <a:cs typeface="Gisha" panose="020B0502040204020203" pitchFamily="34" charset="-79"/>
              </a:rPr>
              <a:t>He </a:t>
            </a:r>
            <a:r>
              <a:rPr lang="en-US" sz="1800" dirty="0">
                <a:latin typeface="Gisha" panose="020B0502040204020203" pitchFamily="34" charset="-79"/>
                <a:cs typeface="Gisha" panose="020B0502040204020203" pitchFamily="34" charset="-79"/>
              </a:rPr>
              <a:t>is the former President of the S.E.A. Action Fund, and co-founder of Scientists and Engineers for America. He is the former Director of Biology Policy for the Federation of American Scientists (FAS)  and ran their Biosecurity </a:t>
            </a:r>
            <a:r>
              <a:rPr lang="en-US" sz="1800" dirty="0" smtClean="0">
                <a:latin typeface="Gisha" panose="020B0502040204020203" pitchFamily="34" charset="-79"/>
                <a:cs typeface="Gisha" panose="020B0502040204020203" pitchFamily="34" charset="-79"/>
              </a:rPr>
              <a:t>Project.</a:t>
            </a:r>
            <a:endParaRPr lang="en-US" sz="1800" dirty="0">
              <a:latin typeface="Gisha" panose="020B0502040204020203" pitchFamily="34" charset="-79"/>
              <a:cs typeface="Gisha" panose="020B0502040204020203" pitchFamily="34" charset="-79"/>
            </a:endParaRPr>
          </a:p>
          <a:p>
            <a:pPr>
              <a:lnSpc>
                <a:spcPct val="120000"/>
              </a:lnSpc>
              <a:spcBef>
                <a:spcPts val="1800"/>
              </a:spcBef>
            </a:pPr>
            <a:r>
              <a:rPr lang="en-US" sz="1800" dirty="0" smtClean="0">
                <a:latin typeface="Gisha" panose="020B0502040204020203" pitchFamily="34" charset="-79"/>
                <a:cs typeface="Gisha" panose="020B0502040204020203" pitchFamily="34" charset="-79"/>
              </a:rPr>
              <a:t>Stebbins </a:t>
            </a:r>
            <a:r>
              <a:rPr lang="en-US" sz="1800" dirty="0">
                <a:latin typeface="Gisha" panose="020B0502040204020203" pitchFamily="34" charset="-79"/>
                <a:cs typeface="Gisha" panose="020B0502040204020203" pitchFamily="34" charset="-79"/>
              </a:rPr>
              <a:t>is the author of the book </a:t>
            </a:r>
            <a:r>
              <a:rPr lang="en-US" sz="1800" i="1" dirty="0">
                <a:latin typeface="Gisha" panose="020B0502040204020203" pitchFamily="34" charset="-79"/>
                <a:cs typeface="Gisha" panose="020B0502040204020203" pitchFamily="34" charset="-79"/>
              </a:rPr>
              <a:t>Sex, Drugs and DNA: Science's Taboos Confronted</a:t>
            </a:r>
            <a:r>
              <a:rPr lang="en-US" sz="1800" dirty="0">
                <a:latin typeface="Gisha" panose="020B0502040204020203" pitchFamily="34" charset="-79"/>
                <a:cs typeface="Gisha" panose="020B0502040204020203" pitchFamily="34" charset="-79"/>
              </a:rPr>
              <a:t>.  He previously worked as a legislative fellow for U.S. Senator Harry Reid and as a policy fellow for the National Human Genome Research Institute. He has also worked as a senior editor for the journal </a:t>
            </a:r>
            <a:r>
              <a:rPr lang="en-US" sz="1800" i="1" dirty="0">
                <a:latin typeface="Gisha" panose="020B0502040204020203" pitchFamily="34" charset="-79"/>
                <a:cs typeface="Gisha" panose="020B0502040204020203" pitchFamily="34" charset="-79"/>
              </a:rPr>
              <a:t>Nature </a:t>
            </a:r>
            <a:r>
              <a:rPr lang="en-US" sz="1800" i="1" dirty="0" smtClean="0">
                <a:latin typeface="Gisha" panose="020B0502040204020203" pitchFamily="34" charset="-79"/>
                <a:cs typeface="Gisha" panose="020B0502040204020203" pitchFamily="34" charset="-79"/>
              </a:rPr>
              <a:t>Genetics</a:t>
            </a:r>
            <a:r>
              <a:rPr lang="en-US" sz="1800" dirty="0" smtClean="0">
                <a:latin typeface="Gisha" panose="020B0502040204020203" pitchFamily="34" charset="-79"/>
                <a:cs typeface="Gisha" panose="020B0502040204020203" pitchFamily="34" charset="-79"/>
              </a:rPr>
              <a:t>.</a:t>
            </a:r>
            <a:endParaRPr lang="en-US" sz="1800" dirty="0">
              <a:latin typeface="Gisha" panose="020B0502040204020203" pitchFamily="34" charset="-79"/>
              <a:cs typeface="Gisha" panose="020B0502040204020203" pitchFamily="34" charset="-79"/>
            </a:endParaRPr>
          </a:p>
          <a:p>
            <a:pPr>
              <a:lnSpc>
                <a:spcPct val="120000"/>
              </a:lnSpc>
              <a:spcBef>
                <a:spcPts val="1800"/>
              </a:spcBef>
            </a:pPr>
            <a:r>
              <a:rPr lang="en-US" sz="1800" dirty="0" smtClean="0">
                <a:latin typeface="Gisha" panose="020B0502040204020203" pitchFamily="34" charset="-79"/>
                <a:cs typeface="Gisha" panose="020B0502040204020203" pitchFamily="34" charset="-79"/>
              </a:rPr>
              <a:t>He </a:t>
            </a:r>
            <a:r>
              <a:rPr lang="en-US" sz="1800" dirty="0">
                <a:latin typeface="Gisha" panose="020B0502040204020203" pitchFamily="34" charset="-79"/>
                <a:cs typeface="Gisha" panose="020B0502040204020203" pitchFamily="34" charset="-79"/>
              </a:rPr>
              <a:t>received his B.S. in biology from the State University of New York at Stony Brook and a Ph.D. in genetics while working at Cold Spring Harbor Laboratory.</a:t>
            </a:r>
            <a:br>
              <a:rPr lang="en-US" sz="1800" dirty="0">
                <a:latin typeface="Gisha" panose="020B0502040204020203" pitchFamily="34" charset="-79"/>
                <a:cs typeface="Gisha" panose="020B0502040204020203" pitchFamily="34" charset="-79"/>
              </a:rPr>
            </a:br>
            <a:endParaRPr lang="en-US" sz="1800" dirty="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1713627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 Bourne</a:t>
            </a:r>
            <a:endParaRPr lang="en-US" dirty="0"/>
          </a:p>
        </p:txBody>
      </p:sp>
      <p:sp>
        <p:nvSpPr>
          <p:cNvPr id="3" name="Content Placeholder 2"/>
          <p:cNvSpPr>
            <a:spLocks noGrp="1"/>
          </p:cNvSpPr>
          <p:nvPr>
            <p:ph idx="1"/>
          </p:nvPr>
        </p:nvSpPr>
        <p:spPr>
          <a:xfrm>
            <a:off x="228600" y="1371600"/>
            <a:ext cx="8534400" cy="5334000"/>
          </a:xfrm>
        </p:spPr>
        <p:txBody>
          <a:bodyPr>
            <a:normAutofit fontScale="47500" lnSpcReduction="20000"/>
          </a:bodyPr>
          <a:lstStyle/>
          <a:p>
            <a:pPr>
              <a:lnSpc>
                <a:spcPct val="120000"/>
              </a:lnSpc>
              <a:spcBef>
                <a:spcPts val="1200"/>
              </a:spcBef>
            </a:pPr>
            <a:r>
              <a:rPr lang="en-US" sz="3700" dirty="0">
                <a:latin typeface="Gisha" panose="020B0502040204020203" pitchFamily="34" charset="-79"/>
                <a:cs typeface="Gisha" panose="020B0502040204020203" pitchFamily="34" charset="-79"/>
              </a:rPr>
              <a:t>Philip E. Bourne PhD is the </a:t>
            </a:r>
            <a:r>
              <a:rPr lang="en-US" sz="3700" dirty="0" smtClean="0">
                <a:latin typeface="Gisha" panose="020B0502040204020203" pitchFamily="34" charset="-79"/>
                <a:cs typeface="Gisha" panose="020B0502040204020203" pitchFamily="34" charset="-79"/>
              </a:rPr>
              <a:t>Associate Director for Data Scienc</a:t>
            </a:r>
            <a:r>
              <a:rPr lang="en-US" sz="3700" dirty="0">
                <a:latin typeface="Gisha" panose="020B0502040204020203" pitchFamily="34" charset="-79"/>
                <a:cs typeface="Gisha" panose="020B0502040204020203" pitchFamily="34" charset="-79"/>
              </a:rPr>
              <a:t>e</a:t>
            </a:r>
            <a:r>
              <a:rPr lang="en-US" sz="3700" dirty="0" smtClean="0">
                <a:latin typeface="Gisha" panose="020B0502040204020203" pitchFamily="34" charset="-79"/>
                <a:cs typeface="Gisha" panose="020B0502040204020203" pitchFamily="34" charset="-79"/>
              </a:rPr>
              <a:t> at </a:t>
            </a:r>
            <a:r>
              <a:rPr lang="en-US" sz="3700" dirty="0">
                <a:latin typeface="Gisha" panose="020B0502040204020203" pitchFamily="34" charset="-79"/>
                <a:cs typeface="Gisha" panose="020B0502040204020203" pitchFamily="34" charset="-79"/>
              </a:rPr>
              <a:t>the </a:t>
            </a:r>
            <a:r>
              <a:rPr lang="en-US" sz="3700" dirty="0" smtClean="0">
                <a:latin typeface="Gisha" panose="020B0502040204020203" pitchFamily="34" charset="-79"/>
                <a:cs typeface="Gisha" panose="020B0502040204020203" pitchFamily="34" charset="-79"/>
              </a:rPr>
              <a:t>NIH. Formerly </a:t>
            </a:r>
            <a:r>
              <a:rPr lang="en-US" sz="3700" dirty="0">
                <a:latin typeface="Gisha" panose="020B0502040204020203" pitchFamily="34" charset="-79"/>
                <a:cs typeface="Gisha" panose="020B0502040204020203" pitchFamily="34" charset="-79"/>
              </a:rPr>
              <a:t>he was </a:t>
            </a:r>
            <a:r>
              <a:rPr lang="en-US" sz="3700" dirty="0" smtClean="0">
                <a:latin typeface="Gisha" panose="020B0502040204020203" pitchFamily="34" charset="-79"/>
                <a:cs typeface="Gisha" panose="020B0502040204020203" pitchFamily="34" charset="-79"/>
              </a:rPr>
              <a:t>UCSD Associate </a:t>
            </a:r>
            <a:r>
              <a:rPr lang="en-US" sz="3700" dirty="0">
                <a:latin typeface="Gisha" panose="020B0502040204020203" pitchFamily="34" charset="-79"/>
                <a:cs typeface="Gisha" panose="020B0502040204020203" pitchFamily="34" charset="-79"/>
              </a:rPr>
              <a:t>Vice Chancellor for Innovation and Industry Alliances, a Professor in the Department of </a:t>
            </a:r>
            <a:r>
              <a:rPr lang="en-US" sz="3700" dirty="0" smtClean="0">
                <a:latin typeface="Gisha" panose="020B0502040204020203" pitchFamily="34" charset="-79"/>
                <a:cs typeface="Gisha" panose="020B0502040204020203" pitchFamily="34" charset="-79"/>
              </a:rPr>
              <a:t>Pharmacology</a:t>
            </a:r>
            <a:r>
              <a:rPr lang="en-US" sz="3700" dirty="0">
                <a:latin typeface="Gisha" panose="020B0502040204020203" pitchFamily="34" charset="-79"/>
                <a:cs typeface="Gisha" panose="020B0502040204020203" pitchFamily="34" charset="-79"/>
              </a:rPr>
              <a:t> </a:t>
            </a:r>
            <a:r>
              <a:rPr lang="en-US" sz="3700" dirty="0" smtClean="0">
                <a:latin typeface="Gisha" panose="020B0502040204020203" pitchFamily="34" charset="-79"/>
                <a:cs typeface="Gisha" panose="020B0502040204020203" pitchFamily="34" charset="-79"/>
              </a:rPr>
              <a:t>at </a:t>
            </a:r>
            <a:r>
              <a:rPr lang="en-US" sz="3700" dirty="0">
                <a:latin typeface="Gisha" panose="020B0502040204020203" pitchFamily="34" charset="-79"/>
                <a:cs typeface="Gisha" panose="020B0502040204020203" pitchFamily="34" charset="-79"/>
              </a:rPr>
              <a:t>the </a:t>
            </a:r>
            <a:r>
              <a:rPr lang="en-US" sz="3700" dirty="0" smtClean="0">
                <a:latin typeface="Gisha" panose="020B0502040204020203" pitchFamily="34" charset="-79"/>
                <a:cs typeface="Gisha" panose="020B0502040204020203" pitchFamily="34" charset="-79"/>
              </a:rPr>
              <a:t>UC San Diego., Associate </a:t>
            </a:r>
            <a:r>
              <a:rPr lang="en-US" sz="3700" dirty="0">
                <a:latin typeface="Gisha" panose="020B0502040204020203" pitchFamily="34" charset="-79"/>
                <a:cs typeface="Gisha" panose="020B0502040204020203" pitchFamily="34" charset="-79"/>
              </a:rPr>
              <a:t>Director of the RCSB Protein Data Bank and an Adjunct Professor at the Sanford Burnham Institute.</a:t>
            </a:r>
          </a:p>
          <a:p>
            <a:pPr>
              <a:lnSpc>
                <a:spcPct val="120000"/>
              </a:lnSpc>
              <a:spcBef>
                <a:spcPts val="1200"/>
              </a:spcBef>
            </a:pPr>
            <a:r>
              <a:rPr lang="en-US" sz="3700" dirty="0" smtClean="0">
                <a:latin typeface="Gisha" panose="020B0502040204020203" pitchFamily="34" charset="-79"/>
                <a:cs typeface="Gisha" panose="020B0502040204020203" pitchFamily="34" charset="-79"/>
              </a:rPr>
              <a:t>.Bourne </a:t>
            </a:r>
            <a:r>
              <a:rPr lang="en-US" sz="3700" dirty="0">
                <a:latin typeface="Gisha" panose="020B0502040204020203" pitchFamily="34" charset="-79"/>
                <a:cs typeface="Gisha" panose="020B0502040204020203" pitchFamily="34" charset="-79"/>
              </a:rPr>
              <a:t>is a Past President of the International Society for Computational </a:t>
            </a:r>
            <a:r>
              <a:rPr lang="en-US" sz="3700" dirty="0" smtClean="0">
                <a:latin typeface="Gisha" panose="020B0502040204020203" pitchFamily="34" charset="-79"/>
                <a:cs typeface="Gisha" panose="020B0502040204020203" pitchFamily="34" charset="-79"/>
              </a:rPr>
              <a:t>Biology,  </a:t>
            </a:r>
            <a:r>
              <a:rPr lang="en-US" sz="3700" dirty="0">
                <a:latin typeface="Gisha" panose="020B0502040204020203" pitchFamily="34" charset="-79"/>
                <a:cs typeface="Gisha" panose="020B0502040204020203" pitchFamily="34" charset="-79"/>
              </a:rPr>
              <a:t>an elected fellow of the </a:t>
            </a:r>
            <a:r>
              <a:rPr lang="en-US" sz="3700" dirty="0" smtClean="0">
                <a:latin typeface="Gisha" panose="020B0502040204020203" pitchFamily="34" charset="-79"/>
                <a:cs typeface="Gisha" panose="020B0502040204020203" pitchFamily="34" charset="-79"/>
              </a:rPr>
              <a:t>AAAS, </a:t>
            </a:r>
            <a:r>
              <a:rPr lang="en-US" sz="3700" dirty="0">
                <a:latin typeface="Gisha" panose="020B0502040204020203" pitchFamily="34" charset="-79"/>
                <a:cs typeface="Gisha" panose="020B0502040204020203" pitchFamily="34" charset="-79"/>
              </a:rPr>
              <a:t>the International Society for Computational Biology (ISCB</a:t>
            </a:r>
            <a:r>
              <a:rPr lang="en-US" sz="3700" dirty="0" smtClean="0">
                <a:latin typeface="Gisha" panose="020B0502040204020203" pitchFamily="34" charset="-79"/>
                <a:cs typeface="Gisha" panose="020B0502040204020203" pitchFamily="34" charset="-79"/>
              </a:rPr>
              <a:t>), </a:t>
            </a:r>
            <a:r>
              <a:rPr lang="en-US" sz="3700" dirty="0">
                <a:latin typeface="Gisha" panose="020B0502040204020203" pitchFamily="34" charset="-79"/>
                <a:cs typeface="Gisha" panose="020B0502040204020203" pitchFamily="34" charset="-79"/>
              </a:rPr>
              <a:t>and the American Medical Informatics Association (AMIA).</a:t>
            </a:r>
          </a:p>
          <a:p>
            <a:pPr>
              <a:lnSpc>
                <a:spcPct val="120000"/>
              </a:lnSpc>
              <a:spcBef>
                <a:spcPts val="1200"/>
              </a:spcBef>
            </a:pPr>
            <a:r>
              <a:rPr lang="en-US" sz="3700" dirty="0" smtClean="0">
                <a:latin typeface="Gisha" panose="020B0502040204020203" pitchFamily="34" charset="-79"/>
                <a:cs typeface="Gisha" panose="020B0502040204020203" pitchFamily="34" charset="-79"/>
              </a:rPr>
              <a:t>Recognitions include</a:t>
            </a:r>
            <a:r>
              <a:rPr lang="en-US" sz="3700" dirty="0">
                <a:latin typeface="Gisha" panose="020B0502040204020203" pitchFamily="34" charset="-79"/>
                <a:cs typeface="Gisha" panose="020B0502040204020203" pitchFamily="34" charset="-79"/>
              </a:rPr>
              <a:t>: the Jim Gray </a:t>
            </a:r>
            <a:r>
              <a:rPr lang="en-US" sz="3700" dirty="0" err="1">
                <a:latin typeface="Gisha" panose="020B0502040204020203" pitchFamily="34" charset="-79"/>
                <a:cs typeface="Gisha" panose="020B0502040204020203" pitchFamily="34" charset="-79"/>
              </a:rPr>
              <a:t>eScience</a:t>
            </a:r>
            <a:r>
              <a:rPr lang="en-US" sz="3700" dirty="0">
                <a:latin typeface="Gisha" panose="020B0502040204020203" pitchFamily="34" charset="-79"/>
                <a:cs typeface="Gisha" panose="020B0502040204020203" pitchFamily="34" charset="-79"/>
              </a:rPr>
              <a:t> </a:t>
            </a:r>
            <a:r>
              <a:rPr lang="en-US" sz="3700" dirty="0" smtClean="0">
                <a:latin typeface="Gisha" panose="020B0502040204020203" pitchFamily="34" charset="-79"/>
                <a:cs typeface="Gisha" panose="020B0502040204020203" pitchFamily="34" charset="-79"/>
              </a:rPr>
              <a:t>Award (2010</a:t>
            </a:r>
            <a:r>
              <a:rPr lang="en-US" sz="3700" dirty="0">
                <a:latin typeface="Gisha" panose="020B0502040204020203" pitchFamily="34" charset="-79"/>
                <a:cs typeface="Gisha" panose="020B0502040204020203" pitchFamily="34" charset="-79"/>
              </a:rPr>
              <a:t>), the Benjamin Franklin </a:t>
            </a:r>
            <a:r>
              <a:rPr lang="en-US" sz="3700" dirty="0" smtClean="0">
                <a:latin typeface="Gisha" panose="020B0502040204020203" pitchFamily="34" charset="-79"/>
                <a:cs typeface="Gisha" panose="020B0502040204020203" pitchFamily="34" charset="-79"/>
              </a:rPr>
              <a:t>Award (2009</a:t>
            </a:r>
            <a:r>
              <a:rPr lang="en-US" sz="3700" dirty="0">
                <a:latin typeface="Gisha" panose="020B0502040204020203" pitchFamily="34" charset="-79"/>
                <a:cs typeface="Gisha" panose="020B0502040204020203" pitchFamily="34" charset="-79"/>
              </a:rPr>
              <a:t>), the Flinders </a:t>
            </a:r>
            <a:r>
              <a:rPr lang="en-US" sz="3700" dirty="0" smtClean="0">
                <a:latin typeface="Gisha" panose="020B0502040204020203" pitchFamily="34" charset="-79"/>
                <a:cs typeface="Gisha" panose="020B0502040204020203" pitchFamily="34" charset="-79"/>
              </a:rPr>
              <a:t>University Convocation Medal for </a:t>
            </a:r>
            <a:r>
              <a:rPr lang="en-US" sz="3700" dirty="0">
                <a:latin typeface="Gisha" panose="020B0502040204020203" pitchFamily="34" charset="-79"/>
                <a:cs typeface="Gisha" panose="020B0502040204020203" pitchFamily="34" charset="-79"/>
              </a:rPr>
              <a:t>Outstanding Achievement (2004), the Sun Microsystems Convergence Award (2002</a:t>
            </a:r>
            <a:r>
              <a:rPr lang="en-US" sz="3700" dirty="0" smtClean="0">
                <a:latin typeface="Gisha" panose="020B0502040204020203" pitchFamily="34" charset="-79"/>
                <a:cs typeface="Gisha" panose="020B0502040204020203" pitchFamily="34" charset="-79"/>
              </a:rPr>
              <a:t>), </a:t>
            </a:r>
            <a:r>
              <a:rPr lang="en-US" sz="3700" dirty="0">
                <a:latin typeface="Gisha" panose="020B0502040204020203" pitchFamily="34" charset="-79"/>
                <a:cs typeface="Gisha" panose="020B0502040204020203" pitchFamily="34" charset="-79"/>
              </a:rPr>
              <a:t>and the CONNECT Award for new inventions (1996 &amp; 97</a:t>
            </a:r>
            <a:r>
              <a:rPr lang="en-US" sz="3700" dirty="0" smtClean="0">
                <a:latin typeface="Gisha" panose="020B0502040204020203" pitchFamily="34" charset="-79"/>
                <a:cs typeface="Gisha" panose="020B0502040204020203" pitchFamily="34" charset="-79"/>
              </a:rPr>
              <a:t>).</a:t>
            </a:r>
          </a:p>
          <a:p>
            <a:pPr>
              <a:lnSpc>
                <a:spcPct val="120000"/>
              </a:lnSpc>
              <a:spcBef>
                <a:spcPts val="1200"/>
              </a:spcBef>
            </a:pPr>
            <a:r>
              <a:rPr lang="en-US" sz="3700" dirty="0">
                <a:latin typeface="Gisha" panose="020B0502040204020203" pitchFamily="34" charset="-79"/>
                <a:cs typeface="Gisha" panose="020B0502040204020203" pitchFamily="34" charset="-79"/>
              </a:rPr>
              <a:t>Phil  has co-founded 4 </a:t>
            </a:r>
            <a:r>
              <a:rPr lang="en-US" sz="3700" dirty="0" smtClean="0">
                <a:latin typeface="Gisha" panose="020B0502040204020203" pitchFamily="34" charset="-79"/>
                <a:cs typeface="Gisha" panose="020B0502040204020203" pitchFamily="34" charset="-79"/>
              </a:rPr>
              <a:t>companies and published </a:t>
            </a:r>
            <a:r>
              <a:rPr lang="en-US" sz="3700" dirty="0">
                <a:latin typeface="Gisha" panose="020B0502040204020203" pitchFamily="34" charset="-79"/>
                <a:cs typeface="Gisha" panose="020B0502040204020203" pitchFamily="34" charset="-79"/>
              </a:rPr>
              <a:t>over </a:t>
            </a:r>
            <a:r>
              <a:rPr lang="en-US" sz="3700" dirty="0" smtClean="0">
                <a:latin typeface="Gisha" panose="020B0502040204020203" pitchFamily="34" charset="-79"/>
                <a:cs typeface="Gisha" panose="020B0502040204020203" pitchFamily="34" charset="-79"/>
              </a:rPr>
              <a:t>300 papers and 5 books.  He </a:t>
            </a:r>
            <a:r>
              <a:rPr lang="en-US" sz="3700" dirty="0">
                <a:latin typeface="Gisha" panose="020B0502040204020203" pitchFamily="34" charset="-79"/>
                <a:cs typeface="Gisha" panose="020B0502040204020203" pitchFamily="34" charset="-79"/>
              </a:rPr>
              <a:t>is the co-founder and founding Editor-in-Chief of the </a:t>
            </a:r>
            <a:r>
              <a:rPr lang="en-US" sz="3700" i="1" dirty="0">
                <a:latin typeface="Gisha" panose="020B0502040204020203" pitchFamily="34" charset="-79"/>
                <a:cs typeface="Gisha" panose="020B0502040204020203" pitchFamily="34" charset="-79"/>
              </a:rPr>
              <a:t>open access</a:t>
            </a:r>
            <a:r>
              <a:rPr lang="en-US" sz="3700" dirty="0">
                <a:latin typeface="Gisha" panose="020B0502040204020203" pitchFamily="34" charset="-79"/>
                <a:cs typeface="Gisha" panose="020B0502040204020203" pitchFamily="34" charset="-79"/>
              </a:rPr>
              <a:t> journal PLOS Computational Biology</a:t>
            </a:r>
          </a:p>
          <a:p>
            <a:pPr>
              <a:lnSpc>
                <a:spcPct val="120000"/>
              </a:lnSpc>
              <a:spcBef>
                <a:spcPts val="1200"/>
              </a:spcBef>
            </a:pPr>
            <a:endParaRPr lang="en-US" sz="3700" dirty="0">
              <a:latin typeface="Gisha" panose="020B0502040204020203" pitchFamily="34" charset="-79"/>
              <a:cs typeface="Gisha" panose="020B0502040204020203" pitchFamily="34" charset="-79"/>
            </a:endParaRPr>
          </a:p>
          <a:p>
            <a:endParaRPr lang="en-US" dirty="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41816476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TotalTime>
  <Words>470</Words>
  <Application>Microsoft Office PowerPoint</Application>
  <PresentationFormat>On-screen Show (4:3)</PresentationFormat>
  <Paragraphs>59</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Policy can be an effective tool</vt:lpstr>
      <vt:lpstr>U.S. Research Data Policies Already Broadly Influencing U.S. Research Data Landscape and Potential for Data-Driven Innovation</vt:lpstr>
      <vt:lpstr>Government can’t support everything. How can we use policy as a tool to promote economically sustainable data stewardship?</vt:lpstr>
      <vt:lpstr>Discussion Session Three -- Current Policies for the Long-term Availability of Research Data</vt:lpstr>
      <vt:lpstr>Prue Adler</vt:lpstr>
      <vt:lpstr>Myron Gutmann</vt:lpstr>
      <vt:lpstr>Michael Stebbins</vt:lpstr>
      <vt:lpstr>Phil Bourne</vt:lpstr>
      <vt:lpstr>BRDI Planning Workshop Economic Sustainability of Data Repositories Session 3</vt:lpstr>
      <vt:lpstr>Policy Today</vt:lpstr>
      <vt:lpstr>Why Good Policy is Difficult</vt:lpstr>
      <vt:lpstr>What the Panel Should Think About</vt:lpstr>
    </vt:vector>
  </TitlesOfParts>
  <Company>VPR, RPI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 Berman</dc:creator>
  <cp:lastModifiedBy>Fran Berman</cp:lastModifiedBy>
  <cp:revision>34</cp:revision>
  <cp:lastPrinted>2014-03-09T18:33:16Z</cp:lastPrinted>
  <dcterms:created xsi:type="dcterms:W3CDTF">2014-02-24T14:55:59Z</dcterms:created>
  <dcterms:modified xsi:type="dcterms:W3CDTF">2014-03-12T13:22:16Z</dcterms:modified>
</cp:coreProperties>
</file>