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8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43CE-624E-F34A-AE5D-F6BE755B7681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52-3E0F-1B4F-BA2C-4C6D1E89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69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43CE-624E-F34A-AE5D-F6BE755B7681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52-3E0F-1B4F-BA2C-4C6D1E89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24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43CE-624E-F34A-AE5D-F6BE755B7681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52-3E0F-1B4F-BA2C-4C6D1E89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18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43CE-624E-F34A-AE5D-F6BE755B7681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52-3E0F-1B4F-BA2C-4C6D1E89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1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43CE-624E-F34A-AE5D-F6BE755B7681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52-3E0F-1B4F-BA2C-4C6D1E89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65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43CE-624E-F34A-AE5D-F6BE755B7681}" type="datetimeFigureOut">
              <a:rPr lang="en-US" smtClean="0"/>
              <a:t>3/6/14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52-3E0F-1B4F-BA2C-4C6D1E89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65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43CE-624E-F34A-AE5D-F6BE755B7681}" type="datetimeFigureOut">
              <a:rPr lang="en-US" smtClean="0"/>
              <a:t>3/6/14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52-3E0F-1B4F-BA2C-4C6D1E89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489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43CE-624E-F34A-AE5D-F6BE755B7681}" type="datetimeFigureOut">
              <a:rPr lang="en-US" smtClean="0"/>
              <a:t>3/6/14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52-3E0F-1B4F-BA2C-4C6D1E89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356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43CE-624E-F34A-AE5D-F6BE755B7681}" type="datetimeFigureOut">
              <a:rPr lang="en-US" smtClean="0"/>
              <a:t>3/6/14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52-3E0F-1B4F-BA2C-4C6D1E89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536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43CE-624E-F34A-AE5D-F6BE755B7681}" type="datetimeFigureOut">
              <a:rPr lang="en-US" smtClean="0"/>
              <a:t>3/6/14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52-3E0F-1B4F-BA2C-4C6D1E89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372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43CE-624E-F34A-AE5D-F6BE755B7681}" type="datetimeFigureOut">
              <a:rPr lang="en-US" smtClean="0"/>
              <a:t>3/6/14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52-3E0F-1B4F-BA2C-4C6D1E89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711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243CE-624E-F34A-AE5D-F6BE755B7681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8F652-3E0F-1B4F-BA2C-4C6D1E89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63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3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ap.edu/catalog.php?record_id=1861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692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Business Models and Economics</a:t>
            </a:r>
            <a:br>
              <a:rPr lang="en-US" dirty="0" smtClean="0"/>
            </a:br>
            <a:r>
              <a:rPr lang="en-US" dirty="0" smtClean="0"/>
              <a:t>of Sustainable Data Infrastructures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18230"/>
            <a:ext cx="6400800" cy="1752600"/>
          </a:xfrm>
        </p:spPr>
        <p:txBody>
          <a:bodyPr/>
          <a:lstStyle/>
          <a:p>
            <a:r>
              <a:rPr lang="en-US" dirty="0" smtClean="0"/>
              <a:t>Robert J. Hanisch</a:t>
            </a:r>
          </a:p>
          <a:p>
            <a:r>
              <a:rPr lang="en-US" dirty="0" smtClean="0"/>
              <a:t>Space Telescope Science Institute</a:t>
            </a:r>
          </a:p>
          <a:p>
            <a:r>
              <a:rPr lang="en-US" dirty="0" smtClean="0"/>
              <a:t>Virtual Astronomical Observatory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30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03-05 at 12.58.0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4178" y="23741"/>
            <a:ext cx="5902970" cy="3793054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477120" y="3727245"/>
            <a:ext cx="6096410" cy="3038759"/>
            <a:chOff x="762000" y="1162604"/>
            <a:chExt cx="7543800" cy="5390596"/>
          </a:xfrm>
        </p:grpSpPr>
        <p:pic>
          <p:nvPicPr>
            <p:cNvPr id="6" name="Picture 5" descr="Screen Shot 2014-02-10 at 8.56.14 PM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0" y="1162604"/>
              <a:ext cx="7391400" cy="5390596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7607300" y="2819400"/>
              <a:ext cx="698500" cy="4619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dirty="0">
                  <a:solidFill>
                    <a:srgbClr val="263B86"/>
                  </a:solidFill>
                  <a:latin typeface="+mn-lt"/>
                </a:rPr>
                <a:t>418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607300" y="5176838"/>
              <a:ext cx="698500" cy="46196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dirty="0">
                  <a:solidFill>
                    <a:srgbClr val="263B86"/>
                  </a:solidFill>
                  <a:latin typeface="+mn-lt"/>
                </a:rPr>
                <a:t>280</a:t>
              </a:r>
            </a:p>
          </p:txBody>
        </p:sp>
        <p:sp>
          <p:nvSpPr>
            <p:cNvPr id="9" name="Right Bracket 8"/>
            <p:cNvSpPr/>
            <p:nvPr/>
          </p:nvSpPr>
          <p:spPr>
            <a:xfrm>
              <a:off x="7391400" y="2286000"/>
              <a:ext cx="228600" cy="2286000"/>
            </a:xfrm>
            <a:prstGeom prst="rightBracket">
              <a:avLst/>
            </a:prstGeom>
            <a:ln>
              <a:solidFill>
                <a:srgbClr val="263B8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en-US"/>
            </a:p>
          </p:txBody>
        </p:sp>
        <p:sp>
          <p:nvSpPr>
            <p:cNvPr id="10" name="Right Bracket 9"/>
            <p:cNvSpPr/>
            <p:nvPr/>
          </p:nvSpPr>
          <p:spPr>
            <a:xfrm>
              <a:off x="7391400" y="4648200"/>
              <a:ext cx="228600" cy="1524000"/>
            </a:xfrm>
            <a:prstGeom prst="rightBracket">
              <a:avLst/>
            </a:prstGeom>
            <a:ln>
              <a:solidFill>
                <a:srgbClr val="263B8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524000" y="1447801"/>
              <a:ext cx="4485865" cy="183022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dirty="0">
                  <a:solidFill>
                    <a:srgbClr val="263B86"/>
                  </a:solidFill>
                  <a:latin typeface="+mn-lt"/>
                </a:rPr>
                <a:t>Over the past 10 years, an average</a:t>
              </a:r>
            </a:p>
            <a:p>
              <a:pPr eaLnBrk="0" hangingPunct="0">
                <a:defRPr/>
              </a:pPr>
              <a:r>
                <a:rPr lang="en-US" dirty="0">
                  <a:solidFill>
                    <a:srgbClr val="263B86"/>
                  </a:solidFill>
                  <a:latin typeface="+mn-lt"/>
                </a:rPr>
                <a:t>of ~60% </a:t>
              </a:r>
              <a:r>
                <a:rPr lang="en-US" dirty="0" smtClean="0">
                  <a:solidFill>
                    <a:srgbClr val="263B86"/>
                  </a:solidFill>
                  <a:latin typeface="+mn-lt"/>
                </a:rPr>
                <a:t>of HST </a:t>
              </a:r>
              <a:r>
                <a:rPr lang="en-US" dirty="0">
                  <a:solidFill>
                    <a:srgbClr val="263B86"/>
                  </a:solidFill>
                  <a:latin typeface="+mn-lt"/>
                </a:rPr>
                <a:t>publications</a:t>
              </a:r>
            </a:p>
            <a:p>
              <a:pPr eaLnBrk="0" hangingPunct="0">
                <a:defRPr/>
              </a:pPr>
              <a:r>
                <a:rPr lang="en-US" dirty="0">
                  <a:solidFill>
                    <a:srgbClr val="263B86"/>
                  </a:solidFill>
                  <a:latin typeface="+mn-lt"/>
                </a:rPr>
                <a:t>have been based on</a:t>
              </a:r>
            </a:p>
            <a:p>
              <a:pPr eaLnBrk="0" hangingPunct="0">
                <a:defRPr/>
              </a:pPr>
              <a:r>
                <a:rPr lang="en-US" dirty="0">
                  <a:solidFill>
                    <a:srgbClr val="263B86"/>
                  </a:solidFill>
                  <a:latin typeface="+mn-lt"/>
                </a:rPr>
                <a:t>archival data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753766" y="4289300"/>
            <a:ext cx="23775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Integrated cost of HST</a:t>
            </a:r>
          </a:p>
          <a:p>
            <a:r>
              <a:rPr lang="en-US" i="1" dirty="0" smtClean="0"/>
              <a:t>archive development</a:t>
            </a:r>
          </a:p>
          <a:p>
            <a:r>
              <a:rPr lang="en-US" i="1" dirty="0"/>
              <a:t>a</a:t>
            </a:r>
            <a:r>
              <a:rPr lang="en-US" i="1" dirty="0" smtClean="0"/>
              <a:t>nd operations &lt; 1% of</a:t>
            </a:r>
          </a:p>
          <a:p>
            <a:r>
              <a:rPr lang="en-US" i="1" dirty="0"/>
              <a:t>i</a:t>
            </a:r>
            <a:r>
              <a:rPr lang="en-US" i="1" dirty="0" smtClean="0"/>
              <a:t>ntegrated HST mission</a:t>
            </a:r>
          </a:p>
          <a:p>
            <a:r>
              <a:rPr lang="en-US" i="1" dirty="0" smtClean="0"/>
              <a:t>cost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09303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826580"/>
              </p:ext>
            </p:extLst>
          </p:nvPr>
        </p:nvGraphicFramePr>
        <p:xfrm>
          <a:off x="950719" y="0"/>
          <a:ext cx="7387361" cy="699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Document" r:id="rId4" imgW="5740400" imgH="5435600" progId="Word.Document.12">
                  <p:embed/>
                </p:oleObj>
              </mc:Choice>
              <mc:Fallback>
                <p:oleObj name="Document" r:id="rId4" imgW="5740400" imgH="5435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50719" y="0"/>
                        <a:ext cx="7387361" cy="6995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0199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Increasing Interest/Concern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Research Data Alliance interest group (George Alter,</a:t>
            </a:r>
            <a:r>
              <a:rPr lang="en-US" dirty="0"/>
              <a:t> </a:t>
            </a:r>
            <a:r>
              <a:rPr lang="en-US" dirty="0" smtClean="0"/>
              <a:t>Peter </a:t>
            </a:r>
            <a:r>
              <a:rPr lang="en-US" dirty="0" err="1" smtClean="0"/>
              <a:t>Doorn</a:t>
            </a:r>
            <a:r>
              <a:rPr lang="en-US" dirty="0"/>
              <a:t>)</a:t>
            </a:r>
            <a:endParaRPr lang="en-US" dirty="0" smtClean="0"/>
          </a:p>
          <a:p>
            <a:r>
              <a:rPr lang="en-US" dirty="0" smtClean="0"/>
              <a:t>ICSU World Data System</a:t>
            </a:r>
          </a:p>
          <a:p>
            <a:r>
              <a:rPr lang="en-US" dirty="0" smtClean="0"/>
              <a:t>CODATA</a:t>
            </a:r>
          </a:p>
          <a:p>
            <a:r>
              <a:rPr lang="en-US" dirty="0" smtClean="0"/>
              <a:t>Article prepared for the </a:t>
            </a:r>
            <a:r>
              <a:rPr lang="en-US" i="1" dirty="0" smtClean="0"/>
              <a:t>Chronicle of Higher Education</a:t>
            </a:r>
          </a:p>
          <a:p>
            <a:r>
              <a:rPr lang="en-US" dirty="0" smtClean="0"/>
              <a:t>ANDS newsletter</a:t>
            </a:r>
          </a:p>
          <a:p>
            <a:r>
              <a:rPr lang="en-US" i="1" dirty="0" smtClean="0"/>
              <a:t>Physics Today</a:t>
            </a:r>
            <a:r>
              <a:rPr lang="en-US" dirty="0" smtClean="0"/>
              <a:t> editorial, M. Mountain</a:t>
            </a:r>
            <a:endParaRPr lang="en-US" i="1" dirty="0" smtClean="0"/>
          </a:p>
          <a:p>
            <a:r>
              <a:rPr lang="en-US" dirty="0" smtClean="0"/>
              <a:t>NRC report </a:t>
            </a:r>
            <a:r>
              <a:rPr lang="en-US" i="1" dirty="0"/>
              <a:t>Proposed Revisions to the Common Rule for the Protection of Human Subjects in the Behavioral and Social </a:t>
            </a:r>
            <a:r>
              <a:rPr lang="en-US" i="1" dirty="0" err="1" smtClean="0"/>
              <a:t>Sciences</a:t>
            </a:r>
            <a:r>
              <a:rPr lang="en-US" u="sng" dirty="0" err="1" smtClean="0">
                <a:hlinkClick r:id="rId2"/>
              </a:rPr>
              <a:t>http</a:t>
            </a:r>
            <a:r>
              <a:rPr lang="en-US" u="sng" dirty="0">
                <a:hlinkClick r:id="rId2"/>
              </a:rPr>
              <a:t>://www.nap.edu/catalog.php?record_id=18614.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974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123</Words>
  <Application>Microsoft Macintosh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Document</vt:lpstr>
      <vt:lpstr>Business Models and Economics of Sustainable Data Infrastructures</vt:lpstr>
      <vt:lpstr>PowerPoint Presentation</vt:lpstr>
      <vt:lpstr>PowerPoint Presentation</vt:lpstr>
      <vt:lpstr>Increasing Interest/Concern</vt:lpstr>
    </vt:vector>
  </TitlesOfParts>
  <Company>Space Telescope Science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J. Hanisch</dc:creator>
  <cp:lastModifiedBy>Robert J. Hanisch</cp:lastModifiedBy>
  <cp:revision>25</cp:revision>
  <dcterms:created xsi:type="dcterms:W3CDTF">2014-03-05T17:53:19Z</dcterms:created>
  <dcterms:modified xsi:type="dcterms:W3CDTF">2014-03-06T20:01:35Z</dcterms:modified>
</cp:coreProperties>
</file>