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8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F8AE3-582C-4CEE-BE75-42C7852F5CDB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2B00E-0955-4EEB-84BF-429F733B6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9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7DC5-4D56-4082-94B5-F84E850EFF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7DC5-4D56-4082-94B5-F84E850EFF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7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7DC5-4D56-4082-94B5-F84E850EFF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9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7DC5-4D56-4082-94B5-F84E850EFF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3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2604-0A42-4A9E-92E9-F5A763A12BD7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01D2-718A-4494-9438-9058FB845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1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2604-0A42-4A9E-92E9-F5A763A12BD7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01D2-718A-4494-9438-9058FB845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2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2604-0A42-4A9E-92E9-F5A763A12BD7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01D2-718A-4494-9438-9058FB845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28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square_IIa_Logo 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8118"/>
            <a:ext cx="1452118" cy="1097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" y="5257800"/>
            <a:ext cx="35814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52400" y="5791200"/>
            <a:ext cx="6553200" cy="381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z="2000" b="0" i="1" smtClean="0"/>
              <a:t>Click to edit Master text styles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IIa</a:t>
            </a:r>
            <a:r>
              <a:rPr lang="en-US" dirty="0" smtClean="0"/>
              <a:t> Proprietary Information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248400" y="6099629"/>
            <a:ext cx="2743200" cy="605971"/>
          </a:xfrm>
        </p:spPr>
        <p:txBody>
          <a:bodyPr/>
          <a:lstStyle>
            <a:lvl1pPr marL="0" indent="0" algn="r"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Event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77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Content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8"/>
          <a:stretch/>
        </p:blipFill>
        <p:spPr>
          <a:xfrm flipH="1">
            <a:off x="-9044" y="0"/>
            <a:ext cx="9153041" cy="2057399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498367D-8293-4580-BD56-1A1F7C8CC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6492875"/>
            <a:ext cx="1981200" cy="365125"/>
          </a:xfrm>
        </p:spPr>
        <p:txBody>
          <a:bodyPr/>
          <a:lstStyle>
            <a:lvl1pPr algn="r">
              <a:defRPr sz="1000"/>
            </a:lvl1pPr>
          </a:lstStyle>
          <a:p>
            <a:fld id="{E1DA06D3-5F3F-402D-AD66-1664A487596A}" type="datetime1">
              <a:rPr lang="en-US" smtClean="0"/>
              <a:pPr/>
              <a:t>3/11/2014</a:t>
            </a:fld>
            <a:endParaRPr lang="en-US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IIa</a:t>
            </a:r>
            <a:r>
              <a:rPr lang="en-US" dirty="0" smtClean="0"/>
              <a:t> Proprietary Information</a:t>
            </a:r>
            <a:endParaRPr lang="en-US" dirty="0"/>
          </a:p>
        </p:txBody>
      </p:sp>
      <p:pic>
        <p:nvPicPr>
          <p:cNvPr id="15" name="Content Placeholder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7" y="6324600"/>
            <a:ext cx="2057403" cy="4572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638" y="0"/>
            <a:ext cx="8833762" cy="609600"/>
          </a:xfrm>
        </p:spPr>
        <p:txBody>
          <a:bodyPr>
            <a:noAutofit/>
          </a:bodyPr>
          <a:lstStyle>
            <a:lvl1pPr marL="0" indent="0">
              <a:buNone/>
              <a:defRPr sz="3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59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8"/>
          <a:stretch/>
        </p:blipFill>
        <p:spPr>
          <a:xfrm flipH="1" flipV="1">
            <a:off x="3875" y="4800601"/>
            <a:ext cx="9153041" cy="205739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8"/>
          <a:stretch/>
        </p:blipFill>
        <p:spPr>
          <a:xfrm flipH="1" flipV="1">
            <a:off x="3875" y="4800601"/>
            <a:ext cx="9153041" cy="2057399"/>
          </a:xfrm>
          <a:prstGeom prst="rect">
            <a:avLst/>
          </a:prstGeom>
        </p:spPr>
      </p:pic>
      <p:pic>
        <p:nvPicPr>
          <p:cNvPr id="9" name="Picture 8" descr="square_IIa_Logo 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24" y="6019800"/>
            <a:ext cx="968076" cy="73152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5" name="Picture 14" descr="square_IIa_Logo 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24" y="6019800"/>
            <a:ext cx="968076" cy="731520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98367D-8293-4580-BD56-1A1F7C8CC213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Date Placeholder 2"/>
          <p:cNvSpPr txBox="1">
            <a:spLocks/>
          </p:cNvSpPr>
          <p:nvPr userDrawn="1"/>
        </p:nvSpPr>
        <p:spPr>
          <a:xfrm>
            <a:off x="6629400" y="6492875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C4927D-F72F-4933-ACBF-0A4D33AC63AD}" type="datetimeFigureOut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3/11/2014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Proprietary Information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9362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9362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6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8"/>
          <a:stretch/>
        </p:blipFill>
        <p:spPr>
          <a:xfrm flipH="1">
            <a:off x="-9045" y="1066800"/>
            <a:ext cx="9153041" cy="533400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7" y="6324600"/>
            <a:ext cx="2057403" cy="4572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8"/>
          <a:stretch/>
        </p:blipFill>
        <p:spPr>
          <a:xfrm flipH="1">
            <a:off x="-9045" y="1066800"/>
            <a:ext cx="9153041" cy="53340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7" y="6324600"/>
            <a:ext cx="2057403" cy="457200"/>
          </a:xfrm>
          <a:prstGeom prst="rect">
            <a:avLst/>
          </a:prstGeom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498367D-8293-4580-BD56-1A1F7C8CC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6492875"/>
            <a:ext cx="1981200" cy="365125"/>
          </a:xfrm>
        </p:spPr>
        <p:txBody>
          <a:bodyPr/>
          <a:lstStyle>
            <a:lvl1pPr algn="r">
              <a:defRPr sz="1000"/>
            </a:lvl1pPr>
          </a:lstStyle>
          <a:p>
            <a:fld id="{0959D477-4985-4942-B022-C331F308EB37}" type="datetime1">
              <a:rPr lang="en-US" smtClean="0"/>
              <a:pPr/>
              <a:t>3/11/2014</a:t>
            </a:fld>
            <a:endParaRPr lang="en-US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IIa</a:t>
            </a:r>
            <a:r>
              <a:rPr lang="en-US" dirty="0" smtClean="0"/>
              <a:t> Proprietary Information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7"/>
            <a:ext cx="8229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8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2604-0A42-4A9E-92E9-F5A763A12BD7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01D2-718A-4494-9438-9058FB845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3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2604-0A42-4A9E-92E9-F5A763A12BD7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01D2-718A-4494-9438-9058FB845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6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2604-0A42-4A9E-92E9-F5A763A12BD7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01D2-718A-4494-9438-9058FB845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0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2604-0A42-4A9E-92E9-F5A763A12BD7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01D2-718A-4494-9438-9058FB845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1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2604-0A42-4A9E-92E9-F5A763A12BD7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01D2-718A-4494-9438-9058FB845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7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2604-0A42-4A9E-92E9-F5A763A12BD7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01D2-718A-4494-9438-9058FB845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4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2604-0A42-4A9E-92E9-F5A763A12BD7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01D2-718A-4494-9438-9058FB845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1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2604-0A42-4A9E-92E9-F5A763A12BD7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01D2-718A-4494-9438-9058FB845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1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32604-0A42-4A9E-92E9-F5A763A12BD7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701D2-718A-4494-9438-9058FB845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2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t&amp;rct=j&amp;q=&amp;esrc=s&amp;frm=1&amp;source=images&amp;cd=&amp;cad=rja&amp;uact=8&amp;ved=0CAQQjRw&amp;url=http%3A%2F%2Fen.wikipedia.org%2Fwiki%2FInterchange_(road)&amp;ei=ToofU6u_Fcfy0gHMxIDABg&amp;usg=AFQjCNETxxmYTFy99pwJnvuiha98uxAbGQ&amp;bvm=bv.62788935,d.dm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1737" y="1295400"/>
            <a:ext cx="7772400" cy="2152650"/>
          </a:xfrm>
        </p:spPr>
        <p:txBody>
          <a:bodyPr/>
          <a:lstStyle/>
          <a:p>
            <a:r>
              <a:rPr lang="en-US" i="1" dirty="0" smtClean="0"/>
              <a:t>Scientific Data as Research Infrastructure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Bonnie C. Carroll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000" i="1" dirty="0" smtClean="0"/>
              <a:t>Founder &amp; CEO, Information International Associates, Inc.</a:t>
            </a:r>
            <a:endParaRPr lang="en-US" sz="2000" i="1" dirty="0"/>
          </a:p>
        </p:txBody>
      </p:sp>
      <p:sp>
        <p:nvSpPr>
          <p:cNvPr id="9" name="Subtitle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en-US" sz="1200" b="0" i="1" cap="none" dirty="0" smtClean="0">
                <a:solidFill>
                  <a:schemeClr val="tx1"/>
                </a:solidFill>
                <a:latin typeface="Arial" pitchFamily="34" charset="0"/>
              </a:rPr>
              <a:t>Strategies for Economic Sustainability of Publicly Funded Data Repositories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 i="1" cap="none" dirty="0" smtClean="0">
                <a:solidFill>
                  <a:schemeClr val="tx1"/>
                </a:solidFill>
                <a:latin typeface="Arial" pitchFamily="34" charset="0"/>
              </a:rPr>
              <a:t>Board on Research Data and Information, March 12, 2014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t="8446" r="20093" b="16679"/>
          <a:stretch/>
        </p:blipFill>
        <p:spPr>
          <a:xfrm>
            <a:off x="8001000" y="152400"/>
            <a:ext cx="866274" cy="1038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311236"/>
            <a:ext cx="871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data infrastructure is a digital infrastructure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promoting </a:t>
            </a:r>
            <a:r>
              <a:rPr lang="en-US" sz="2400" dirty="0">
                <a:solidFill>
                  <a:schemeClr val="bg1"/>
                </a:solidFill>
              </a:rPr>
              <a:t>data sharing and consumption.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Physical infrastructures present a challenging model! WOW!</a:t>
            </a:r>
          </a:p>
        </p:txBody>
      </p:sp>
    </p:spTree>
    <p:extLst>
      <p:ext uri="{BB962C8B-B14F-4D97-AF65-F5344CB8AC3E}">
        <p14:creationId xmlns:p14="http://schemas.microsoft.com/office/powerpoint/2010/main" val="25626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 Federal STI Context for </a:t>
            </a:r>
            <a:r>
              <a:rPr lang="en-US" sz="4000" dirty="0" smtClean="0"/>
              <a:t>Repositories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t="8446" r="20093" b="16679"/>
          <a:stretch/>
        </p:blipFill>
        <p:spPr>
          <a:xfrm>
            <a:off x="1295400" y="6096001"/>
            <a:ext cx="572277" cy="685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71109" y="2083237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+mj-lt"/>
              </a:rPr>
              <a:t>Open </a:t>
            </a:r>
            <a:r>
              <a:rPr lang="en-US" sz="2400" b="1" dirty="0">
                <a:latin typeface="+mj-lt"/>
              </a:rPr>
              <a:t>Access Issues in Building Infrastructure -- Publically funded data repositories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Dedicated </a:t>
            </a:r>
            <a:r>
              <a:rPr lang="en-US" sz="2000" dirty="0"/>
              <a:t>repositories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Multiple </a:t>
            </a:r>
            <a:r>
              <a:rPr lang="en-US" sz="2000" dirty="0"/>
              <a:t>agency funded research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Control </a:t>
            </a:r>
            <a:r>
              <a:rPr lang="en-US" sz="2000" dirty="0"/>
              <a:t>and compliance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000" dirty="0" smtClean="0"/>
              <a:t>Deposit</a:t>
            </a:r>
            <a:endParaRPr lang="en-US" sz="20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000" dirty="0" smtClean="0"/>
              <a:t>Preservations </a:t>
            </a:r>
            <a:r>
              <a:rPr lang="en-US" sz="2000" dirty="0"/>
              <a:t>and archiving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2000" dirty="0" smtClean="0"/>
              <a:t>Access </a:t>
            </a:r>
            <a:r>
              <a:rPr lang="en-US" sz="2000" dirty="0"/>
              <a:t>and cross repository research and interoperability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“</a:t>
            </a:r>
            <a:r>
              <a:rPr lang="en-US" sz="2000" dirty="0"/>
              <a:t>Trusted” Repositories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715" y="2568476"/>
            <a:ext cx="3599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Drivers </a:t>
            </a:r>
            <a:r>
              <a:rPr lang="en-US" sz="2400" b="1" dirty="0" smtClean="0"/>
              <a:t>Push/Pull</a:t>
            </a:r>
            <a:endParaRPr lang="en-US" sz="2400" b="1" dirty="0"/>
          </a:p>
          <a:p>
            <a:pPr marL="342900" indent="-342900">
              <a:buFont typeface="Wingdings" pitchFamily="2" charset="2"/>
              <a:buChar char=""/>
            </a:pPr>
            <a:r>
              <a:rPr lang="en-US" sz="2000" dirty="0"/>
              <a:t>Changing patterns of scientific communication</a:t>
            </a:r>
          </a:p>
          <a:p>
            <a:pPr marL="342900" indent="-342900">
              <a:buFont typeface="Wingdings" pitchFamily="2" charset="2"/>
              <a:buChar char=""/>
            </a:pPr>
            <a:r>
              <a:rPr lang="en-US" sz="2000" dirty="0"/>
              <a:t>Data Management Plans</a:t>
            </a:r>
          </a:p>
          <a:p>
            <a:pPr marL="342900" indent="-342900">
              <a:buFont typeface="Wingdings" pitchFamily="2" charset="2"/>
              <a:buChar char=""/>
            </a:pPr>
            <a:r>
              <a:rPr lang="en-US" sz="2000" dirty="0"/>
              <a:t>Open Access Directives</a:t>
            </a:r>
          </a:p>
          <a:p>
            <a:pPr marL="342900" indent="-342900">
              <a:buFont typeface="Wingdings" pitchFamily="2" charset="2"/>
              <a:buChar char=""/>
            </a:pPr>
            <a:r>
              <a:rPr lang="en-US" sz="2000" dirty="0"/>
              <a:t>Open Government and Open Data as a Framework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760395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itchFamily="18" charset="2"/>
              <a:buChar char=""/>
            </a:pPr>
            <a:r>
              <a:rPr lang="en-US" sz="2400" dirty="0"/>
              <a:t>Scientific Developments</a:t>
            </a:r>
          </a:p>
          <a:p>
            <a:pPr marL="342900" indent="-342900">
              <a:buFont typeface="Symbol" pitchFamily="18" charset="2"/>
              <a:buChar char=""/>
            </a:pPr>
            <a:r>
              <a:rPr lang="en-US" sz="2000" dirty="0"/>
              <a:t>Data Intensive Science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45" y="1021851"/>
            <a:ext cx="40719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.nsf.gov/news/mmg/media/images/iwgdd_cover_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9" y="838200"/>
            <a:ext cx="1138859" cy="14577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38" y="1085889"/>
            <a:ext cx="1143000" cy="148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HQAqgMBIgACEQEDEQH/xAAcAAACAgMBAQAAAAAAAAAAAAAABwUGAwQIAQL/xABMEAACAQMCAwQHAwcIBwkBAAABAgMABBEFEgYhMQcTQVEUImFxgZGhMrHBFyNCUmJy0RYkM0NTksLwCBVzk6Ky0jQ1N1RkdIKU4Sb/xAAZAQADAQEBAAAAAAAAAAAAAAAAAgMBBAX/xAAlEQADAAIBBAMAAgMAAAAAAAAAAQIDERIhMUFRBBMyFGEiQoH/2gAMAwEAAhEDEQA/AHjRRRQAUUVq3l9BZrmZ8E9FHMn4UAbVYLi7gthmeVU9hPP5UuOKu1Kx08vBbP3s45d1bsCR+8/RfcMmlbrHHmuakzd3MLOJuqwfaPvc8/lirx8eqJ1llD81bjLS9MQvcTRxL4NO4jB92edU7U+1/ToSRbvLOf8A08OR83IFI13aSQySOzuerOxJPxNeV0z8aV3IvO/A0L3tfun/AOz2c7f7S42fRRUVN2pazIfUtrZf33kY/fVEoqqwwvAjy17Ln+UrXP7Gy/uN/wBVZYu0/W0PO3tCPZvX7mqP4H0TQta/1ivEOqrpccKxtDcGVUyx3ZX1uRyADjry99aHFuk2OjawbXStSTUrJo1kiukZWDA5yMryyCCKXWPfHQ27U72XC07XL9G/P2TY84rk/cR+NT+ndsdozBbpbqH9qSFWX5qc/SkvRQ8EPwYs1I6X0ftA0jUyFiuYJXxzWKQBv7p51ZbbUrS5IEcwDfqt6p+RrkM88eyprSeKta0ratvevJEP6qf84v15j4EVGvirwUWf2dW17SZ4Y7WoiUh1QG1bpliXiPx6r91NPS9bs9SjRopFy/NfWBDfunoa5qx1HctNKuxJ0V4K9qYwUUUUAFFFVbjXie30Kwmkkl2hBhyp5knoi/tH6Vsy6ekDejLxTxVZ6JaSSyzIgTkznng+QHi3spD8VcdajrkskcDyW1ox5gP+ck/eb/COXvqH4h12716+NxdthFJ7qFfsxj+PmfGouvRxYVK69zkvK30QdKKKKuRCigc6ZPZXwVZavNHrGqXenT2ab1bT39ZycEeuDjbg4I65pLtQtseZdPQtupAHMnoPOrboHZ1xDrKrPJbDT7M8/SL093n3J9o/ID208bHh3QNMuPSNJ07SbSboJY1TeB7D4VuyW6SNukuomPmZhXLXyW+xdYF5Fzb9mHD8WnvZ3Gp38s8jK5uo0VURlDAYQ5OPWbxJqp632W69p6tLpZi1e2HMtb+rIPfGTn5E08PRIv8AzEP+9FC2sSsGW5hBHQiYZFIs1LyO8cs5ZlikhlaGeN4pUOGjkUqy+8HmK+K6j1HR9J1cINZtdNv9n2WnClh/8utULtJ4B0g2EeoaJPpWlJaoxmiPqiXOMc1zzGMAY55q8/JTemiNYdLaEzRR15gY5Z50V0kQqX0DiPUdBmDWcxMJPrwOco3w8D7RURRWNJ9wTa7HRPA3H1rrVuEdisqAd5E7ZeP/AKl9tX1HDqGUgqRkEeNcf2d1PZXUd1aStFNGcq6nmKe3Ztxymq23c3BCTR476MeH7aj9U+Xh9/Fmwa6ydWPJvoxmUV4CCAQcg17XIWNHVr0WVoXBG9vVT3+fwrmnjniFte1Zu7cmzgYrF+2f0nPv8PZ76avbDrrWGlTxxPteTFtHjwLAlj8FB+lIbp7q7vjRpcmc+avBPcL8I6txV6UNGSBzbbO9EsmzG7OP+U/KpOXs04jhkaORbIOv2h6R0+lWfsFF4ZNe9AaBWC228zAkY/O4xgjHj9KbBg1gnO7TCT49y3P61mTNU20bGKXOxBXPZjxLavsnSyRtu7BuM8ufkPYa9l7L+JoUjeRLFUk+y3pPX6U/Wh1djlm0xsecLn8aDDrJABfTTjoO5f8AjSfyb/ob6ZFvwl2daZFwrcy8SWFvPfh37qVJ3IAwNvQjx9ledk/Bd5pN9fS6s9sC8KoqxOWJweZzgYFMjudYKbS+m7fLuXx99ZrKG9jkc3XoezYR+ZjZTn4mpvLWn/Y3BIjWGmKxG9259QazQWunzwvKrkKgy+fAVU75bqOXbBHJJHKNybFLbGHgf8+VSGgPdNomtNJBKsgi9RWUgk4PShz/AI72bslc6b5yH/PvrYjtdPkt2nEhCKcMT4H/ADiqNFNfFZs2txnZ/ZH9YVOabJdNwhqLPBKJBKNi7Dlvs9BW1LXkNkqDpp8X+dV3tI4VOvcNw/6rnhWSO4WRe+yA/IrgHng8/LwrFpq3c0wW4iljVhli6keqPf4k4+Rq52kdxLpEQtfRw+88pkyuMnoBihtw9ph+loXWndnGnT8CXCPY2z8QrA4FwJpNoc5Kny6Y8KpNt2X8SXT7IPQHbbuwLgjly/Z9op+LBrCKQraYoPXELj8a9WHWF5o2mKfMQv8AxrZz0t6YrxyxARdmXEc0gjiOns5OAPSD1/u+yvZOzLiOKQxyHTw69R6SeX/D7Kfog1cHIbTM58IW/jQ0GrlsltMJ/wBi38ab+RZn0yc9cRdnvEHDmlvqWqJaLboyqe7n3MSxwMDFV/StQuNKv4b20OJYjnB6MPFT7CKePbINSHA85vXtTF6RDyiRgc7vaaQddOGnc9SOSVFdDqHgfXYdY0yF4mJR03x7uoHip9oNWX/PSkF2O621tdz6ezHCfzmIezIDj6g/On6pDKCvMEZFcOaONHRNbRz92yXbS6hZQ7uTd5Mw95AH3Gl1V77XY2TWLFjnBgZfiG//AGqJXoYvwjlyfpje/wBHxgrcSsxwBHbEn/fUztFhuYtUv3nEgiYL3eXBU4LdPmKWH+j9n/8ApdpAbu7bGRkZzNTS0eZXuZ4O87yWElXY2+wciRy9lcOb90dWP8ox6hHcSa3YyQhzDG570q4AHvFffEsc89i0VpvM2VICMAetD3CDV47eRl3yruRBb5GOfV89eRo1ydbYpPLNsiDbNq2/eEsRn4CpDG3dbjp6qM7yoAAPPOPOsHD0c8OkBLkOJAz53tk43HFZ79jFYkgxoEQuT3W7AHkuetGlypPp4mi5qwPMx7CccuYrPAFYfcbJ9md2PAkH5ipTRtz6ZOXB7wxJuyc5O3zPjUYrItruZiuMc+vhUrozJLpl5JG+4HI3Y8hVa7GENJ3ouYNu/ZubeVcgD116jx+NTOnADRpdwON6n38xWhiaOND3RY3UgSNs/ZywGentqRtEZdHvFl3b1Prc+eQBWNgQti0rJmfcGLZwzE8to86m4VeTh10iyZDvCgHBzk9KiLWeKfLRsW2jrn21OacUXRGdwNqF2Pq7uhPhRYI+9Fjmi0fbc7hKC5O45PU4+lYNDhuIr2/adXCO47vcwIIy3T5itjSJBLZySLIZI9xHrw7G+PnWDT2WTUpUhuHzESsiPAADzxyNJ7NPju7g8QwSoHNuAwYhhtzl/D4iveJ4bmeCNbNXZxnOx9pGRX1cTodShiV+7lY5C+j7lPrEcz8Kya3NHEq97I8fMKGji3nJBP4VvlAVTtt/8PZf/cQf81c810D2yKydnDh5A59IhwwXbkbvKufq7fi/j/pzZ+6J/gS4a34s0/BwJXMTe0Mp/HFdD2+qskEa5+ygH0rnHg9C/FOlqOvpCn5c/wAKfS2sjKGAbmM0nyEtofB2KP22aYViiu1TPo9wQx8kkGc/MAfGlLXUHHWjR6tpU0cgOyWMxSEdVz0b4GuZr60msL2e0uk2TQuVcf58D1+NU+Pe50JmnT2NX/R/5fykJ5DZa8/jNTM0G0kt9W1KWQRBJ5GaMq6EsNxPgM9MdaR3AHGVlwnaXatDeC5uXG+SBUYMi52j1zywWbp51bPyw2o6LqfM8sQQ8uQ9vnn51HJjt22kUi5UrYwp7V5OJLK8XujDHCEZt6ZBy/LHXxFe8VWkl9aiG3EbSLOH2uyjlsIz6wPiaXf5YbU89updACO4gznJyevtHyr38sNqeZXUuXnBDz5e/wA6T6snofnPsamqJ32mzRptLSQOi5IwSRy5nlWPQLeS20eO3lCiRQ2VUggZJ8uVK/8ALFa9MamOXImCDA+RrYTtV0aeJXnvtVgkP2k9HHmf1Tjpil+m+2g5z7LTLDKtvJGUYSKMFfEGpTh6OQaRcBxtZnb7R9nvNUGTtK4elG2TUtUZfJrcn8aE7SOHY0KJqOpqp6gWxx99M8dtdjOUljvda1CxvYbSCeNIyi5V155LqDjl7T8asVtvl0q6kZtxkG7d5+oM/jS0fj/hR2Dvd37OP0jaZP3+ysq9pPDqxmNdR1MIeRUW3LHzoeOvCDmvZZ9LguMMrRybiuADz8feasUNvIuhXEDptkZJQFbHjnHs8aWsfaNw3E26PUNSU9MrbY/Gsn5UtDiBePUdVldRlUMHU+XM4orHb8G859jD0C3e00qSGYKrhiSFZTywPKsOi2klvq9/NIsYSZmZCrKSQWz4DPTzpdt2x2mFCpqefHEMPkPb7/nR+WOz7v7Gp7s9e5hz9+Kz6snoznPsv81pI+vW12Fj7qMFWYsoI9dvMZ8RWXiW0lvVWOFUZldWIcqOW1h+kD50u07Y7PDbk1TpyzBD7fbXidsdru9ZdUI9sEH4Gt+rJ6DnPssHbTj8nTjlyngHL96ue6ZfF/aNYcR6Fdaa8WoOZMNEJY4lVXByCSpzypaE4GSffXV8eXM6ZDK030Ld2Y2LXXEvf7CUtYWbPk7eqo9/NvlXR9vZxRwRowyyoAT8KXHZHw09hYJLcpiaUieYH9H9Rfx+Jpo865PkXyroXxTqTyRFkRkcBlYYIPjSa7VeCZJSb+xjLXMS9AP6eMeH7y/X5U56wXlrFdwNFKOR6HxU+YqeO3D2PUqlpnH1ZrSS3iuFku4GuIVVt0SuULHadvMdOeD8KavaJ2dSGaS+0uNVuGyzxjAWf2jyb7/rSnkR4ZmjljZJEbDRuvMEeBFelFq10OOpcMYVvw3w/NxtpPDxsJxHeQxzPKLpiQGgdyuP3gvPyzUMNE0+Ph/S72VYZri61gWkptrwundFQ2OXRvWx7gPOon+UusDVYNVW7Vb+CPu4Z1gjBRcYAA245DkOXSsUet38VrFaxyQrbw3HpMcXo8e1Zem4er5cvLkPKkUX7H5wSnG+l6fo2pTWWnxKDHcSKGW6Mh2DAAcfot+FSXCHD+k69Y2ztDKJ0uGtr4iVsRh1JgmxnkoZSrD25yKq+pazf6p3npsyO0sveyMsEcbSPjGWKqCx5nr51jsr6+s4ruOymljS6i7qfZ+kuQcfSmc1w1vqLynl2LracN6NJq91plxYTQXMVndXe2W6Ze7WM7Yw/vwWPsYVi0/hnS5ZeD4Z4xKdVmmiupLe6LKdpwCpHQ+dVn+UGrR6nd6i9yfTLtDHcSSRKxdCMFeY6ELj4V7DrmsWosEhcx/6uJNp/NkzCW6kerzJ6888+dJxv2Nyn0SelWejXltrbSabJv020kuFPpbeuRKFC+4Kw5+YrZTSNFfhNNa9F2mS7uI+7kvSrd2o3IEGPWcAgY8cVXbfVdQtVvu52It6pW5/m6Ydc5I+zyGeeBjwrNa65q8FrBZQMphtmM8UbWkchjb+0BKkg/tZ8qZzXhgqXo19Ct4rrW9NtbtS8U91FFIASpwzhTg+HWrVdcKWCW3EQha37601KG1tGS7390rytH+cXzAXPPxz5VT7R7uzvILi3R1uIpA0RaPcQ45g4I5kYz8K2pNa1OeG/heVWTUX767At0BmYHO4kLnkcnljmT51tKm9piy0l1RZJOHdKl1fX9CghmhudLtZZYr2SYnvXixu3p9kK2eWOnLrWve6TpNre6EPRJGhvtH9NmX0hv6TY7cj4AbOntNQlzr+p3aTCe5DPcRiO4mEaiWdBjCu4G5hyHU88DOa+G1vUGsI7F5leKKIwxs0SGRIj1QPjcFOTyz446Vii/LN5STsmh6eeG7LUrKEXYBgTUH9IZZbaVnwUePwQg4Vhz8edfHHejaboeoS2WnxoCtyyKy3ZlYIqqcOv6JJcY9gNRDa/qbxCIzJtzGXPcpum7v+j7w4y+3wznw8q+dS1zUdT70388cjTOJJnEEaNIwBALMqgtjJ60Kb31YOp10RHVd+zjhGXWb6K/uYS1rG35mMj+mcf4R5+J+NHBHAd1rU8VzfwyR2hOUh6PMPP9lfb4/Wn9oukQaXbLHGqhgoUbRhUXwVR4Cp5s6nohsWPfVmzp9mllbrEvM9Wb9Y1tUUVwdzpCiiigD4miSeMxyqGU9QaoPGPZ1ZayhkVG70DCzJ/SKPI+DD2HnTBrw0025e0Y0n3OWtf4M1jRWdmh9Jtl/roFJ2/vL1H1HtquggjIOR7K69vNPtrz+mjBb9YcjVK4i7M9M1R2lNuhlP9ZGe7k+JHJvjXXHyV/sQrD6Od6sHCHEjcPz3BeJ5oJlVjGrY/OKfVPPwILKfNWNWTWeym/tCxsrrcB0W5Qr/AMSgg/IVV77hHX7LJk0yWVR1a3He/Ref0q/OLWtk+Fy96JO44qs7m3ureWK92SXEc0MmEd4u7ddg9ZsH1N2SRzdycEVt2/G9nHfrdPa3JPp1tdyKPskxqwcqDJ6hYtyGSB91Jngnt8+kwSw+feoU++sQYHoR86Prlh9lFm03iUafZ6dHAbk3FlBdRhmRWV2lcMMjdzXAww++tr+VGmOzI1nf21t6VHOqWs3rFVgEYj3bgQqsuV68iciqhmgkeJFa8cmfYy0zcUibThZyS6gpfTktnnVsukqymTeuW5gglTkg4rYuuM4Lg3S+hyd3N6Q0YJAMEjx7A6sDz3DO8EDJbIyQM1CJWmbbCpkbyQbj9KkrLh3W70j0fS7vH60kZRfm2BWOIQ3K34IvwAoq8aX2ZazeP/OZYYB+rEDK/wAhgD51fdB7JdPtSr3URncfp3R3fJBy+dZWaJ8mLFTE5o2g6nrT4062Z0zhpm9WNfe38OdNngzsuhtmjur/ABcTDBDuv5tD5qvifafpTLsNFs7IJsjDFRgZHIe4dBUjXLk+TVdEXjEka9jYw2Ue2EHJ+0x6t762aKK5ioUUUUAFFFFABRRRQAUUUUAeYByDWrLp1nL9u3TJ8QMfdRRQmBpXGgWLKTiQezdn76gb/hvSSTvs4JP34UP+GvaKoqr2ZpEUeHdGz/3VZf8A10/hW5ZcN6QSCun2qHzW3QfhXtFM6fszRP2fD1iF9UOoHguAPoKkItJsY+kAP7xLffXtFTdNjaNpY1RdqKFHkBivuiilAKKKKACiiigAooooA//Z"/>
          <p:cNvSpPr>
            <a:spLocks noChangeAspect="1" noChangeArrowheads="1"/>
          </p:cNvSpPr>
          <p:nvPr/>
        </p:nvSpPr>
        <p:spPr bwMode="auto">
          <a:xfrm>
            <a:off x="155575" y="-525463"/>
            <a:ext cx="16192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HQAqgMBIgACEQEDEQH/xAAcAAACAgMBAQAAAAAAAAAAAAAABwUGAwQIAQL/xABMEAACAQMCAwQHAwcIBwkBAAABAgMABBEFEgYhMQcTQVEUImFxgZGhMrHBFyNCUmJy0RYkM0NTksLwCBVzk6Ky0jQ1N1RkdIKU4Sb/xAAZAQADAQEBAAAAAAAAAAAAAAAAAgMBBAX/xAAlEQADAAIBBAMAAgMAAAAAAAAAAQIDERIhMUFRBBMyFGEiQoH/2gAMAwEAAhEDEQA/AHjRRRQAUUVq3l9BZrmZ8E9FHMn4UAbVYLi7gthmeVU9hPP5UuOKu1Kx08vBbP3s45d1bsCR+8/RfcMmlbrHHmuakzd3MLOJuqwfaPvc8/lirx8eqJ1llD81bjLS9MQvcTRxL4NO4jB92edU7U+1/ToSRbvLOf8A08OR83IFI13aSQySOzuerOxJPxNeV0z8aV3IvO/A0L3tfun/AOz2c7f7S42fRRUVN2pazIfUtrZf33kY/fVEoqqwwvAjy17Ln+UrXP7Gy/uN/wBVZYu0/W0PO3tCPZvX7mqP4H0TQta/1ivEOqrpccKxtDcGVUyx3ZX1uRyADjry99aHFuk2OjawbXStSTUrJo1kiukZWDA5yMryyCCKXWPfHQ27U72XC07XL9G/P2TY84rk/cR+NT+ndsdozBbpbqH9qSFWX5qc/SkvRQ8EPwYs1I6X0ftA0jUyFiuYJXxzWKQBv7p51ZbbUrS5IEcwDfqt6p+RrkM88eyprSeKta0ratvevJEP6qf84v15j4EVGvirwUWf2dW17SZ4Y7WoiUh1QG1bpliXiPx6r91NPS9bs9SjRopFy/NfWBDfunoa5qx1HctNKuxJ0V4K9qYwUUUUAFFFVbjXie30Kwmkkl2hBhyp5knoi/tH6Vsy6ekDejLxTxVZ6JaSSyzIgTkznng+QHi3spD8VcdajrkskcDyW1ox5gP+ck/eb/COXvqH4h12716+NxdthFJ7qFfsxj+PmfGouvRxYVK69zkvK30QdKKKKuRCigc6ZPZXwVZavNHrGqXenT2ab1bT39ZycEeuDjbg4I65pLtQtseZdPQtupAHMnoPOrboHZ1xDrKrPJbDT7M8/SL093n3J9o/ID208bHh3QNMuPSNJ07SbSboJY1TeB7D4VuyW6SNukuomPmZhXLXyW+xdYF5Fzb9mHD8WnvZ3Gp38s8jK5uo0VURlDAYQ5OPWbxJqp632W69p6tLpZi1e2HMtb+rIPfGTn5E08PRIv8AzEP+9FC2sSsGW5hBHQiYZFIs1LyO8cs5ZlikhlaGeN4pUOGjkUqy+8HmK+K6j1HR9J1cINZtdNv9n2WnClh/8utULtJ4B0g2EeoaJPpWlJaoxmiPqiXOMc1zzGMAY55q8/JTemiNYdLaEzRR15gY5Z50V0kQqX0DiPUdBmDWcxMJPrwOco3w8D7RURRWNJ9wTa7HRPA3H1rrVuEdisqAd5E7ZeP/AKl9tX1HDqGUgqRkEeNcf2d1PZXUd1aStFNGcq6nmKe3Ztxymq23c3BCTR476MeH7aj9U+Xh9/Fmwa6ydWPJvoxmUV4CCAQcg17XIWNHVr0WVoXBG9vVT3+fwrmnjniFte1Zu7cmzgYrF+2f0nPv8PZ76avbDrrWGlTxxPteTFtHjwLAlj8FB+lIbp7q7vjRpcmc+avBPcL8I6txV6UNGSBzbbO9EsmzG7OP+U/KpOXs04jhkaORbIOv2h6R0+lWfsFF4ZNe9AaBWC228zAkY/O4xgjHj9KbBg1gnO7TCT49y3P61mTNU20bGKXOxBXPZjxLavsnSyRtu7BuM8ufkPYa9l7L+JoUjeRLFUk+y3pPX6U/Wh1djlm0xsecLn8aDDrJABfTTjoO5f8AjSfyb/ob6ZFvwl2daZFwrcy8SWFvPfh37qVJ3IAwNvQjx9ledk/Bd5pN9fS6s9sC8KoqxOWJweZzgYFMjudYKbS+m7fLuXx99ZrKG9jkc3XoezYR+ZjZTn4mpvLWn/Y3BIjWGmKxG9259QazQWunzwvKrkKgy+fAVU75bqOXbBHJJHKNybFLbGHgf8+VSGgPdNomtNJBKsgi9RWUgk4PShz/AI72bslc6b5yH/PvrYjtdPkt2nEhCKcMT4H/ADiqNFNfFZs2txnZ/ZH9YVOabJdNwhqLPBKJBKNi7Dlvs9BW1LXkNkqDpp8X+dV3tI4VOvcNw/6rnhWSO4WRe+yA/IrgHng8/LwrFpq3c0wW4iljVhli6keqPf4k4+Rq52kdxLpEQtfRw+88pkyuMnoBihtw9ph+loXWndnGnT8CXCPY2z8QrA4FwJpNoc5Kny6Y8KpNt2X8SXT7IPQHbbuwLgjly/Z9op+LBrCKQraYoPXELj8a9WHWF5o2mKfMQv8AxrZz0t6YrxyxARdmXEc0gjiOns5OAPSD1/u+yvZOzLiOKQxyHTw69R6SeX/D7Kfog1cHIbTM58IW/jQ0GrlsltMJ/wBi38ab+RZn0yc9cRdnvEHDmlvqWqJaLboyqe7n3MSxwMDFV/StQuNKv4b20OJYjnB6MPFT7CKePbINSHA85vXtTF6RDyiRgc7vaaQddOGnc9SOSVFdDqHgfXYdY0yF4mJR03x7uoHip9oNWX/PSkF2O621tdz6ezHCfzmIezIDj6g/On6pDKCvMEZFcOaONHRNbRz92yXbS6hZQ7uTd5Mw95AH3Gl1V77XY2TWLFjnBgZfiG//AGqJXoYvwjlyfpje/wBHxgrcSsxwBHbEn/fUztFhuYtUv3nEgiYL3eXBU4LdPmKWH+j9n/8ApdpAbu7bGRkZzNTS0eZXuZ4O87yWElXY2+wciRy9lcOb90dWP8ox6hHcSa3YyQhzDG570q4AHvFffEsc89i0VpvM2VICMAetD3CDV47eRl3yruRBb5GOfV89eRo1ydbYpPLNsiDbNq2/eEsRn4CpDG3dbjp6qM7yoAAPPOPOsHD0c8OkBLkOJAz53tk43HFZ79jFYkgxoEQuT3W7AHkuetGlypPp4mi5qwPMx7CccuYrPAFYfcbJ9md2PAkH5ipTRtz6ZOXB7wxJuyc5O3zPjUYrItruZiuMc+vhUrozJLpl5JG+4HI3Y8hVa7GENJ3ouYNu/ZubeVcgD116jx+NTOnADRpdwON6n38xWhiaOND3RY3UgSNs/ZywGentqRtEZdHvFl3b1Prc+eQBWNgQti0rJmfcGLZwzE8to86m4VeTh10iyZDvCgHBzk9KiLWeKfLRsW2jrn21OacUXRGdwNqF2Pq7uhPhRYI+9Fjmi0fbc7hKC5O45PU4+lYNDhuIr2/adXCO47vcwIIy3T5itjSJBLZySLIZI9xHrw7G+PnWDT2WTUpUhuHzESsiPAADzxyNJ7NPju7g8QwSoHNuAwYhhtzl/D4iveJ4bmeCNbNXZxnOx9pGRX1cTodShiV+7lY5C+j7lPrEcz8Kya3NHEq97I8fMKGji3nJBP4VvlAVTtt/8PZf/cQf81c810D2yKydnDh5A59IhwwXbkbvKufq7fi/j/pzZ+6J/gS4a34s0/BwJXMTe0Mp/HFdD2+qskEa5+ygH0rnHg9C/FOlqOvpCn5c/wAKfS2sjKGAbmM0nyEtofB2KP22aYViiu1TPo9wQx8kkGc/MAfGlLXUHHWjR6tpU0cgOyWMxSEdVz0b4GuZr60msL2e0uk2TQuVcf58D1+NU+Pe50JmnT2NX/R/5fykJ5DZa8/jNTM0G0kt9W1KWQRBJ5GaMq6EsNxPgM9MdaR3AHGVlwnaXatDeC5uXG+SBUYMi52j1zywWbp51bPyw2o6LqfM8sQQ8uQ9vnn51HJjt22kUi5UrYwp7V5OJLK8XujDHCEZt6ZBy/LHXxFe8VWkl9aiG3EbSLOH2uyjlsIz6wPiaXf5YbU89updACO4gznJyevtHyr38sNqeZXUuXnBDz5e/wA6T6snofnPsamqJ32mzRptLSQOi5IwSRy5nlWPQLeS20eO3lCiRQ2VUggZJ8uVK/8ALFa9MamOXImCDA+RrYTtV0aeJXnvtVgkP2k9HHmf1Tjpil+m+2g5z7LTLDKtvJGUYSKMFfEGpTh6OQaRcBxtZnb7R9nvNUGTtK4elG2TUtUZfJrcn8aE7SOHY0KJqOpqp6gWxx99M8dtdjOUljvda1CxvYbSCeNIyi5V155LqDjl7T8asVtvl0q6kZtxkG7d5+oM/jS0fj/hR2Dvd37OP0jaZP3+ysq9pPDqxmNdR1MIeRUW3LHzoeOvCDmvZZ9LguMMrRybiuADz8feasUNvIuhXEDptkZJQFbHjnHs8aWsfaNw3E26PUNSU9MrbY/Gsn5UtDiBePUdVldRlUMHU+XM4orHb8G859jD0C3e00qSGYKrhiSFZTywPKsOi2klvq9/NIsYSZmZCrKSQWz4DPTzpdt2x2mFCpqefHEMPkPb7/nR+WOz7v7Gp7s9e5hz9+Kz6snoznPsv81pI+vW12Fj7qMFWYsoI9dvMZ8RWXiW0lvVWOFUZldWIcqOW1h+kD50u07Y7PDbk1TpyzBD7fbXidsdru9ZdUI9sEH4Gt+rJ6DnPssHbTj8nTjlyngHL96ue6ZfF/aNYcR6Fdaa8WoOZMNEJY4lVXByCSpzypaE4GSffXV8eXM6ZDK030Ld2Y2LXXEvf7CUtYWbPk7eqo9/NvlXR9vZxRwRowyyoAT8KXHZHw09hYJLcpiaUieYH9H9Rfx+Jpo865PkXyroXxTqTyRFkRkcBlYYIPjSa7VeCZJSb+xjLXMS9AP6eMeH7y/X5U56wXlrFdwNFKOR6HxU+YqeO3D2PUqlpnH1ZrSS3iuFku4GuIVVt0SuULHadvMdOeD8KavaJ2dSGaS+0uNVuGyzxjAWf2jyb7/rSnkR4ZmjljZJEbDRuvMEeBFelFq10OOpcMYVvw3w/NxtpPDxsJxHeQxzPKLpiQGgdyuP3gvPyzUMNE0+Ph/S72VYZri61gWkptrwundFQ2OXRvWx7gPOon+UusDVYNVW7Vb+CPu4Z1gjBRcYAA245DkOXSsUet38VrFaxyQrbw3HpMcXo8e1Zem4er5cvLkPKkUX7H5wSnG+l6fo2pTWWnxKDHcSKGW6Mh2DAAcfot+FSXCHD+k69Y2ztDKJ0uGtr4iVsRh1JgmxnkoZSrD25yKq+pazf6p3npsyO0sveyMsEcbSPjGWKqCx5nr51jsr6+s4ruOymljS6i7qfZ+kuQcfSmc1w1vqLynl2LracN6NJq91plxYTQXMVndXe2W6Ze7WM7Yw/vwWPsYVi0/hnS5ZeD4Z4xKdVmmiupLe6LKdpwCpHQ+dVn+UGrR6nd6i9yfTLtDHcSSRKxdCMFeY6ELj4V7DrmsWosEhcx/6uJNp/NkzCW6kerzJ6888+dJxv2Nyn0SelWejXltrbSabJv020kuFPpbeuRKFC+4Kw5+YrZTSNFfhNNa9F2mS7uI+7kvSrd2o3IEGPWcAgY8cVXbfVdQtVvu52It6pW5/m6Ydc5I+zyGeeBjwrNa65q8FrBZQMphtmM8UbWkchjb+0BKkg/tZ8qZzXhgqXo19Ct4rrW9NtbtS8U91FFIASpwzhTg+HWrVdcKWCW3EQha37601KG1tGS7390rytH+cXzAXPPxz5VT7R7uzvILi3R1uIpA0RaPcQ45g4I5kYz8K2pNa1OeG/heVWTUX767At0BmYHO4kLnkcnljmT51tKm9piy0l1RZJOHdKl1fX9CghmhudLtZZYr2SYnvXixu3p9kK2eWOnLrWve6TpNre6EPRJGhvtH9NmX0hv6TY7cj4AbOntNQlzr+p3aTCe5DPcRiO4mEaiWdBjCu4G5hyHU88DOa+G1vUGsI7F5leKKIwxs0SGRIj1QPjcFOTyz446Vii/LN5STsmh6eeG7LUrKEXYBgTUH9IZZbaVnwUePwQg4Vhz8edfHHejaboeoS2WnxoCtyyKy3ZlYIqqcOv6JJcY9gNRDa/qbxCIzJtzGXPcpum7v+j7w4y+3wznw8q+dS1zUdT70388cjTOJJnEEaNIwBALMqgtjJ60Kb31YOp10RHVd+zjhGXWb6K/uYS1rG35mMj+mcf4R5+J+NHBHAd1rU8VzfwyR2hOUh6PMPP9lfb4/Wn9oukQaXbLHGqhgoUbRhUXwVR4Cp5s6nohsWPfVmzp9mllbrEvM9Wb9Y1tUUVwdzpCiiigD4miSeMxyqGU9QaoPGPZ1ZayhkVG70DCzJ/SKPI+DD2HnTBrw0025e0Y0n3OWtf4M1jRWdmh9Jtl/roFJ2/vL1H1HtquggjIOR7K69vNPtrz+mjBb9YcjVK4i7M9M1R2lNuhlP9ZGe7k+JHJvjXXHyV/sQrD6Od6sHCHEjcPz3BeJ5oJlVjGrY/OKfVPPwILKfNWNWTWeym/tCxsrrcB0W5Qr/AMSgg/IVV77hHX7LJk0yWVR1a3He/Ref0q/OLWtk+Fy96JO44qs7m3ureWK92SXEc0MmEd4u7ddg9ZsH1N2SRzdycEVt2/G9nHfrdPa3JPp1tdyKPskxqwcqDJ6hYtyGSB91Jngnt8+kwSw+feoU++sQYHoR86Prlh9lFm03iUafZ6dHAbk3FlBdRhmRWV2lcMMjdzXAww++tr+VGmOzI1nf21t6VHOqWs3rFVgEYj3bgQqsuV68iciqhmgkeJFa8cmfYy0zcUibThZyS6gpfTktnnVsukqymTeuW5gglTkg4rYuuM4Lg3S+hyd3N6Q0YJAMEjx7A6sDz3DO8EDJbIyQM1CJWmbbCpkbyQbj9KkrLh3W70j0fS7vH60kZRfm2BWOIQ3K34IvwAoq8aX2ZazeP/OZYYB+rEDK/wAhgD51fdB7JdPtSr3URncfp3R3fJBy+dZWaJ8mLFTE5o2g6nrT4062Z0zhpm9WNfe38OdNngzsuhtmjur/ABcTDBDuv5tD5qvifafpTLsNFs7IJsjDFRgZHIe4dBUjXLk+TVdEXjEka9jYw2Ue2EHJ+0x6t762aKK5ioUUUUAFFFFABRRRQAUUUUAeYByDWrLp1nL9u3TJ8QMfdRRQmBpXGgWLKTiQezdn76gb/hvSSTvs4JP34UP+GvaKoqr2ZpEUeHdGz/3VZf8A10/hW5ZcN6QSCun2qHzW3QfhXtFM6fszRP2fD1iF9UOoHguAPoKkItJsY+kAP7xLffXtFTdNjaNpY1RdqKFHkBivuiilAKKKKACiiigAooooA//Z"/>
          <p:cNvSpPr>
            <a:spLocks noChangeAspect="1" noChangeArrowheads="1"/>
          </p:cNvSpPr>
          <p:nvPr/>
        </p:nvSpPr>
        <p:spPr bwMode="auto">
          <a:xfrm>
            <a:off x="307975" y="-373063"/>
            <a:ext cx="16192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data:image/jpeg;base64,/9j/4AAQSkZJRgABAQAAAQABAAD/2wCEAAkGBwgHBgkIBwgKCgkLDRYPDQwMDRsUFRAWIB0iIiAdHx8kKDQsJCYxJx8fLT0tMTU3Ojo6Iys/RD84QzQ5OjcBCgoKDQwNGg8PGjclHyU3Nzc3Nzc3Nzc3Nzc3Nzc3Nzc3Nzc3Nzc3Nzc3Nzc3Nzc3Nzc3Nzc3Nzc3Nzc3Nzc3N//AABEIAHQAqgMBIgACEQEDEQH/xAAcAAACAgMBAQAAAAAAAAAAAAAABwUGAwQIAQL/xABMEAACAQMCAwQHAwcIBwkBAAABAgMABBEFEgYhMQcTQVEUImFxgZGhMrHBFyNCUmJy0RYkM0NTksLwCBVzk6Ky0jQ1N1RkdIKU4Sb/xAAZAQADAQEBAAAAAAAAAAAAAAAAAgMBBAX/xAAlEQADAAIBBAMAAgMAAAAAAAAAAQIDERIhMUFRBBMyFGEiQoH/2gAMAwEAAhEDEQA/AHjRRRQAUUVq3l9BZrmZ8E9FHMn4UAbVYLi7gthmeVU9hPP5UuOKu1Kx08vBbP3s45d1bsCR+8/RfcMmlbrHHmuakzd3MLOJuqwfaPvc8/lirx8eqJ1llD81bjLS9MQvcTRxL4NO4jB92edU7U+1/ToSRbvLOf8A08OR83IFI13aSQySOzuerOxJPxNeV0z8aV3IvO/A0L3tfun/AOz2c7f7S42fRRUVN2pazIfUtrZf33kY/fVEoqqwwvAjy17Ln+UrXP7Gy/uN/wBVZYu0/W0PO3tCPZvX7mqP4H0TQta/1ivEOqrpccKxtDcGVUyx3ZX1uRyADjry99aHFuk2OjawbXStSTUrJo1kiukZWDA5yMryyCCKXWPfHQ27U72XC07XL9G/P2TY84rk/cR+NT+ndsdozBbpbqH9qSFWX5qc/SkvRQ8EPwYs1I6X0ftA0jUyFiuYJXxzWKQBv7p51ZbbUrS5IEcwDfqt6p+RrkM88eyprSeKta0ratvevJEP6qf84v15j4EVGvirwUWf2dW17SZ4Y7WoiUh1QG1bpliXiPx6r91NPS9bs9SjRopFy/NfWBDfunoa5qx1HctNKuxJ0V4K9qYwUUUUAFFFVbjXie30Kwmkkl2hBhyp5knoi/tH6Vsy6ekDejLxTxVZ6JaSSyzIgTkznng+QHi3spD8VcdajrkskcDyW1ox5gP+ck/eb/COXvqH4h12716+NxdthFJ7qFfsxj+PmfGouvRxYVK69zkvK30QdKKKKuRCigc6ZPZXwVZavNHrGqXenT2ab1bT39ZycEeuDjbg4I65pLtQtseZdPQtupAHMnoPOrboHZ1xDrKrPJbDT7M8/SL093n3J9o/ID208bHh3QNMuPSNJ07SbSboJY1TeB7D4VuyW6SNukuomPmZhXLXyW+xdYF5Fzb9mHD8WnvZ3Gp38s8jK5uo0VURlDAYQ5OPWbxJqp632W69p6tLpZi1e2HMtb+rIPfGTn5E08PRIv8AzEP+9FC2sSsGW5hBHQiYZFIs1LyO8cs5ZlikhlaGeN4pUOGjkUqy+8HmK+K6j1HR9J1cINZtdNv9n2WnClh/8utULtJ4B0g2EeoaJPpWlJaoxmiPqiXOMc1zzGMAY55q8/JTemiNYdLaEzRR15gY5Z50V0kQqX0DiPUdBmDWcxMJPrwOco3w8D7RURRWNJ9wTa7HRPA3H1rrVuEdisqAd5E7ZeP/AKl9tX1HDqGUgqRkEeNcf2d1PZXUd1aStFNGcq6nmKe3Ztxymq23c3BCTR476MeH7aj9U+Xh9/Fmwa6ydWPJvoxmUV4CCAQcg17XIWNHVr0WVoXBG9vVT3+fwrmnjniFte1Zu7cmzgYrF+2f0nPv8PZ76avbDrrWGlTxxPteTFtHjwLAlj8FB+lIbp7q7vjRpcmc+avBPcL8I6txV6UNGSBzbbO9EsmzG7OP+U/KpOXs04jhkaORbIOv2h6R0+lWfsFF4ZNe9AaBWC228zAkY/O4xgjHj9KbBg1gnO7TCT49y3P61mTNU20bGKXOxBXPZjxLavsnSyRtu7BuM8ufkPYa9l7L+JoUjeRLFUk+y3pPX6U/Wh1djlm0xsecLn8aDDrJABfTTjoO5f8AjSfyb/ob6ZFvwl2daZFwrcy8SWFvPfh37qVJ3IAwNvQjx9ledk/Bd5pN9fS6s9sC8KoqxOWJweZzgYFMjudYKbS+m7fLuXx99ZrKG9jkc3XoezYR+ZjZTn4mpvLWn/Y3BIjWGmKxG9259QazQWunzwvKrkKgy+fAVU75bqOXbBHJJHKNybFLbGHgf8+VSGgPdNomtNJBKsgi9RWUgk4PShz/AI72bslc6b5yH/PvrYjtdPkt2nEhCKcMT4H/ADiqNFNfFZs2txnZ/ZH9YVOabJdNwhqLPBKJBKNi7Dlvs9BW1LXkNkqDpp8X+dV3tI4VOvcNw/6rnhWSO4WRe+yA/IrgHng8/LwrFpq3c0wW4iljVhli6keqPf4k4+Rq52kdxLpEQtfRw+88pkyuMnoBihtw9ph+loXWndnGnT8CXCPY2z8QrA4FwJpNoc5Kny6Y8KpNt2X8SXT7IPQHbbuwLgjly/Z9op+LBrCKQraYoPXELj8a9WHWF5o2mKfMQv8AxrZz0t6YrxyxARdmXEc0gjiOns5OAPSD1/u+yvZOzLiOKQxyHTw69R6SeX/D7Kfog1cHIbTM58IW/jQ0GrlsltMJ/wBi38ab+RZn0yc9cRdnvEHDmlvqWqJaLboyqe7n3MSxwMDFV/StQuNKv4b20OJYjnB6MPFT7CKePbINSHA85vXtTF6RDyiRgc7vaaQddOGnc9SOSVFdDqHgfXYdY0yF4mJR03x7uoHip9oNWX/PSkF2O621tdz6ezHCfzmIezIDj6g/On6pDKCvMEZFcOaONHRNbRz92yXbS6hZQ7uTd5Mw95AH3Gl1V77XY2TWLFjnBgZfiG//AGqJXoYvwjlyfpje/wBHxgrcSsxwBHbEn/fUztFhuYtUv3nEgiYL3eXBU4LdPmKWH+j9n/8ApdpAbu7bGRkZzNTS0eZXuZ4O87yWElXY2+wciRy9lcOb90dWP8ox6hHcSa3YyQhzDG570q4AHvFffEsc89i0VpvM2VICMAetD3CDV47eRl3yruRBb5GOfV89eRo1ydbYpPLNsiDbNq2/eEsRn4CpDG3dbjp6qM7yoAAPPOPOsHD0c8OkBLkOJAz53tk43HFZ79jFYkgxoEQuT3W7AHkuetGlypPp4mi5qwPMx7CccuYrPAFYfcbJ9md2PAkH5ipTRtz6ZOXB7wxJuyc5O3zPjUYrItruZiuMc+vhUrozJLpl5JG+4HI3Y8hVa7GENJ3ouYNu/ZubeVcgD116jx+NTOnADRpdwON6n38xWhiaOND3RY3UgSNs/ZywGentqRtEZdHvFl3b1Prc+eQBWNgQti0rJmfcGLZwzE8to86m4VeTh10iyZDvCgHBzk9KiLWeKfLRsW2jrn21OacUXRGdwNqF2Pq7uhPhRYI+9Fjmi0fbc7hKC5O45PU4+lYNDhuIr2/adXCO47vcwIIy3T5itjSJBLZySLIZI9xHrw7G+PnWDT2WTUpUhuHzESsiPAADzxyNJ7NPju7g8QwSoHNuAwYhhtzl/D4iveJ4bmeCNbNXZxnOx9pGRX1cTodShiV+7lY5C+j7lPrEcz8Kya3NHEq97I8fMKGji3nJBP4VvlAVTtt/8PZf/cQf81c810D2yKydnDh5A59IhwwXbkbvKufq7fi/j/pzZ+6J/gS4a34s0/BwJXMTe0Mp/HFdD2+qskEa5+ygH0rnHg9C/FOlqOvpCn5c/wAKfS2sjKGAbmM0nyEtofB2KP22aYViiu1TPo9wQx8kkGc/MAfGlLXUHHWjR6tpU0cgOyWMxSEdVz0b4GuZr60msL2e0uk2TQuVcf58D1+NU+Pe50JmnT2NX/R/5fykJ5DZa8/jNTM0G0kt9W1KWQRBJ5GaMq6EsNxPgM9MdaR3AHGVlwnaXatDeC5uXG+SBUYMi52j1zywWbp51bPyw2o6LqfM8sQQ8uQ9vnn51HJjt22kUi5UrYwp7V5OJLK8XujDHCEZt6ZBy/LHXxFe8VWkl9aiG3EbSLOH2uyjlsIz6wPiaXf5YbU89updACO4gznJyevtHyr38sNqeZXUuXnBDz5e/wA6T6snofnPsamqJ32mzRptLSQOi5IwSRy5nlWPQLeS20eO3lCiRQ2VUggZJ8uVK/8ALFa9MamOXImCDA+RrYTtV0aeJXnvtVgkP2k9HHmf1Tjpil+m+2g5z7LTLDKtvJGUYSKMFfEGpTh6OQaRcBxtZnb7R9nvNUGTtK4elG2TUtUZfJrcn8aE7SOHY0KJqOpqp6gWxx99M8dtdjOUljvda1CxvYbSCeNIyi5V155LqDjl7T8asVtvl0q6kZtxkG7d5+oM/jS0fj/hR2Dvd37OP0jaZP3+ysq9pPDqxmNdR1MIeRUW3LHzoeOvCDmvZZ9LguMMrRybiuADz8feasUNvIuhXEDptkZJQFbHjnHs8aWsfaNw3E26PUNSU9MrbY/Gsn5UtDiBePUdVldRlUMHU+XM4orHb8G859jD0C3e00qSGYKrhiSFZTywPKsOi2klvq9/NIsYSZmZCrKSQWz4DPTzpdt2x2mFCpqefHEMPkPb7/nR+WOz7v7Gp7s9e5hz9+Kz6snoznPsv81pI+vW12Fj7qMFWYsoI9dvMZ8RWXiW0lvVWOFUZldWIcqOW1h+kD50u07Y7PDbk1TpyzBD7fbXidsdru9ZdUI9sEH4Gt+rJ6DnPssHbTj8nTjlyngHL96ue6ZfF/aNYcR6Fdaa8WoOZMNEJY4lVXByCSpzypaE4GSffXV8eXM6ZDK030Ld2Y2LXXEvf7CUtYWbPk7eqo9/NvlXR9vZxRwRowyyoAT8KXHZHw09hYJLcpiaUieYH9H9Rfx+Jpo865PkXyroXxTqTyRFkRkcBlYYIPjSa7VeCZJSb+xjLXMS9AP6eMeH7y/X5U56wXlrFdwNFKOR6HxU+YqeO3D2PUqlpnH1ZrSS3iuFku4GuIVVt0SuULHadvMdOeD8KavaJ2dSGaS+0uNVuGyzxjAWf2jyb7/rSnkR4ZmjljZJEbDRuvMEeBFelFq10OOpcMYVvw3w/NxtpPDxsJxHeQxzPKLpiQGgdyuP3gvPyzUMNE0+Ph/S72VYZri61gWkptrwundFQ2OXRvWx7gPOon+UusDVYNVW7Vb+CPu4Z1gjBRcYAA245DkOXSsUet38VrFaxyQrbw3HpMcXo8e1Zem4er5cvLkPKkUX7H5wSnG+l6fo2pTWWnxKDHcSKGW6Mh2DAAcfot+FSXCHD+k69Y2ztDKJ0uGtr4iVsRh1JgmxnkoZSrD25yKq+pazf6p3npsyO0sveyMsEcbSPjGWKqCx5nr51jsr6+s4ruOymljS6i7qfZ+kuQcfSmc1w1vqLynl2LracN6NJq91plxYTQXMVndXe2W6Ze7WM7Yw/vwWPsYVi0/hnS5ZeD4Z4xKdVmmiupLe6LKdpwCpHQ+dVn+UGrR6nd6i9yfTLtDHcSSRKxdCMFeY6ELj4V7DrmsWosEhcx/6uJNp/NkzCW6kerzJ6888+dJxv2Nyn0SelWejXltrbSabJv020kuFPpbeuRKFC+4Kw5+YrZTSNFfhNNa9F2mS7uI+7kvSrd2o3IEGPWcAgY8cVXbfVdQtVvu52It6pW5/m6Ydc5I+zyGeeBjwrNa65q8FrBZQMphtmM8UbWkchjb+0BKkg/tZ8qZzXhgqXo19Ct4rrW9NtbtS8U91FFIASpwzhTg+HWrVdcKWCW3EQha37601KG1tGS7390rytH+cXzAXPPxz5VT7R7uzvILi3R1uIpA0RaPcQ45g4I5kYz8K2pNa1OeG/heVWTUX767At0BmYHO4kLnkcnljmT51tKm9piy0l1RZJOHdKl1fX9CghmhudLtZZYr2SYnvXixu3p9kK2eWOnLrWve6TpNre6EPRJGhvtH9NmX0hv6TY7cj4AbOntNQlzr+p3aTCe5DPcRiO4mEaiWdBjCu4G5hyHU88DOa+G1vUGsI7F5leKKIwxs0SGRIj1QPjcFOTyz446Vii/LN5STsmh6eeG7LUrKEXYBgTUH9IZZbaVnwUePwQg4Vhz8edfHHejaboeoS2WnxoCtyyKy3ZlYIqqcOv6JJcY9gNRDa/qbxCIzJtzGXPcpum7v+j7w4y+3wznw8q+dS1zUdT70388cjTOJJnEEaNIwBALMqgtjJ60Kb31YOp10RHVd+zjhGXWb6K/uYS1rG35mMj+mcf4R5+J+NHBHAd1rU8VzfwyR2hOUh6PMPP9lfb4/Wn9oukQaXbLHGqhgoUbRhUXwVR4Cp5s6nohsWPfVmzp9mllbrEvM9Wb9Y1tUUVwdzpCiiigD4miSeMxyqGU9QaoPGPZ1ZayhkVG70DCzJ/SKPI+DD2HnTBrw0025e0Y0n3OWtf4M1jRWdmh9Jtl/roFJ2/vL1H1HtquggjIOR7K69vNPtrz+mjBb9YcjVK4i7M9M1R2lNuhlP9ZGe7k+JHJvjXXHyV/sQrD6Od6sHCHEjcPz3BeJ5oJlVjGrY/OKfVPPwILKfNWNWTWeym/tCxsrrcB0W5Qr/AMSgg/IVV77hHX7LJk0yWVR1a3He/Ref0q/OLWtk+Fy96JO44qs7m3ureWK92SXEc0MmEd4u7ddg9ZsH1N2SRzdycEVt2/G9nHfrdPa3JPp1tdyKPskxqwcqDJ6hYtyGSB91Jngnt8+kwSw+feoU++sQYHoR86Prlh9lFm03iUafZ6dHAbk3FlBdRhmRWV2lcMMjdzXAww++tr+VGmOzI1nf21t6VHOqWs3rFVgEYj3bgQqsuV68iciqhmgkeJFa8cmfYy0zcUibThZyS6gpfTktnnVsukqymTeuW5gglTkg4rYuuM4Lg3S+hyd3N6Q0YJAMEjx7A6sDz3DO8EDJbIyQM1CJWmbbCpkbyQbj9KkrLh3W70j0fS7vH60kZRfm2BWOIQ3K34IvwAoq8aX2ZazeP/OZYYB+rEDK/wAhgD51fdB7JdPtSr3URncfp3R3fJBy+dZWaJ8mLFTE5o2g6nrT4062Z0zhpm9WNfe38OdNngzsuhtmjur/ABcTDBDuv5tD5qvifafpTLsNFs7IJsjDFRgZHIe4dBUjXLk+TVdEXjEka9jYw2Ue2EHJ+0x6t762aKK5ioUUUUAFFFFABRRRQAUUUUAeYByDWrLp1nL9u3TJ8QMfdRRQmBpXGgWLKTiQezdn76gb/hvSSTvs4JP34UP+GvaKoqr2ZpEUeHdGz/3VZf8A10/hW5ZcN6QSCun2qHzW3QfhXtFM6fszRP2fD1iF9UOoHguAPoKkItJsY+kAP7xLffXtFTdNjaNpY1RdqKFHkBivuiilAKKKKACiiigAooooA//Z"/>
          <p:cNvSpPr>
            <a:spLocks noChangeAspect="1" noChangeArrowheads="1"/>
          </p:cNvSpPr>
          <p:nvPr/>
        </p:nvSpPr>
        <p:spPr bwMode="auto">
          <a:xfrm>
            <a:off x="460375" y="-220663"/>
            <a:ext cx="16192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463576"/>
            <a:ext cx="16192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2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367D-8293-4580-BD56-1A1F7C8CC2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C6C3-5B6E-4163-8901-D21272A3A2E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1638" y="-78258"/>
            <a:ext cx="8833762" cy="609600"/>
          </a:xfrm>
        </p:spPr>
        <p:txBody>
          <a:bodyPr/>
          <a:lstStyle/>
          <a:p>
            <a:r>
              <a:rPr lang="en-US" sz="3600" dirty="0"/>
              <a:t>Definitions of Data, Types of Repositories, and </a:t>
            </a:r>
            <a:r>
              <a:rPr lang="en-US" sz="3600" dirty="0" smtClean="0"/>
              <a:t>Change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t="8446" r="20093" b="16679"/>
          <a:stretch/>
        </p:blipFill>
        <p:spPr>
          <a:xfrm>
            <a:off x="8077200" y="5638800"/>
            <a:ext cx="675515" cy="809516"/>
          </a:xfrm>
          <a:prstGeom prst="rect">
            <a:avLst/>
          </a:prstGeom>
        </p:spPr>
      </p:pic>
      <p:sp>
        <p:nvSpPr>
          <p:cNvPr id="15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528508"/>
            <a:ext cx="3352800" cy="40386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0" dirty="0">
                <a:solidFill>
                  <a:schemeClr val="tx1"/>
                </a:solidFill>
              </a:rPr>
              <a:t>Metadata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</a:rPr>
              <a:t>Documentation </a:t>
            </a:r>
          </a:p>
          <a:p>
            <a:r>
              <a:rPr lang="en-US" sz="2400" b="0" dirty="0" smtClean="0">
                <a:solidFill>
                  <a:schemeClr val="tx1"/>
                </a:solidFill>
              </a:rPr>
              <a:t>     </a:t>
            </a:r>
            <a:r>
              <a:rPr lang="en-US" sz="2400" b="0" dirty="0" smtClean="0">
                <a:solidFill>
                  <a:schemeClr val="tx1"/>
                </a:solidFill>
              </a:rPr>
              <a:t>(</a:t>
            </a:r>
            <a:r>
              <a:rPr lang="en-US" sz="2400" b="0" dirty="0">
                <a:solidFill>
                  <a:schemeClr val="tx1"/>
                </a:solidFill>
              </a:rPr>
              <a:t>the “Mother” of </a:t>
            </a:r>
            <a:r>
              <a:rPr lang="en-US" sz="2400" b="0" dirty="0" smtClean="0">
                <a:solidFill>
                  <a:schemeClr val="tx1"/>
                </a:solidFill>
              </a:rPr>
              <a:t>       </a:t>
            </a:r>
            <a:r>
              <a:rPr lang="en-US" sz="2400" b="0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</a:rPr>
              <a:t>     repositories</a:t>
            </a:r>
            <a:r>
              <a:rPr lang="en-US" sz="2400" b="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</a:rPr>
              <a:t>Numeric 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</a:rPr>
              <a:t>Other Media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b="0" dirty="0" smtClean="0"/>
              <a:t>Video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b="0" dirty="0" smtClean="0"/>
              <a:t>Images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b="0" dirty="0" smtClean="0"/>
              <a:t>Audio</a:t>
            </a:r>
            <a:endParaRPr lang="en-US" sz="2000" b="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</a:rPr>
              <a:t>Social </a:t>
            </a:r>
            <a:r>
              <a:rPr lang="en-US" sz="2400" b="0" dirty="0" smtClean="0">
                <a:solidFill>
                  <a:schemeClr val="tx1"/>
                </a:solidFill>
              </a:rPr>
              <a:t>Media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sz="half" idx="1"/>
          </p:nvPr>
        </p:nvSpPr>
        <p:spPr>
          <a:xfrm>
            <a:off x="6096000" y="1694764"/>
            <a:ext cx="2642937" cy="3276599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en-US" sz="2400" b="0" dirty="0">
                <a:solidFill>
                  <a:schemeClr val="tx1"/>
                </a:solidFill>
              </a:rPr>
              <a:t>Institutional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400" b="0" dirty="0">
                <a:solidFill>
                  <a:schemeClr val="tx1"/>
                </a:solidFill>
              </a:rPr>
              <a:t>Disciplinary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400" b="0" dirty="0">
                <a:solidFill>
                  <a:schemeClr val="tx1"/>
                </a:solidFill>
              </a:rPr>
              <a:t>Media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400" b="0" dirty="0">
                <a:solidFill>
                  <a:schemeClr val="tx1"/>
                </a:solidFill>
              </a:rPr>
              <a:t>Mission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0" dirty="0" smtClean="0">
              <a:solidFill>
                <a:schemeClr val="tx1"/>
              </a:solidFill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tx1"/>
                </a:solidFill>
              </a:rPr>
              <a:t>Government</a:t>
            </a:r>
            <a:endParaRPr lang="en-US" sz="2400" b="0" dirty="0">
              <a:solidFill>
                <a:schemeClr val="tx1"/>
              </a:solidFill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n-US" sz="2400" b="0" dirty="0">
                <a:solidFill>
                  <a:schemeClr val="tx1"/>
                </a:solidFill>
              </a:rPr>
              <a:t>Academic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en-US" sz="2400" b="0" dirty="0">
                <a:solidFill>
                  <a:schemeClr val="tx1"/>
                </a:solidFill>
              </a:rPr>
              <a:t>Commercial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1919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Data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0937" y="10484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Repositories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8464" y="3886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Change Elements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" name="Content Placeholder 6"/>
          <p:cNvSpPr>
            <a:spLocks noGrp="1"/>
          </p:cNvSpPr>
          <p:nvPr>
            <p:ph sz="half" idx="1"/>
          </p:nvPr>
        </p:nvSpPr>
        <p:spPr>
          <a:xfrm>
            <a:off x="2878464" y="4543228"/>
            <a:ext cx="3141336" cy="2086172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800" b="0" dirty="0">
                <a:solidFill>
                  <a:schemeClr val="tx1"/>
                </a:solidFill>
              </a:rPr>
              <a:t>Data Citation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1800" b="0" dirty="0" smtClean="0">
                <a:solidFill>
                  <a:schemeClr val="tx1"/>
                </a:solidFill>
              </a:rPr>
              <a:t>Data </a:t>
            </a:r>
            <a:r>
              <a:rPr lang="en-US" sz="1800" b="0" dirty="0" smtClean="0">
                <a:solidFill>
                  <a:schemeClr val="tx1"/>
                </a:solidFill>
              </a:rPr>
              <a:t>Publishing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1800" b="0" dirty="0" smtClean="0">
                <a:solidFill>
                  <a:schemeClr val="tx1"/>
                </a:solidFill>
              </a:rPr>
              <a:t>Data Linking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1800" b="0" dirty="0" smtClean="0">
                <a:solidFill>
                  <a:schemeClr val="tx1"/>
                </a:solidFill>
              </a:rPr>
              <a:t>Reward Structures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1800" b="0" dirty="0" smtClean="0">
                <a:solidFill>
                  <a:schemeClr val="tx1"/>
                </a:solidFill>
              </a:rPr>
              <a:t>Many Players:  RDA, CODATA/BRDI, WDS, Force 11, </a:t>
            </a:r>
            <a:r>
              <a:rPr lang="en-US" sz="1800" b="0" dirty="0" err="1" smtClean="0">
                <a:solidFill>
                  <a:schemeClr val="tx1"/>
                </a:solidFill>
              </a:rPr>
              <a:t>etc</a:t>
            </a: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13797"/>
            <a:ext cx="2659857" cy="279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masters.donntu.edu.ua/2010/fkita/arshinova/diss/animation_arshinova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57" y="5232688"/>
            <a:ext cx="1598286" cy="12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From Repositories to Infrastructure Sustainability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367D-8293-4580-BD56-1A1F7C8CC21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62CC-1361-4851-B0E3-36FECD151E50}" type="datetime1">
              <a:rPr lang="en-US" smtClean="0"/>
              <a:pPr/>
              <a:t>3/11/2014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t="8446" r="20093" b="16679"/>
          <a:stretch/>
        </p:blipFill>
        <p:spPr>
          <a:xfrm>
            <a:off x="8382000" y="5867400"/>
            <a:ext cx="485274" cy="581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828800"/>
            <a:ext cx="4038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Lessons Learned: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One </a:t>
            </a:r>
            <a:r>
              <a:rPr lang="en-US" sz="2000" dirty="0"/>
              <a:t>size never fits all, BUT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There </a:t>
            </a:r>
            <a:r>
              <a:rPr lang="en-US" sz="2000" dirty="0"/>
              <a:t>are basic core elements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Interoperability is </a:t>
            </a:r>
            <a:r>
              <a:rPr lang="en-US" sz="2000" dirty="0"/>
              <a:t>critical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Sciences increasingly </a:t>
            </a:r>
            <a:r>
              <a:rPr lang="en-US" sz="2000" dirty="0"/>
              <a:t>include social </a:t>
            </a:r>
            <a:r>
              <a:rPr lang="en-US" sz="2000" dirty="0" smtClean="0"/>
              <a:t>science &amp; </a:t>
            </a:r>
            <a:r>
              <a:rPr lang="en-US" sz="2000" dirty="0"/>
              <a:t>business data for problem </a:t>
            </a:r>
            <a:r>
              <a:rPr lang="en-US" sz="2000" dirty="0" smtClean="0"/>
              <a:t>solving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Chief Data Officer </a:t>
            </a:r>
            <a:r>
              <a:rPr lang="en-US" sz="2000" dirty="0" err="1" smtClean="0"/>
              <a:t>vs</a:t>
            </a:r>
            <a:r>
              <a:rPr lang="en-US" sz="2000" dirty="0" smtClean="0"/>
              <a:t> CIO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767245"/>
            <a:ext cx="4038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Laying the </a:t>
            </a:r>
            <a:r>
              <a:rPr lang="en-US" sz="2400" b="1" dirty="0">
                <a:latin typeface="+mj-lt"/>
              </a:rPr>
              <a:t>G</a:t>
            </a:r>
            <a:r>
              <a:rPr lang="en-US" sz="2400" b="1" dirty="0" smtClean="0">
                <a:latin typeface="+mj-lt"/>
              </a:rPr>
              <a:t>roundwork </a:t>
            </a:r>
            <a:r>
              <a:rPr lang="en-US" sz="2400" b="1" dirty="0">
                <a:latin typeface="+mj-lt"/>
              </a:rPr>
              <a:t>for Strategies for Sustainability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User requirements and use cases – and they </a:t>
            </a:r>
            <a:r>
              <a:rPr lang="en-US" sz="2000" dirty="0" smtClean="0"/>
              <a:t>differ by discipline, mission, age</a:t>
            </a:r>
            <a:endParaRPr lang="en-US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As does our physical </a:t>
            </a:r>
            <a:r>
              <a:rPr lang="en-US" sz="2000" dirty="0" smtClean="0"/>
              <a:t>infrastructures -- </a:t>
            </a:r>
            <a:r>
              <a:rPr lang="en-US" sz="2000" dirty="0"/>
              <a:t>like our road systems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Navigation is critical</a:t>
            </a:r>
          </a:p>
        </p:txBody>
      </p:sp>
      <p:pic>
        <p:nvPicPr>
          <p:cNvPr id="3074" name="Picture 2" descr="https://encrypted-tbn2.gstatic.com/images?q=tbn:ANd9GcTNGVZ5QecdaGM-C_c7FLFawlhjODC0hZteeY3LPkSjyZAtYWfqH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460108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1003</TotalTime>
  <Words>272</Words>
  <Application>Microsoft Office PowerPoint</Application>
  <PresentationFormat>On-screen Show (4:3)</PresentationFormat>
  <Paragraphs>70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Blank</vt:lpstr>
      <vt:lpstr>Scientific Data as Research Infrastructure</vt:lpstr>
      <vt:lpstr>The Federal STI Context for Repositories</vt:lpstr>
      <vt:lpstr>PowerPoint Presentation</vt:lpstr>
      <vt:lpstr>From Repositories to Infrastructure Sustainability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Parrish</dc:creator>
  <cp:lastModifiedBy>Bonnie Carroll</cp:lastModifiedBy>
  <cp:revision>21</cp:revision>
  <dcterms:created xsi:type="dcterms:W3CDTF">2014-03-06T20:45:45Z</dcterms:created>
  <dcterms:modified xsi:type="dcterms:W3CDTF">2014-03-12T11:28:38Z</dcterms:modified>
</cp:coreProperties>
</file>