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6"/>
  </p:notesMasterIdLst>
  <p:sldIdLst>
    <p:sldId id="258" r:id="rId2"/>
    <p:sldId id="259" r:id="rId3"/>
    <p:sldId id="271" r:id="rId4"/>
    <p:sldId id="267" r:id="rId5"/>
    <p:sldId id="256" r:id="rId6"/>
    <p:sldId id="257" r:id="rId7"/>
    <p:sldId id="269" r:id="rId8"/>
    <p:sldId id="260" r:id="rId9"/>
    <p:sldId id="277" r:id="rId10"/>
    <p:sldId id="273" r:id="rId11"/>
    <p:sldId id="263" r:id="rId12"/>
    <p:sldId id="275" r:id="rId13"/>
    <p:sldId id="264" r:id="rId14"/>
    <p:sldId id="265" r:id="rId15"/>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arilyn" initials="M" lastIdx="1" clrIdx="0">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99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2051" autoAdjust="0"/>
  </p:normalViewPr>
  <p:slideViewPr>
    <p:cSldViewPr>
      <p:cViewPr varScale="1">
        <p:scale>
          <a:sx n="89" d="100"/>
          <a:sy n="89" d="100"/>
        </p:scale>
        <p:origin x="-624" y="-10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4844BF1-0AFB-4B8C-8CBA-BA8609CC856F}" type="doc">
      <dgm:prSet loTypeId="urn:microsoft.com/office/officeart/2005/8/layout/vList5" loCatId="list" qsTypeId="urn:microsoft.com/office/officeart/2005/8/quickstyle/simple1" qsCatId="simple" csTypeId="urn:microsoft.com/office/officeart/2005/8/colors/accent1_2" csCatId="accent1" phldr="1"/>
      <dgm:spPr/>
      <dgm:t>
        <a:bodyPr/>
        <a:lstStyle/>
        <a:p>
          <a:endParaRPr lang="en-US"/>
        </a:p>
      </dgm:t>
    </dgm:pt>
    <dgm:pt modelId="{5445CC5F-F3FA-44D0-84F9-FA3E16A8F6DA}">
      <dgm:prSet phldrT="[Text]" custT="1"/>
      <dgm:spPr/>
      <dgm:t>
        <a:bodyPr/>
        <a:lstStyle/>
        <a:p>
          <a:r>
            <a:rPr lang="en-US" sz="1400" b="1" dirty="0" smtClean="0"/>
            <a:t>Attribution bias</a:t>
          </a:r>
          <a:endParaRPr lang="en-US" sz="1400" dirty="0"/>
        </a:p>
      </dgm:t>
    </dgm:pt>
    <dgm:pt modelId="{63E39D43-709D-4D54-BBC9-F94CF40058BB}" type="parTrans" cxnId="{53C9CFC2-C80C-448B-92A2-81FA62899700}">
      <dgm:prSet/>
      <dgm:spPr/>
      <dgm:t>
        <a:bodyPr/>
        <a:lstStyle/>
        <a:p>
          <a:endParaRPr lang="en-US" sz="1200"/>
        </a:p>
      </dgm:t>
    </dgm:pt>
    <dgm:pt modelId="{6DA7C11B-B1D1-49F2-94D0-97E769FFEBA0}" type="sibTrans" cxnId="{53C9CFC2-C80C-448B-92A2-81FA62899700}">
      <dgm:prSet/>
      <dgm:spPr/>
      <dgm:t>
        <a:bodyPr/>
        <a:lstStyle/>
        <a:p>
          <a:endParaRPr lang="en-US" sz="1200"/>
        </a:p>
      </dgm:t>
    </dgm:pt>
    <dgm:pt modelId="{4F6E9FBC-5FBE-4D52-9942-35C0FA058FC8}">
      <dgm:prSet phldrT="[Text]" custT="1"/>
      <dgm:spPr/>
      <dgm:t>
        <a:bodyPr/>
        <a:lstStyle/>
        <a:p>
          <a:r>
            <a:rPr lang="en-US" sz="1200" dirty="0" smtClean="0"/>
            <a:t>A discrepancy in explanations for why a person achieves success depending upon whether the person is female or male. Studies show that women’s successes tend to be attributed to transient or external causes (e.g., luck), whereas men’s successes are attributed to skill.</a:t>
          </a:r>
          <a:endParaRPr lang="en-US" sz="1200" dirty="0"/>
        </a:p>
      </dgm:t>
    </dgm:pt>
    <dgm:pt modelId="{0D8C0F66-3471-4C31-B5E7-C5F9A0ECB9B1}" type="parTrans" cxnId="{C291C2EF-9E5C-4B1C-9BA1-CAD71B45BCB2}">
      <dgm:prSet/>
      <dgm:spPr/>
      <dgm:t>
        <a:bodyPr/>
        <a:lstStyle/>
        <a:p>
          <a:endParaRPr lang="en-US" sz="1200"/>
        </a:p>
      </dgm:t>
    </dgm:pt>
    <dgm:pt modelId="{C318F4A6-EDCF-41CE-A0DF-39D39B3EE84A}" type="sibTrans" cxnId="{C291C2EF-9E5C-4B1C-9BA1-CAD71B45BCB2}">
      <dgm:prSet/>
      <dgm:spPr/>
      <dgm:t>
        <a:bodyPr/>
        <a:lstStyle/>
        <a:p>
          <a:endParaRPr lang="en-US" sz="1200"/>
        </a:p>
      </dgm:t>
    </dgm:pt>
    <dgm:pt modelId="{DECDA59B-D462-486A-84B8-71DF108C0031}">
      <dgm:prSet phldrT="[Text]" custT="1"/>
      <dgm:spPr/>
      <dgm:t>
        <a:bodyPr/>
        <a:lstStyle/>
        <a:p>
          <a:r>
            <a:rPr lang="en-US" sz="1400" b="1" dirty="0" smtClean="0"/>
            <a:t>Recall and leniency biases</a:t>
          </a:r>
          <a:endParaRPr lang="en-US" sz="1400" dirty="0"/>
        </a:p>
      </dgm:t>
    </dgm:pt>
    <dgm:pt modelId="{7705635D-1EF2-4B26-A4F3-31BCDE02D0FE}" type="parTrans" cxnId="{434EBAC4-8C8A-423B-B29A-EDF0D5302C82}">
      <dgm:prSet/>
      <dgm:spPr/>
      <dgm:t>
        <a:bodyPr/>
        <a:lstStyle/>
        <a:p>
          <a:endParaRPr lang="en-US" sz="1200"/>
        </a:p>
      </dgm:t>
    </dgm:pt>
    <dgm:pt modelId="{3A2F57EF-D413-4790-9698-C663387F9D55}" type="sibTrans" cxnId="{434EBAC4-8C8A-423B-B29A-EDF0D5302C82}">
      <dgm:prSet/>
      <dgm:spPr/>
      <dgm:t>
        <a:bodyPr/>
        <a:lstStyle/>
        <a:p>
          <a:endParaRPr lang="en-US" sz="1200"/>
        </a:p>
      </dgm:t>
    </dgm:pt>
    <dgm:pt modelId="{B3B4EBAC-33F5-42BB-8207-E438A31B4E5E}">
      <dgm:prSet phldrT="[Text]" custT="1"/>
      <dgm:spPr/>
      <dgm:t>
        <a:bodyPr/>
        <a:lstStyle/>
        <a:p>
          <a:r>
            <a:rPr lang="en-US" sz="1200" dirty="0" smtClean="0"/>
            <a:t>Under the recall bias, women’s mistakes are taken more seriously and remembered longer than those made by men. Under the leniency bias, objective rules are applied rigorously to women and leniently to men.</a:t>
          </a:r>
          <a:endParaRPr lang="en-US" sz="1200" dirty="0"/>
        </a:p>
      </dgm:t>
    </dgm:pt>
    <dgm:pt modelId="{623956D9-3461-4F9F-A2F7-30C056DACF3A}" type="parTrans" cxnId="{49B5D36A-0A55-4F92-8D1A-A8CFF99A891F}">
      <dgm:prSet/>
      <dgm:spPr/>
      <dgm:t>
        <a:bodyPr/>
        <a:lstStyle/>
        <a:p>
          <a:endParaRPr lang="en-US" sz="1200"/>
        </a:p>
      </dgm:t>
    </dgm:pt>
    <dgm:pt modelId="{EFECE2F4-452C-409A-BDC3-1E7F513A9A77}" type="sibTrans" cxnId="{49B5D36A-0A55-4F92-8D1A-A8CFF99A891F}">
      <dgm:prSet/>
      <dgm:spPr/>
      <dgm:t>
        <a:bodyPr/>
        <a:lstStyle/>
        <a:p>
          <a:endParaRPr lang="en-US" sz="1200"/>
        </a:p>
      </dgm:t>
    </dgm:pt>
    <dgm:pt modelId="{F254E9FB-4D58-428D-8F73-5FCC153767D8}">
      <dgm:prSet phldrT="[Text]" custT="1"/>
      <dgm:spPr/>
      <dgm:t>
        <a:bodyPr/>
        <a:lstStyle/>
        <a:p>
          <a:r>
            <a:rPr lang="en-US" sz="1400" b="1" dirty="0" smtClean="0"/>
            <a:t>Polarized evaluations</a:t>
          </a:r>
          <a:endParaRPr lang="en-US" sz="1400" dirty="0"/>
        </a:p>
      </dgm:t>
    </dgm:pt>
    <dgm:pt modelId="{018C2949-418E-4A5A-BB4E-F937995FE4F4}" type="parTrans" cxnId="{566426F7-3790-438B-BE10-987977254E71}">
      <dgm:prSet/>
      <dgm:spPr/>
      <dgm:t>
        <a:bodyPr/>
        <a:lstStyle/>
        <a:p>
          <a:endParaRPr lang="en-US" sz="1200"/>
        </a:p>
      </dgm:t>
    </dgm:pt>
    <dgm:pt modelId="{5C7AF02F-63E3-4942-92A3-DBBC04216898}" type="sibTrans" cxnId="{566426F7-3790-438B-BE10-987977254E71}">
      <dgm:prSet/>
      <dgm:spPr/>
      <dgm:t>
        <a:bodyPr/>
        <a:lstStyle/>
        <a:p>
          <a:endParaRPr lang="en-US" sz="1200"/>
        </a:p>
      </dgm:t>
    </dgm:pt>
    <dgm:pt modelId="{7A324735-04BD-4CA8-B06E-7B6479616E30}">
      <dgm:prSet phldrT="[Text]" custT="1"/>
      <dgm:spPr/>
      <dgm:t>
        <a:bodyPr/>
        <a:lstStyle/>
        <a:p>
          <a:r>
            <a:rPr lang="en-US" sz="1200" dirty="0" smtClean="0"/>
            <a:t>Exceptionally high achieving women receive higher evaluations than exceptionally high achieving men, while women whose performance is described as only “excellent” receive much lower evaluations than men performing similarly.</a:t>
          </a:r>
          <a:endParaRPr lang="en-US" sz="1200" dirty="0"/>
        </a:p>
      </dgm:t>
    </dgm:pt>
    <dgm:pt modelId="{9A8BC870-A086-482B-A2F9-6974B044514E}" type="parTrans" cxnId="{EF1AC9C2-7181-472C-8708-89C9308807EE}">
      <dgm:prSet/>
      <dgm:spPr/>
      <dgm:t>
        <a:bodyPr/>
        <a:lstStyle/>
        <a:p>
          <a:endParaRPr lang="en-US" sz="1200"/>
        </a:p>
      </dgm:t>
    </dgm:pt>
    <dgm:pt modelId="{63CF6044-4C72-4D5E-AEA6-503F56F31ACB}" type="sibTrans" cxnId="{EF1AC9C2-7181-472C-8708-89C9308807EE}">
      <dgm:prSet/>
      <dgm:spPr/>
      <dgm:t>
        <a:bodyPr/>
        <a:lstStyle/>
        <a:p>
          <a:endParaRPr lang="en-US" sz="1200"/>
        </a:p>
      </dgm:t>
    </dgm:pt>
    <dgm:pt modelId="{B6A0DEF9-3012-4670-9950-0083539CDE8D}" type="pres">
      <dgm:prSet presAssocID="{D4844BF1-0AFB-4B8C-8CBA-BA8609CC856F}" presName="Name0" presStyleCnt="0">
        <dgm:presLayoutVars>
          <dgm:dir/>
          <dgm:animLvl val="lvl"/>
          <dgm:resizeHandles val="exact"/>
        </dgm:presLayoutVars>
      </dgm:prSet>
      <dgm:spPr/>
      <dgm:t>
        <a:bodyPr/>
        <a:lstStyle/>
        <a:p>
          <a:endParaRPr lang="en-US"/>
        </a:p>
      </dgm:t>
    </dgm:pt>
    <dgm:pt modelId="{BADC3890-87B1-4FBD-8254-65D5FF273B1E}" type="pres">
      <dgm:prSet presAssocID="{5445CC5F-F3FA-44D0-84F9-FA3E16A8F6DA}" presName="linNode" presStyleCnt="0"/>
      <dgm:spPr/>
    </dgm:pt>
    <dgm:pt modelId="{9E4CBA1B-B4B2-4745-A1BC-86DBF62E4A15}" type="pres">
      <dgm:prSet presAssocID="{5445CC5F-F3FA-44D0-84F9-FA3E16A8F6DA}" presName="parentText" presStyleLbl="node1" presStyleIdx="0" presStyleCnt="3" custScaleX="66667">
        <dgm:presLayoutVars>
          <dgm:chMax val="1"/>
          <dgm:bulletEnabled val="1"/>
        </dgm:presLayoutVars>
      </dgm:prSet>
      <dgm:spPr/>
      <dgm:t>
        <a:bodyPr/>
        <a:lstStyle/>
        <a:p>
          <a:endParaRPr lang="en-US"/>
        </a:p>
      </dgm:t>
    </dgm:pt>
    <dgm:pt modelId="{EDD7B2B2-2D82-4017-A2E8-75C38F087B1D}" type="pres">
      <dgm:prSet presAssocID="{5445CC5F-F3FA-44D0-84F9-FA3E16A8F6DA}" presName="descendantText" presStyleLbl="alignAccFollowNode1" presStyleIdx="0" presStyleCnt="3">
        <dgm:presLayoutVars>
          <dgm:bulletEnabled val="1"/>
        </dgm:presLayoutVars>
      </dgm:prSet>
      <dgm:spPr/>
      <dgm:t>
        <a:bodyPr/>
        <a:lstStyle/>
        <a:p>
          <a:endParaRPr lang="en-US"/>
        </a:p>
      </dgm:t>
    </dgm:pt>
    <dgm:pt modelId="{079C523D-6457-4E4D-B5B0-8BD3EC25A248}" type="pres">
      <dgm:prSet presAssocID="{6DA7C11B-B1D1-49F2-94D0-97E769FFEBA0}" presName="sp" presStyleCnt="0"/>
      <dgm:spPr/>
    </dgm:pt>
    <dgm:pt modelId="{4CCEE99E-0F01-4DF2-921B-24691D321C49}" type="pres">
      <dgm:prSet presAssocID="{DECDA59B-D462-486A-84B8-71DF108C0031}" presName="linNode" presStyleCnt="0"/>
      <dgm:spPr/>
    </dgm:pt>
    <dgm:pt modelId="{82D826C6-AE45-44F1-A82C-5DFFE18DFCD3}" type="pres">
      <dgm:prSet presAssocID="{DECDA59B-D462-486A-84B8-71DF108C0031}" presName="parentText" presStyleLbl="node1" presStyleIdx="1" presStyleCnt="3" custScaleX="66667">
        <dgm:presLayoutVars>
          <dgm:chMax val="1"/>
          <dgm:bulletEnabled val="1"/>
        </dgm:presLayoutVars>
      </dgm:prSet>
      <dgm:spPr/>
      <dgm:t>
        <a:bodyPr/>
        <a:lstStyle/>
        <a:p>
          <a:endParaRPr lang="en-US"/>
        </a:p>
      </dgm:t>
    </dgm:pt>
    <dgm:pt modelId="{4AAD3B29-BCBF-4F35-94CF-016D2BFBDC71}" type="pres">
      <dgm:prSet presAssocID="{DECDA59B-D462-486A-84B8-71DF108C0031}" presName="descendantText" presStyleLbl="alignAccFollowNode1" presStyleIdx="1" presStyleCnt="3">
        <dgm:presLayoutVars>
          <dgm:bulletEnabled val="1"/>
        </dgm:presLayoutVars>
      </dgm:prSet>
      <dgm:spPr/>
      <dgm:t>
        <a:bodyPr/>
        <a:lstStyle/>
        <a:p>
          <a:endParaRPr lang="en-US"/>
        </a:p>
      </dgm:t>
    </dgm:pt>
    <dgm:pt modelId="{6ABF7F1B-0CF2-41E0-94A5-D50C499C32D6}" type="pres">
      <dgm:prSet presAssocID="{3A2F57EF-D413-4790-9698-C663387F9D55}" presName="sp" presStyleCnt="0"/>
      <dgm:spPr/>
    </dgm:pt>
    <dgm:pt modelId="{948CBC3A-7E62-43CD-9D55-9ABA6F550E07}" type="pres">
      <dgm:prSet presAssocID="{F254E9FB-4D58-428D-8F73-5FCC153767D8}" presName="linNode" presStyleCnt="0"/>
      <dgm:spPr/>
    </dgm:pt>
    <dgm:pt modelId="{1FE273F6-8318-4066-B2AE-ACEF82965A5B}" type="pres">
      <dgm:prSet presAssocID="{F254E9FB-4D58-428D-8F73-5FCC153767D8}" presName="parentText" presStyleLbl="node1" presStyleIdx="2" presStyleCnt="3" custScaleX="66667">
        <dgm:presLayoutVars>
          <dgm:chMax val="1"/>
          <dgm:bulletEnabled val="1"/>
        </dgm:presLayoutVars>
      </dgm:prSet>
      <dgm:spPr/>
      <dgm:t>
        <a:bodyPr/>
        <a:lstStyle/>
        <a:p>
          <a:endParaRPr lang="en-US"/>
        </a:p>
      </dgm:t>
    </dgm:pt>
    <dgm:pt modelId="{D10604F2-2D4F-41E6-AD0A-F737965BC1E6}" type="pres">
      <dgm:prSet presAssocID="{F254E9FB-4D58-428D-8F73-5FCC153767D8}" presName="descendantText" presStyleLbl="alignAccFollowNode1" presStyleIdx="2" presStyleCnt="3">
        <dgm:presLayoutVars>
          <dgm:bulletEnabled val="1"/>
        </dgm:presLayoutVars>
      </dgm:prSet>
      <dgm:spPr/>
      <dgm:t>
        <a:bodyPr/>
        <a:lstStyle/>
        <a:p>
          <a:endParaRPr lang="en-US"/>
        </a:p>
      </dgm:t>
    </dgm:pt>
  </dgm:ptLst>
  <dgm:cxnLst>
    <dgm:cxn modelId="{8A959BAD-C887-434C-B0C2-47AD5AEC43F0}" type="presOf" srcId="{DECDA59B-D462-486A-84B8-71DF108C0031}" destId="{82D826C6-AE45-44F1-A82C-5DFFE18DFCD3}" srcOrd="0" destOrd="0" presId="urn:microsoft.com/office/officeart/2005/8/layout/vList5"/>
    <dgm:cxn modelId="{EF1AC9C2-7181-472C-8708-89C9308807EE}" srcId="{F254E9FB-4D58-428D-8F73-5FCC153767D8}" destId="{7A324735-04BD-4CA8-B06E-7B6479616E30}" srcOrd="0" destOrd="0" parTransId="{9A8BC870-A086-482B-A2F9-6974B044514E}" sibTransId="{63CF6044-4C72-4D5E-AEA6-503F56F31ACB}"/>
    <dgm:cxn modelId="{53C9CFC2-C80C-448B-92A2-81FA62899700}" srcId="{D4844BF1-0AFB-4B8C-8CBA-BA8609CC856F}" destId="{5445CC5F-F3FA-44D0-84F9-FA3E16A8F6DA}" srcOrd="0" destOrd="0" parTransId="{63E39D43-709D-4D54-BBC9-F94CF40058BB}" sibTransId="{6DA7C11B-B1D1-49F2-94D0-97E769FFEBA0}"/>
    <dgm:cxn modelId="{566426F7-3790-438B-BE10-987977254E71}" srcId="{D4844BF1-0AFB-4B8C-8CBA-BA8609CC856F}" destId="{F254E9FB-4D58-428D-8F73-5FCC153767D8}" srcOrd="2" destOrd="0" parTransId="{018C2949-418E-4A5A-BB4E-F937995FE4F4}" sibTransId="{5C7AF02F-63E3-4942-92A3-DBBC04216898}"/>
    <dgm:cxn modelId="{56751DFA-DA9C-43B8-8D43-B6608D852D29}" type="presOf" srcId="{4F6E9FBC-5FBE-4D52-9942-35C0FA058FC8}" destId="{EDD7B2B2-2D82-4017-A2E8-75C38F087B1D}" srcOrd="0" destOrd="0" presId="urn:microsoft.com/office/officeart/2005/8/layout/vList5"/>
    <dgm:cxn modelId="{9BCD74ED-5B0D-44B8-972D-BD96CB33BFDC}" type="presOf" srcId="{D4844BF1-0AFB-4B8C-8CBA-BA8609CC856F}" destId="{B6A0DEF9-3012-4670-9950-0083539CDE8D}" srcOrd="0" destOrd="0" presId="urn:microsoft.com/office/officeart/2005/8/layout/vList5"/>
    <dgm:cxn modelId="{4278A965-8363-46BE-A85B-AD8633EBCFA7}" type="presOf" srcId="{B3B4EBAC-33F5-42BB-8207-E438A31B4E5E}" destId="{4AAD3B29-BCBF-4F35-94CF-016D2BFBDC71}" srcOrd="0" destOrd="0" presId="urn:microsoft.com/office/officeart/2005/8/layout/vList5"/>
    <dgm:cxn modelId="{FCF0A1E9-CEA5-470D-8455-B80C718C6694}" type="presOf" srcId="{7A324735-04BD-4CA8-B06E-7B6479616E30}" destId="{D10604F2-2D4F-41E6-AD0A-F737965BC1E6}" srcOrd="0" destOrd="0" presId="urn:microsoft.com/office/officeart/2005/8/layout/vList5"/>
    <dgm:cxn modelId="{DB8ABD34-7FF7-4281-8AF7-A8AE20C39ECC}" type="presOf" srcId="{F254E9FB-4D58-428D-8F73-5FCC153767D8}" destId="{1FE273F6-8318-4066-B2AE-ACEF82965A5B}" srcOrd="0" destOrd="0" presId="urn:microsoft.com/office/officeart/2005/8/layout/vList5"/>
    <dgm:cxn modelId="{434EBAC4-8C8A-423B-B29A-EDF0D5302C82}" srcId="{D4844BF1-0AFB-4B8C-8CBA-BA8609CC856F}" destId="{DECDA59B-D462-486A-84B8-71DF108C0031}" srcOrd="1" destOrd="0" parTransId="{7705635D-1EF2-4B26-A4F3-31BCDE02D0FE}" sibTransId="{3A2F57EF-D413-4790-9698-C663387F9D55}"/>
    <dgm:cxn modelId="{C795E49B-6420-490A-96CC-074CC36ED397}" type="presOf" srcId="{5445CC5F-F3FA-44D0-84F9-FA3E16A8F6DA}" destId="{9E4CBA1B-B4B2-4745-A1BC-86DBF62E4A15}" srcOrd="0" destOrd="0" presId="urn:microsoft.com/office/officeart/2005/8/layout/vList5"/>
    <dgm:cxn modelId="{49B5D36A-0A55-4F92-8D1A-A8CFF99A891F}" srcId="{DECDA59B-D462-486A-84B8-71DF108C0031}" destId="{B3B4EBAC-33F5-42BB-8207-E438A31B4E5E}" srcOrd="0" destOrd="0" parTransId="{623956D9-3461-4F9F-A2F7-30C056DACF3A}" sibTransId="{EFECE2F4-452C-409A-BDC3-1E7F513A9A77}"/>
    <dgm:cxn modelId="{C291C2EF-9E5C-4B1C-9BA1-CAD71B45BCB2}" srcId="{5445CC5F-F3FA-44D0-84F9-FA3E16A8F6DA}" destId="{4F6E9FBC-5FBE-4D52-9942-35C0FA058FC8}" srcOrd="0" destOrd="0" parTransId="{0D8C0F66-3471-4C31-B5E7-C5F9A0ECB9B1}" sibTransId="{C318F4A6-EDCF-41CE-A0DF-39D39B3EE84A}"/>
    <dgm:cxn modelId="{18F977D7-5332-4231-8F55-A3B61AA6A4D9}" type="presParOf" srcId="{B6A0DEF9-3012-4670-9950-0083539CDE8D}" destId="{BADC3890-87B1-4FBD-8254-65D5FF273B1E}" srcOrd="0" destOrd="0" presId="urn:microsoft.com/office/officeart/2005/8/layout/vList5"/>
    <dgm:cxn modelId="{FDE86EF0-DA27-400B-81B7-BAC5DD59F28E}" type="presParOf" srcId="{BADC3890-87B1-4FBD-8254-65D5FF273B1E}" destId="{9E4CBA1B-B4B2-4745-A1BC-86DBF62E4A15}" srcOrd="0" destOrd="0" presId="urn:microsoft.com/office/officeart/2005/8/layout/vList5"/>
    <dgm:cxn modelId="{CE60A0FB-2F93-49AE-A577-36D88D5CF987}" type="presParOf" srcId="{BADC3890-87B1-4FBD-8254-65D5FF273B1E}" destId="{EDD7B2B2-2D82-4017-A2E8-75C38F087B1D}" srcOrd="1" destOrd="0" presId="urn:microsoft.com/office/officeart/2005/8/layout/vList5"/>
    <dgm:cxn modelId="{6BA5C4B6-7E87-4EE0-9F51-97CB0E64A6A9}" type="presParOf" srcId="{B6A0DEF9-3012-4670-9950-0083539CDE8D}" destId="{079C523D-6457-4E4D-B5B0-8BD3EC25A248}" srcOrd="1" destOrd="0" presId="urn:microsoft.com/office/officeart/2005/8/layout/vList5"/>
    <dgm:cxn modelId="{6C8810C8-0D58-452E-843B-A97A6390B724}" type="presParOf" srcId="{B6A0DEF9-3012-4670-9950-0083539CDE8D}" destId="{4CCEE99E-0F01-4DF2-921B-24691D321C49}" srcOrd="2" destOrd="0" presId="urn:microsoft.com/office/officeart/2005/8/layout/vList5"/>
    <dgm:cxn modelId="{18B20E9C-09DE-41BD-B8C3-149462E18F6B}" type="presParOf" srcId="{4CCEE99E-0F01-4DF2-921B-24691D321C49}" destId="{82D826C6-AE45-44F1-A82C-5DFFE18DFCD3}" srcOrd="0" destOrd="0" presId="urn:microsoft.com/office/officeart/2005/8/layout/vList5"/>
    <dgm:cxn modelId="{0CE58F92-3EEF-4F08-BA2B-F155AF486A0C}" type="presParOf" srcId="{4CCEE99E-0F01-4DF2-921B-24691D321C49}" destId="{4AAD3B29-BCBF-4F35-94CF-016D2BFBDC71}" srcOrd="1" destOrd="0" presId="urn:microsoft.com/office/officeart/2005/8/layout/vList5"/>
    <dgm:cxn modelId="{08F9496A-A654-470F-B36A-88D80EED652E}" type="presParOf" srcId="{B6A0DEF9-3012-4670-9950-0083539CDE8D}" destId="{6ABF7F1B-0CF2-41E0-94A5-D50C499C32D6}" srcOrd="3" destOrd="0" presId="urn:microsoft.com/office/officeart/2005/8/layout/vList5"/>
    <dgm:cxn modelId="{068DE798-58C3-4005-ABD5-085D4A9B3F00}" type="presParOf" srcId="{B6A0DEF9-3012-4670-9950-0083539CDE8D}" destId="{948CBC3A-7E62-43CD-9D55-9ABA6F550E07}" srcOrd="4" destOrd="0" presId="urn:microsoft.com/office/officeart/2005/8/layout/vList5"/>
    <dgm:cxn modelId="{5D3259C6-173A-40E2-9A82-A4209F1C11FA}" type="presParOf" srcId="{948CBC3A-7E62-43CD-9D55-9ABA6F550E07}" destId="{1FE273F6-8318-4066-B2AE-ACEF82965A5B}" srcOrd="0" destOrd="0" presId="urn:microsoft.com/office/officeart/2005/8/layout/vList5"/>
    <dgm:cxn modelId="{8B686353-4A9E-4D56-B0E7-A9DA12AD0396}" type="presParOf" srcId="{948CBC3A-7E62-43CD-9D55-9ABA6F550E07}" destId="{D10604F2-2D4F-41E6-AD0A-F737965BC1E6}" srcOrd="1" destOrd="0" presId="urn:microsoft.com/office/officeart/2005/8/layout/vList5"/>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DD7B2B2-2D82-4017-A2E8-75C38F087B1D}">
      <dsp:nvSpPr>
        <dsp:cNvPr id="0" name=""/>
        <dsp:cNvSpPr/>
      </dsp:nvSpPr>
      <dsp:spPr>
        <a:xfrm rot="5400000">
          <a:off x="4483053" y="-2031246"/>
          <a:ext cx="766167" cy="5023104"/>
        </a:xfrm>
        <a:prstGeom prst="round2Same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14300" lvl="1" indent="-114300" algn="l" defTabSz="533400">
            <a:lnSpc>
              <a:spcPct val="90000"/>
            </a:lnSpc>
            <a:spcBef>
              <a:spcPct val="0"/>
            </a:spcBef>
            <a:spcAft>
              <a:spcPct val="15000"/>
            </a:spcAft>
            <a:buChar char="••"/>
          </a:pPr>
          <a:r>
            <a:rPr lang="en-US" sz="1200" kern="1200" dirty="0" smtClean="0"/>
            <a:t>A discrepancy in explanations for why a person achieves success depending upon whether the person is female or male. Studies show that women’s successes tend to be attributed to transient or external causes (e.g., luck), whereas men’s successes are attributed to skill.</a:t>
          </a:r>
          <a:endParaRPr lang="en-US" sz="1200" kern="1200" dirty="0"/>
        </a:p>
      </dsp:txBody>
      <dsp:txXfrm rot="-5400000">
        <a:off x="2354585" y="134623"/>
        <a:ext cx="4985703" cy="691365"/>
      </dsp:txXfrm>
    </dsp:sp>
    <dsp:sp modelId="{9E4CBA1B-B4B2-4745-A1BC-86DBF62E4A15}">
      <dsp:nvSpPr>
        <dsp:cNvPr id="0" name=""/>
        <dsp:cNvSpPr/>
      </dsp:nvSpPr>
      <dsp:spPr>
        <a:xfrm>
          <a:off x="470911" y="1451"/>
          <a:ext cx="1883673" cy="957708"/>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26670" rIns="53340" bIns="26670" numCol="1" spcCol="1270" anchor="ctr" anchorCtr="0">
          <a:noAutofit/>
        </a:bodyPr>
        <a:lstStyle/>
        <a:p>
          <a:pPr lvl="0" algn="ctr" defTabSz="622300">
            <a:lnSpc>
              <a:spcPct val="90000"/>
            </a:lnSpc>
            <a:spcBef>
              <a:spcPct val="0"/>
            </a:spcBef>
            <a:spcAft>
              <a:spcPct val="35000"/>
            </a:spcAft>
          </a:pPr>
          <a:r>
            <a:rPr lang="en-US" sz="1400" b="1" kern="1200" dirty="0" smtClean="0"/>
            <a:t>Attribution bias</a:t>
          </a:r>
          <a:endParaRPr lang="en-US" sz="1400" kern="1200" dirty="0"/>
        </a:p>
      </dsp:txBody>
      <dsp:txXfrm>
        <a:off x="517662" y="48202"/>
        <a:ext cx="1790171" cy="864206"/>
      </dsp:txXfrm>
    </dsp:sp>
    <dsp:sp modelId="{4AAD3B29-BCBF-4F35-94CF-016D2BFBDC71}">
      <dsp:nvSpPr>
        <dsp:cNvPr id="0" name=""/>
        <dsp:cNvSpPr/>
      </dsp:nvSpPr>
      <dsp:spPr>
        <a:xfrm rot="5400000">
          <a:off x="4483053" y="-1025652"/>
          <a:ext cx="766167" cy="5023104"/>
        </a:xfrm>
        <a:prstGeom prst="round2Same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14300" lvl="1" indent="-114300" algn="l" defTabSz="533400">
            <a:lnSpc>
              <a:spcPct val="90000"/>
            </a:lnSpc>
            <a:spcBef>
              <a:spcPct val="0"/>
            </a:spcBef>
            <a:spcAft>
              <a:spcPct val="15000"/>
            </a:spcAft>
            <a:buChar char="••"/>
          </a:pPr>
          <a:r>
            <a:rPr lang="en-US" sz="1200" kern="1200" dirty="0" smtClean="0"/>
            <a:t>Under the recall bias, women’s mistakes are taken more seriously and remembered longer than those made by men. Under the leniency bias, objective rules are applied rigorously to women and leniently to men.</a:t>
          </a:r>
          <a:endParaRPr lang="en-US" sz="1200" kern="1200" dirty="0"/>
        </a:p>
      </dsp:txBody>
      <dsp:txXfrm rot="-5400000">
        <a:off x="2354585" y="1140217"/>
        <a:ext cx="4985703" cy="691365"/>
      </dsp:txXfrm>
    </dsp:sp>
    <dsp:sp modelId="{82D826C6-AE45-44F1-A82C-5DFFE18DFCD3}">
      <dsp:nvSpPr>
        <dsp:cNvPr id="0" name=""/>
        <dsp:cNvSpPr/>
      </dsp:nvSpPr>
      <dsp:spPr>
        <a:xfrm>
          <a:off x="470911" y="1007045"/>
          <a:ext cx="1883673" cy="957708"/>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26670" rIns="53340" bIns="26670" numCol="1" spcCol="1270" anchor="ctr" anchorCtr="0">
          <a:noAutofit/>
        </a:bodyPr>
        <a:lstStyle/>
        <a:p>
          <a:pPr lvl="0" algn="ctr" defTabSz="622300">
            <a:lnSpc>
              <a:spcPct val="90000"/>
            </a:lnSpc>
            <a:spcBef>
              <a:spcPct val="0"/>
            </a:spcBef>
            <a:spcAft>
              <a:spcPct val="35000"/>
            </a:spcAft>
          </a:pPr>
          <a:r>
            <a:rPr lang="en-US" sz="1400" b="1" kern="1200" dirty="0" smtClean="0"/>
            <a:t>Recall and leniency biases</a:t>
          </a:r>
          <a:endParaRPr lang="en-US" sz="1400" kern="1200" dirty="0"/>
        </a:p>
      </dsp:txBody>
      <dsp:txXfrm>
        <a:off x="517662" y="1053796"/>
        <a:ext cx="1790171" cy="864206"/>
      </dsp:txXfrm>
    </dsp:sp>
    <dsp:sp modelId="{D10604F2-2D4F-41E6-AD0A-F737965BC1E6}">
      <dsp:nvSpPr>
        <dsp:cNvPr id="0" name=""/>
        <dsp:cNvSpPr/>
      </dsp:nvSpPr>
      <dsp:spPr>
        <a:xfrm rot="5400000">
          <a:off x="4483053" y="-20057"/>
          <a:ext cx="766167" cy="5023104"/>
        </a:xfrm>
        <a:prstGeom prst="round2Same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14300" lvl="1" indent="-114300" algn="l" defTabSz="533400">
            <a:lnSpc>
              <a:spcPct val="90000"/>
            </a:lnSpc>
            <a:spcBef>
              <a:spcPct val="0"/>
            </a:spcBef>
            <a:spcAft>
              <a:spcPct val="15000"/>
            </a:spcAft>
            <a:buChar char="••"/>
          </a:pPr>
          <a:r>
            <a:rPr lang="en-US" sz="1200" kern="1200" dirty="0" smtClean="0"/>
            <a:t>Exceptionally high achieving women receive higher evaluations than exceptionally high achieving men, while women whose performance is described as only “excellent” receive much lower evaluations than men performing similarly.</a:t>
          </a:r>
          <a:endParaRPr lang="en-US" sz="1200" kern="1200" dirty="0"/>
        </a:p>
      </dsp:txBody>
      <dsp:txXfrm rot="-5400000">
        <a:off x="2354585" y="2145812"/>
        <a:ext cx="4985703" cy="691365"/>
      </dsp:txXfrm>
    </dsp:sp>
    <dsp:sp modelId="{1FE273F6-8318-4066-B2AE-ACEF82965A5B}">
      <dsp:nvSpPr>
        <dsp:cNvPr id="0" name=""/>
        <dsp:cNvSpPr/>
      </dsp:nvSpPr>
      <dsp:spPr>
        <a:xfrm>
          <a:off x="470911" y="2012639"/>
          <a:ext cx="1883673" cy="957708"/>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26670" rIns="53340" bIns="26670" numCol="1" spcCol="1270" anchor="ctr" anchorCtr="0">
          <a:noAutofit/>
        </a:bodyPr>
        <a:lstStyle/>
        <a:p>
          <a:pPr lvl="0" algn="ctr" defTabSz="622300">
            <a:lnSpc>
              <a:spcPct val="90000"/>
            </a:lnSpc>
            <a:spcBef>
              <a:spcPct val="0"/>
            </a:spcBef>
            <a:spcAft>
              <a:spcPct val="35000"/>
            </a:spcAft>
          </a:pPr>
          <a:r>
            <a:rPr lang="en-US" sz="1400" b="1" kern="1200" dirty="0" smtClean="0"/>
            <a:t>Polarized evaluations</a:t>
          </a:r>
          <a:endParaRPr lang="en-US" sz="1400" kern="1200" dirty="0"/>
        </a:p>
      </dsp:txBody>
      <dsp:txXfrm>
        <a:off x="517662" y="2059390"/>
        <a:ext cx="1790171" cy="864206"/>
      </dsp:txXfrm>
    </dsp:sp>
  </dsp:spTree>
</dsp:drawing>
</file>

<file path=ppt/diagrams/layout1.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F6C941D7-A728-40D5-B790-7D8F374DC92D}" type="datetimeFigureOut">
              <a:rPr lang="en-US" smtClean="0"/>
              <a:t>4/30/2014</a:t>
            </a:fld>
            <a:endParaRPr lang="en-US" dirty="0"/>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dirty="0"/>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3D363008-6E15-422C-96CF-1F0B19A4B8EC}" type="slidenum">
              <a:rPr lang="en-US" smtClean="0"/>
              <a:t>‹#›</a:t>
            </a:fld>
            <a:endParaRPr lang="en-US" dirty="0"/>
          </a:p>
        </p:txBody>
      </p:sp>
    </p:spTree>
    <p:extLst>
      <p:ext uri="{BB962C8B-B14F-4D97-AF65-F5344CB8AC3E}">
        <p14:creationId xmlns:p14="http://schemas.microsoft.com/office/powerpoint/2010/main" val="291904395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D363008-6E15-422C-96CF-1F0B19A4B8EC}" type="slidenum">
              <a:rPr lang="en-US" smtClean="0"/>
              <a:t>1</a:t>
            </a:fld>
            <a:endParaRPr lang="en-US" dirty="0"/>
          </a:p>
        </p:txBody>
      </p:sp>
    </p:spTree>
    <p:extLst>
      <p:ext uri="{BB962C8B-B14F-4D97-AF65-F5344CB8AC3E}">
        <p14:creationId xmlns:p14="http://schemas.microsoft.com/office/powerpoint/2010/main" val="303396978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marR="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smtClean="0"/>
              <a:t>As</a:t>
            </a:r>
            <a:r>
              <a:rPr lang="en-US" baseline="0" dirty="0" smtClean="0"/>
              <a:t> part of its written testimony, t</a:t>
            </a:r>
            <a:r>
              <a:rPr lang="en-US" dirty="0" smtClean="0"/>
              <a:t>he American Mathematical Society provided data on the gender breakdown of mathematics faculty in various appointment categories, including information on race and ethnicity</a:t>
            </a:r>
            <a:r>
              <a:rPr lang="en-US" baseline="0" dirty="0" smtClean="0"/>
              <a:t> (see Appendix E-7).</a:t>
            </a:r>
            <a:endParaRPr lang="en-US" dirty="0" smtClean="0"/>
          </a:p>
          <a:p>
            <a:endParaRPr lang="en-US" dirty="0"/>
          </a:p>
        </p:txBody>
      </p:sp>
      <p:sp>
        <p:nvSpPr>
          <p:cNvPr id="4" name="Slide Number Placeholder 3"/>
          <p:cNvSpPr>
            <a:spLocks noGrp="1"/>
          </p:cNvSpPr>
          <p:nvPr>
            <p:ph type="sldNum" sz="quarter" idx="10"/>
          </p:nvPr>
        </p:nvSpPr>
        <p:spPr/>
        <p:txBody>
          <a:bodyPr/>
          <a:lstStyle/>
          <a:p>
            <a:fld id="{3D363008-6E15-422C-96CF-1F0B19A4B8EC}" type="slidenum">
              <a:rPr lang="en-US" smtClean="0"/>
              <a:t>10</a:t>
            </a:fld>
            <a:endParaRPr lang="en-US" dirty="0"/>
          </a:p>
        </p:txBody>
      </p:sp>
    </p:spTree>
    <p:extLst>
      <p:ext uri="{BB962C8B-B14F-4D97-AF65-F5344CB8AC3E}">
        <p14:creationId xmlns:p14="http://schemas.microsoft.com/office/powerpoint/2010/main" val="246974960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D363008-6E15-422C-96CF-1F0B19A4B8EC}" type="slidenum">
              <a:rPr lang="en-US" smtClean="0"/>
              <a:t>11</a:t>
            </a:fld>
            <a:endParaRPr lang="en-US" dirty="0"/>
          </a:p>
        </p:txBody>
      </p:sp>
    </p:spTree>
    <p:extLst>
      <p:ext uri="{BB962C8B-B14F-4D97-AF65-F5344CB8AC3E}">
        <p14:creationId xmlns:p14="http://schemas.microsoft.com/office/powerpoint/2010/main" val="179683113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dirty="0"/>
              <a:t>Malcom concluded by framing the issues at hand in terms of differentism, citing research that found that some prejudices or reactions are not conscious but are the result of the brain and gut operating independently. She noted that the “universal tendency [is] to form coalitions and favor our own side</a:t>
            </a:r>
            <a:r>
              <a:rPr lang="en-US" dirty="0" smtClean="0"/>
              <a:t>.”</a:t>
            </a:r>
            <a:endParaRPr lang="en-US" dirty="0"/>
          </a:p>
          <a:p>
            <a:pPr marL="171450" indent="-171450">
              <a:buFont typeface="Arial" panose="020B0604020202020204" pitchFamily="34" charset="0"/>
              <a:buChar char="•"/>
            </a:pPr>
            <a:r>
              <a:rPr lang="en-US" dirty="0"/>
              <a:t>A key </a:t>
            </a:r>
            <a:r>
              <a:rPr lang="en-US" dirty="0" smtClean="0"/>
              <a:t>issue</a:t>
            </a:r>
            <a:r>
              <a:rPr lang="en-US" baseline="0" dirty="0" smtClean="0"/>
              <a:t> </a:t>
            </a:r>
            <a:r>
              <a:rPr lang="en-US" dirty="0" smtClean="0"/>
              <a:t>is </a:t>
            </a:r>
            <a:r>
              <a:rPr lang="en-US" dirty="0"/>
              <a:t>how the academic community moves from differentism to seeing one another as familiar. </a:t>
            </a:r>
            <a:r>
              <a:rPr lang="en-US" dirty="0" smtClean="0"/>
              <a:t>Malcom </a:t>
            </a:r>
            <a:r>
              <a:rPr lang="en-US" dirty="0"/>
              <a:t>described how women of color need to be visible and to participate. They must insist on certain kinds of behaviors—that the institutions that fund research, honor researchers, and maintain disciplines’ status behave in such a way that outstanding women of color are included and are a part of creating and sharing knowledge</a:t>
            </a:r>
            <a:r>
              <a:rPr lang="en-US" dirty="0" smtClean="0"/>
              <a:t>.</a:t>
            </a:r>
            <a:endParaRPr lang="en-US" dirty="0"/>
          </a:p>
          <a:p>
            <a:pPr marL="171450" indent="-171450">
              <a:buFont typeface="Arial" panose="020B0604020202020204" pitchFamily="34" charset="0"/>
              <a:buChar char="•"/>
            </a:pPr>
            <a:r>
              <a:rPr lang="en-US" dirty="0"/>
              <a:t>Malcom called on talented women of color to remain present and continue contributing, to bring forth a world of science and technology where differentism dissolves, members of academia see one another as familiar, and familiar and talented are one and the same</a:t>
            </a:r>
            <a:r>
              <a:rPr lang="en-US" dirty="0" smtClean="0"/>
              <a:t>.</a:t>
            </a:r>
            <a:endParaRPr lang="en-US" dirty="0"/>
          </a:p>
        </p:txBody>
      </p:sp>
      <p:sp>
        <p:nvSpPr>
          <p:cNvPr id="4" name="Slide Number Placeholder 3"/>
          <p:cNvSpPr>
            <a:spLocks noGrp="1"/>
          </p:cNvSpPr>
          <p:nvPr>
            <p:ph type="sldNum" sz="quarter" idx="10"/>
          </p:nvPr>
        </p:nvSpPr>
        <p:spPr/>
        <p:txBody>
          <a:bodyPr/>
          <a:lstStyle/>
          <a:p>
            <a:fld id="{3D363008-6E15-422C-96CF-1F0B19A4B8EC}" type="slidenum">
              <a:rPr lang="en-US" smtClean="0"/>
              <a:t>13</a:t>
            </a:fld>
            <a:endParaRPr lang="en-US" dirty="0"/>
          </a:p>
        </p:txBody>
      </p:sp>
    </p:spTree>
    <p:extLst>
      <p:ext uri="{BB962C8B-B14F-4D97-AF65-F5344CB8AC3E}">
        <p14:creationId xmlns:p14="http://schemas.microsoft.com/office/powerpoint/2010/main" val="151498150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85750" indent="-285750">
              <a:buFont typeface="Arial" panose="020B0604020202020204" pitchFamily="34" charset="0"/>
              <a:buChar char="•"/>
            </a:pPr>
            <a:r>
              <a:rPr lang="en-US" sz="1200" dirty="0" smtClean="0"/>
              <a:t>The scientific and technological strength of the United States on the global stage is at a critical juncture. </a:t>
            </a:r>
          </a:p>
          <a:p>
            <a:pPr marL="285750" indent="-285750">
              <a:buFont typeface="Arial" panose="020B0604020202020204" pitchFamily="34" charset="0"/>
              <a:buChar char="•"/>
            </a:pPr>
            <a:endParaRPr lang="en-US" sz="1200" dirty="0" smtClean="0"/>
          </a:p>
          <a:p>
            <a:pPr marL="285750" indent="-285750">
              <a:buFont typeface="Arial" panose="020B0604020202020204" pitchFamily="34" charset="0"/>
              <a:buChar char="•"/>
            </a:pPr>
            <a:r>
              <a:rPr lang="en-US" sz="1200" dirty="0" smtClean="0"/>
              <a:t>U.S. research and educational institutions and industries have encountered difficulties in attracting and retaining individuals in science, technology, engineering, and mathematics – the STEM disciplines. </a:t>
            </a:r>
          </a:p>
          <a:p>
            <a:endParaRPr lang="en-US" sz="1200" dirty="0" smtClean="0"/>
          </a:p>
          <a:p>
            <a:pPr marL="285750" indent="-285750">
              <a:buFont typeface="Arial" panose="020B0604020202020204" pitchFamily="34" charset="0"/>
              <a:buChar char="•"/>
            </a:pPr>
            <a:r>
              <a:rPr lang="en-US" sz="1200" dirty="0" smtClean="0"/>
              <a:t>The United States needs “all hands on deck” and must attract and retain its top talent in these fields.</a:t>
            </a:r>
          </a:p>
          <a:p>
            <a:pPr marL="285750" indent="-285750">
              <a:buFont typeface="Arial" panose="020B0604020202020204" pitchFamily="34" charset="0"/>
              <a:buChar char="•"/>
            </a:pPr>
            <a:endParaRPr lang="en-US" sz="1200" dirty="0" smtClean="0"/>
          </a:p>
          <a:p>
            <a:pPr marL="285750" indent="-285750">
              <a:buFont typeface="Arial" panose="020B0604020202020204" pitchFamily="34" charset="0"/>
              <a:buChar char="•"/>
            </a:pPr>
            <a:r>
              <a:rPr lang="en-US" sz="1200" dirty="0" smtClean="0"/>
              <a:t>Demographic shifts underway mean that the pool of talent from which the nation draws is becoming more and more diverse, with present-day “minorities” projected to be in the majority by 2050.</a:t>
            </a:r>
          </a:p>
          <a:p>
            <a:endParaRPr lang="en-US" dirty="0"/>
          </a:p>
        </p:txBody>
      </p:sp>
      <p:sp>
        <p:nvSpPr>
          <p:cNvPr id="4" name="Slide Number Placeholder 3"/>
          <p:cNvSpPr>
            <a:spLocks noGrp="1"/>
          </p:cNvSpPr>
          <p:nvPr>
            <p:ph type="sldNum" sz="quarter" idx="10"/>
          </p:nvPr>
        </p:nvSpPr>
        <p:spPr/>
        <p:txBody>
          <a:bodyPr/>
          <a:lstStyle/>
          <a:p>
            <a:fld id="{3D363008-6E15-422C-96CF-1F0B19A4B8EC}" type="slidenum">
              <a:rPr lang="en-US" smtClean="0"/>
              <a:t>2</a:t>
            </a:fld>
            <a:endParaRPr lang="en-US" dirty="0"/>
          </a:p>
        </p:txBody>
      </p:sp>
    </p:spTree>
    <p:extLst>
      <p:ext uri="{BB962C8B-B14F-4D97-AF65-F5344CB8AC3E}">
        <p14:creationId xmlns:p14="http://schemas.microsoft.com/office/powerpoint/2010/main" val="225425859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D363008-6E15-422C-96CF-1F0B19A4B8EC}" type="slidenum">
              <a:rPr lang="en-US" smtClean="0"/>
              <a:t>3</a:t>
            </a:fld>
            <a:endParaRPr lang="en-US" dirty="0"/>
          </a:p>
        </p:txBody>
      </p:sp>
    </p:spTree>
    <p:extLst>
      <p:ext uri="{BB962C8B-B14F-4D97-AF65-F5344CB8AC3E}">
        <p14:creationId xmlns:p14="http://schemas.microsoft.com/office/powerpoint/2010/main" val="225425859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85750" indent="-285750">
              <a:buFont typeface="Arial" panose="020B0604020202020204" pitchFamily="34" charset="0"/>
              <a:buChar char="•"/>
            </a:pPr>
            <a:r>
              <a:rPr lang="en-US" dirty="0" smtClean="0"/>
              <a:t>Women of color start college at rates similar to their high school graduation rate; however, they do not continue on to  graduate from college at the same rate. </a:t>
            </a:r>
          </a:p>
          <a:p>
            <a:pPr marL="285750" indent="-285750">
              <a:buFont typeface="Arial" panose="020B0604020202020204" pitchFamily="34" charset="0"/>
              <a:buChar char="•"/>
            </a:pPr>
            <a:r>
              <a:rPr lang="en-US" dirty="0" smtClean="0"/>
              <a:t>Far fewer women of color continue on to get their Ph.D. in science or engineering—6.8 percent, versus 18.6 percent for white women.</a:t>
            </a:r>
          </a:p>
          <a:p>
            <a:endParaRPr lang="en-US" dirty="0"/>
          </a:p>
        </p:txBody>
      </p:sp>
      <p:sp>
        <p:nvSpPr>
          <p:cNvPr id="4" name="Slide Number Placeholder 3"/>
          <p:cNvSpPr>
            <a:spLocks noGrp="1"/>
          </p:cNvSpPr>
          <p:nvPr>
            <p:ph type="sldNum" sz="quarter" idx="10"/>
          </p:nvPr>
        </p:nvSpPr>
        <p:spPr/>
        <p:txBody>
          <a:bodyPr/>
          <a:lstStyle/>
          <a:p>
            <a:fld id="{3D363008-6E15-422C-96CF-1F0B19A4B8EC}" type="slidenum">
              <a:rPr lang="en-US" smtClean="0"/>
              <a:t>4</a:t>
            </a:fld>
            <a:endParaRPr lang="en-US" dirty="0"/>
          </a:p>
        </p:txBody>
      </p:sp>
    </p:spTree>
    <p:extLst>
      <p:ext uri="{BB962C8B-B14F-4D97-AF65-F5344CB8AC3E}">
        <p14:creationId xmlns:p14="http://schemas.microsoft.com/office/powerpoint/2010/main" val="176228797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To attract and retain more women of color in academic STEM fields, it is important for institutions to understand the points along educational and career pathways where these women are currently being lost.</a:t>
            </a:r>
            <a:r>
              <a:rPr lang="en-US" baseline="0" dirty="0" smtClean="0"/>
              <a:t> According to Ginther and Kahn:</a:t>
            </a:r>
            <a:endParaRPr lang="en-US" dirty="0" smtClean="0"/>
          </a:p>
          <a:p>
            <a:pPr marL="291179" indent="-291179">
              <a:buFont typeface="Arial" panose="020B0604020202020204" pitchFamily="34" charset="0"/>
              <a:buChar char="•"/>
            </a:pPr>
            <a:r>
              <a:rPr lang="en-US" dirty="0" smtClean="0"/>
              <a:t>40 percent of women leave the education pathway between high school graduation and a bachelor’s degree.</a:t>
            </a:r>
          </a:p>
          <a:p>
            <a:pPr marL="291179" indent="-291179">
              <a:buFont typeface="Arial" panose="020B0604020202020204" pitchFamily="34" charset="0"/>
              <a:buChar char="•"/>
            </a:pPr>
            <a:r>
              <a:rPr lang="en-US" dirty="0" smtClean="0"/>
              <a:t>19 percent of women of color who graduated from college majored in science or engineering, compared with 21.9 percent of white women.</a:t>
            </a:r>
          </a:p>
          <a:p>
            <a:endParaRPr lang="en-US" dirty="0"/>
          </a:p>
        </p:txBody>
      </p:sp>
      <p:sp>
        <p:nvSpPr>
          <p:cNvPr id="4" name="Slide Number Placeholder 3"/>
          <p:cNvSpPr>
            <a:spLocks noGrp="1"/>
          </p:cNvSpPr>
          <p:nvPr>
            <p:ph type="sldNum" sz="quarter" idx="10"/>
          </p:nvPr>
        </p:nvSpPr>
        <p:spPr/>
        <p:txBody>
          <a:bodyPr/>
          <a:lstStyle/>
          <a:p>
            <a:fld id="{3D363008-6E15-422C-96CF-1F0B19A4B8EC}" type="slidenum">
              <a:rPr lang="en-US" smtClean="0"/>
              <a:t>5</a:t>
            </a:fld>
            <a:endParaRPr lang="en-US" dirty="0"/>
          </a:p>
        </p:txBody>
      </p:sp>
    </p:spTree>
    <p:extLst>
      <p:ext uri="{BB962C8B-B14F-4D97-AF65-F5344CB8AC3E}">
        <p14:creationId xmlns:p14="http://schemas.microsoft.com/office/powerpoint/2010/main" val="41862228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defTabSz="931774">
              <a:buFont typeface="Arial" panose="020B0604020202020204" pitchFamily="34" charset="0"/>
              <a:buChar char="•"/>
              <a:defRPr/>
            </a:pPr>
            <a:r>
              <a:rPr lang="en-US" dirty="0" smtClean="0"/>
              <a:t>Data </a:t>
            </a:r>
            <a:r>
              <a:rPr lang="en-US" dirty="0"/>
              <a:t>from HERI’s national faculty </a:t>
            </a:r>
            <a:r>
              <a:rPr lang="en-US" dirty="0" smtClean="0"/>
              <a:t>survey</a:t>
            </a:r>
            <a:r>
              <a:rPr lang="en-US" baseline="0" dirty="0" smtClean="0"/>
              <a:t> </a:t>
            </a:r>
            <a:r>
              <a:rPr lang="en-US" dirty="0" smtClean="0"/>
              <a:t>represent </a:t>
            </a:r>
            <a:r>
              <a:rPr lang="en-US" dirty="0"/>
              <a:t>11,039 STEM faculty, including 272 women of color, at 673 four-year colleges and universities.</a:t>
            </a:r>
          </a:p>
          <a:p>
            <a:endParaRPr lang="en-US" dirty="0"/>
          </a:p>
        </p:txBody>
      </p:sp>
      <p:sp>
        <p:nvSpPr>
          <p:cNvPr id="4" name="Slide Number Placeholder 3"/>
          <p:cNvSpPr>
            <a:spLocks noGrp="1"/>
          </p:cNvSpPr>
          <p:nvPr>
            <p:ph type="sldNum" sz="quarter" idx="10"/>
          </p:nvPr>
        </p:nvSpPr>
        <p:spPr/>
        <p:txBody>
          <a:bodyPr/>
          <a:lstStyle/>
          <a:p>
            <a:fld id="{3D363008-6E15-422C-96CF-1F0B19A4B8EC}" type="slidenum">
              <a:rPr lang="en-US" smtClean="0"/>
              <a:t>6</a:t>
            </a:fld>
            <a:endParaRPr lang="en-US" dirty="0"/>
          </a:p>
        </p:txBody>
      </p:sp>
    </p:spTree>
    <p:extLst>
      <p:ext uri="{BB962C8B-B14F-4D97-AF65-F5344CB8AC3E}">
        <p14:creationId xmlns:p14="http://schemas.microsoft.com/office/powerpoint/2010/main" val="176228797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marR="0" indent="-171450" algn="l" defTabSz="931774"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dirty="0" smtClean="0"/>
              <a:t>The Higher</a:t>
            </a:r>
            <a:r>
              <a:rPr lang="en-US" sz="1200" baseline="0" dirty="0" smtClean="0"/>
              <a:t> Education Research Institute</a:t>
            </a:r>
            <a:r>
              <a:rPr lang="en-US" sz="1200" dirty="0" smtClean="0"/>
              <a:t> study found that women of color are disproportionately occupying positions that have the least power and authority in an academic context. </a:t>
            </a:r>
            <a:endParaRPr lang="en-US" dirty="0" smtClean="0"/>
          </a:p>
          <a:p>
            <a:pPr marL="171450" marR="0" indent="-171450" algn="l" defTabSz="931774"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smtClean="0"/>
              <a:t>Data from HERI’s national faculty survey</a:t>
            </a:r>
            <a:r>
              <a:rPr lang="en-US" baseline="0" dirty="0" smtClean="0"/>
              <a:t> </a:t>
            </a:r>
            <a:r>
              <a:rPr lang="en-US" dirty="0" smtClean="0"/>
              <a:t>represent 11,039 STEM faculty, including 272 women of color, at 673 four-year colleges and universities.</a:t>
            </a:r>
          </a:p>
          <a:p>
            <a:endParaRPr lang="en-US" dirty="0"/>
          </a:p>
        </p:txBody>
      </p:sp>
      <p:sp>
        <p:nvSpPr>
          <p:cNvPr id="4" name="Slide Number Placeholder 3"/>
          <p:cNvSpPr>
            <a:spLocks noGrp="1"/>
          </p:cNvSpPr>
          <p:nvPr>
            <p:ph type="sldNum" sz="quarter" idx="10"/>
          </p:nvPr>
        </p:nvSpPr>
        <p:spPr/>
        <p:txBody>
          <a:bodyPr/>
          <a:lstStyle/>
          <a:p>
            <a:fld id="{3D363008-6E15-422C-96CF-1F0B19A4B8EC}" type="slidenum">
              <a:rPr lang="en-US" smtClean="0"/>
              <a:t>7</a:t>
            </a:fld>
            <a:endParaRPr lang="en-US" dirty="0"/>
          </a:p>
        </p:txBody>
      </p:sp>
    </p:spTree>
    <p:extLst>
      <p:ext uri="{BB962C8B-B14F-4D97-AF65-F5344CB8AC3E}">
        <p14:creationId xmlns:p14="http://schemas.microsoft.com/office/powerpoint/2010/main" val="176228797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defTabSz="931774">
              <a:buFont typeface="Arial" panose="020B0604020202020204" pitchFamily="34" charset="0"/>
              <a:buChar char="•"/>
              <a:defRPr/>
            </a:pPr>
            <a:r>
              <a:rPr lang="en-US" dirty="0" smtClean="0"/>
              <a:t>African </a:t>
            </a:r>
            <a:r>
              <a:rPr lang="en-US" dirty="0"/>
              <a:t>American women are the recipients of two sets of negative competency assumptions simultaneously, Williams said, and so their mistakes tend to be judged more harshly than those of white women or of African American men. A particular bias faced by women of color is the “prove it again” bias: African American women are expected to fail, but when they do not fail, the reason is assumed to be charity rather than merit. </a:t>
            </a:r>
            <a:endParaRPr lang="en-US" dirty="0" smtClean="0"/>
          </a:p>
          <a:p>
            <a:pPr marL="171450" indent="-171450" defTabSz="931774">
              <a:buFont typeface="Arial" panose="020B0604020202020204" pitchFamily="34" charset="0"/>
              <a:buChar char="•"/>
              <a:defRPr/>
            </a:pPr>
            <a:r>
              <a:rPr lang="en-US" dirty="0" smtClean="0"/>
              <a:t>Williams</a:t>
            </a:r>
            <a:r>
              <a:rPr lang="en-US" dirty="0"/>
              <a:t>’ preliminary research also seems to show that Hispanics are subject to assumptions of even lower competence than African American women and, in addition, are subject to the “immigration shadow”—the assumption that a person is a new immigrant, with the negative class and competence biases that assumption includes. </a:t>
            </a:r>
            <a:endParaRPr lang="en-US" dirty="0" smtClean="0"/>
          </a:p>
          <a:p>
            <a:pPr marL="171450" indent="-171450" defTabSz="931774">
              <a:buFont typeface="Arial" panose="020B0604020202020204" pitchFamily="34" charset="0"/>
              <a:buChar char="•"/>
              <a:defRPr/>
            </a:pPr>
            <a:r>
              <a:rPr lang="en-US" dirty="0" smtClean="0"/>
              <a:t>Asian </a:t>
            </a:r>
            <a:r>
              <a:rPr lang="en-US" dirty="0"/>
              <a:t>American women, in contrast, appear to experience a more complex stereotype; they tend to be viewed as either technically competent but lacking in </a:t>
            </a:r>
            <a:r>
              <a:rPr lang="en-US" dirty="0" smtClean="0"/>
              <a:t>leadership </a:t>
            </a:r>
            <a:r>
              <a:rPr lang="en-US" dirty="0"/>
              <a:t>abilities, or as passive and therefore less competent</a:t>
            </a:r>
            <a:r>
              <a:rPr lang="en-US" dirty="0" smtClean="0"/>
              <a:t>.</a:t>
            </a:r>
            <a:endParaRPr lang="en-US" dirty="0"/>
          </a:p>
          <a:p>
            <a:pPr marL="171450" indent="-171450" defTabSz="931774">
              <a:buFont typeface="Arial" panose="020B0604020202020204" pitchFamily="34" charset="0"/>
              <a:buChar char="•"/>
              <a:defRPr/>
            </a:pPr>
            <a:r>
              <a:rPr lang="en-US" dirty="0"/>
              <a:t>Williams also described another form of bias—the “maternal wall,” or gender bias triggered by motherhood. This is an order of magnitude stronger than any other form of bias, she said. Motherhood provokes very strong negative assumptions about an individual’s competence and commitment</a:t>
            </a:r>
            <a:r>
              <a:rPr lang="en-US" dirty="0" smtClean="0"/>
              <a:t>.</a:t>
            </a:r>
            <a:endParaRPr lang="en-US" dirty="0"/>
          </a:p>
        </p:txBody>
      </p:sp>
      <p:sp>
        <p:nvSpPr>
          <p:cNvPr id="4" name="Slide Number Placeholder 3"/>
          <p:cNvSpPr>
            <a:spLocks noGrp="1"/>
          </p:cNvSpPr>
          <p:nvPr>
            <p:ph type="sldNum" sz="quarter" idx="10"/>
          </p:nvPr>
        </p:nvSpPr>
        <p:spPr/>
        <p:txBody>
          <a:bodyPr/>
          <a:lstStyle/>
          <a:p>
            <a:fld id="{3D363008-6E15-422C-96CF-1F0B19A4B8EC}" type="slidenum">
              <a:rPr lang="en-US" smtClean="0"/>
              <a:t>8</a:t>
            </a:fld>
            <a:endParaRPr lang="en-US" dirty="0"/>
          </a:p>
        </p:txBody>
      </p:sp>
    </p:spTree>
    <p:extLst>
      <p:ext uri="{BB962C8B-B14F-4D97-AF65-F5344CB8AC3E}">
        <p14:creationId xmlns:p14="http://schemas.microsoft.com/office/powerpoint/2010/main" val="124552574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dirty="0"/>
          </a:p>
        </p:txBody>
      </p:sp>
      <p:sp>
        <p:nvSpPr>
          <p:cNvPr id="4" name="Slide Number Placeholder 3"/>
          <p:cNvSpPr>
            <a:spLocks noGrp="1"/>
          </p:cNvSpPr>
          <p:nvPr>
            <p:ph type="sldNum" sz="quarter" idx="10"/>
          </p:nvPr>
        </p:nvSpPr>
        <p:spPr/>
        <p:txBody>
          <a:bodyPr/>
          <a:lstStyle/>
          <a:p>
            <a:fld id="{3D363008-6E15-422C-96CF-1F0B19A4B8EC}" type="slidenum">
              <a:rPr lang="en-US" smtClean="0"/>
              <a:t>9</a:t>
            </a:fld>
            <a:endParaRPr lang="en-US" dirty="0"/>
          </a:p>
        </p:txBody>
      </p:sp>
    </p:spTree>
    <p:extLst>
      <p:ext uri="{BB962C8B-B14F-4D97-AF65-F5344CB8AC3E}">
        <p14:creationId xmlns:p14="http://schemas.microsoft.com/office/powerpoint/2010/main" val="124552574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93E7E3BF-B031-47AC-B0AA-7F6C52226361}" type="datetimeFigureOut">
              <a:rPr lang="en-US" smtClean="0"/>
              <a:t>4/30/2014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F4232F45-72FC-4C36-AF1F-1D0C9A641E41}" type="slidenum">
              <a:rPr lang="en-US" smtClean="0"/>
              <a:t>‹#›</a:t>
            </a:fld>
            <a:endParaRPr lang="en-US" dirty="0"/>
          </a:p>
        </p:txBody>
      </p:sp>
    </p:spTree>
    <p:extLst>
      <p:ext uri="{BB962C8B-B14F-4D97-AF65-F5344CB8AC3E}">
        <p14:creationId xmlns:p14="http://schemas.microsoft.com/office/powerpoint/2010/main" val="56439757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3E7E3BF-B031-47AC-B0AA-7F6C52226361}" type="datetimeFigureOut">
              <a:rPr lang="en-US" smtClean="0"/>
              <a:t>4/30/2014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F4232F45-72FC-4C36-AF1F-1D0C9A641E41}" type="slidenum">
              <a:rPr lang="en-US" smtClean="0"/>
              <a:t>‹#›</a:t>
            </a:fld>
            <a:endParaRPr lang="en-US" dirty="0"/>
          </a:p>
        </p:txBody>
      </p:sp>
    </p:spTree>
    <p:extLst>
      <p:ext uri="{BB962C8B-B14F-4D97-AF65-F5344CB8AC3E}">
        <p14:creationId xmlns:p14="http://schemas.microsoft.com/office/powerpoint/2010/main" val="69709291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3E7E3BF-B031-47AC-B0AA-7F6C52226361}" type="datetimeFigureOut">
              <a:rPr lang="en-US" smtClean="0"/>
              <a:t>4/30/2014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F4232F45-72FC-4C36-AF1F-1D0C9A641E41}" type="slidenum">
              <a:rPr lang="en-US" smtClean="0"/>
              <a:t>‹#›</a:t>
            </a:fld>
            <a:endParaRPr lang="en-US" dirty="0"/>
          </a:p>
        </p:txBody>
      </p:sp>
    </p:spTree>
    <p:extLst>
      <p:ext uri="{BB962C8B-B14F-4D97-AF65-F5344CB8AC3E}">
        <p14:creationId xmlns:p14="http://schemas.microsoft.com/office/powerpoint/2010/main" val="24487894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3E7E3BF-B031-47AC-B0AA-7F6C52226361}" type="datetimeFigureOut">
              <a:rPr lang="en-US" smtClean="0"/>
              <a:t>4/30/2014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F4232F45-72FC-4C36-AF1F-1D0C9A641E41}" type="slidenum">
              <a:rPr lang="en-US" smtClean="0"/>
              <a:t>‹#›</a:t>
            </a:fld>
            <a:endParaRPr lang="en-US" dirty="0"/>
          </a:p>
        </p:txBody>
      </p:sp>
    </p:spTree>
    <p:extLst>
      <p:ext uri="{BB962C8B-B14F-4D97-AF65-F5344CB8AC3E}">
        <p14:creationId xmlns:p14="http://schemas.microsoft.com/office/powerpoint/2010/main" val="33712271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3E7E3BF-B031-47AC-B0AA-7F6C52226361}" type="datetimeFigureOut">
              <a:rPr lang="en-US" smtClean="0"/>
              <a:t>4/30/2014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F4232F45-72FC-4C36-AF1F-1D0C9A641E41}" type="slidenum">
              <a:rPr lang="en-US" smtClean="0"/>
              <a:t>‹#›</a:t>
            </a:fld>
            <a:endParaRPr lang="en-US" dirty="0"/>
          </a:p>
        </p:txBody>
      </p:sp>
    </p:spTree>
    <p:extLst>
      <p:ext uri="{BB962C8B-B14F-4D97-AF65-F5344CB8AC3E}">
        <p14:creationId xmlns:p14="http://schemas.microsoft.com/office/powerpoint/2010/main" val="38017330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93E7E3BF-B031-47AC-B0AA-7F6C52226361}" type="datetimeFigureOut">
              <a:rPr lang="en-US" smtClean="0"/>
              <a:t>4/30/2014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F4232F45-72FC-4C36-AF1F-1D0C9A641E41}" type="slidenum">
              <a:rPr lang="en-US" smtClean="0"/>
              <a:t>‹#›</a:t>
            </a:fld>
            <a:endParaRPr lang="en-US" dirty="0"/>
          </a:p>
        </p:txBody>
      </p:sp>
    </p:spTree>
    <p:extLst>
      <p:ext uri="{BB962C8B-B14F-4D97-AF65-F5344CB8AC3E}">
        <p14:creationId xmlns:p14="http://schemas.microsoft.com/office/powerpoint/2010/main" val="309737746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93E7E3BF-B031-47AC-B0AA-7F6C52226361}" type="datetimeFigureOut">
              <a:rPr lang="en-US" smtClean="0"/>
              <a:t>4/30/2014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F4232F45-72FC-4C36-AF1F-1D0C9A641E41}" type="slidenum">
              <a:rPr lang="en-US" smtClean="0"/>
              <a:t>‹#›</a:t>
            </a:fld>
            <a:endParaRPr lang="en-US" dirty="0"/>
          </a:p>
        </p:txBody>
      </p:sp>
    </p:spTree>
    <p:extLst>
      <p:ext uri="{BB962C8B-B14F-4D97-AF65-F5344CB8AC3E}">
        <p14:creationId xmlns:p14="http://schemas.microsoft.com/office/powerpoint/2010/main" val="228496471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93E7E3BF-B031-47AC-B0AA-7F6C52226361}" type="datetimeFigureOut">
              <a:rPr lang="en-US" smtClean="0"/>
              <a:t>4/30/2014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F4232F45-72FC-4C36-AF1F-1D0C9A641E41}" type="slidenum">
              <a:rPr lang="en-US" smtClean="0"/>
              <a:t>‹#›</a:t>
            </a:fld>
            <a:endParaRPr lang="en-US" dirty="0"/>
          </a:p>
        </p:txBody>
      </p:sp>
    </p:spTree>
    <p:extLst>
      <p:ext uri="{BB962C8B-B14F-4D97-AF65-F5344CB8AC3E}">
        <p14:creationId xmlns:p14="http://schemas.microsoft.com/office/powerpoint/2010/main" val="397310161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3E7E3BF-B031-47AC-B0AA-7F6C52226361}" type="datetimeFigureOut">
              <a:rPr lang="en-US" smtClean="0"/>
              <a:t>4/30/2014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F4232F45-72FC-4C36-AF1F-1D0C9A641E41}" type="slidenum">
              <a:rPr lang="en-US" smtClean="0"/>
              <a:t>‹#›</a:t>
            </a:fld>
            <a:endParaRPr lang="en-US" dirty="0"/>
          </a:p>
        </p:txBody>
      </p:sp>
    </p:spTree>
    <p:extLst>
      <p:ext uri="{BB962C8B-B14F-4D97-AF65-F5344CB8AC3E}">
        <p14:creationId xmlns:p14="http://schemas.microsoft.com/office/powerpoint/2010/main" val="16546230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3E7E3BF-B031-47AC-B0AA-7F6C52226361}" type="datetimeFigureOut">
              <a:rPr lang="en-US" smtClean="0"/>
              <a:t>4/30/2014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F4232F45-72FC-4C36-AF1F-1D0C9A641E41}" type="slidenum">
              <a:rPr lang="en-US" smtClean="0"/>
              <a:t>‹#›</a:t>
            </a:fld>
            <a:endParaRPr lang="en-US" dirty="0"/>
          </a:p>
        </p:txBody>
      </p:sp>
    </p:spTree>
    <p:extLst>
      <p:ext uri="{BB962C8B-B14F-4D97-AF65-F5344CB8AC3E}">
        <p14:creationId xmlns:p14="http://schemas.microsoft.com/office/powerpoint/2010/main" val="2984414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3E7E3BF-B031-47AC-B0AA-7F6C52226361}" type="datetimeFigureOut">
              <a:rPr lang="en-US" smtClean="0"/>
              <a:t>4/30/2014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F4232F45-72FC-4C36-AF1F-1D0C9A641E41}" type="slidenum">
              <a:rPr lang="en-US" smtClean="0"/>
              <a:t>‹#›</a:t>
            </a:fld>
            <a:endParaRPr lang="en-US" dirty="0"/>
          </a:p>
        </p:txBody>
      </p:sp>
    </p:spTree>
    <p:extLst>
      <p:ext uri="{BB962C8B-B14F-4D97-AF65-F5344CB8AC3E}">
        <p14:creationId xmlns:p14="http://schemas.microsoft.com/office/powerpoint/2010/main" val="4446463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3E7E3BF-B031-47AC-B0AA-7F6C52226361}" type="datetimeFigureOut">
              <a:rPr lang="en-US" smtClean="0"/>
              <a:t>4/30/2014</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4232F45-72FC-4C36-AF1F-1D0C9A641E41}" type="slidenum">
              <a:rPr lang="en-US" smtClean="0"/>
              <a:t>‹#›</a:t>
            </a:fld>
            <a:endParaRPr lang="en-US" dirty="0"/>
          </a:p>
        </p:txBody>
      </p:sp>
    </p:spTree>
    <p:extLst>
      <p:ext uri="{BB962C8B-B14F-4D97-AF65-F5344CB8AC3E}">
        <p14:creationId xmlns:p14="http://schemas.microsoft.com/office/powerpoint/2010/main" val="2668366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9.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0.xml"/><Relationship Id="rId1" Type="http://schemas.openxmlformats.org/officeDocument/2006/relationships/slideLayout" Target="../slideLayouts/slideLayout6.xml"/><Relationship Id="rId4" Type="http://schemas.openxmlformats.org/officeDocument/2006/relationships/image" Target="../media/image2.png"/></Relationships>
</file>

<file path=ppt/slides/_rels/slide1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1.xml"/><Relationship Id="rId1" Type="http://schemas.openxmlformats.org/officeDocument/2006/relationships/slideLayout" Target="../slideLayouts/slideLayout6.xml"/><Relationship Id="rId4" Type="http://schemas.openxmlformats.org/officeDocument/2006/relationships/image" Target="../media/image2.png"/></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jpeg"/><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2.xml"/><Relationship Id="rId1" Type="http://schemas.openxmlformats.org/officeDocument/2006/relationships/slideLayout" Target="../slideLayouts/slideLayout6.xml"/><Relationship Id="rId4" Type="http://schemas.openxmlformats.org/officeDocument/2006/relationships/image" Target="../media/image2.png"/></Relationships>
</file>

<file path=ppt/slides/_rels/slide1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5.jpeg"/><Relationship Id="rId1" Type="http://schemas.openxmlformats.org/officeDocument/2006/relationships/slideLayout" Target="../slideLayouts/slideLayout7.xml"/><Relationship Id="rId6" Type="http://schemas.openxmlformats.org/officeDocument/2006/relationships/image" Target="../media/image6.png"/><Relationship Id="rId5" Type="http://schemas.openxmlformats.org/officeDocument/2006/relationships/hyperlink" Target="http://www.nationalacademies.org/pga/CWSEM" TargetMode="External"/><Relationship Id="rId4" Type="http://schemas.openxmlformats.org/officeDocument/2006/relationships/hyperlink" Target="http://www.nap.edu/" TargetMode="Externa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xml"/><Relationship Id="rId1" Type="http://schemas.openxmlformats.org/officeDocument/2006/relationships/slideLayout" Target="../slideLayouts/slideLayout9.xml"/><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3.xml"/><Relationship Id="rId1" Type="http://schemas.openxmlformats.org/officeDocument/2006/relationships/slideLayout" Target="../slideLayouts/slideLayout9.xml"/><Relationship Id="rId4" Type="http://schemas.openxmlformats.org/officeDocument/2006/relationships/image" Target="../media/image2.png"/></Relationships>
</file>

<file path=ppt/slides/_rels/slide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4.xml"/><Relationship Id="rId1" Type="http://schemas.openxmlformats.org/officeDocument/2006/relationships/slideLayout" Target="../slideLayouts/slideLayout9.xml"/><Relationship Id="rId4" Type="http://schemas.openxmlformats.org/officeDocument/2006/relationships/image" Target="../media/image2.png"/></Relationships>
</file>

<file path=ppt/slides/_rels/slide5.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5.xml"/><Relationship Id="rId1" Type="http://schemas.openxmlformats.org/officeDocument/2006/relationships/slideLayout" Target="../slideLayouts/slideLayout9.xml"/><Relationship Id="rId5" Type="http://schemas.openxmlformats.org/officeDocument/2006/relationships/image" Target="../media/image2.png"/><Relationship Id="rId4" Type="http://schemas.openxmlformats.org/officeDocument/2006/relationships/image" Target="../media/image3.jpeg"/></Relationships>
</file>

<file path=ppt/slides/_rels/slide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6.xml"/><Relationship Id="rId1" Type="http://schemas.openxmlformats.org/officeDocument/2006/relationships/slideLayout" Target="../slideLayouts/slideLayout9.xml"/><Relationship Id="rId4" Type="http://schemas.openxmlformats.org/officeDocument/2006/relationships/image" Target="../media/image2.png"/></Relationships>
</file>

<file path=ppt/slides/_rels/slide7.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7.xml"/><Relationship Id="rId1" Type="http://schemas.openxmlformats.org/officeDocument/2006/relationships/slideLayout" Target="../slideLayouts/slideLayout9.xml"/><Relationship Id="rId4" Type="http://schemas.openxmlformats.org/officeDocument/2006/relationships/image" Target="../media/image2.png"/></Relationships>
</file>

<file path=ppt/slides/_rels/slide8.xml.rels><?xml version="1.0" encoding="UTF-8" standalone="yes"?>
<Relationships xmlns="http://schemas.openxmlformats.org/package/2006/relationships"><Relationship Id="rId8" Type="http://schemas.microsoft.com/office/2007/relationships/diagramDrawing" Target="../diagrams/drawing1.xml"/><Relationship Id="rId3" Type="http://schemas.openxmlformats.org/officeDocument/2006/relationships/image" Target="../media/image3.jpeg"/><Relationship Id="rId7" Type="http://schemas.openxmlformats.org/officeDocument/2006/relationships/diagramColors" Target="../diagrams/colors1.xml"/><Relationship Id="rId2" Type="http://schemas.openxmlformats.org/officeDocument/2006/relationships/notesSlide" Target="../notesSlides/notesSlide8.xml"/><Relationship Id="rId1" Type="http://schemas.openxmlformats.org/officeDocument/2006/relationships/slideLayout" Target="../slideLayouts/slideLayout9.xml"/><Relationship Id="rId6" Type="http://schemas.openxmlformats.org/officeDocument/2006/relationships/diagramQuickStyle" Target="../diagrams/quickStyle1.xml"/><Relationship Id="rId5" Type="http://schemas.openxmlformats.org/officeDocument/2006/relationships/diagramLayout" Target="../diagrams/layout1.xml"/><Relationship Id="rId4" Type="http://schemas.openxmlformats.org/officeDocument/2006/relationships/diagramData" Target="../diagrams/data1.xml"/><Relationship Id="rId9" Type="http://schemas.openxmlformats.org/officeDocument/2006/relationships/image" Target="../media/image2.png"/></Relationships>
</file>

<file path=ppt/slides/_rels/slide9.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9.xml"/><Relationship Id="rId1" Type="http://schemas.openxmlformats.org/officeDocument/2006/relationships/slideLayout" Target="../slideLayouts/slideLayout9.xml"/><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 name="Group 2"/>
          <p:cNvGrpSpPr>
            <a:grpSpLocks/>
          </p:cNvGrpSpPr>
          <p:nvPr/>
        </p:nvGrpSpPr>
        <p:grpSpPr bwMode="auto">
          <a:xfrm>
            <a:off x="-7470" y="-61696"/>
            <a:ext cx="9176870" cy="7071880"/>
            <a:chOff x="-97" y="-101"/>
            <a:chExt cx="12284" cy="16334"/>
          </a:xfrm>
        </p:grpSpPr>
        <p:grpSp>
          <p:nvGrpSpPr>
            <p:cNvPr id="6" name="Group 3"/>
            <p:cNvGrpSpPr>
              <a:grpSpLocks/>
            </p:cNvGrpSpPr>
            <p:nvPr/>
          </p:nvGrpSpPr>
          <p:grpSpPr bwMode="auto">
            <a:xfrm>
              <a:off x="-97" y="-101"/>
              <a:ext cx="12284" cy="14306"/>
              <a:chOff x="-97" y="-101"/>
              <a:chExt cx="12284" cy="14306"/>
            </a:xfrm>
          </p:grpSpPr>
          <p:pic>
            <p:nvPicPr>
              <p:cNvPr id="2053"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4" y="1522"/>
                <a:ext cx="12190" cy="12683"/>
              </a:xfrm>
              <a:prstGeom prst="rect">
                <a:avLst/>
              </a:prstGeom>
              <a:noFill/>
              <a:extLst>
                <a:ext uri="{909E8E84-426E-40DD-AFC4-6F175D3DCCD1}">
                  <a14:hiddenFill xmlns:a14="http://schemas.microsoft.com/office/drawing/2010/main">
                    <a:solidFill>
                      <a:srgbClr val="FFFFFF"/>
                    </a:solidFill>
                  </a14:hiddenFill>
                </a:ext>
              </a:extLst>
            </p:spPr>
          </p:pic>
          <p:sp>
            <p:nvSpPr>
              <p:cNvPr id="9" name="Freeform 4"/>
              <p:cNvSpPr>
                <a:spLocks/>
              </p:cNvSpPr>
              <p:nvPr/>
            </p:nvSpPr>
            <p:spPr bwMode="auto">
              <a:xfrm>
                <a:off x="-97" y="-101"/>
                <a:ext cx="12284" cy="3110"/>
              </a:xfrm>
              <a:custGeom>
                <a:avLst/>
                <a:gdLst>
                  <a:gd name="T0" fmla="*/ 0 w 12240"/>
                  <a:gd name="T1" fmla="*/ 3110 h 3110"/>
                  <a:gd name="T2" fmla="*/ 12240 w 12240"/>
                  <a:gd name="T3" fmla="*/ 3110 h 3110"/>
                  <a:gd name="T4" fmla="*/ 12240 w 12240"/>
                  <a:gd name="T5" fmla="*/ 0 h 3110"/>
                  <a:gd name="T6" fmla="*/ 0 w 12240"/>
                  <a:gd name="T7" fmla="*/ 0 h 3110"/>
                  <a:gd name="T8" fmla="*/ 0 w 12240"/>
                  <a:gd name="T9" fmla="*/ 3110 h 3110"/>
                </a:gdLst>
                <a:ahLst/>
                <a:cxnLst>
                  <a:cxn ang="0">
                    <a:pos x="T0" y="T1"/>
                  </a:cxn>
                  <a:cxn ang="0">
                    <a:pos x="T2" y="T3"/>
                  </a:cxn>
                  <a:cxn ang="0">
                    <a:pos x="T4" y="T5"/>
                  </a:cxn>
                  <a:cxn ang="0">
                    <a:pos x="T6" y="T7"/>
                  </a:cxn>
                  <a:cxn ang="0">
                    <a:pos x="T8" y="T9"/>
                  </a:cxn>
                </a:cxnLst>
                <a:rect l="0" t="0" r="r" b="b"/>
                <a:pathLst>
                  <a:path w="12240" h="3110">
                    <a:moveTo>
                      <a:pt x="0" y="3110"/>
                    </a:moveTo>
                    <a:lnTo>
                      <a:pt x="12240" y="3110"/>
                    </a:lnTo>
                    <a:lnTo>
                      <a:pt x="12240" y="0"/>
                    </a:lnTo>
                    <a:lnTo>
                      <a:pt x="0" y="0"/>
                    </a:lnTo>
                    <a:lnTo>
                      <a:pt x="0" y="3110"/>
                    </a:lnTo>
                  </a:path>
                </a:pathLst>
              </a:custGeom>
              <a:solidFill>
                <a:srgbClr val="00949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grpSp>
        <p:grpSp>
          <p:nvGrpSpPr>
            <p:cNvPr id="7" name="Group 6"/>
            <p:cNvGrpSpPr>
              <a:grpSpLocks/>
            </p:cNvGrpSpPr>
            <p:nvPr/>
          </p:nvGrpSpPr>
          <p:grpSpPr bwMode="auto">
            <a:xfrm>
              <a:off x="-87" y="13842"/>
              <a:ext cx="12240" cy="2391"/>
              <a:chOff x="-87" y="13842"/>
              <a:chExt cx="12240" cy="2391"/>
            </a:xfrm>
          </p:grpSpPr>
          <p:sp>
            <p:nvSpPr>
              <p:cNvPr id="8" name="Freeform 7"/>
              <p:cNvSpPr>
                <a:spLocks/>
              </p:cNvSpPr>
              <p:nvPr/>
            </p:nvSpPr>
            <p:spPr bwMode="auto">
              <a:xfrm>
                <a:off x="-87" y="13842"/>
                <a:ext cx="12240" cy="2391"/>
              </a:xfrm>
              <a:custGeom>
                <a:avLst/>
                <a:gdLst>
                  <a:gd name="T0" fmla="*/ 0 w 12240"/>
                  <a:gd name="T1" fmla="+- 0 15840 14112"/>
                  <a:gd name="T2" fmla="*/ 15840 h 1728"/>
                  <a:gd name="T3" fmla="*/ 12240 w 12240"/>
                  <a:gd name="T4" fmla="+- 0 15840 14112"/>
                  <a:gd name="T5" fmla="*/ 15840 h 1728"/>
                  <a:gd name="T6" fmla="*/ 12240 w 12240"/>
                  <a:gd name="T7" fmla="+- 0 14112 14112"/>
                  <a:gd name="T8" fmla="*/ 14112 h 1728"/>
                  <a:gd name="T9" fmla="*/ 0 w 12240"/>
                  <a:gd name="T10" fmla="+- 0 14112 14112"/>
                  <a:gd name="T11" fmla="*/ 14112 h 1728"/>
                  <a:gd name="T12" fmla="*/ 0 w 12240"/>
                  <a:gd name="T13" fmla="+- 0 15840 14112"/>
                  <a:gd name="T14" fmla="*/ 15840 h 1728"/>
                </a:gdLst>
                <a:ahLst/>
                <a:cxnLst>
                  <a:cxn ang="0">
                    <a:pos x="T0" y="T2"/>
                  </a:cxn>
                  <a:cxn ang="0">
                    <a:pos x="T3" y="T5"/>
                  </a:cxn>
                  <a:cxn ang="0">
                    <a:pos x="T6" y="T8"/>
                  </a:cxn>
                  <a:cxn ang="0">
                    <a:pos x="T9" y="T11"/>
                  </a:cxn>
                  <a:cxn ang="0">
                    <a:pos x="T12" y="T14"/>
                  </a:cxn>
                </a:cxnLst>
                <a:rect l="0" t="0" r="r" b="b"/>
                <a:pathLst>
                  <a:path w="12240" h="1728">
                    <a:moveTo>
                      <a:pt x="0" y="1728"/>
                    </a:moveTo>
                    <a:lnTo>
                      <a:pt x="12240" y="1728"/>
                    </a:lnTo>
                    <a:lnTo>
                      <a:pt x="12240" y="0"/>
                    </a:lnTo>
                    <a:lnTo>
                      <a:pt x="0" y="0"/>
                    </a:lnTo>
                    <a:lnTo>
                      <a:pt x="0" y="1728"/>
                    </a:lnTo>
                  </a:path>
                </a:pathLst>
              </a:custGeom>
              <a:solidFill>
                <a:srgbClr val="51515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pic>
            <p:nvPicPr>
              <p:cNvPr id="2056" name="Picture 8"/>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565" y="14432"/>
                <a:ext cx="2880" cy="806"/>
              </a:xfrm>
              <a:prstGeom prst="rect">
                <a:avLst/>
              </a:prstGeom>
              <a:noFill/>
              <a:extLst>
                <a:ext uri="{909E8E84-426E-40DD-AFC4-6F175D3DCCD1}">
                  <a14:hiddenFill xmlns:a14="http://schemas.microsoft.com/office/drawing/2010/main">
                    <a:solidFill>
                      <a:srgbClr val="FFFFFF"/>
                    </a:solidFill>
                  </a14:hiddenFill>
                </a:ext>
              </a:extLst>
            </p:spPr>
          </p:pic>
        </p:grpSp>
      </p:grpSp>
      <p:sp>
        <p:nvSpPr>
          <p:cNvPr id="10" name="Rectangle 9"/>
          <p:cNvSpPr/>
          <p:nvPr/>
        </p:nvSpPr>
        <p:spPr>
          <a:xfrm>
            <a:off x="25454" y="152400"/>
            <a:ext cx="9143999" cy="1138773"/>
          </a:xfrm>
          <a:prstGeom prst="rect">
            <a:avLst/>
          </a:prstGeom>
        </p:spPr>
        <p:txBody>
          <a:bodyPr wrap="square">
            <a:spAutoFit/>
          </a:bodyPr>
          <a:lstStyle/>
          <a:p>
            <a:pPr algn="ctr"/>
            <a:r>
              <a:rPr lang="en-US" sz="2800" b="1" dirty="0">
                <a:solidFill>
                  <a:schemeClr val="bg1"/>
                </a:solidFill>
              </a:rPr>
              <a:t>S</a:t>
            </a:r>
            <a:r>
              <a:rPr lang="en-US" sz="2800" b="1" dirty="0" smtClean="0">
                <a:solidFill>
                  <a:schemeClr val="bg1"/>
                </a:solidFill>
              </a:rPr>
              <a:t>EEKING </a:t>
            </a:r>
            <a:r>
              <a:rPr lang="en-US" sz="2800" b="1" dirty="0">
                <a:solidFill>
                  <a:schemeClr val="bg1"/>
                </a:solidFill>
              </a:rPr>
              <a:t>SOLUTIONS</a:t>
            </a:r>
          </a:p>
          <a:p>
            <a:pPr algn="ctr"/>
            <a:r>
              <a:rPr lang="en-US" sz="2000" b="1" dirty="0" smtClean="0">
                <a:solidFill>
                  <a:schemeClr val="bg1"/>
                </a:solidFill>
              </a:rPr>
              <a:t>Maximizing </a:t>
            </a:r>
            <a:r>
              <a:rPr lang="en-US" sz="2000" b="1" dirty="0">
                <a:solidFill>
                  <a:schemeClr val="bg1"/>
                </a:solidFill>
              </a:rPr>
              <a:t>American Talent by Advancing  Women  of Color in </a:t>
            </a:r>
            <a:r>
              <a:rPr lang="en-US" sz="2000" b="1" dirty="0" smtClean="0">
                <a:solidFill>
                  <a:schemeClr val="bg1"/>
                </a:solidFill>
              </a:rPr>
              <a:t>Academia  Summary of a Conference</a:t>
            </a:r>
          </a:p>
        </p:txBody>
      </p:sp>
    </p:spTree>
    <p:extLst>
      <p:ext uri="{BB962C8B-B14F-4D97-AF65-F5344CB8AC3E}">
        <p14:creationId xmlns:p14="http://schemas.microsoft.com/office/powerpoint/2010/main" val="1595888667"/>
      </p:ext>
    </p:extLst>
  </p:cSld>
  <p:clrMapOvr>
    <a:masterClrMapping/>
  </p:clrMapOvr>
  <p:transition spd="slow">
    <p:push dir="u"/>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14235"/>
            <a:ext cx="8482484" cy="1477962"/>
          </a:xfrm>
        </p:spPr>
        <p:txBody>
          <a:bodyPr>
            <a:normAutofit fontScale="90000"/>
          </a:bodyPr>
          <a:lstStyle/>
          <a:p>
            <a:pPr algn="l"/>
            <a:r>
              <a:rPr lang="en-US" sz="2000" b="1" dirty="0" smtClean="0">
                <a:solidFill>
                  <a:srgbClr val="009999"/>
                </a:solidFill>
              </a:rPr>
              <a:t/>
            </a:r>
            <a:br>
              <a:rPr lang="en-US" sz="2000" b="1" dirty="0" smtClean="0">
                <a:solidFill>
                  <a:srgbClr val="009999"/>
                </a:solidFill>
              </a:rPr>
            </a:br>
            <a:r>
              <a:rPr lang="en-US" sz="2000" b="1" dirty="0">
                <a:solidFill>
                  <a:srgbClr val="009999"/>
                </a:solidFill>
              </a:rPr>
              <a:t/>
            </a:r>
            <a:br>
              <a:rPr lang="en-US" sz="2000" b="1" dirty="0">
                <a:solidFill>
                  <a:srgbClr val="009999"/>
                </a:solidFill>
              </a:rPr>
            </a:br>
            <a:r>
              <a:rPr lang="en-US" sz="2000" b="1" dirty="0" smtClean="0">
                <a:solidFill>
                  <a:srgbClr val="009999"/>
                </a:solidFill>
              </a:rPr>
              <a:t>Example of Written Testimony Data </a:t>
            </a:r>
            <a:br>
              <a:rPr lang="en-US" sz="2000" b="1" dirty="0" smtClean="0">
                <a:solidFill>
                  <a:srgbClr val="009999"/>
                </a:solidFill>
              </a:rPr>
            </a:br>
            <a:r>
              <a:rPr lang="en-US" sz="2000" b="1" dirty="0" smtClean="0">
                <a:solidFill>
                  <a:srgbClr val="009999"/>
                </a:solidFill>
              </a:rPr>
              <a:t>Table</a:t>
            </a:r>
            <a:r>
              <a:rPr lang="en-US" sz="2000" b="1" dirty="0" smtClean="0">
                <a:solidFill>
                  <a:srgbClr val="009999"/>
                </a:solidFill>
              </a:rPr>
              <a:t>: </a:t>
            </a:r>
            <a:r>
              <a:rPr lang="en-US" sz="2000" dirty="0" smtClean="0">
                <a:solidFill>
                  <a:srgbClr val="009999"/>
                </a:solidFill>
              </a:rPr>
              <a:t>Percentage </a:t>
            </a:r>
            <a:r>
              <a:rPr lang="en-US" sz="2000" dirty="0">
                <a:solidFill>
                  <a:srgbClr val="009999"/>
                </a:solidFill>
              </a:rPr>
              <a:t>of gender and of </a:t>
            </a:r>
            <a:r>
              <a:rPr lang="en-US" sz="2000" dirty="0" smtClean="0">
                <a:solidFill>
                  <a:srgbClr val="009999"/>
                </a:solidFill>
              </a:rPr>
              <a:t>racial/ethnic groups among </a:t>
            </a:r>
            <a:r>
              <a:rPr lang="en-US" sz="2000" dirty="0">
                <a:solidFill>
                  <a:srgbClr val="009999"/>
                </a:solidFill>
              </a:rPr>
              <a:t>all tenured, </a:t>
            </a:r>
            <a:r>
              <a:rPr lang="en-US" sz="2000" dirty="0" smtClean="0">
                <a:solidFill>
                  <a:srgbClr val="009999"/>
                </a:solidFill>
              </a:rPr>
              <a:t>tenure-eligible, postdoctoral </a:t>
            </a:r>
            <a:r>
              <a:rPr lang="en-US" sz="2000" dirty="0">
                <a:solidFill>
                  <a:srgbClr val="009999"/>
                </a:solidFill>
              </a:rPr>
              <a:t>and other full time faculty in mathematics  departments of four-year colleges and universities in fall 2010</a:t>
            </a:r>
            <a:r>
              <a:rPr lang="en-US" sz="2000" dirty="0" smtClean="0">
                <a:solidFill>
                  <a:srgbClr val="009999"/>
                </a:solidFill>
              </a:rPr>
              <a:t>.</a:t>
            </a:r>
            <a:br>
              <a:rPr lang="en-US" sz="2000" dirty="0" smtClean="0">
                <a:solidFill>
                  <a:srgbClr val="009999"/>
                </a:solidFill>
              </a:rPr>
            </a:br>
            <a:endParaRPr lang="en-US" dirty="0">
              <a:solidFill>
                <a:srgbClr val="009999"/>
              </a:solidFill>
            </a:endParaRPr>
          </a:p>
        </p:txBody>
      </p:sp>
      <p:sp>
        <p:nvSpPr>
          <p:cNvPr id="4" name="TextBox 3"/>
          <p:cNvSpPr txBox="1"/>
          <p:nvPr/>
        </p:nvSpPr>
        <p:spPr>
          <a:xfrm>
            <a:off x="557684" y="5054468"/>
            <a:ext cx="8305800" cy="530915"/>
          </a:xfrm>
          <a:prstGeom prst="rect">
            <a:avLst/>
          </a:prstGeom>
          <a:noFill/>
        </p:spPr>
        <p:txBody>
          <a:bodyPr wrap="square" rtlCol="0">
            <a:spAutoFit/>
          </a:bodyPr>
          <a:lstStyle/>
          <a:p>
            <a:r>
              <a:rPr lang="en-US" sz="950" dirty="0"/>
              <a:t>Notes: The column “Other/Unknown”  includes the federal categories Native American/Alaskan Native and Native Hawaiian/Other </a:t>
            </a:r>
            <a:r>
              <a:rPr lang="en-US" sz="950" dirty="0" smtClean="0"/>
              <a:t>Pacific Islander</a:t>
            </a:r>
            <a:r>
              <a:rPr lang="en-US" sz="950" dirty="0"/>
              <a:t>. </a:t>
            </a:r>
            <a:endParaRPr lang="en-US" sz="950" dirty="0" smtClean="0"/>
          </a:p>
          <a:p>
            <a:r>
              <a:rPr lang="en-US" sz="950" dirty="0" smtClean="0"/>
              <a:t>0 </a:t>
            </a:r>
            <a:r>
              <a:rPr lang="en-US" sz="950" dirty="0"/>
              <a:t>means less than half of 1 percent and this may cause apparent column sum </a:t>
            </a:r>
            <a:r>
              <a:rPr lang="en-US" sz="950" dirty="0" smtClean="0"/>
              <a:t>inconsistencies.</a:t>
            </a:r>
          </a:p>
          <a:p>
            <a:r>
              <a:rPr lang="en-US" sz="950" dirty="0" smtClean="0"/>
              <a:t>SOURCE: American Mathematical Society.</a:t>
            </a:r>
            <a:endParaRPr lang="en-US" sz="950" dirty="0"/>
          </a:p>
        </p:txBody>
      </p:sp>
      <p:pic>
        <p:nvPicPr>
          <p:cNvPr id="5" name="Picture 8"/>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5977029"/>
            <a:ext cx="9144000" cy="880971"/>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6" name="Table 5"/>
          <p:cNvGraphicFramePr>
            <a:graphicFrameLocks noGrp="1"/>
          </p:cNvGraphicFramePr>
          <p:nvPr>
            <p:extLst>
              <p:ext uri="{D42A27DB-BD31-4B8C-83A1-F6EECF244321}">
                <p14:modId xmlns:p14="http://schemas.microsoft.com/office/powerpoint/2010/main" val="1849754283"/>
              </p:ext>
            </p:extLst>
          </p:nvPr>
        </p:nvGraphicFramePr>
        <p:xfrm>
          <a:off x="990600" y="1409072"/>
          <a:ext cx="6781800" cy="3689744"/>
        </p:xfrm>
        <a:graphic>
          <a:graphicData uri="http://schemas.openxmlformats.org/drawingml/2006/table">
            <a:tbl>
              <a:tblPr firstRow="1" bandRow="1">
                <a:tableStyleId>{5C22544A-7EE6-4342-B048-85BDC9FD1C3A}</a:tableStyleId>
              </a:tblPr>
              <a:tblGrid>
                <a:gridCol w="1463040"/>
                <a:gridCol w="804672"/>
                <a:gridCol w="1031300"/>
                <a:gridCol w="1309564"/>
                <a:gridCol w="1097280"/>
                <a:gridCol w="1075944"/>
              </a:tblGrid>
              <a:tr h="553461">
                <a:tc>
                  <a:txBody>
                    <a:bodyPr/>
                    <a:lstStyle/>
                    <a:p>
                      <a:r>
                        <a:rPr lang="en-US" sz="1000" dirty="0" smtClean="0"/>
                        <a:t>Mathematics Departments</a:t>
                      </a:r>
                      <a:endParaRPr lang="en-US" sz="1000" b="1" dirty="0"/>
                    </a:p>
                  </a:txBody>
                  <a:tcPr/>
                </a:tc>
                <a:tc>
                  <a:txBody>
                    <a:bodyPr/>
                    <a:lstStyle/>
                    <a:p>
                      <a:r>
                        <a:rPr lang="en-US" sz="1000" dirty="0" smtClean="0"/>
                        <a:t>Asian (%)</a:t>
                      </a:r>
                      <a:endParaRPr lang="en-US" sz="1000" b="1" dirty="0"/>
                    </a:p>
                  </a:txBody>
                  <a:tcPr/>
                </a:tc>
                <a:tc>
                  <a:txBody>
                    <a:bodyPr/>
                    <a:lstStyle/>
                    <a:p>
                      <a:r>
                        <a:rPr lang="en-US" sz="1000" dirty="0" smtClean="0"/>
                        <a:t>Black,</a:t>
                      </a:r>
                      <a:r>
                        <a:rPr lang="en-US" sz="1000" baseline="0" dirty="0" smtClean="0"/>
                        <a:t> not Hispanic (%)</a:t>
                      </a:r>
                      <a:endParaRPr lang="en-US" sz="1000" b="1" dirty="0"/>
                    </a:p>
                  </a:txBody>
                  <a:tcPr/>
                </a:tc>
                <a:tc>
                  <a:txBody>
                    <a:bodyPr/>
                    <a:lstStyle/>
                    <a:p>
                      <a:r>
                        <a:rPr lang="en-US" sz="1000" dirty="0" smtClean="0"/>
                        <a:t>Mexican</a:t>
                      </a:r>
                      <a:r>
                        <a:rPr lang="en-US" sz="1000" baseline="0" dirty="0" smtClean="0"/>
                        <a:t> American / Puerto Rican / other Hispanic (%)</a:t>
                      </a:r>
                      <a:endParaRPr lang="en-US" sz="1000" b="1" dirty="0"/>
                    </a:p>
                  </a:txBody>
                  <a:tcPr/>
                </a:tc>
                <a:tc>
                  <a:txBody>
                    <a:bodyPr/>
                    <a:lstStyle/>
                    <a:p>
                      <a:r>
                        <a:rPr lang="en-US" sz="1000" dirty="0" smtClean="0"/>
                        <a:t>White</a:t>
                      </a:r>
                      <a:r>
                        <a:rPr lang="en-US" sz="1000" baseline="0" dirty="0" smtClean="0"/>
                        <a:t>, not Hispanic (%)</a:t>
                      </a:r>
                      <a:endParaRPr lang="en-US" sz="1000" b="1" dirty="0"/>
                    </a:p>
                  </a:txBody>
                  <a:tcPr/>
                </a:tc>
                <a:tc>
                  <a:txBody>
                    <a:bodyPr/>
                    <a:lstStyle/>
                    <a:p>
                      <a:r>
                        <a:rPr lang="en-US" sz="1000" dirty="0" smtClean="0"/>
                        <a:t>Other / Unknown (%)</a:t>
                      </a:r>
                      <a:endParaRPr lang="en-US" sz="1000" b="1" dirty="0"/>
                    </a:p>
                  </a:txBody>
                  <a:tcPr/>
                </a:tc>
              </a:tr>
              <a:tr h="276731">
                <a:tc>
                  <a:txBody>
                    <a:bodyPr/>
                    <a:lstStyle/>
                    <a:p>
                      <a:r>
                        <a:rPr lang="en-US" sz="1000" dirty="0" smtClean="0"/>
                        <a:t>Tenured men</a:t>
                      </a:r>
                      <a:endParaRPr lang="en-US" sz="1000" dirty="0"/>
                    </a:p>
                  </a:txBody>
                  <a:tcPr/>
                </a:tc>
                <a:tc>
                  <a:txBody>
                    <a:bodyPr/>
                    <a:lstStyle/>
                    <a:p>
                      <a:pPr algn="ctr"/>
                      <a:r>
                        <a:rPr lang="en-US" sz="1200" dirty="0" smtClean="0"/>
                        <a:t>6</a:t>
                      </a:r>
                      <a:endParaRPr lang="en-US" sz="1200" dirty="0"/>
                    </a:p>
                  </a:txBody>
                  <a:tcPr/>
                </a:tc>
                <a:tc>
                  <a:txBody>
                    <a:bodyPr/>
                    <a:lstStyle/>
                    <a:p>
                      <a:pPr algn="ctr"/>
                      <a:r>
                        <a:rPr lang="en-US" sz="1200" dirty="0" smtClean="0"/>
                        <a:t>1</a:t>
                      </a:r>
                      <a:endParaRPr lang="en-US" sz="1200" dirty="0"/>
                    </a:p>
                  </a:txBody>
                  <a:tcPr/>
                </a:tc>
                <a:tc>
                  <a:txBody>
                    <a:bodyPr/>
                    <a:lstStyle/>
                    <a:p>
                      <a:pPr algn="ctr"/>
                      <a:r>
                        <a:rPr lang="en-US" sz="1200" dirty="0" smtClean="0"/>
                        <a:t>1</a:t>
                      </a:r>
                      <a:endParaRPr lang="en-US" sz="1200" dirty="0"/>
                    </a:p>
                  </a:txBody>
                  <a:tcPr/>
                </a:tc>
                <a:tc>
                  <a:txBody>
                    <a:bodyPr/>
                    <a:lstStyle/>
                    <a:p>
                      <a:pPr algn="ctr"/>
                      <a:r>
                        <a:rPr lang="en-US" sz="1200" dirty="0" smtClean="0"/>
                        <a:t>36</a:t>
                      </a:r>
                      <a:endParaRPr lang="en-US" sz="1200" dirty="0"/>
                    </a:p>
                  </a:txBody>
                  <a:tcPr/>
                </a:tc>
                <a:tc>
                  <a:txBody>
                    <a:bodyPr/>
                    <a:lstStyle/>
                    <a:p>
                      <a:pPr algn="ctr"/>
                      <a:r>
                        <a:rPr lang="en-US" sz="1200" dirty="0" smtClean="0"/>
                        <a:t>1</a:t>
                      </a:r>
                      <a:endParaRPr lang="en-US" sz="1200" dirty="0"/>
                    </a:p>
                  </a:txBody>
                  <a:tcPr/>
                </a:tc>
              </a:tr>
              <a:tr h="276731">
                <a:tc>
                  <a:txBody>
                    <a:bodyPr/>
                    <a:lstStyle/>
                    <a:p>
                      <a:r>
                        <a:rPr lang="en-US" sz="1000" dirty="0" smtClean="0"/>
                        <a:t>Tenured women</a:t>
                      </a:r>
                      <a:endParaRPr lang="en-US" sz="1000" dirty="0"/>
                    </a:p>
                  </a:txBody>
                  <a:tcPr/>
                </a:tc>
                <a:tc>
                  <a:txBody>
                    <a:bodyPr/>
                    <a:lstStyle/>
                    <a:p>
                      <a:pPr algn="ctr"/>
                      <a:r>
                        <a:rPr lang="en-US" sz="1200" dirty="0" smtClean="0"/>
                        <a:t>1</a:t>
                      </a:r>
                      <a:endParaRPr lang="en-US" sz="1200" dirty="0"/>
                    </a:p>
                  </a:txBody>
                  <a:tcPr/>
                </a:tc>
                <a:tc>
                  <a:txBody>
                    <a:bodyPr/>
                    <a:lstStyle/>
                    <a:p>
                      <a:pPr algn="ctr"/>
                      <a:r>
                        <a:rPr lang="en-US" sz="1200" dirty="0" smtClean="0"/>
                        <a:t>0</a:t>
                      </a:r>
                      <a:endParaRPr lang="en-US" sz="1200" dirty="0"/>
                    </a:p>
                  </a:txBody>
                  <a:tcPr/>
                </a:tc>
                <a:tc>
                  <a:txBody>
                    <a:bodyPr/>
                    <a:lstStyle/>
                    <a:p>
                      <a:pPr algn="ctr"/>
                      <a:r>
                        <a:rPr lang="en-US" sz="1200" dirty="0" smtClean="0"/>
                        <a:t>0</a:t>
                      </a:r>
                      <a:endParaRPr lang="en-US" sz="1200" dirty="0"/>
                    </a:p>
                  </a:txBody>
                  <a:tcPr/>
                </a:tc>
                <a:tc>
                  <a:txBody>
                    <a:bodyPr/>
                    <a:lstStyle/>
                    <a:p>
                      <a:pPr algn="ctr"/>
                      <a:r>
                        <a:rPr lang="en-US" sz="1200" dirty="0" smtClean="0"/>
                        <a:t>10</a:t>
                      </a:r>
                      <a:endParaRPr lang="en-US" sz="1200" dirty="0"/>
                    </a:p>
                  </a:txBody>
                  <a:tcPr/>
                </a:tc>
                <a:tc>
                  <a:txBody>
                    <a:bodyPr/>
                    <a:lstStyle/>
                    <a:p>
                      <a:pPr algn="ctr"/>
                      <a:r>
                        <a:rPr lang="en-US" sz="1200" dirty="0" smtClean="0"/>
                        <a:t>0</a:t>
                      </a:r>
                      <a:endParaRPr lang="en-US" sz="1200" dirty="0"/>
                    </a:p>
                  </a:txBody>
                  <a:tcPr/>
                </a:tc>
              </a:tr>
              <a:tr h="276731">
                <a:tc>
                  <a:txBody>
                    <a:bodyPr/>
                    <a:lstStyle/>
                    <a:p>
                      <a:r>
                        <a:rPr lang="en-US" sz="1000" dirty="0" smtClean="0"/>
                        <a:t>Tenure-eligible men</a:t>
                      </a:r>
                      <a:endParaRPr lang="en-US" sz="1000" dirty="0"/>
                    </a:p>
                  </a:txBody>
                  <a:tcPr/>
                </a:tc>
                <a:tc>
                  <a:txBody>
                    <a:bodyPr/>
                    <a:lstStyle/>
                    <a:p>
                      <a:pPr algn="ctr"/>
                      <a:r>
                        <a:rPr lang="en-US" sz="1200" dirty="0" smtClean="0"/>
                        <a:t>2</a:t>
                      </a:r>
                      <a:endParaRPr lang="en-US" sz="1200" dirty="0"/>
                    </a:p>
                  </a:txBody>
                  <a:tcPr/>
                </a:tc>
                <a:tc>
                  <a:txBody>
                    <a:bodyPr/>
                    <a:lstStyle/>
                    <a:p>
                      <a:pPr algn="ctr"/>
                      <a:r>
                        <a:rPr lang="en-US" sz="1200" dirty="0" smtClean="0"/>
                        <a:t>0</a:t>
                      </a:r>
                      <a:endParaRPr lang="en-US" sz="1200" dirty="0"/>
                    </a:p>
                  </a:txBody>
                  <a:tcPr/>
                </a:tc>
                <a:tc>
                  <a:txBody>
                    <a:bodyPr/>
                    <a:lstStyle/>
                    <a:p>
                      <a:pPr algn="ctr"/>
                      <a:r>
                        <a:rPr lang="en-US" sz="1200" dirty="0" smtClean="0"/>
                        <a:t>0</a:t>
                      </a:r>
                      <a:endParaRPr lang="en-US" sz="1200" dirty="0"/>
                    </a:p>
                  </a:txBody>
                  <a:tcPr/>
                </a:tc>
                <a:tc>
                  <a:txBody>
                    <a:bodyPr/>
                    <a:lstStyle/>
                    <a:p>
                      <a:pPr algn="ctr"/>
                      <a:r>
                        <a:rPr lang="en-US" sz="1200" dirty="0" smtClean="0"/>
                        <a:t>7</a:t>
                      </a:r>
                      <a:endParaRPr lang="en-US" sz="1200" dirty="0"/>
                    </a:p>
                  </a:txBody>
                  <a:tcPr/>
                </a:tc>
                <a:tc>
                  <a:txBody>
                    <a:bodyPr/>
                    <a:lstStyle/>
                    <a:p>
                      <a:pPr algn="ctr"/>
                      <a:r>
                        <a:rPr lang="en-US" sz="1200" dirty="0" smtClean="0"/>
                        <a:t>0</a:t>
                      </a:r>
                      <a:endParaRPr lang="en-US" sz="1200" dirty="0"/>
                    </a:p>
                  </a:txBody>
                  <a:tcPr/>
                </a:tc>
              </a:tr>
              <a:tr h="276731">
                <a:tc>
                  <a:txBody>
                    <a:bodyPr/>
                    <a:lstStyle/>
                    <a:p>
                      <a:r>
                        <a:rPr lang="en-US" sz="1000" dirty="0" smtClean="0"/>
                        <a:t>Tenure-eligible</a:t>
                      </a:r>
                      <a:r>
                        <a:rPr lang="en-US" sz="1000" baseline="0" dirty="0" smtClean="0"/>
                        <a:t> women</a:t>
                      </a:r>
                      <a:endParaRPr lang="en-US" sz="1000" dirty="0"/>
                    </a:p>
                  </a:txBody>
                  <a:tcPr/>
                </a:tc>
                <a:tc>
                  <a:txBody>
                    <a:bodyPr/>
                    <a:lstStyle/>
                    <a:p>
                      <a:pPr algn="ctr"/>
                      <a:r>
                        <a:rPr lang="en-US" sz="1200" dirty="0" smtClean="0"/>
                        <a:t>1</a:t>
                      </a:r>
                      <a:endParaRPr lang="en-US" sz="1200" dirty="0"/>
                    </a:p>
                  </a:txBody>
                  <a:tcPr/>
                </a:tc>
                <a:tc>
                  <a:txBody>
                    <a:bodyPr/>
                    <a:lstStyle/>
                    <a:p>
                      <a:pPr algn="ctr"/>
                      <a:r>
                        <a:rPr lang="en-US" sz="1200" dirty="0" smtClean="0"/>
                        <a:t>0</a:t>
                      </a:r>
                      <a:endParaRPr lang="en-US" sz="1200" dirty="0"/>
                    </a:p>
                  </a:txBody>
                  <a:tcPr/>
                </a:tc>
                <a:tc>
                  <a:txBody>
                    <a:bodyPr/>
                    <a:lstStyle/>
                    <a:p>
                      <a:pPr algn="ctr"/>
                      <a:r>
                        <a:rPr lang="en-US" sz="1200" dirty="0" smtClean="0"/>
                        <a:t>0</a:t>
                      </a:r>
                      <a:endParaRPr lang="en-US" sz="1200" dirty="0"/>
                    </a:p>
                  </a:txBody>
                  <a:tcPr/>
                </a:tc>
                <a:tc>
                  <a:txBody>
                    <a:bodyPr/>
                    <a:lstStyle/>
                    <a:p>
                      <a:pPr algn="ctr"/>
                      <a:r>
                        <a:rPr lang="en-US" sz="1200" dirty="0" smtClean="0"/>
                        <a:t>4</a:t>
                      </a:r>
                      <a:endParaRPr lang="en-US" sz="1200" dirty="0"/>
                    </a:p>
                  </a:txBody>
                  <a:tcPr/>
                </a:tc>
                <a:tc>
                  <a:txBody>
                    <a:bodyPr/>
                    <a:lstStyle/>
                    <a:p>
                      <a:pPr algn="ctr"/>
                      <a:r>
                        <a:rPr lang="en-US" sz="1200" dirty="0" smtClean="0"/>
                        <a:t>0</a:t>
                      </a:r>
                      <a:endParaRPr lang="en-US" sz="1200" dirty="0"/>
                    </a:p>
                  </a:txBody>
                  <a:tcPr/>
                </a:tc>
              </a:tr>
              <a:tr h="276731">
                <a:tc>
                  <a:txBody>
                    <a:bodyPr/>
                    <a:lstStyle/>
                    <a:p>
                      <a:r>
                        <a:rPr lang="en-US" sz="1000" dirty="0" smtClean="0"/>
                        <a:t>Postdoctoral</a:t>
                      </a:r>
                      <a:r>
                        <a:rPr lang="en-US" sz="1000" baseline="0" dirty="0" smtClean="0"/>
                        <a:t> men</a:t>
                      </a:r>
                      <a:endParaRPr lang="en-US" sz="1000" dirty="0"/>
                    </a:p>
                  </a:txBody>
                  <a:tcPr/>
                </a:tc>
                <a:tc>
                  <a:txBody>
                    <a:bodyPr/>
                    <a:lstStyle/>
                    <a:p>
                      <a:pPr algn="ctr"/>
                      <a:r>
                        <a:rPr lang="en-US" sz="1200" dirty="0" smtClean="0"/>
                        <a:t>1</a:t>
                      </a:r>
                      <a:endParaRPr lang="en-US" sz="1200" dirty="0"/>
                    </a:p>
                  </a:txBody>
                  <a:tcPr/>
                </a:tc>
                <a:tc>
                  <a:txBody>
                    <a:bodyPr/>
                    <a:lstStyle/>
                    <a:p>
                      <a:pPr algn="ctr"/>
                      <a:r>
                        <a:rPr lang="en-US" sz="1200" dirty="0" smtClean="0"/>
                        <a:t>0</a:t>
                      </a:r>
                      <a:endParaRPr lang="en-US" sz="1200" dirty="0"/>
                    </a:p>
                  </a:txBody>
                  <a:tcPr/>
                </a:tc>
                <a:tc>
                  <a:txBody>
                    <a:bodyPr/>
                    <a:lstStyle/>
                    <a:p>
                      <a:pPr algn="ctr"/>
                      <a:r>
                        <a:rPr lang="en-US" sz="1200" dirty="0" smtClean="0"/>
                        <a:t>0</a:t>
                      </a:r>
                      <a:endParaRPr lang="en-US" sz="1200" dirty="0"/>
                    </a:p>
                  </a:txBody>
                  <a:tcPr/>
                </a:tc>
                <a:tc>
                  <a:txBody>
                    <a:bodyPr/>
                    <a:lstStyle/>
                    <a:p>
                      <a:pPr algn="ctr"/>
                      <a:r>
                        <a:rPr lang="en-US" sz="1200" dirty="0" smtClean="0"/>
                        <a:t>2</a:t>
                      </a:r>
                      <a:endParaRPr lang="en-US" sz="1200" dirty="0"/>
                    </a:p>
                  </a:txBody>
                  <a:tcPr/>
                </a:tc>
                <a:tc>
                  <a:txBody>
                    <a:bodyPr/>
                    <a:lstStyle/>
                    <a:p>
                      <a:pPr algn="ctr"/>
                      <a:r>
                        <a:rPr lang="en-US" sz="1200" dirty="0" smtClean="0"/>
                        <a:t>0</a:t>
                      </a:r>
                      <a:endParaRPr lang="en-US" sz="1200" dirty="0"/>
                    </a:p>
                  </a:txBody>
                  <a:tcPr/>
                </a:tc>
              </a:tr>
              <a:tr h="276731">
                <a:tc>
                  <a:txBody>
                    <a:bodyPr/>
                    <a:lstStyle/>
                    <a:p>
                      <a:r>
                        <a:rPr lang="en-US" sz="1000" dirty="0" smtClean="0"/>
                        <a:t>Postdoctoral women</a:t>
                      </a:r>
                      <a:endParaRPr lang="en-US" sz="1000" dirty="0"/>
                    </a:p>
                  </a:txBody>
                  <a:tcPr/>
                </a:tc>
                <a:tc>
                  <a:txBody>
                    <a:bodyPr/>
                    <a:lstStyle/>
                    <a:p>
                      <a:pPr algn="ctr"/>
                      <a:r>
                        <a:rPr lang="en-US" sz="1200" dirty="0" smtClean="0"/>
                        <a:t>0</a:t>
                      </a:r>
                      <a:endParaRPr lang="en-US" sz="1200" dirty="0"/>
                    </a:p>
                  </a:txBody>
                  <a:tcPr/>
                </a:tc>
                <a:tc>
                  <a:txBody>
                    <a:bodyPr/>
                    <a:lstStyle/>
                    <a:p>
                      <a:pPr algn="ctr"/>
                      <a:r>
                        <a:rPr lang="en-US" sz="1200" dirty="0" smtClean="0"/>
                        <a:t>0</a:t>
                      </a:r>
                      <a:endParaRPr lang="en-US" sz="1200" dirty="0"/>
                    </a:p>
                  </a:txBody>
                  <a:tcPr/>
                </a:tc>
                <a:tc>
                  <a:txBody>
                    <a:bodyPr/>
                    <a:lstStyle/>
                    <a:p>
                      <a:pPr algn="ctr"/>
                      <a:r>
                        <a:rPr lang="en-US" sz="1200" dirty="0" smtClean="0"/>
                        <a:t>0</a:t>
                      </a:r>
                      <a:endParaRPr lang="en-US" sz="1200" dirty="0"/>
                    </a:p>
                  </a:txBody>
                  <a:tcPr/>
                </a:tc>
                <a:tc>
                  <a:txBody>
                    <a:bodyPr/>
                    <a:lstStyle/>
                    <a:p>
                      <a:pPr algn="ctr"/>
                      <a:r>
                        <a:rPr lang="en-US" sz="1200" dirty="0" smtClean="0"/>
                        <a:t>1</a:t>
                      </a:r>
                      <a:endParaRPr lang="en-US" sz="1200" dirty="0"/>
                    </a:p>
                  </a:txBody>
                  <a:tcPr/>
                </a:tc>
                <a:tc>
                  <a:txBody>
                    <a:bodyPr/>
                    <a:lstStyle/>
                    <a:p>
                      <a:pPr algn="ctr"/>
                      <a:r>
                        <a:rPr lang="en-US" sz="1200" dirty="0" smtClean="0"/>
                        <a:t>0</a:t>
                      </a:r>
                      <a:endParaRPr lang="en-US" sz="1200" dirty="0"/>
                    </a:p>
                  </a:txBody>
                  <a:tcPr/>
                </a:tc>
              </a:tr>
              <a:tr h="399722">
                <a:tc>
                  <a:txBody>
                    <a:bodyPr/>
                    <a:lstStyle/>
                    <a:p>
                      <a:r>
                        <a:rPr lang="en-US" sz="1000" dirty="0" smtClean="0"/>
                        <a:t>Full-time</a:t>
                      </a:r>
                      <a:r>
                        <a:rPr lang="en-US" sz="1000" baseline="0" dirty="0" smtClean="0"/>
                        <a:t> men not included above</a:t>
                      </a:r>
                      <a:endParaRPr lang="en-US" sz="1000" dirty="0"/>
                    </a:p>
                  </a:txBody>
                  <a:tcPr/>
                </a:tc>
                <a:tc>
                  <a:txBody>
                    <a:bodyPr/>
                    <a:lstStyle/>
                    <a:p>
                      <a:pPr algn="ctr"/>
                      <a:r>
                        <a:rPr lang="en-US" sz="1200" dirty="0" smtClean="0"/>
                        <a:t>1</a:t>
                      </a:r>
                      <a:endParaRPr lang="en-US" sz="1200" dirty="0"/>
                    </a:p>
                  </a:txBody>
                  <a:tcPr/>
                </a:tc>
                <a:tc>
                  <a:txBody>
                    <a:bodyPr/>
                    <a:lstStyle/>
                    <a:p>
                      <a:pPr algn="ctr"/>
                      <a:r>
                        <a:rPr lang="en-US" sz="1200" dirty="0" smtClean="0"/>
                        <a:t>1</a:t>
                      </a:r>
                      <a:endParaRPr lang="en-US" sz="1200" dirty="0"/>
                    </a:p>
                  </a:txBody>
                  <a:tcPr/>
                </a:tc>
                <a:tc>
                  <a:txBody>
                    <a:bodyPr/>
                    <a:lstStyle/>
                    <a:p>
                      <a:pPr algn="ctr"/>
                      <a:r>
                        <a:rPr lang="en-US" sz="1200" dirty="0" smtClean="0"/>
                        <a:t>0</a:t>
                      </a:r>
                      <a:endParaRPr lang="en-US" sz="1200" dirty="0"/>
                    </a:p>
                  </a:txBody>
                  <a:tcPr/>
                </a:tc>
                <a:tc>
                  <a:txBody>
                    <a:bodyPr/>
                    <a:lstStyle/>
                    <a:p>
                      <a:pPr algn="ctr"/>
                      <a:r>
                        <a:rPr lang="en-US" sz="1200" dirty="0" smtClean="0"/>
                        <a:t>10</a:t>
                      </a:r>
                      <a:endParaRPr lang="en-US" sz="1200" dirty="0"/>
                    </a:p>
                  </a:txBody>
                  <a:tcPr/>
                </a:tc>
                <a:tc>
                  <a:txBody>
                    <a:bodyPr/>
                    <a:lstStyle/>
                    <a:p>
                      <a:pPr algn="ctr"/>
                      <a:r>
                        <a:rPr lang="en-US" sz="1200" dirty="0" smtClean="0"/>
                        <a:t>1</a:t>
                      </a:r>
                      <a:endParaRPr lang="en-US" sz="1200" dirty="0"/>
                    </a:p>
                  </a:txBody>
                  <a:tcPr/>
                </a:tc>
              </a:tr>
              <a:tr h="399722">
                <a:tc>
                  <a:txBody>
                    <a:bodyPr/>
                    <a:lstStyle/>
                    <a:p>
                      <a:r>
                        <a:rPr lang="en-US" sz="1000" dirty="0" smtClean="0"/>
                        <a:t>Full-time women not included above </a:t>
                      </a:r>
                      <a:endParaRPr lang="en-US" sz="1000" dirty="0"/>
                    </a:p>
                  </a:txBody>
                  <a:tcPr/>
                </a:tc>
                <a:tc>
                  <a:txBody>
                    <a:bodyPr/>
                    <a:lstStyle/>
                    <a:p>
                      <a:pPr algn="ctr"/>
                      <a:r>
                        <a:rPr lang="en-US" sz="1200" dirty="0" smtClean="0"/>
                        <a:t>1</a:t>
                      </a:r>
                      <a:endParaRPr lang="en-US" sz="1200" dirty="0"/>
                    </a:p>
                  </a:txBody>
                  <a:tcPr/>
                </a:tc>
                <a:tc>
                  <a:txBody>
                    <a:bodyPr/>
                    <a:lstStyle/>
                    <a:p>
                      <a:pPr algn="ctr"/>
                      <a:r>
                        <a:rPr lang="en-US" sz="1200" dirty="0" smtClean="0"/>
                        <a:t>0</a:t>
                      </a:r>
                      <a:endParaRPr lang="en-US" sz="1200" dirty="0"/>
                    </a:p>
                  </a:txBody>
                  <a:tcPr/>
                </a:tc>
                <a:tc>
                  <a:txBody>
                    <a:bodyPr/>
                    <a:lstStyle/>
                    <a:p>
                      <a:pPr algn="ctr"/>
                      <a:r>
                        <a:rPr lang="en-US" sz="1200" dirty="0" smtClean="0"/>
                        <a:t>0</a:t>
                      </a:r>
                      <a:endParaRPr lang="en-US" sz="1200" dirty="0"/>
                    </a:p>
                  </a:txBody>
                  <a:tcPr/>
                </a:tc>
                <a:tc>
                  <a:txBody>
                    <a:bodyPr/>
                    <a:lstStyle/>
                    <a:p>
                      <a:pPr algn="ctr"/>
                      <a:r>
                        <a:rPr lang="en-US" sz="1200" dirty="0" smtClean="0"/>
                        <a:t>9</a:t>
                      </a:r>
                      <a:endParaRPr lang="en-US" sz="1200" dirty="0"/>
                    </a:p>
                  </a:txBody>
                  <a:tcPr/>
                </a:tc>
                <a:tc>
                  <a:txBody>
                    <a:bodyPr/>
                    <a:lstStyle/>
                    <a:p>
                      <a:pPr algn="ctr"/>
                      <a:r>
                        <a:rPr lang="en-US" sz="1200" dirty="0" smtClean="0"/>
                        <a:t>1</a:t>
                      </a:r>
                      <a:endParaRPr lang="en-US" sz="1200" dirty="0"/>
                    </a:p>
                  </a:txBody>
                  <a:tcPr/>
                </a:tc>
              </a:tr>
              <a:tr h="276731">
                <a:tc>
                  <a:txBody>
                    <a:bodyPr/>
                    <a:lstStyle/>
                    <a:p>
                      <a:r>
                        <a:rPr lang="en-US" sz="1000" b="1" dirty="0" smtClean="0"/>
                        <a:t>Total</a:t>
                      </a:r>
                      <a:r>
                        <a:rPr lang="en-US" sz="1000" b="1" baseline="0" dirty="0" smtClean="0"/>
                        <a:t> full-time men </a:t>
                      </a:r>
                      <a:endParaRPr lang="en-US" sz="1000" b="1" dirty="0"/>
                    </a:p>
                  </a:txBody>
                  <a:tcPr/>
                </a:tc>
                <a:tc>
                  <a:txBody>
                    <a:bodyPr/>
                    <a:lstStyle/>
                    <a:p>
                      <a:pPr algn="ctr"/>
                      <a:r>
                        <a:rPr lang="en-US" sz="1200" b="1" dirty="0" smtClean="0"/>
                        <a:t>9</a:t>
                      </a:r>
                      <a:endParaRPr lang="en-US" sz="1200" b="1" dirty="0"/>
                    </a:p>
                  </a:txBody>
                  <a:tcPr/>
                </a:tc>
                <a:tc>
                  <a:txBody>
                    <a:bodyPr/>
                    <a:lstStyle/>
                    <a:p>
                      <a:pPr algn="ctr"/>
                      <a:r>
                        <a:rPr lang="en-US" sz="1200" b="1" dirty="0" smtClean="0"/>
                        <a:t>2</a:t>
                      </a:r>
                      <a:endParaRPr lang="en-US" sz="1200" b="1" dirty="0"/>
                    </a:p>
                  </a:txBody>
                  <a:tcPr/>
                </a:tc>
                <a:tc>
                  <a:txBody>
                    <a:bodyPr/>
                    <a:lstStyle/>
                    <a:p>
                      <a:pPr algn="ctr"/>
                      <a:r>
                        <a:rPr lang="en-US" sz="1200" b="1" dirty="0" smtClean="0"/>
                        <a:t>2</a:t>
                      </a:r>
                      <a:endParaRPr lang="en-US" sz="1200" b="1" dirty="0"/>
                    </a:p>
                  </a:txBody>
                  <a:tcPr/>
                </a:tc>
                <a:tc>
                  <a:txBody>
                    <a:bodyPr/>
                    <a:lstStyle/>
                    <a:p>
                      <a:pPr algn="ctr"/>
                      <a:r>
                        <a:rPr lang="en-US" sz="1200" b="1" dirty="0" smtClean="0"/>
                        <a:t>56</a:t>
                      </a:r>
                      <a:endParaRPr lang="en-US" sz="1200" b="1" dirty="0"/>
                    </a:p>
                  </a:txBody>
                  <a:tcPr/>
                </a:tc>
                <a:tc>
                  <a:txBody>
                    <a:bodyPr/>
                    <a:lstStyle/>
                    <a:p>
                      <a:pPr algn="ctr"/>
                      <a:r>
                        <a:rPr lang="en-US" sz="1200" b="1" dirty="0" smtClean="0"/>
                        <a:t>2</a:t>
                      </a:r>
                      <a:endParaRPr lang="en-US" sz="1200" b="1" dirty="0"/>
                    </a:p>
                  </a:txBody>
                  <a:tcPr/>
                </a:tc>
              </a:tr>
              <a:tr h="399722">
                <a:tc>
                  <a:txBody>
                    <a:bodyPr/>
                    <a:lstStyle/>
                    <a:p>
                      <a:r>
                        <a:rPr lang="en-US" sz="1000" b="1" dirty="0" smtClean="0"/>
                        <a:t>Total full-time women</a:t>
                      </a:r>
                      <a:endParaRPr lang="en-US" sz="1000" b="1" dirty="0"/>
                    </a:p>
                  </a:txBody>
                  <a:tcPr/>
                </a:tc>
                <a:tc>
                  <a:txBody>
                    <a:bodyPr/>
                    <a:lstStyle/>
                    <a:p>
                      <a:pPr algn="ctr"/>
                      <a:r>
                        <a:rPr lang="en-US" sz="1200" b="1" dirty="0" smtClean="0"/>
                        <a:t>3</a:t>
                      </a:r>
                      <a:endParaRPr lang="en-US" sz="1200" b="1" dirty="0"/>
                    </a:p>
                  </a:txBody>
                  <a:tcPr/>
                </a:tc>
                <a:tc>
                  <a:txBody>
                    <a:bodyPr/>
                    <a:lstStyle/>
                    <a:p>
                      <a:pPr algn="ctr"/>
                      <a:r>
                        <a:rPr lang="en-US" sz="1200" b="1" dirty="0" smtClean="0"/>
                        <a:t>1</a:t>
                      </a:r>
                      <a:endParaRPr lang="en-US" sz="1200" b="1" dirty="0"/>
                    </a:p>
                  </a:txBody>
                  <a:tcPr/>
                </a:tc>
                <a:tc>
                  <a:txBody>
                    <a:bodyPr/>
                    <a:lstStyle/>
                    <a:p>
                      <a:pPr algn="ctr"/>
                      <a:r>
                        <a:rPr lang="en-US" sz="1200" b="1" dirty="0" smtClean="0"/>
                        <a:t>1</a:t>
                      </a:r>
                      <a:endParaRPr lang="en-US" sz="1200" b="1" dirty="0"/>
                    </a:p>
                  </a:txBody>
                  <a:tcPr/>
                </a:tc>
                <a:tc>
                  <a:txBody>
                    <a:bodyPr/>
                    <a:lstStyle/>
                    <a:p>
                      <a:pPr algn="ctr"/>
                      <a:r>
                        <a:rPr lang="en-US" sz="1200" b="1" dirty="0" smtClean="0"/>
                        <a:t>23</a:t>
                      </a:r>
                      <a:endParaRPr lang="en-US" sz="1200" b="1" dirty="0"/>
                    </a:p>
                  </a:txBody>
                  <a:tcPr/>
                </a:tc>
                <a:tc>
                  <a:txBody>
                    <a:bodyPr/>
                    <a:lstStyle/>
                    <a:p>
                      <a:pPr algn="ctr"/>
                      <a:r>
                        <a:rPr lang="en-US" sz="1200" b="1" dirty="0" smtClean="0"/>
                        <a:t>11</a:t>
                      </a:r>
                      <a:endParaRPr lang="en-US" sz="1200" b="1" dirty="0"/>
                    </a:p>
                  </a:txBody>
                  <a:tcPr/>
                </a:tc>
              </a:tr>
            </a:tbl>
          </a:graphicData>
        </a:graphic>
      </p:graphicFrame>
      <p:sp>
        <p:nvSpPr>
          <p:cNvPr id="7" name="TextBox 6"/>
          <p:cNvSpPr txBox="1"/>
          <p:nvPr/>
        </p:nvSpPr>
        <p:spPr>
          <a:xfrm>
            <a:off x="0" y="5622890"/>
            <a:ext cx="6493748" cy="400110"/>
          </a:xfrm>
          <a:prstGeom prst="rect">
            <a:avLst/>
          </a:prstGeom>
          <a:noFill/>
        </p:spPr>
        <p:txBody>
          <a:bodyPr wrap="square" rtlCol="0">
            <a:spAutoFit/>
          </a:bodyPr>
          <a:lstStyle/>
          <a:p>
            <a:r>
              <a:rPr lang="en-US" sz="1000" dirty="0" smtClean="0">
                <a:solidFill>
                  <a:schemeClr val="bg1">
                    <a:lumMod val="50000"/>
                  </a:schemeClr>
                </a:solidFill>
              </a:rPr>
              <a:t>Taken from </a:t>
            </a:r>
            <a:r>
              <a:rPr lang="en-US" sz="1000" i="1" dirty="0" smtClean="0">
                <a:solidFill>
                  <a:schemeClr val="bg1">
                    <a:lumMod val="50000"/>
                  </a:schemeClr>
                </a:solidFill>
              </a:rPr>
              <a:t>Seeking Solutions: Maximizing American Talent by Advancing Women of Color in Academia. Summary of a Conference. </a:t>
            </a:r>
            <a:r>
              <a:rPr lang="en-US" sz="1000" dirty="0" smtClean="0">
                <a:solidFill>
                  <a:schemeClr val="bg1">
                    <a:lumMod val="50000"/>
                  </a:schemeClr>
                </a:solidFill>
              </a:rPr>
              <a:t>National Academies Press, 2013.</a:t>
            </a:r>
            <a:endParaRPr lang="en-US" sz="1000" dirty="0">
              <a:solidFill>
                <a:schemeClr val="bg1">
                  <a:lumMod val="50000"/>
                </a:schemeClr>
              </a:solidFill>
            </a:endParaRPr>
          </a:p>
        </p:txBody>
      </p:sp>
      <p:pic>
        <p:nvPicPr>
          <p:cNvPr id="8" name="Picture 7"/>
          <p:cNvPicPr>
            <a:picLocks noChangeAspect="1" noChangeArrowheads="1"/>
          </p:cNvPicPr>
          <p:nvPr/>
        </p:nvPicPr>
        <p:blipFill>
          <a:blip r:embed="rId4">
            <a:duotone>
              <a:prstClr val="black"/>
              <a:schemeClr val="tx1">
                <a:lumMod val="95000"/>
                <a:lumOff val="5000"/>
                <a:tint val="45000"/>
                <a:satMod val="400000"/>
              </a:schemeClr>
            </a:duotone>
            <a:extLst>
              <a:ext uri="{28A0092B-C50C-407E-A947-70E740481C1C}">
                <a14:useLocalDpi xmlns:a14="http://schemas.microsoft.com/office/drawing/2010/main" val="0"/>
              </a:ext>
            </a:extLst>
          </a:blip>
          <a:srcRect/>
          <a:stretch>
            <a:fillRect/>
          </a:stretch>
        </p:blipFill>
        <p:spPr bwMode="auto">
          <a:xfrm>
            <a:off x="7039708" y="5622890"/>
            <a:ext cx="1999129" cy="32424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9667103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1143000"/>
          </a:xfrm>
        </p:spPr>
        <p:txBody>
          <a:bodyPr>
            <a:normAutofit fontScale="90000"/>
          </a:bodyPr>
          <a:lstStyle/>
          <a:p>
            <a:pPr algn="l"/>
            <a:r>
              <a:rPr lang="en-US" sz="2200" dirty="0" smtClean="0"/>
              <a:t/>
            </a:r>
            <a:br>
              <a:rPr lang="en-US" sz="2200" dirty="0" smtClean="0"/>
            </a:br>
            <a:r>
              <a:rPr lang="en-US" sz="2200" dirty="0" smtClean="0">
                <a:solidFill>
                  <a:srgbClr val="009999"/>
                </a:solidFill>
              </a:rPr>
              <a:t>Practices </a:t>
            </a:r>
            <a:r>
              <a:rPr lang="en-US" sz="2200" dirty="0">
                <a:solidFill>
                  <a:srgbClr val="009999"/>
                </a:solidFill>
              </a:rPr>
              <a:t>of professional societies to increase participation of women of color, based on written testimonies, in order of </a:t>
            </a:r>
            <a:r>
              <a:rPr lang="en-US" sz="2200" dirty="0" smtClean="0">
                <a:solidFill>
                  <a:srgbClr val="009999"/>
                </a:solidFill>
              </a:rPr>
              <a:t>frequency</a:t>
            </a:r>
            <a:r>
              <a:rPr lang="en-US" dirty="0" smtClean="0">
                <a:solidFill>
                  <a:srgbClr val="009999"/>
                </a:solidFill>
              </a:rPr>
              <a:t/>
            </a:r>
            <a:br>
              <a:rPr lang="en-US" dirty="0" smtClean="0">
                <a:solidFill>
                  <a:srgbClr val="009999"/>
                </a:solidFill>
              </a:rPr>
            </a:br>
            <a:endParaRPr lang="en-US" dirty="0">
              <a:solidFill>
                <a:srgbClr val="009999"/>
              </a:solidFill>
            </a:endParaRPr>
          </a:p>
        </p:txBody>
      </p:sp>
      <p:pic>
        <p:nvPicPr>
          <p:cNvPr id="3" name="Picture 8"/>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5977029"/>
            <a:ext cx="9144000" cy="880971"/>
          </a:xfrm>
          <a:prstGeom prst="rect">
            <a:avLst/>
          </a:prstGeom>
          <a:noFill/>
          <a:extLst>
            <a:ext uri="{909E8E84-426E-40DD-AFC4-6F175D3DCCD1}">
              <a14:hiddenFill xmlns:a14="http://schemas.microsoft.com/office/drawing/2010/main">
                <a:solidFill>
                  <a:srgbClr val="FFFFFF"/>
                </a:solidFill>
              </a14:hiddenFill>
            </a:ext>
          </a:extLst>
        </p:spPr>
      </p:pic>
      <p:sp>
        <p:nvSpPr>
          <p:cNvPr id="43" name="TextBox 42"/>
          <p:cNvSpPr txBox="1"/>
          <p:nvPr/>
        </p:nvSpPr>
        <p:spPr>
          <a:xfrm>
            <a:off x="512466" y="917749"/>
            <a:ext cx="8229600" cy="4455066"/>
          </a:xfrm>
          <a:prstGeom prst="rect">
            <a:avLst/>
          </a:prstGeom>
          <a:noFill/>
        </p:spPr>
        <p:txBody>
          <a:bodyPr wrap="square" rtlCol="0">
            <a:spAutoFit/>
          </a:bodyPr>
          <a:lstStyle/>
          <a:p>
            <a:pPr marL="342900" indent="-342900">
              <a:buFont typeface="+mj-lt"/>
              <a:buAutoNum type="arabicPeriod"/>
            </a:pPr>
            <a:r>
              <a:rPr lang="en-US" sz="1350" dirty="0"/>
              <a:t>The establishment of boards and committees (including diversity office) within its governance structure to focus on issues of women of color and address their challenges</a:t>
            </a:r>
            <a:r>
              <a:rPr lang="en-US" sz="1350" dirty="0" smtClean="0"/>
              <a:t>.</a:t>
            </a:r>
          </a:p>
          <a:p>
            <a:pPr marL="342900" indent="-342900">
              <a:buFont typeface="+mj-lt"/>
              <a:buAutoNum type="arabicPeriod"/>
            </a:pPr>
            <a:r>
              <a:rPr lang="en-US" sz="1350" dirty="0"/>
              <a:t>The creation of professional development programs (including mentoring programs</a:t>
            </a:r>
            <a:r>
              <a:rPr lang="en-US" sz="1350" dirty="0" smtClean="0"/>
              <a:t>).</a:t>
            </a:r>
          </a:p>
          <a:p>
            <a:pPr marL="342900" indent="-342900">
              <a:buFont typeface="+mj-lt"/>
              <a:buAutoNum type="arabicPeriod"/>
            </a:pPr>
            <a:r>
              <a:rPr lang="en-US" sz="1350" dirty="0"/>
              <a:t>The creation of programs and awards that support women of color by providing travel funds, scholarships, research grants, etc</a:t>
            </a:r>
            <a:r>
              <a:rPr lang="en-US" sz="1350" dirty="0" smtClean="0"/>
              <a:t>.</a:t>
            </a:r>
          </a:p>
          <a:p>
            <a:pPr marL="342900" indent="-342900">
              <a:buFont typeface="+mj-lt"/>
              <a:buAutoNum type="arabicPeriod"/>
            </a:pPr>
            <a:r>
              <a:rPr lang="en-US" sz="1350" dirty="0"/>
              <a:t>The promotion, endorsement, and conduct of surveys and studies to improve the collection and evaluation of data on women of color</a:t>
            </a:r>
            <a:r>
              <a:rPr lang="en-US" sz="1350" dirty="0" smtClean="0"/>
              <a:t>.</a:t>
            </a:r>
          </a:p>
          <a:p>
            <a:pPr marL="342900" indent="-342900">
              <a:buFont typeface="+mj-lt"/>
              <a:buAutoNum type="arabicPeriod"/>
            </a:pPr>
            <a:r>
              <a:rPr lang="en-US" sz="1350" dirty="0"/>
              <a:t>The inclusion of “diversity” in the professional societies’ mission, core value and strategies.</a:t>
            </a:r>
          </a:p>
          <a:p>
            <a:pPr marL="342900" indent="-342900">
              <a:buFont typeface="+mj-lt"/>
              <a:buAutoNum type="arabicPeriod"/>
            </a:pPr>
            <a:r>
              <a:rPr lang="en-US" sz="1350" dirty="0"/>
              <a:t>Programs to help improve institutional climate in academia, to initiate, or to sponsor diversity events</a:t>
            </a:r>
            <a:r>
              <a:rPr lang="en-US" sz="1350" dirty="0" smtClean="0"/>
              <a:t>.</a:t>
            </a:r>
          </a:p>
          <a:p>
            <a:pPr marL="342900" indent="-342900">
              <a:buFont typeface="+mj-lt"/>
              <a:buAutoNum type="arabicPeriod"/>
            </a:pPr>
            <a:r>
              <a:rPr lang="en-US" sz="1350" dirty="0"/>
              <a:t>The development of partnership among professional societies, with federal agencies, universities and other entities.</a:t>
            </a:r>
          </a:p>
          <a:p>
            <a:pPr marL="342900" indent="-342900">
              <a:buFont typeface="+mj-lt"/>
              <a:buAutoNum type="arabicPeriod"/>
            </a:pPr>
            <a:r>
              <a:rPr lang="en-US" sz="1350" dirty="0"/>
              <a:t>Engagement students in the pipeline and increase recruitment and retention</a:t>
            </a:r>
            <a:r>
              <a:rPr lang="en-US" sz="1350" dirty="0" smtClean="0"/>
              <a:t>.</a:t>
            </a:r>
          </a:p>
          <a:p>
            <a:pPr marL="342900" indent="-342900">
              <a:buFont typeface="+mj-lt"/>
              <a:buAutoNum type="arabicPeriod"/>
            </a:pPr>
            <a:r>
              <a:rPr lang="en-US" sz="1350" dirty="0"/>
              <a:t>Recognition of women of color’s achievement and accomplishments; and encouragement nominations of women of color for awards/memberships</a:t>
            </a:r>
            <a:r>
              <a:rPr lang="en-US" sz="1350" dirty="0" smtClean="0"/>
              <a:t>.</a:t>
            </a:r>
          </a:p>
          <a:p>
            <a:pPr marL="342900" indent="-342900">
              <a:buFont typeface="+mj-lt"/>
              <a:buAutoNum type="arabicPeriod"/>
            </a:pPr>
            <a:r>
              <a:rPr lang="en-US" sz="1350" dirty="0"/>
              <a:t>The integration of trainings and networking opportunities into the societies’ meetings</a:t>
            </a:r>
            <a:r>
              <a:rPr lang="en-US" sz="1350" dirty="0" smtClean="0"/>
              <a:t>.</a:t>
            </a:r>
          </a:p>
          <a:p>
            <a:pPr marL="342900" indent="-342900">
              <a:buFont typeface="+mj-lt"/>
              <a:buAutoNum type="arabicPeriod"/>
            </a:pPr>
            <a:r>
              <a:rPr lang="en-US" sz="1350" dirty="0"/>
              <a:t>The engagement of women of color in leadership positions</a:t>
            </a:r>
            <a:r>
              <a:rPr lang="en-US" sz="1350" dirty="0" smtClean="0"/>
              <a:t>.</a:t>
            </a:r>
          </a:p>
          <a:p>
            <a:pPr marL="342900" indent="-342900">
              <a:buFont typeface="+mj-lt"/>
              <a:buAutoNum type="arabicPeriod"/>
            </a:pPr>
            <a:r>
              <a:rPr lang="en-US" sz="1350" dirty="0"/>
              <a:t>Federal programs to increase recruitment and retention of women and minority workforce.</a:t>
            </a:r>
          </a:p>
          <a:p>
            <a:pPr marL="342900" indent="-342900">
              <a:buFont typeface="+mj-lt"/>
              <a:buAutoNum type="arabicPeriod"/>
            </a:pPr>
            <a:r>
              <a:rPr lang="en-US" sz="1350" dirty="0"/>
              <a:t>Dissemination of effective practices and successful program </a:t>
            </a:r>
            <a:r>
              <a:rPr lang="en-US" sz="1350" dirty="0" smtClean="0"/>
              <a:t>experiences.</a:t>
            </a:r>
          </a:p>
          <a:p>
            <a:pPr marL="342900" indent="-342900">
              <a:buFont typeface="+mj-lt"/>
              <a:buAutoNum type="arabicPeriod"/>
            </a:pPr>
            <a:endParaRPr lang="en-US" sz="1350" dirty="0"/>
          </a:p>
          <a:p>
            <a:r>
              <a:rPr lang="en-US" sz="1350" dirty="0" smtClean="0"/>
              <a:t>Note: This list is based on information distilled from the written testimonies as described in Appendix E-1 of the report. </a:t>
            </a:r>
            <a:endParaRPr lang="en-US" sz="1350" dirty="0"/>
          </a:p>
        </p:txBody>
      </p:sp>
      <p:sp>
        <p:nvSpPr>
          <p:cNvPr id="5" name="TextBox 4"/>
          <p:cNvSpPr txBox="1"/>
          <p:nvPr/>
        </p:nvSpPr>
        <p:spPr>
          <a:xfrm>
            <a:off x="0" y="5569567"/>
            <a:ext cx="6493748" cy="407804"/>
          </a:xfrm>
          <a:prstGeom prst="rect">
            <a:avLst/>
          </a:prstGeom>
          <a:noFill/>
        </p:spPr>
        <p:txBody>
          <a:bodyPr wrap="square" rtlCol="0">
            <a:spAutoFit/>
          </a:bodyPr>
          <a:lstStyle/>
          <a:p>
            <a:r>
              <a:rPr lang="en-US" sz="1000" dirty="0" smtClean="0">
                <a:solidFill>
                  <a:schemeClr val="bg1">
                    <a:lumMod val="50000"/>
                  </a:schemeClr>
                </a:solidFill>
              </a:rPr>
              <a:t>Taken from </a:t>
            </a:r>
            <a:r>
              <a:rPr lang="en-US" sz="1000" i="1" dirty="0" smtClean="0">
                <a:solidFill>
                  <a:schemeClr val="bg1">
                    <a:lumMod val="50000"/>
                  </a:schemeClr>
                </a:solidFill>
              </a:rPr>
              <a:t>Seeking Solutions: Maximizing American Talent by Advancing Women of Color in Academia. Summary of a Conference. </a:t>
            </a:r>
            <a:r>
              <a:rPr lang="en-US" sz="1000" dirty="0" smtClean="0">
                <a:solidFill>
                  <a:schemeClr val="bg1">
                    <a:lumMod val="50000"/>
                  </a:schemeClr>
                </a:solidFill>
              </a:rPr>
              <a:t>National Academies Press, 2013</a:t>
            </a:r>
            <a:r>
              <a:rPr lang="en-US" sz="1050" dirty="0" smtClean="0">
                <a:solidFill>
                  <a:schemeClr val="bg1">
                    <a:lumMod val="50000"/>
                  </a:schemeClr>
                </a:solidFill>
              </a:rPr>
              <a:t>.</a:t>
            </a:r>
            <a:endParaRPr lang="en-US" sz="1050" dirty="0">
              <a:solidFill>
                <a:schemeClr val="bg1">
                  <a:lumMod val="50000"/>
                </a:schemeClr>
              </a:solidFill>
            </a:endParaRPr>
          </a:p>
        </p:txBody>
      </p:sp>
      <p:pic>
        <p:nvPicPr>
          <p:cNvPr id="6" name="Picture 5"/>
          <p:cNvPicPr>
            <a:picLocks noChangeAspect="1" noChangeArrowheads="1"/>
          </p:cNvPicPr>
          <p:nvPr/>
        </p:nvPicPr>
        <p:blipFill>
          <a:blip r:embed="rId4">
            <a:duotone>
              <a:prstClr val="black"/>
              <a:schemeClr val="tx1">
                <a:lumMod val="95000"/>
                <a:lumOff val="5000"/>
                <a:tint val="45000"/>
                <a:satMod val="400000"/>
              </a:schemeClr>
            </a:duotone>
            <a:extLst>
              <a:ext uri="{28A0092B-C50C-407E-A947-70E740481C1C}">
                <a14:useLocalDpi xmlns:a14="http://schemas.microsoft.com/office/drawing/2010/main" val="0"/>
              </a:ext>
            </a:extLst>
          </a:blip>
          <a:srcRect/>
          <a:stretch>
            <a:fillRect/>
          </a:stretch>
        </p:blipFill>
        <p:spPr bwMode="auto">
          <a:xfrm>
            <a:off x="7039708" y="5622890"/>
            <a:ext cx="1999129" cy="32424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3997641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1143000"/>
          </a:xfrm>
        </p:spPr>
        <p:txBody>
          <a:bodyPr>
            <a:normAutofit fontScale="90000"/>
          </a:bodyPr>
          <a:lstStyle/>
          <a:p>
            <a:pPr algn="l"/>
            <a:r>
              <a:rPr lang="en-US" sz="2200" dirty="0" smtClean="0"/>
              <a:t/>
            </a:r>
            <a:br>
              <a:rPr lang="en-US" sz="2200" dirty="0" smtClean="0"/>
            </a:br>
            <a:r>
              <a:rPr lang="en-US" sz="2200" dirty="0" smtClean="0">
                <a:solidFill>
                  <a:srgbClr val="009999"/>
                </a:solidFill>
              </a:rPr>
              <a:t>Recommendations from </a:t>
            </a:r>
            <a:r>
              <a:rPr lang="en-US" sz="2200" dirty="0">
                <a:solidFill>
                  <a:srgbClr val="009999"/>
                </a:solidFill>
              </a:rPr>
              <a:t>professional societies to increase participation of women of color, based on written testimonies, in order of </a:t>
            </a:r>
            <a:r>
              <a:rPr lang="en-US" sz="2200" dirty="0" smtClean="0">
                <a:solidFill>
                  <a:srgbClr val="009999"/>
                </a:solidFill>
              </a:rPr>
              <a:t>frequency</a:t>
            </a:r>
            <a:r>
              <a:rPr lang="en-US" dirty="0">
                <a:solidFill>
                  <a:srgbClr val="009999"/>
                </a:solidFill>
              </a:rPr>
              <a:t/>
            </a:r>
            <a:br>
              <a:rPr lang="en-US" dirty="0">
                <a:solidFill>
                  <a:srgbClr val="009999"/>
                </a:solidFill>
              </a:rPr>
            </a:br>
            <a:endParaRPr lang="en-US" dirty="0">
              <a:solidFill>
                <a:srgbClr val="009999"/>
              </a:solidFill>
            </a:endParaRPr>
          </a:p>
        </p:txBody>
      </p:sp>
      <p:pic>
        <p:nvPicPr>
          <p:cNvPr id="3" name="Picture 8"/>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5977029"/>
            <a:ext cx="9144000" cy="880971"/>
          </a:xfrm>
          <a:prstGeom prst="rect">
            <a:avLst/>
          </a:prstGeom>
          <a:noFill/>
          <a:extLst>
            <a:ext uri="{909E8E84-426E-40DD-AFC4-6F175D3DCCD1}">
              <a14:hiddenFill xmlns:a14="http://schemas.microsoft.com/office/drawing/2010/main">
                <a:solidFill>
                  <a:srgbClr val="FFFFFF"/>
                </a:solidFill>
              </a14:hiddenFill>
            </a:ext>
          </a:extLst>
        </p:spPr>
      </p:pic>
      <p:sp>
        <p:nvSpPr>
          <p:cNvPr id="43" name="TextBox 42"/>
          <p:cNvSpPr txBox="1"/>
          <p:nvPr/>
        </p:nvSpPr>
        <p:spPr>
          <a:xfrm>
            <a:off x="446733" y="914400"/>
            <a:ext cx="8250534" cy="6740307"/>
          </a:xfrm>
          <a:prstGeom prst="rect">
            <a:avLst/>
          </a:prstGeom>
          <a:noFill/>
        </p:spPr>
        <p:txBody>
          <a:bodyPr wrap="square" rtlCol="0">
            <a:spAutoFit/>
          </a:bodyPr>
          <a:lstStyle/>
          <a:p>
            <a:pPr marL="342900" indent="-342900">
              <a:buFont typeface="+mj-lt"/>
              <a:buAutoNum type="arabicPeriod"/>
            </a:pPr>
            <a:r>
              <a:rPr lang="en-US" sz="1200" dirty="0" smtClean="0"/>
              <a:t>To better collect and report data, and to have more funding available for research related to women of color in STEM.</a:t>
            </a:r>
          </a:p>
          <a:p>
            <a:pPr marL="342900" indent="-342900">
              <a:buFont typeface="+mj-lt"/>
              <a:buAutoNum type="arabicPeriod"/>
            </a:pPr>
            <a:r>
              <a:rPr lang="en-US" sz="1200" dirty="0" smtClean="0"/>
              <a:t>To have better and more mentoring (including more resources for building the mentoring network), and to provide role models.</a:t>
            </a:r>
          </a:p>
          <a:p>
            <a:pPr marL="342900" indent="-342900">
              <a:buFont typeface="+mj-lt"/>
              <a:buAutoNum type="arabicPeriod"/>
            </a:pPr>
            <a:r>
              <a:rPr lang="en-US" sz="1200" dirty="0" smtClean="0"/>
              <a:t>To build, develop and sustain a community for women of color. </a:t>
            </a:r>
          </a:p>
          <a:p>
            <a:pPr marL="342900" indent="-342900">
              <a:buFont typeface="+mj-lt"/>
              <a:buAutoNum type="arabicPeriod"/>
            </a:pPr>
            <a:r>
              <a:rPr lang="en-US" sz="1200" dirty="0" smtClean="0"/>
              <a:t>To build awareness of the issues related to recruitment, retention and advancement of women of color in STEM, and to call for attention on the issues from the entire institution. </a:t>
            </a:r>
          </a:p>
          <a:p>
            <a:pPr marL="342900" indent="-342900">
              <a:buFont typeface="+mj-lt"/>
              <a:buAutoNum type="arabicPeriod"/>
            </a:pPr>
            <a:r>
              <a:rPr lang="en-US" sz="1200" dirty="0" smtClean="0"/>
              <a:t>To focus on the pipeline and attract younger generation to major in STEM and pursue a STEM career; to facilitate the critical transitions for students and faculty (e.g., from undergraduate to graduate, from students to professionals). </a:t>
            </a:r>
          </a:p>
          <a:p>
            <a:pPr marL="342900" indent="-342900">
              <a:buFont typeface="+mj-lt"/>
              <a:buAutoNum type="arabicPeriod"/>
            </a:pPr>
            <a:r>
              <a:rPr lang="en-US" sz="1200" dirty="0" smtClean="0"/>
              <a:t>To engage more women of color in leadership positions; to improve self-empowerment; and to recognize women of color’s accomplishments and achievements. </a:t>
            </a:r>
          </a:p>
          <a:p>
            <a:pPr marL="342900" indent="-342900">
              <a:buFont typeface="+mj-lt"/>
              <a:buAutoNum type="arabicPeriod"/>
            </a:pPr>
            <a:r>
              <a:rPr lang="en-US" sz="1200" dirty="0" smtClean="0"/>
              <a:t>To develop and improve work-life balance policies in academia (e.g., flexible working hours, supplements to maternity leave).</a:t>
            </a:r>
          </a:p>
          <a:p>
            <a:pPr marL="342900" indent="-342900">
              <a:buFont typeface="+mj-lt"/>
              <a:buAutoNum type="arabicPeriod"/>
            </a:pPr>
            <a:r>
              <a:rPr lang="en-US" sz="1200" dirty="0" smtClean="0"/>
              <a:t>To reward and recognize institutions or individuals that support women of color. </a:t>
            </a:r>
          </a:p>
          <a:p>
            <a:pPr marL="342900" indent="-342900">
              <a:buFont typeface="+mj-lt"/>
              <a:buAutoNum type="arabicPeriod"/>
            </a:pPr>
            <a:r>
              <a:rPr lang="en-US" sz="1200" dirty="0" smtClean="0"/>
              <a:t>To engage various stakeholders in the conversation (academia, professional societies, industry and government). </a:t>
            </a:r>
          </a:p>
          <a:p>
            <a:pPr marL="342900" indent="-342900">
              <a:buFont typeface="+mj-lt"/>
              <a:buAutoNum type="arabicPeriod"/>
            </a:pPr>
            <a:r>
              <a:rPr lang="en-US" sz="1200" dirty="0" smtClean="0"/>
              <a:t>To identify, highlight, and disseminate model programs and best practices for maximizing talent of women of color. </a:t>
            </a:r>
          </a:p>
          <a:p>
            <a:pPr marL="342900" indent="-342900">
              <a:buFont typeface="+mj-lt"/>
              <a:buAutoNum type="arabicPeriod"/>
            </a:pPr>
            <a:r>
              <a:rPr lang="en-US" sz="1200" dirty="0" smtClean="0"/>
              <a:t>To ensure the diversity component of committees, conference speakers, and prize nominations. </a:t>
            </a:r>
          </a:p>
          <a:p>
            <a:pPr marL="342900" indent="-342900">
              <a:buFont typeface="+mj-lt"/>
              <a:buAutoNum type="arabicPeriod"/>
            </a:pPr>
            <a:r>
              <a:rPr lang="en-US" sz="1200" dirty="0" smtClean="0"/>
              <a:t>To continue federal funding programs (e.g., NSF ADVANCE Program), and to gain financial support for meetings, workshops, travel, etc.</a:t>
            </a:r>
          </a:p>
          <a:p>
            <a:pPr marL="342900" indent="-342900">
              <a:buFont typeface="+mj-lt"/>
              <a:buAutoNum type="arabicPeriod"/>
            </a:pPr>
            <a:r>
              <a:rPr lang="en-US" sz="1200" dirty="0" smtClean="0"/>
              <a:t>Federal agencies to establish compliance programs to conduct compliance reviews of all grantees. </a:t>
            </a:r>
          </a:p>
          <a:p>
            <a:endParaRPr lang="en-US" sz="1200" dirty="0" smtClean="0"/>
          </a:p>
          <a:p>
            <a:r>
              <a:rPr lang="en-US" sz="1200" dirty="0" smtClean="0"/>
              <a:t>Note: This list is based on information distilled from the written testimonies as described in Appendix E-1 of the report.</a:t>
            </a:r>
          </a:p>
          <a:p>
            <a:pPr marL="342900" indent="-342900">
              <a:buFont typeface="+mj-lt"/>
              <a:buAutoNum type="arabicPeriod"/>
            </a:pPr>
            <a:endParaRPr lang="en-US" sz="1300" dirty="0"/>
          </a:p>
          <a:p>
            <a:pPr marL="342900" indent="-342900">
              <a:buFont typeface="+mj-lt"/>
              <a:buAutoNum type="arabicPeriod"/>
            </a:pPr>
            <a:endParaRPr lang="en-US" sz="1300" dirty="0" smtClean="0"/>
          </a:p>
          <a:p>
            <a:pPr marL="342900" indent="-342900">
              <a:buFont typeface="+mj-lt"/>
              <a:buAutoNum type="arabicPeriod"/>
            </a:pPr>
            <a:endParaRPr lang="en-US" sz="1300" dirty="0"/>
          </a:p>
          <a:p>
            <a:pPr marL="342900" indent="-342900">
              <a:buFont typeface="+mj-lt"/>
              <a:buAutoNum type="arabicPeriod"/>
            </a:pPr>
            <a:endParaRPr lang="en-US" sz="1300" dirty="0" smtClean="0"/>
          </a:p>
          <a:p>
            <a:pPr marL="342900" indent="-342900">
              <a:buFont typeface="+mj-lt"/>
              <a:buAutoNum type="arabicPeriod"/>
            </a:pPr>
            <a:endParaRPr lang="en-US" sz="1300" dirty="0"/>
          </a:p>
          <a:p>
            <a:pPr marL="342900" indent="-342900">
              <a:buFont typeface="+mj-lt"/>
              <a:buAutoNum type="arabicPeriod"/>
            </a:pPr>
            <a:endParaRPr lang="en-US" sz="1300" dirty="0" smtClean="0"/>
          </a:p>
          <a:p>
            <a:pPr marL="342900" indent="-342900">
              <a:buFont typeface="+mj-lt"/>
              <a:buAutoNum type="arabicPeriod"/>
            </a:pPr>
            <a:endParaRPr lang="en-US" sz="1300" dirty="0"/>
          </a:p>
          <a:p>
            <a:pPr marL="342900" indent="-342900">
              <a:buFont typeface="+mj-lt"/>
              <a:buAutoNum type="arabicPeriod"/>
            </a:pPr>
            <a:endParaRPr lang="en-US" sz="1300" dirty="0" smtClean="0"/>
          </a:p>
          <a:p>
            <a:pPr marL="342900" indent="-342900">
              <a:buFont typeface="+mj-lt"/>
              <a:buAutoNum type="arabicPeriod"/>
            </a:pPr>
            <a:endParaRPr lang="en-US" sz="1300" dirty="0"/>
          </a:p>
          <a:p>
            <a:pPr marL="342900" indent="-342900">
              <a:buFont typeface="+mj-lt"/>
              <a:buAutoNum type="arabicPeriod"/>
            </a:pPr>
            <a:endParaRPr lang="en-US" sz="1300" dirty="0" smtClean="0"/>
          </a:p>
          <a:p>
            <a:pPr marL="342900" indent="-342900">
              <a:buFont typeface="+mj-lt"/>
              <a:buAutoNum type="arabicPeriod"/>
            </a:pPr>
            <a:endParaRPr lang="en-US" sz="1300" dirty="0"/>
          </a:p>
          <a:p>
            <a:pPr marL="342900" indent="-342900">
              <a:buFont typeface="+mj-lt"/>
              <a:buAutoNum type="arabicPeriod"/>
            </a:pPr>
            <a:endParaRPr lang="en-US" sz="1300" dirty="0"/>
          </a:p>
        </p:txBody>
      </p:sp>
      <p:sp>
        <p:nvSpPr>
          <p:cNvPr id="5" name="TextBox 4"/>
          <p:cNvSpPr txBox="1"/>
          <p:nvPr/>
        </p:nvSpPr>
        <p:spPr>
          <a:xfrm>
            <a:off x="0" y="5622890"/>
            <a:ext cx="6493748" cy="400110"/>
          </a:xfrm>
          <a:prstGeom prst="rect">
            <a:avLst/>
          </a:prstGeom>
          <a:noFill/>
        </p:spPr>
        <p:txBody>
          <a:bodyPr wrap="square" rtlCol="0">
            <a:spAutoFit/>
          </a:bodyPr>
          <a:lstStyle/>
          <a:p>
            <a:r>
              <a:rPr lang="en-US" sz="1000" dirty="0" smtClean="0">
                <a:solidFill>
                  <a:schemeClr val="bg1">
                    <a:lumMod val="50000"/>
                  </a:schemeClr>
                </a:solidFill>
              </a:rPr>
              <a:t>Taken from </a:t>
            </a:r>
            <a:r>
              <a:rPr lang="en-US" sz="1000" i="1" dirty="0" smtClean="0">
                <a:solidFill>
                  <a:schemeClr val="bg1">
                    <a:lumMod val="50000"/>
                  </a:schemeClr>
                </a:solidFill>
              </a:rPr>
              <a:t>Seeking Solutions: Maximizing American Talent by Advancing Women of Color in Academia. Summary of a Conference. </a:t>
            </a:r>
            <a:r>
              <a:rPr lang="en-US" sz="1000" dirty="0" smtClean="0">
                <a:solidFill>
                  <a:schemeClr val="bg1">
                    <a:lumMod val="50000"/>
                  </a:schemeClr>
                </a:solidFill>
              </a:rPr>
              <a:t>National Academies Press, 2013.</a:t>
            </a:r>
            <a:endParaRPr lang="en-US" sz="1000" dirty="0">
              <a:solidFill>
                <a:schemeClr val="bg1">
                  <a:lumMod val="50000"/>
                </a:schemeClr>
              </a:solidFill>
            </a:endParaRPr>
          </a:p>
        </p:txBody>
      </p:sp>
      <p:pic>
        <p:nvPicPr>
          <p:cNvPr id="6" name="Picture 5"/>
          <p:cNvPicPr>
            <a:picLocks noChangeAspect="1" noChangeArrowheads="1"/>
          </p:cNvPicPr>
          <p:nvPr/>
        </p:nvPicPr>
        <p:blipFill>
          <a:blip r:embed="rId3">
            <a:duotone>
              <a:prstClr val="black"/>
              <a:schemeClr val="tx1">
                <a:lumMod val="95000"/>
                <a:lumOff val="5000"/>
                <a:tint val="45000"/>
                <a:satMod val="400000"/>
              </a:schemeClr>
            </a:duotone>
            <a:extLst>
              <a:ext uri="{28A0092B-C50C-407E-A947-70E740481C1C}">
                <a14:useLocalDpi xmlns:a14="http://schemas.microsoft.com/office/drawing/2010/main" val="0"/>
              </a:ext>
            </a:extLst>
          </a:blip>
          <a:srcRect/>
          <a:stretch>
            <a:fillRect/>
          </a:stretch>
        </p:blipFill>
        <p:spPr bwMode="auto">
          <a:xfrm>
            <a:off x="7039708" y="5622890"/>
            <a:ext cx="1999129" cy="32424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10444289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9100" y="-152400"/>
            <a:ext cx="8229600" cy="1143000"/>
          </a:xfrm>
        </p:spPr>
        <p:txBody>
          <a:bodyPr>
            <a:normAutofit/>
          </a:bodyPr>
          <a:lstStyle/>
          <a:p>
            <a:pPr algn="l"/>
            <a:r>
              <a:rPr lang="en-US" sz="2000" dirty="0" smtClean="0">
                <a:solidFill>
                  <a:srgbClr val="009999"/>
                </a:solidFill>
              </a:rPr>
              <a:t>CLOSING REMARKS</a:t>
            </a:r>
            <a:br>
              <a:rPr lang="en-US" sz="2000" dirty="0" smtClean="0">
                <a:solidFill>
                  <a:srgbClr val="009999"/>
                </a:solidFill>
              </a:rPr>
            </a:br>
            <a:r>
              <a:rPr lang="en-US" sz="2000" dirty="0" smtClean="0"/>
              <a:t>SHIRLEY MALCOM</a:t>
            </a:r>
            <a:endParaRPr lang="en-US" sz="2000" dirty="0">
              <a:solidFill>
                <a:srgbClr val="009999"/>
              </a:solidFill>
            </a:endParaRPr>
          </a:p>
        </p:txBody>
      </p:sp>
      <p:pic>
        <p:nvPicPr>
          <p:cNvPr id="3" name="Picture 8"/>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5977029"/>
            <a:ext cx="9144000" cy="880971"/>
          </a:xfrm>
          <a:prstGeom prst="rect">
            <a:avLst/>
          </a:prstGeom>
          <a:noFill/>
          <a:extLst>
            <a:ext uri="{909E8E84-426E-40DD-AFC4-6F175D3DCCD1}">
              <a14:hiddenFill xmlns:a14="http://schemas.microsoft.com/office/drawing/2010/main">
                <a:solidFill>
                  <a:srgbClr val="FFFFFF"/>
                </a:solidFill>
              </a14:hiddenFill>
            </a:ext>
          </a:extLst>
        </p:spPr>
      </p:pic>
      <p:sp>
        <p:nvSpPr>
          <p:cNvPr id="4" name="TextBox 3"/>
          <p:cNvSpPr txBox="1"/>
          <p:nvPr/>
        </p:nvSpPr>
        <p:spPr>
          <a:xfrm>
            <a:off x="495300" y="838200"/>
            <a:ext cx="8153400" cy="5109091"/>
          </a:xfrm>
          <a:prstGeom prst="rect">
            <a:avLst/>
          </a:prstGeom>
          <a:noFill/>
        </p:spPr>
        <p:txBody>
          <a:bodyPr wrap="square" rtlCol="0">
            <a:spAutoFit/>
          </a:bodyPr>
          <a:lstStyle/>
          <a:p>
            <a:r>
              <a:rPr lang="en-US" sz="1600" dirty="0" smtClean="0"/>
              <a:t>Shirley Malcom, Head of the AAAS Directorate for Education and Human Resource Programs, suggested several next steps: </a:t>
            </a:r>
          </a:p>
          <a:p>
            <a:endParaRPr lang="en-US" sz="1000" dirty="0"/>
          </a:p>
          <a:p>
            <a:pPr marL="285750" indent="-285750">
              <a:buFont typeface="Arial" panose="020B0604020202020204" pitchFamily="34" charset="0"/>
              <a:buChar char="•"/>
            </a:pPr>
            <a:r>
              <a:rPr lang="en-US" sz="1400" b="1" dirty="0"/>
              <a:t>There is a need for data disaggregated </a:t>
            </a:r>
            <a:r>
              <a:rPr lang="en-US" sz="1400" dirty="0"/>
              <a:t>by race, sex, discipline, citizenship, and other traits, because we </a:t>
            </a:r>
            <a:r>
              <a:rPr lang="en-US" sz="1400" dirty="0" smtClean="0"/>
              <a:t>cannot </a:t>
            </a:r>
            <a:r>
              <a:rPr lang="en-US" sz="1400" dirty="0"/>
              <a:t>change what we do not understand</a:t>
            </a:r>
            <a:r>
              <a:rPr lang="en-US" sz="1400" dirty="0" smtClean="0"/>
              <a:t>.</a:t>
            </a:r>
          </a:p>
          <a:p>
            <a:pPr marL="285750" indent="-285750">
              <a:buFont typeface="Arial" panose="020B0604020202020204" pitchFamily="34" charset="0"/>
              <a:buChar char="•"/>
            </a:pPr>
            <a:endParaRPr lang="en-US" sz="1400" dirty="0"/>
          </a:p>
          <a:p>
            <a:pPr marL="285750" indent="-285750">
              <a:buFont typeface="Arial" panose="020B0604020202020204" pitchFamily="34" charset="0"/>
              <a:buChar char="•"/>
            </a:pPr>
            <a:r>
              <a:rPr lang="en-US" sz="1400" b="1" dirty="0" smtClean="0"/>
              <a:t>Mentors</a:t>
            </a:r>
            <a:r>
              <a:rPr lang="en-US" sz="1400" b="1" dirty="0"/>
              <a:t>, sponsors, and coaches are critical. </a:t>
            </a:r>
            <a:r>
              <a:rPr lang="en-US" sz="1400" dirty="0"/>
              <a:t>Today, young women of color do not have to become </a:t>
            </a:r>
            <a:r>
              <a:rPr lang="en-US" sz="1400" dirty="0" smtClean="0"/>
              <a:t>something they </a:t>
            </a:r>
            <a:r>
              <a:rPr lang="en-US" sz="1400" dirty="0"/>
              <a:t>have never seen. Senior women have a responsibility to make the path visible and easier for junior scholars</a:t>
            </a:r>
            <a:r>
              <a:rPr lang="en-US" sz="1400" dirty="0" smtClean="0"/>
              <a:t>.</a:t>
            </a:r>
          </a:p>
          <a:p>
            <a:endParaRPr lang="en-US" sz="1400" dirty="0"/>
          </a:p>
          <a:p>
            <a:pPr marL="285750" indent="-285750">
              <a:buFont typeface="Arial" panose="020B0604020202020204" pitchFamily="34" charset="0"/>
              <a:buChar char="•"/>
            </a:pPr>
            <a:r>
              <a:rPr lang="en-US" sz="1400" b="1" dirty="0" smtClean="0"/>
              <a:t>We </a:t>
            </a:r>
            <a:r>
              <a:rPr lang="en-US" sz="1400" b="1" dirty="0"/>
              <a:t>encourage publications by encouraging publishing with others </a:t>
            </a:r>
            <a:r>
              <a:rPr lang="en-US" sz="1400" dirty="0"/>
              <a:t>as well as building broader partnerships</a:t>
            </a:r>
            <a:r>
              <a:rPr lang="en-US" sz="1400" dirty="0" smtClean="0"/>
              <a:t>.</a:t>
            </a:r>
          </a:p>
          <a:p>
            <a:pPr marL="285750" indent="-285750">
              <a:buFont typeface="Arial" panose="020B0604020202020204" pitchFamily="34" charset="0"/>
              <a:buChar char="•"/>
            </a:pPr>
            <a:endParaRPr lang="en-US" sz="1400" dirty="0"/>
          </a:p>
          <a:p>
            <a:pPr marL="285750" indent="-285750">
              <a:buFont typeface="Arial" panose="020B0604020202020204" pitchFamily="34" charset="0"/>
              <a:buChar char="•"/>
            </a:pPr>
            <a:r>
              <a:rPr lang="en-US" sz="1400" b="1" dirty="0" smtClean="0"/>
              <a:t>Scholars </a:t>
            </a:r>
            <a:r>
              <a:rPr lang="en-US" sz="1400" b="1" dirty="0"/>
              <a:t>must make and nurture professional connections. </a:t>
            </a:r>
            <a:r>
              <a:rPr lang="en-US" sz="1400" dirty="0"/>
              <a:t>Women of color must regularly attend the major conferences in their fields and expand their professional networks</a:t>
            </a:r>
            <a:r>
              <a:rPr lang="en-US" sz="1400" dirty="0" smtClean="0"/>
              <a:t>.</a:t>
            </a:r>
          </a:p>
          <a:p>
            <a:pPr marL="285750" indent="-285750">
              <a:buFont typeface="Arial" panose="020B0604020202020204" pitchFamily="34" charset="0"/>
              <a:buChar char="•"/>
            </a:pPr>
            <a:endParaRPr lang="en-US" sz="1400" dirty="0"/>
          </a:p>
          <a:p>
            <a:pPr marL="285750" indent="-285750">
              <a:buFont typeface="Arial" panose="020B0604020202020204" pitchFamily="34" charset="0"/>
              <a:buChar char="•"/>
            </a:pPr>
            <a:r>
              <a:rPr lang="en-US" sz="1400" b="1" dirty="0" smtClean="0"/>
              <a:t>Women </a:t>
            </a:r>
            <a:r>
              <a:rPr lang="en-US" sz="1400" b="1" dirty="0"/>
              <a:t>of color in tenure-track positions must make sure that they understand the policies and </a:t>
            </a:r>
            <a:r>
              <a:rPr lang="en-US" sz="1400" b="1" dirty="0" smtClean="0"/>
              <a:t>procedures </a:t>
            </a:r>
            <a:r>
              <a:rPr lang="en-US" sz="1400" b="1" dirty="0"/>
              <a:t>that will guide their advancement </a:t>
            </a:r>
            <a:r>
              <a:rPr lang="en-US" sz="1400" dirty="0"/>
              <a:t>in the </a:t>
            </a:r>
            <a:r>
              <a:rPr lang="en-US" sz="1400" dirty="0" smtClean="0"/>
              <a:t>academic community</a:t>
            </a:r>
            <a:r>
              <a:rPr lang="en-US" sz="1400" dirty="0"/>
              <a:t>. They must ask </a:t>
            </a:r>
            <a:r>
              <a:rPr lang="en-US" sz="1400" dirty="0" smtClean="0"/>
              <a:t>department </a:t>
            </a:r>
            <a:r>
              <a:rPr lang="en-US" sz="1400" dirty="0"/>
              <a:t>chairs about the requirements for moving </a:t>
            </a:r>
            <a:r>
              <a:rPr lang="en-US" sz="1400" dirty="0" smtClean="0"/>
              <a:t>up and </a:t>
            </a:r>
            <a:r>
              <a:rPr lang="en-US" sz="1400" dirty="0"/>
              <a:t>taking </a:t>
            </a:r>
            <a:r>
              <a:rPr lang="en-US" sz="1400" dirty="0" smtClean="0"/>
              <a:t>leadership roles.</a:t>
            </a:r>
            <a:endParaRPr lang="en-US" sz="1400" dirty="0"/>
          </a:p>
          <a:p>
            <a:endParaRPr lang="en-US" sz="1400" dirty="0"/>
          </a:p>
          <a:p>
            <a:pPr marL="285750" indent="-285750">
              <a:buFont typeface="Arial" panose="020B0604020202020204" pitchFamily="34" charset="0"/>
              <a:buChar char="•"/>
            </a:pPr>
            <a:r>
              <a:rPr lang="en-US" sz="1400" b="1" dirty="0" smtClean="0"/>
              <a:t>Institutions </a:t>
            </a:r>
            <a:r>
              <a:rPr lang="en-US" sz="1400" b="1" dirty="0"/>
              <a:t>need to ensure that the selection of faculty is more equitable </a:t>
            </a:r>
            <a:r>
              <a:rPr lang="en-US" sz="1400" dirty="0"/>
              <a:t>throughout the recruitment and advancement processes</a:t>
            </a:r>
            <a:r>
              <a:rPr lang="en-US" sz="1400" dirty="0" smtClean="0"/>
              <a:t>.</a:t>
            </a:r>
          </a:p>
          <a:p>
            <a:endParaRPr lang="en-US" sz="1400" dirty="0"/>
          </a:p>
        </p:txBody>
      </p:sp>
      <p:sp>
        <p:nvSpPr>
          <p:cNvPr id="5" name="TextBox 4"/>
          <p:cNvSpPr txBox="1"/>
          <p:nvPr/>
        </p:nvSpPr>
        <p:spPr>
          <a:xfrm>
            <a:off x="0" y="5622890"/>
            <a:ext cx="6493748" cy="400110"/>
          </a:xfrm>
          <a:prstGeom prst="rect">
            <a:avLst/>
          </a:prstGeom>
          <a:noFill/>
        </p:spPr>
        <p:txBody>
          <a:bodyPr wrap="square" rtlCol="0">
            <a:spAutoFit/>
          </a:bodyPr>
          <a:lstStyle/>
          <a:p>
            <a:r>
              <a:rPr lang="en-US" sz="1000" dirty="0" smtClean="0">
                <a:solidFill>
                  <a:schemeClr val="bg1">
                    <a:lumMod val="50000"/>
                  </a:schemeClr>
                </a:solidFill>
              </a:rPr>
              <a:t>Taken from </a:t>
            </a:r>
            <a:r>
              <a:rPr lang="en-US" sz="1000" i="1" dirty="0" smtClean="0">
                <a:solidFill>
                  <a:schemeClr val="bg1">
                    <a:lumMod val="50000"/>
                  </a:schemeClr>
                </a:solidFill>
              </a:rPr>
              <a:t>Seeking Solutions: Maximizing American Talent by Advancing Women of Color in Academia. Summary of a Conference. </a:t>
            </a:r>
            <a:r>
              <a:rPr lang="en-US" sz="1000" dirty="0" smtClean="0">
                <a:solidFill>
                  <a:schemeClr val="bg1">
                    <a:lumMod val="50000"/>
                  </a:schemeClr>
                </a:solidFill>
              </a:rPr>
              <a:t>National Academies Press, 2013.</a:t>
            </a:r>
            <a:endParaRPr lang="en-US" sz="1000" dirty="0">
              <a:solidFill>
                <a:schemeClr val="bg1">
                  <a:lumMod val="50000"/>
                </a:schemeClr>
              </a:solidFill>
            </a:endParaRPr>
          </a:p>
        </p:txBody>
      </p:sp>
      <p:pic>
        <p:nvPicPr>
          <p:cNvPr id="6" name="Picture 5"/>
          <p:cNvPicPr>
            <a:picLocks noChangeAspect="1" noChangeArrowheads="1"/>
          </p:cNvPicPr>
          <p:nvPr/>
        </p:nvPicPr>
        <p:blipFill>
          <a:blip r:embed="rId4">
            <a:duotone>
              <a:prstClr val="black"/>
              <a:schemeClr val="tx1">
                <a:lumMod val="95000"/>
                <a:lumOff val="5000"/>
                <a:tint val="45000"/>
                <a:satMod val="400000"/>
              </a:schemeClr>
            </a:duotone>
            <a:extLst>
              <a:ext uri="{28A0092B-C50C-407E-A947-70E740481C1C}">
                <a14:useLocalDpi xmlns:a14="http://schemas.microsoft.com/office/drawing/2010/main" val="0"/>
              </a:ext>
            </a:extLst>
          </a:blip>
          <a:srcRect/>
          <a:stretch>
            <a:fillRect/>
          </a:stretch>
        </p:blipFill>
        <p:spPr bwMode="auto">
          <a:xfrm>
            <a:off x="7039708" y="5622890"/>
            <a:ext cx="1999129" cy="32424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1567625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
          <p:cNvGrpSpPr>
            <a:grpSpLocks/>
          </p:cNvGrpSpPr>
          <p:nvPr/>
        </p:nvGrpSpPr>
        <p:grpSpPr bwMode="auto">
          <a:xfrm>
            <a:off x="130629" y="133422"/>
            <a:ext cx="8839200" cy="5954183"/>
            <a:chOff x="0" y="0"/>
            <a:chExt cx="12240" cy="14432"/>
          </a:xfrm>
        </p:grpSpPr>
        <p:pic>
          <p:nvPicPr>
            <p:cNvPr id="9219"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2240" cy="1380"/>
            </a:xfrm>
            <a:prstGeom prst="rect">
              <a:avLst/>
            </a:prstGeom>
            <a:noFill/>
            <a:extLst>
              <a:ext uri="{909E8E84-426E-40DD-AFC4-6F175D3DCCD1}">
                <a14:hiddenFill xmlns:a14="http://schemas.microsoft.com/office/drawing/2010/main">
                  <a:solidFill>
                    <a:srgbClr val="FFFFFF"/>
                  </a:solidFill>
                </a14:hiddenFill>
              </a:ext>
            </a:extLst>
          </p:spPr>
        </p:pic>
        <p:grpSp>
          <p:nvGrpSpPr>
            <p:cNvPr id="3" name="Group 4"/>
            <p:cNvGrpSpPr>
              <a:grpSpLocks/>
            </p:cNvGrpSpPr>
            <p:nvPr/>
          </p:nvGrpSpPr>
          <p:grpSpPr bwMode="auto">
            <a:xfrm>
              <a:off x="0" y="1380"/>
              <a:ext cx="12240" cy="60"/>
              <a:chOff x="0" y="1380"/>
              <a:chExt cx="12240" cy="60"/>
            </a:xfrm>
          </p:grpSpPr>
          <p:sp>
            <p:nvSpPr>
              <p:cNvPr id="8" name="Freeform 5"/>
              <p:cNvSpPr>
                <a:spLocks/>
              </p:cNvSpPr>
              <p:nvPr/>
            </p:nvSpPr>
            <p:spPr bwMode="auto">
              <a:xfrm>
                <a:off x="0" y="1380"/>
                <a:ext cx="12240" cy="60"/>
              </a:xfrm>
              <a:custGeom>
                <a:avLst/>
                <a:gdLst>
                  <a:gd name="T0" fmla="*/ 180 w 12240"/>
                  <a:gd name="T1" fmla="+- 0 1380 1380"/>
                  <a:gd name="T2" fmla="*/ 1380 h 60"/>
                  <a:gd name="T3" fmla="*/ 180 w 12240"/>
                  <a:gd name="T4" fmla="+- 0 1440 1380"/>
                  <a:gd name="T5" fmla="*/ 1440 h 60"/>
                  <a:gd name="T6" fmla="*/ 12420 w 12240"/>
                  <a:gd name="T7" fmla="+- 0 1440 1380"/>
                  <a:gd name="T8" fmla="*/ 1440 h 60"/>
                  <a:gd name="T9" fmla="*/ 12420 w 12240"/>
                  <a:gd name="T10" fmla="+- 0 1380 1380"/>
                  <a:gd name="T11" fmla="*/ 1380 h 60"/>
                  <a:gd name="T12" fmla="*/ 180 w 12240"/>
                  <a:gd name="T13" fmla="+- 0 1380 1380"/>
                  <a:gd name="T14" fmla="*/ 1380 h 60"/>
                </a:gdLst>
                <a:ahLst/>
                <a:cxnLst>
                  <a:cxn ang="0">
                    <a:pos x="T0" y="T2"/>
                  </a:cxn>
                  <a:cxn ang="0">
                    <a:pos x="T3" y="T5"/>
                  </a:cxn>
                  <a:cxn ang="0">
                    <a:pos x="T6" y="T8"/>
                  </a:cxn>
                  <a:cxn ang="0">
                    <a:pos x="T9" y="T11"/>
                  </a:cxn>
                  <a:cxn ang="0">
                    <a:pos x="T12" y="T14"/>
                  </a:cxn>
                </a:cxnLst>
                <a:rect l="0" t="0" r="r" b="b"/>
                <a:pathLst>
                  <a:path w="12240" h="60">
                    <a:moveTo>
                      <a:pt x="180" y="0"/>
                    </a:moveTo>
                    <a:lnTo>
                      <a:pt x="180" y="60"/>
                    </a:lnTo>
                    <a:lnTo>
                      <a:pt x="12420" y="60"/>
                    </a:lnTo>
                    <a:lnTo>
                      <a:pt x="12420" y="0"/>
                    </a:lnTo>
                    <a:lnTo>
                      <a:pt x="180" y="0"/>
                    </a:lnTo>
                  </a:path>
                </a:pathLst>
              </a:custGeom>
              <a:solidFill>
                <a:srgbClr val="F0E88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pic>
            <p:nvPicPr>
              <p:cNvPr id="9222" name="Picture 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14420"/>
                <a:ext cx="12240" cy="1420"/>
              </a:xfrm>
              <a:prstGeom prst="rect">
                <a:avLst/>
              </a:prstGeom>
              <a:noFill/>
              <a:extLst>
                <a:ext uri="{909E8E84-426E-40DD-AFC4-6F175D3DCCD1}">
                  <a14:hiddenFill xmlns:a14="http://schemas.microsoft.com/office/drawing/2010/main">
                    <a:solidFill>
                      <a:srgbClr val="FFFFFF"/>
                    </a:solidFill>
                  </a14:hiddenFill>
                </a:ext>
              </a:extLst>
            </p:spPr>
          </p:pic>
        </p:grpSp>
        <p:grpSp>
          <p:nvGrpSpPr>
            <p:cNvPr id="4" name="Group 7"/>
            <p:cNvGrpSpPr>
              <a:grpSpLocks/>
            </p:cNvGrpSpPr>
            <p:nvPr/>
          </p:nvGrpSpPr>
          <p:grpSpPr bwMode="auto">
            <a:xfrm>
              <a:off x="0" y="14430"/>
              <a:ext cx="12240" cy="2"/>
              <a:chOff x="0" y="14430"/>
              <a:chExt cx="12240" cy="2"/>
            </a:xfrm>
          </p:grpSpPr>
          <p:sp>
            <p:nvSpPr>
              <p:cNvPr id="7" name="Freeform 8"/>
              <p:cNvSpPr>
                <a:spLocks/>
              </p:cNvSpPr>
              <p:nvPr/>
            </p:nvSpPr>
            <p:spPr bwMode="auto">
              <a:xfrm>
                <a:off x="0" y="14430"/>
                <a:ext cx="12240" cy="2"/>
              </a:xfrm>
              <a:custGeom>
                <a:avLst/>
                <a:gdLst>
                  <a:gd name="T0" fmla="*/ 180 w 12240"/>
                  <a:gd name="T1" fmla="*/ 12420 w 12240"/>
                </a:gdLst>
                <a:ahLst/>
                <a:cxnLst>
                  <a:cxn ang="0">
                    <a:pos x="T0" y="0"/>
                  </a:cxn>
                  <a:cxn ang="0">
                    <a:pos x="T1" y="0"/>
                  </a:cxn>
                </a:cxnLst>
                <a:rect l="0" t="0" r="r" b="b"/>
                <a:pathLst>
                  <a:path w="12240">
                    <a:moveTo>
                      <a:pt x="180" y="0"/>
                    </a:moveTo>
                    <a:lnTo>
                      <a:pt x="12420" y="0"/>
                    </a:lnTo>
                  </a:path>
                </a:pathLst>
              </a:custGeom>
              <a:noFill/>
              <a:ln w="38100">
                <a:solidFill>
                  <a:srgbClr val="F0E887"/>
                </a:solidFill>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dirty="0"/>
              </a:p>
            </p:txBody>
          </p:sp>
        </p:grpSp>
        <p:sp>
          <p:nvSpPr>
            <p:cNvPr id="6" name="Freeform 10"/>
            <p:cNvSpPr>
              <a:spLocks/>
            </p:cNvSpPr>
            <p:nvPr/>
          </p:nvSpPr>
          <p:spPr bwMode="auto">
            <a:xfrm>
              <a:off x="0" y="1440"/>
              <a:ext cx="12240" cy="12946"/>
            </a:xfrm>
            <a:custGeom>
              <a:avLst/>
              <a:gdLst>
                <a:gd name="T0" fmla="*/ 0 w 12240"/>
                <a:gd name="T1" fmla="+- 0 1440 1440"/>
                <a:gd name="T2" fmla="*/ 1440 h 12946"/>
                <a:gd name="T3" fmla="*/ 0 w 12240"/>
                <a:gd name="T4" fmla="+- 0 14386 1440"/>
                <a:gd name="T5" fmla="*/ 14386 h 12946"/>
                <a:gd name="T6" fmla="*/ 12240 w 12240"/>
                <a:gd name="T7" fmla="+- 0 14386 1440"/>
                <a:gd name="T8" fmla="*/ 14386 h 12946"/>
                <a:gd name="T9" fmla="*/ 12240 w 12240"/>
                <a:gd name="T10" fmla="+- 0 1440 1440"/>
                <a:gd name="T11" fmla="*/ 1440 h 12946"/>
                <a:gd name="T12" fmla="*/ 0 w 12240"/>
                <a:gd name="T13" fmla="+- 0 1440 1440"/>
                <a:gd name="T14" fmla="*/ 1440 h 12946"/>
              </a:gdLst>
              <a:ahLst/>
              <a:cxnLst>
                <a:cxn ang="0">
                  <a:pos x="T0" y="T2"/>
                </a:cxn>
                <a:cxn ang="0">
                  <a:pos x="T3" y="T5"/>
                </a:cxn>
                <a:cxn ang="0">
                  <a:pos x="T6" y="T8"/>
                </a:cxn>
                <a:cxn ang="0">
                  <a:pos x="T9" y="T11"/>
                </a:cxn>
                <a:cxn ang="0">
                  <a:pos x="T12" y="T14"/>
                </a:cxn>
              </a:cxnLst>
              <a:rect l="0" t="0" r="r" b="b"/>
              <a:pathLst>
                <a:path w="12240" h="12946">
                  <a:moveTo>
                    <a:pt x="0" y="0"/>
                  </a:moveTo>
                  <a:lnTo>
                    <a:pt x="0" y="12946"/>
                  </a:lnTo>
                  <a:lnTo>
                    <a:pt x="12240" y="12946"/>
                  </a:lnTo>
                  <a:lnTo>
                    <a:pt x="12240" y="0"/>
                  </a:lnTo>
                  <a:lnTo>
                    <a:pt x="0" y="0"/>
                  </a:lnTo>
                </a:path>
              </a:pathLst>
            </a:custGeom>
            <a:solidFill>
              <a:srgbClr val="00949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grpSp>
      <p:sp>
        <p:nvSpPr>
          <p:cNvPr id="9" name="Rectangle 8"/>
          <p:cNvSpPr/>
          <p:nvPr/>
        </p:nvSpPr>
        <p:spPr>
          <a:xfrm>
            <a:off x="816236" y="1295400"/>
            <a:ext cx="7696200" cy="2677656"/>
          </a:xfrm>
          <a:prstGeom prst="rect">
            <a:avLst/>
          </a:prstGeom>
        </p:spPr>
        <p:txBody>
          <a:bodyPr wrap="square">
            <a:spAutoFit/>
          </a:bodyPr>
          <a:lstStyle/>
          <a:p>
            <a:endParaRPr lang="en-US" sz="1400" dirty="0" smtClean="0">
              <a:solidFill>
                <a:schemeClr val="bg1"/>
              </a:solidFill>
            </a:endParaRPr>
          </a:p>
          <a:p>
            <a:endParaRPr lang="en-US" sz="1400" dirty="0" smtClean="0">
              <a:solidFill>
                <a:schemeClr val="bg1"/>
              </a:solidFill>
            </a:endParaRPr>
          </a:p>
          <a:p>
            <a:r>
              <a:rPr lang="en-US" sz="1400" b="1" i="1" dirty="0" smtClean="0">
                <a:solidFill>
                  <a:schemeClr val="bg1"/>
                </a:solidFill>
              </a:rPr>
              <a:t>Seeking Solutions: Maximizing American Talent by Advancing Women of Color in Academia. Summary of a Conference </a:t>
            </a:r>
            <a:r>
              <a:rPr lang="en-US" sz="1400" dirty="0" smtClean="0">
                <a:solidFill>
                  <a:schemeClr val="bg1"/>
                </a:solidFill>
              </a:rPr>
              <a:t>was </a:t>
            </a:r>
            <a:r>
              <a:rPr lang="en-US" sz="1400" dirty="0">
                <a:solidFill>
                  <a:schemeClr val="bg1"/>
                </a:solidFill>
              </a:rPr>
              <a:t>published in </a:t>
            </a:r>
            <a:r>
              <a:rPr lang="en-US" sz="1400" dirty="0" smtClean="0">
                <a:solidFill>
                  <a:schemeClr val="bg1"/>
                </a:solidFill>
              </a:rPr>
              <a:t>2013. This PowerPoint </a:t>
            </a:r>
            <a:r>
              <a:rPr lang="en-US" sz="1400" dirty="0">
                <a:solidFill>
                  <a:schemeClr val="bg1"/>
                </a:solidFill>
              </a:rPr>
              <a:t>highlights some presentations and data from that </a:t>
            </a:r>
            <a:r>
              <a:rPr lang="en-US" sz="1400" dirty="0" smtClean="0">
                <a:solidFill>
                  <a:schemeClr val="bg1"/>
                </a:solidFill>
              </a:rPr>
              <a:t>summary</a:t>
            </a:r>
            <a:r>
              <a:rPr lang="en-US" sz="1400" dirty="0">
                <a:solidFill>
                  <a:schemeClr val="bg1"/>
                </a:solidFill>
              </a:rPr>
              <a:t>. The views expressed are those of individual conference participants and do not necessarily represent the views of all conference participants, the planning </a:t>
            </a:r>
            <a:r>
              <a:rPr lang="en-US" sz="1400" dirty="0" smtClean="0">
                <a:solidFill>
                  <a:schemeClr val="bg1"/>
                </a:solidFill>
              </a:rPr>
              <a:t>committee, the </a:t>
            </a:r>
            <a:r>
              <a:rPr lang="en-US" sz="1400" dirty="0">
                <a:solidFill>
                  <a:schemeClr val="bg1"/>
                </a:solidFill>
              </a:rPr>
              <a:t>National Research </a:t>
            </a:r>
            <a:r>
              <a:rPr lang="en-US" sz="1400" dirty="0" smtClean="0">
                <a:solidFill>
                  <a:schemeClr val="bg1"/>
                </a:solidFill>
              </a:rPr>
              <a:t>Council or the sponsor who provided support to the project. To purchase the printed report or to download a free PDF of the report, please go to </a:t>
            </a:r>
            <a:r>
              <a:rPr lang="en-US" sz="1400" dirty="0" smtClean="0">
                <a:solidFill>
                  <a:schemeClr val="bg1"/>
                </a:solidFill>
                <a:hlinkClick r:id="rId4"/>
              </a:rPr>
              <a:t>www.nap.edu</a:t>
            </a:r>
            <a:r>
              <a:rPr lang="en-US" sz="1400" dirty="0" smtClean="0">
                <a:solidFill>
                  <a:schemeClr val="bg1"/>
                </a:solidFill>
              </a:rPr>
              <a:t>.</a:t>
            </a:r>
          </a:p>
          <a:p>
            <a:endParaRPr lang="en-US" sz="1400" dirty="0">
              <a:solidFill>
                <a:schemeClr val="bg1"/>
              </a:solidFill>
            </a:endParaRPr>
          </a:p>
          <a:p>
            <a:r>
              <a:rPr lang="en-US" sz="1400" dirty="0" smtClean="0">
                <a:solidFill>
                  <a:schemeClr val="bg1"/>
                </a:solidFill>
              </a:rPr>
              <a:t>For more information on the Committee on Women in Science, Engineering, and Medicine, go to: </a:t>
            </a:r>
            <a:r>
              <a:rPr lang="en-US" sz="1400" dirty="0" smtClean="0">
                <a:solidFill>
                  <a:schemeClr val="bg1"/>
                </a:solidFill>
                <a:hlinkClick r:id="rId5"/>
              </a:rPr>
              <a:t>www.nationalacademies.org/pga/CWSEM</a:t>
            </a:r>
            <a:r>
              <a:rPr lang="en-US" sz="1400" dirty="0" smtClean="0">
                <a:solidFill>
                  <a:schemeClr val="bg1"/>
                </a:solidFill>
              </a:rPr>
              <a:t>.</a:t>
            </a:r>
            <a:endParaRPr lang="en-US" sz="1400" dirty="0">
              <a:solidFill>
                <a:schemeClr val="bg1"/>
              </a:solidFill>
            </a:endParaRPr>
          </a:p>
        </p:txBody>
      </p:sp>
      <p:pic>
        <p:nvPicPr>
          <p:cNvPr id="14" name="Picture 11"/>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914400" y="4572000"/>
            <a:ext cx="2432050" cy="119253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1065460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5812" y="304800"/>
            <a:ext cx="7978588" cy="609599"/>
          </a:xfrm>
        </p:spPr>
        <p:txBody>
          <a:bodyPr>
            <a:normAutofit/>
          </a:bodyPr>
          <a:lstStyle/>
          <a:p>
            <a:r>
              <a:rPr lang="en-US" dirty="0" smtClean="0">
                <a:solidFill>
                  <a:srgbClr val="009999"/>
                </a:solidFill>
              </a:rPr>
              <a:t>BACKGROUND</a:t>
            </a:r>
            <a:endParaRPr lang="en-US" dirty="0">
              <a:solidFill>
                <a:srgbClr val="009999"/>
              </a:solidFill>
            </a:endParaRPr>
          </a:p>
        </p:txBody>
      </p:sp>
      <p:sp>
        <p:nvSpPr>
          <p:cNvPr id="4" name="Text Placeholder 3"/>
          <p:cNvSpPr>
            <a:spLocks noGrp="1"/>
          </p:cNvSpPr>
          <p:nvPr>
            <p:ph type="body" sz="half" idx="2"/>
          </p:nvPr>
        </p:nvSpPr>
        <p:spPr>
          <a:xfrm>
            <a:off x="762000" y="914400"/>
            <a:ext cx="7772400" cy="5257800"/>
          </a:xfrm>
        </p:spPr>
        <p:txBody>
          <a:bodyPr/>
          <a:lstStyle/>
          <a:p>
            <a:endParaRPr lang="en-US" dirty="0"/>
          </a:p>
          <a:p>
            <a:r>
              <a:rPr lang="en-US" sz="1600" dirty="0"/>
              <a:t>To explore ways that U.S. universities can attract and retain women of color in </a:t>
            </a:r>
            <a:r>
              <a:rPr lang="en-US" sz="1600" dirty="0" smtClean="0"/>
              <a:t>Science, Technology, Engineering, and Mathematics (STEM) </a:t>
            </a:r>
            <a:r>
              <a:rPr lang="en-US" sz="1600" dirty="0"/>
              <a:t>fields, the National Research Council held a conference in June 2012, “Seeking Solutions: Maximizing American Talent by Advancing Women of </a:t>
            </a:r>
            <a:r>
              <a:rPr lang="en-US" sz="1600" dirty="0" smtClean="0"/>
              <a:t>Color”, with support from the National Science Foundation’s ADVANCE Program (Grant No. 1049637).</a:t>
            </a:r>
          </a:p>
          <a:p>
            <a:endParaRPr lang="en-US" sz="1600" dirty="0" smtClean="0"/>
          </a:p>
          <a:p>
            <a:r>
              <a:rPr lang="en-US" sz="1600" dirty="0" smtClean="0"/>
              <a:t>A </a:t>
            </a:r>
            <a:r>
              <a:rPr lang="en-US" sz="1600" dirty="0"/>
              <a:t>summary of the conference was published in 2013. This </a:t>
            </a:r>
            <a:r>
              <a:rPr lang="en-US" sz="1600" b="1" dirty="0" smtClean="0"/>
              <a:t>Overview</a:t>
            </a:r>
            <a:r>
              <a:rPr lang="en-US" sz="1600" dirty="0" smtClean="0"/>
              <a:t> </a:t>
            </a:r>
            <a:r>
              <a:rPr lang="en-US" sz="1600" dirty="0"/>
              <a:t>highlights some presentations and data from that </a:t>
            </a:r>
            <a:r>
              <a:rPr lang="en-US" sz="1600" dirty="0" smtClean="0"/>
              <a:t>summary report. </a:t>
            </a:r>
          </a:p>
          <a:p>
            <a:endParaRPr lang="en-US" sz="1600" dirty="0"/>
          </a:p>
          <a:p>
            <a:r>
              <a:rPr lang="en-US" sz="1600" dirty="0" smtClean="0"/>
              <a:t>The </a:t>
            </a:r>
            <a:r>
              <a:rPr lang="en-US" sz="1600" dirty="0"/>
              <a:t>views expressed are those of individual conference participants and do not necessarily represent the views of all conference participants, the planning committee, </a:t>
            </a:r>
            <a:r>
              <a:rPr lang="en-US" sz="1600" dirty="0" smtClean="0"/>
              <a:t>the </a:t>
            </a:r>
            <a:r>
              <a:rPr lang="en-US" sz="1600" dirty="0"/>
              <a:t>National Research </a:t>
            </a:r>
            <a:r>
              <a:rPr lang="en-US" sz="1600" dirty="0" smtClean="0"/>
              <a:t>Council, or the sponsor who provided support for the project. </a:t>
            </a:r>
            <a:endParaRPr lang="en-US" sz="1600" dirty="0"/>
          </a:p>
          <a:p>
            <a:endParaRPr lang="en-US" dirty="0"/>
          </a:p>
        </p:txBody>
      </p:sp>
      <p:pic>
        <p:nvPicPr>
          <p:cNvPr id="8" name="Picture 8"/>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5977029"/>
            <a:ext cx="9144000" cy="880971"/>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8"/>
          <p:cNvPicPr>
            <a:picLocks noChangeAspect="1" noChangeArrowheads="1"/>
          </p:cNvPicPr>
          <p:nvPr/>
        </p:nvPicPr>
        <p:blipFill>
          <a:blip r:embed="rId4">
            <a:duotone>
              <a:prstClr val="black"/>
              <a:schemeClr val="tx1">
                <a:lumMod val="95000"/>
                <a:lumOff val="5000"/>
                <a:tint val="45000"/>
                <a:satMod val="400000"/>
              </a:schemeClr>
            </a:duotone>
            <a:extLst>
              <a:ext uri="{28A0092B-C50C-407E-A947-70E740481C1C}">
                <a14:useLocalDpi xmlns:a14="http://schemas.microsoft.com/office/drawing/2010/main" val="0"/>
              </a:ext>
            </a:extLst>
          </a:blip>
          <a:srcRect/>
          <a:stretch>
            <a:fillRect/>
          </a:stretch>
        </p:blipFill>
        <p:spPr bwMode="auto">
          <a:xfrm>
            <a:off x="7039708" y="5622890"/>
            <a:ext cx="1999129" cy="324243"/>
          </a:xfrm>
          <a:prstGeom prst="rect">
            <a:avLst/>
          </a:prstGeom>
          <a:noFill/>
          <a:extLst>
            <a:ext uri="{909E8E84-426E-40DD-AFC4-6F175D3DCCD1}">
              <a14:hiddenFill xmlns:a14="http://schemas.microsoft.com/office/drawing/2010/main">
                <a:solidFill>
                  <a:srgbClr val="FFFFFF"/>
                </a:solidFill>
              </a14:hiddenFill>
            </a:ext>
          </a:extLst>
        </p:spPr>
      </p:pic>
      <p:sp>
        <p:nvSpPr>
          <p:cNvPr id="3" name="TextBox 2"/>
          <p:cNvSpPr txBox="1"/>
          <p:nvPr/>
        </p:nvSpPr>
        <p:spPr>
          <a:xfrm>
            <a:off x="0" y="5569567"/>
            <a:ext cx="6493748" cy="400110"/>
          </a:xfrm>
          <a:prstGeom prst="rect">
            <a:avLst/>
          </a:prstGeom>
          <a:noFill/>
        </p:spPr>
        <p:txBody>
          <a:bodyPr wrap="square" rtlCol="0">
            <a:spAutoFit/>
          </a:bodyPr>
          <a:lstStyle/>
          <a:p>
            <a:r>
              <a:rPr lang="en-US" sz="1000" dirty="0" smtClean="0">
                <a:solidFill>
                  <a:schemeClr val="bg1">
                    <a:lumMod val="50000"/>
                  </a:schemeClr>
                </a:solidFill>
              </a:rPr>
              <a:t>Taken from </a:t>
            </a:r>
            <a:r>
              <a:rPr lang="en-US" sz="1000" i="1" dirty="0" smtClean="0">
                <a:solidFill>
                  <a:schemeClr val="bg1">
                    <a:lumMod val="50000"/>
                  </a:schemeClr>
                </a:solidFill>
              </a:rPr>
              <a:t>Seeking Solutions: Maximizing American Talent by Advancing Women of Color in Academia. Summary of a Conference. </a:t>
            </a:r>
            <a:r>
              <a:rPr lang="en-US" sz="1000" dirty="0" smtClean="0">
                <a:solidFill>
                  <a:schemeClr val="bg1">
                    <a:lumMod val="50000"/>
                  </a:schemeClr>
                </a:solidFill>
              </a:rPr>
              <a:t>National Academies Press, 2013.</a:t>
            </a:r>
            <a:endParaRPr lang="en-US" sz="1000" dirty="0">
              <a:solidFill>
                <a:schemeClr val="bg1">
                  <a:lumMod val="50000"/>
                </a:schemeClr>
              </a:solidFill>
            </a:endParaRPr>
          </a:p>
        </p:txBody>
      </p:sp>
    </p:spTree>
    <p:extLst>
      <p:ext uri="{BB962C8B-B14F-4D97-AF65-F5344CB8AC3E}">
        <p14:creationId xmlns:p14="http://schemas.microsoft.com/office/powerpoint/2010/main" val="345520002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5812" y="304800"/>
            <a:ext cx="7978588" cy="609599"/>
          </a:xfrm>
        </p:spPr>
        <p:txBody>
          <a:bodyPr>
            <a:normAutofit/>
          </a:bodyPr>
          <a:lstStyle/>
          <a:p>
            <a:r>
              <a:rPr lang="en-US" dirty="0" smtClean="0">
                <a:solidFill>
                  <a:srgbClr val="009999"/>
                </a:solidFill>
              </a:rPr>
              <a:t>Introduction</a:t>
            </a:r>
            <a:endParaRPr lang="en-US" dirty="0">
              <a:solidFill>
                <a:srgbClr val="009999"/>
              </a:solidFill>
            </a:endParaRPr>
          </a:p>
        </p:txBody>
      </p:sp>
      <p:sp>
        <p:nvSpPr>
          <p:cNvPr id="4" name="Text Placeholder 3"/>
          <p:cNvSpPr>
            <a:spLocks noGrp="1"/>
          </p:cNvSpPr>
          <p:nvPr>
            <p:ph type="body" sz="half" idx="2"/>
          </p:nvPr>
        </p:nvSpPr>
        <p:spPr>
          <a:xfrm>
            <a:off x="762000" y="914400"/>
            <a:ext cx="7772400" cy="5257800"/>
          </a:xfrm>
        </p:spPr>
        <p:txBody>
          <a:bodyPr>
            <a:normAutofit/>
          </a:bodyPr>
          <a:lstStyle/>
          <a:p>
            <a:endParaRPr lang="en-US" sz="1600" dirty="0"/>
          </a:p>
          <a:p>
            <a:pPr marL="285750" indent="-285750">
              <a:buFont typeface="Arial" panose="020B0604020202020204" pitchFamily="34" charset="0"/>
              <a:buChar char="•"/>
            </a:pPr>
            <a:r>
              <a:rPr lang="en-US" sz="1600" dirty="0"/>
              <a:t>The scientific and technological strength of the United States on the global stage is at a critical juncture. </a:t>
            </a:r>
          </a:p>
          <a:p>
            <a:pPr marL="285750" indent="-285750">
              <a:buFont typeface="Arial" panose="020B0604020202020204" pitchFamily="34" charset="0"/>
              <a:buChar char="•"/>
            </a:pPr>
            <a:endParaRPr lang="en-US" sz="1600" dirty="0"/>
          </a:p>
          <a:p>
            <a:pPr marL="285750" indent="-285750">
              <a:buFont typeface="Arial" panose="020B0604020202020204" pitchFamily="34" charset="0"/>
              <a:buChar char="•"/>
            </a:pPr>
            <a:r>
              <a:rPr lang="en-US" sz="1600" dirty="0"/>
              <a:t>U.S. research and educational institutions and industries have encountered difficulties in attracting and retaining individuals in science, technology, engineering, and mathematics – the STEM disciplines. </a:t>
            </a:r>
          </a:p>
          <a:p>
            <a:endParaRPr lang="en-US" sz="1600" dirty="0"/>
          </a:p>
          <a:p>
            <a:pPr marL="285750" indent="-285750">
              <a:buFont typeface="Arial" panose="020B0604020202020204" pitchFamily="34" charset="0"/>
              <a:buChar char="•"/>
            </a:pPr>
            <a:r>
              <a:rPr lang="en-US" sz="1600" dirty="0"/>
              <a:t>The United States needs “all hands on deck” and must attract and retain its top talent in these fields.</a:t>
            </a:r>
          </a:p>
          <a:p>
            <a:pPr marL="285750" indent="-285750">
              <a:buFont typeface="Arial" panose="020B0604020202020204" pitchFamily="34" charset="0"/>
              <a:buChar char="•"/>
            </a:pPr>
            <a:endParaRPr lang="en-US" sz="1600" dirty="0"/>
          </a:p>
          <a:p>
            <a:pPr marL="285750" indent="-285750">
              <a:buFont typeface="Arial" panose="020B0604020202020204" pitchFamily="34" charset="0"/>
              <a:buChar char="•"/>
            </a:pPr>
            <a:r>
              <a:rPr lang="en-US" sz="1600" dirty="0"/>
              <a:t>Demographic shifts underway mean that the pool of talent from which the nation draws is becoming more and more diverse, with present-day “minorities” projected to be in the majority by 2050</a:t>
            </a:r>
            <a:r>
              <a:rPr lang="en-US" sz="1600" dirty="0" smtClean="0"/>
              <a:t>.</a:t>
            </a:r>
            <a:endParaRPr lang="en-US" sz="1600" dirty="0"/>
          </a:p>
        </p:txBody>
      </p:sp>
      <p:pic>
        <p:nvPicPr>
          <p:cNvPr id="8" name="Picture 8"/>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5977029"/>
            <a:ext cx="9144000" cy="880971"/>
          </a:xfrm>
          <a:prstGeom prst="rect">
            <a:avLst/>
          </a:prstGeom>
          <a:noFill/>
          <a:extLst>
            <a:ext uri="{909E8E84-426E-40DD-AFC4-6F175D3DCCD1}">
              <a14:hiddenFill xmlns:a14="http://schemas.microsoft.com/office/drawing/2010/main">
                <a:solidFill>
                  <a:srgbClr val="FFFFFF"/>
                </a:solidFill>
              </a14:hiddenFill>
            </a:ext>
          </a:extLst>
        </p:spPr>
      </p:pic>
      <p:sp>
        <p:nvSpPr>
          <p:cNvPr id="9" name="TextBox 8"/>
          <p:cNvSpPr txBox="1"/>
          <p:nvPr/>
        </p:nvSpPr>
        <p:spPr>
          <a:xfrm>
            <a:off x="0" y="5569567"/>
            <a:ext cx="6493748" cy="400110"/>
          </a:xfrm>
          <a:prstGeom prst="rect">
            <a:avLst/>
          </a:prstGeom>
          <a:noFill/>
        </p:spPr>
        <p:txBody>
          <a:bodyPr wrap="square" rtlCol="0">
            <a:spAutoFit/>
          </a:bodyPr>
          <a:lstStyle/>
          <a:p>
            <a:r>
              <a:rPr lang="en-US" sz="1000" dirty="0" smtClean="0">
                <a:solidFill>
                  <a:schemeClr val="bg1">
                    <a:lumMod val="50000"/>
                  </a:schemeClr>
                </a:solidFill>
              </a:rPr>
              <a:t>Taken from </a:t>
            </a:r>
            <a:r>
              <a:rPr lang="en-US" sz="1000" i="1" dirty="0" smtClean="0">
                <a:solidFill>
                  <a:schemeClr val="bg1">
                    <a:lumMod val="50000"/>
                  </a:schemeClr>
                </a:solidFill>
              </a:rPr>
              <a:t>Seeking Solutions: Maximizing American Talent by Advancing Women of Color in Academia. Summary of a Conference. </a:t>
            </a:r>
            <a:r>
              <a:rPr lang="en-US" sz="1000" dirty="0" smtClean="0">
                <a:solidFill>
                  <a:schemeClr val="bg1">
                    <a:lumMod val="50000"/>
                  </a:schemeClr>
                </a:solidFill>
              </a:rPr>
              <a:t>National Academies Press, 2013.</a:t>
            </a:r>
            <a:endParaRPr lang="en-US" sz="1000" dirty="0">
              <a:solidFill>
                <a:schemeClr val="bg1">
                  <a:lumMod val="50000"/>
                </a:schemeClr>
              </a:solidFill>
            </a:endParaRPr>
          </a:p>
        </p:txBody>
      </p:sp>
      <p:pic>
        <p:nvPicPr>
          <p:cNvPr id="10" name="Picture 9"/>
          <p:cNvPicPr>
            <a:picLocks noChangeAspect="1" noChangeArrowheads="1"/>
          </p:cNvPicPr>
          <p:nvPr/>
        </p:nvPicPr>
        <p:blipFill>
          <a:blip r:embed="rId4">
            <a:duotone>
              <a:prstClr val="black"/>
              <a:schemeClr val="tx1">
                <a:lumMod val="95000"/>
                <a:lumOff val="5000"/>
                <a:tint val="45000"/>
                <a:satMod val="400000"/>
              </a:schemeClr>
            </a:duotone>
            <a:extLst>
              <a:ext uri="{28A0092B-C50C-407E-A947-70E740481C1C}">
                <a14:useLocalDpi xmlns:a14="http://schemas.microsoft.com/office/drawing/2010/main" val="0"/>
              </a:ext>
            </a:extLst>
          </a:blip>
          <a:srcRect/>
          <a:stretch>
            <a:fillRect/>
          </a:stretch>
        </p:blipFill>
        <p:spPr bwMode="auto">
          <a:xfrm>
            <a:off x="7039708" y="5622890"/>
            <a:ext cx="1999129" cy="32424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2262947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itle 12"/>
          <p:cNvSpPr>
            <a:spLocks noGrp="1"/>
          </p:cNvSpPr>
          <p:nvPr>
            <p:ph type="title"/>
          </p:nvPr>
        </p:nvSpPr>
        <p:spPr>
          <a:xfrm>
            <a:off x="457200" y="381000"/>
            <a:ext cx="7620000" cy="977153"/>
          </a:xfrm>
        </p:spPr>
        <p:txBody>
          <a:bodyPr>
            <a:normAutofit/>
          </a:bodyPr>
          <a:lstStyle/>
          <a:p>
            <a:r>
              <a:rPr lang="en-US" dirty="0">
                <a:solidFill>
                  <a:srgbClr val="009999"/>
                </a:solidFill>
              </a:rPr>
              <a:t>CAREER PATHWAYS OF WOMEN OF </a:t>
            </a:r>
            <a:r>
              <a:rPr lang="en-US" dirty="0" smtClean="0">
                <a:solidFill>
                  <a:srgbClr val="009999"/>
                </a:solidFill>
              </a:rPr>
              <a:t>COLOR</a:t>
            </a:r>
            <a:r>
              <a:rPr lang="en-US" dirty="0"/>
              <a:t/>
            </a:r>
            <a:br>
              <a:rPr lang="en-US" dirty="0"/>
            </a:br>
            <a:r>
              <a:rPr lang="en-US" dirty="0"/>
              <a:t>DONNA GINTHER AND SHULAMIT KAHN</a:t>
            </a:r>
            <a:endParaRPr lang="en-US" sz="1800" dirty="0">
              <a:solidFill>
                <a:srgbClr val="009999"/>
              </a:solidFill>
            </a:endParaRPr>
          </a:p>
        </p:txBody>
      </p:sp>
      <p:sp>
        <p:nvSpPr>
          <p:cNvPr id="14" name="Rectangle 13"/>
          <p:cNvSpPr/>
          <p:nvPr/>
        </p:nvSpPr>
        <p:spPr>
          <a:xfrm>
            <a:off x="609600" y="1600200"/>
            <a:ext cx="7467600" cy="3539430"/>
          </a:xfrm>
          <a:prstGeom prst="rect">
            <a:avLst/>
          </a:prstGeom>
        </p:spPr>
        <p:txBody>
          <a:bodyPr wrap="square">
            <a:spAutoFit/>
          </a:bodyPr>
          <a:lstStyle/>
          <a:p>
            <a:r>
              <a:rPr lang="en-US" sz="1600" dirty="0" smtClean="0"/>
              <a:t>A presentation by Donna Ginther from University of Kansas, and Shulamit Kahn from Boston University analyzed data to identify the representation of women of color at key points along the educational and career pathways in STEM fields. </a:t>
            </a:r>
          </a:p>
          <a:p>
            <a:endParaRPr lang="en-US" sz="1600" dirty="0"/>
          </a:p>
          <a:p>
            <a:r>
              <a:rPr lang="en-US" sz="1600" dirty="0" smtClean="0"/>
              <a:t>Overall, Ginther and Kahn found</a:t>
            </a:r>
          </a:p>
          <a:p>
            <a:pPr marL="285750" indent="-285750">
              <a:buFont typeface="Arial" panose="020B0604020202020204" pitchFamily="34" charset="0"/>
              <a:buChar char="•"/>
            </a:pPr>
            <a:r>
              <a:rPr lang="en-US" sz="1600" dirty="0" smtClean="0"/>
              <a:t>Women of color are </a:t>
            </a:r>
            <a:r>
              <a:rPr lang="en-US" sz="1600" b="1" dirty="0">
                <a:solidFill>
                  <a:srgbClr val="009999"/>
                </a:solidFill>
                <a:latin typeface="+mj-lt"/>
                <a:ea typeface="+mj-ea"/>
                <a:cs typeface="+mj-cs"/>
              </a:rPr>
              <a:t>less </a:t>
            </a:r>
            <a:r>
              <a:rPr lang="en-US" sz="1600" dirty="0" smtClean="0"/>
              <a:t>likely than white women to</a:t>
            </a:r>
          </a:p>
          <a:p>
            <a:pPr marL="742950" lvl="1" indent="-285750">
              <a:buFont typeface="Arial" panose="020B0604020202020204" pitchFamily="34" charset="0"/>
              <a:buChar char="•"/>
            </a:pPr>
            <a:r>
              <a:rPr lang="en-US" sz="1600" dirty="0" smtClean="0"/>
              <a:t>Graduate from college</a:t>
            </a:r>
          </a:p>
          <a:p>
            <a:pPr marL="742950" lvl="1" indent="-285750">
              <a:buFont typeface="Arial" panose="020B0604020202020204" pitchFamily="34" charset="0"/>
              <a:buChar char="•"/>
            </a:pPr>
            <a:r>
              <a:rPr lang="en-US" sz="1600" dirty="0" smtClean="0"/>
              <a:t>Obtain a PhD in science and engineering</a:t>
            </a:r>
          </a:p>
          <a:p>
            <a:pPr marL="742950" lvl="1" indent="-285750">
              <a:buFont typeface="Arial" panose="020B0604020202020204" pitchFamily="34" charset="0"/>
              <a:buChar char="•"/>
            </a:pPr>
            <a:r>
              <a:rPr lang="en-US" sz="1600" dirty="0" smtClean="0"/>
              <a:t>Obtain a tenure-track job in a non-minority-serving institution</a:t>
            </a:r>
          </a:p>
          <a:p>
            <a:pPr lvl="1"/>
            <a:endParaRPr lang="en-US" sz="1600" dirty="0" smtClean="0"/>
          </a:p>
          <a:p>
            <a:pPr marL="285750" indent="-285750">
              <a:buFont typeface="Arial" panose="020B0604020202020204" pitchFamily="34" charset="0"/>
              <a:buChar char="•"/>
            </a:pPr>
            <a:r>
              <a:rPr lang="en-US" sz="1600" dirty="0" smtClean="0"/>
              <a:t>Women of color are </a:t>
            </a:r>
            <a:r>
              <a:rPr lang="en-US" sz="1600" b="1" dirty="0">
                <a:solidFill>
                  <a:srgbClr val="009999"/>
                </a:solidFill>
                <a:latin typeface="+mj-lt"/>
                <a:ea typeface="+mj-ea"/>
                <a:cs typeface="+mj-cs"/>
              </a:rPr>
              <a:t>more</a:t>
            </a:r>
            <a:r>
              <a:rPr lang="en-US" sz="1600" dirty="0" smtClean="0"/>
              <a:t> likely than white women to</a:t>
            </a:r>
          </a:p>
          <a:p>
            <a:pPr marL="742950" lvl="1" indent="-285750">
              <a:buFont typeface="Arial" panose="020B0604020202020204" pitchFamily="34" charset="0"/>
              <a:buChar char="•"/>
            </a:pPr>
            <a:r>
              <a:rPr lang="en-US" sz="1600" dirty="0" smtClean="0"/>
              <a:t>Be employed in a non-tenure-track position</a:t>
            </a:r>
          </a:p>
          <a:p>
            <a:pPr marL="742950" lvl="1" indent="-285750">
              <a:buFont typeface="Arial" panose="020B0604020202020204" pitchFamily="34" charset="0"/>
              <a:buChar char="•"/>
            </a:pPr>
            <a:r>
              <a:rPr lang="en-US" sz="1600" dirty="0" smtClean="0"/>
              <a:t>Be employed at a minority-serving institution </a:t>
            </a:r>
          </a:p>
          <a:p>
            <a:pPr marL="742950" lvl="1" indent="-285750">
              <a:buFont typeface="Arial" panose="020B0604020202020204" pitchFamily="34" charset="0"/>
              <a:buChar char="•"/>
            </a:pPr>
            <a:endParaRPr lang="en-US" sz="1600" dirty="0"/>
          </a:p>
        </p:txBody>
      </p:sp>
      <p:pic>
        <p:nvPicPr>
          <p:cNvPr id="17" name="Picture 8"/>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5977029"/>
            <a:ext cx="9144000" cy="880971"/>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p:cNvSpPr txBox="1"/>
          <p:nvPr/>
        </p:nvSpPr>
        <p:spPr>
          <a:xfrm>
            <a:off x="0" y="5569567"/>
            <a:ext cx="6493748" cy="400110"/>
          </a:xfrm>
          <a:prstGeom prst="rect">
            <a:avLst/>
          </a:prstGeom>
          <a:noFill/>
        </p:spPr>
        <p:txBody>
          <a:bodyPr wrap="square" rtlCol="0">
            <a:spAutoFit/>
          </a:bodyPr>
          <a:lstStyle/>
          <a:p>
            <a:r>
              <a:rPr lang="en-US" sz="1000" dirty="0" smtClean="0">
                <a:solidFill>
                  <a:schemeClr val="bg1">
                    <a:lumMod val="50000"/>
                  </a:schemeClr>
                </a:solidFill>
              </a:rPr>
              <a:t>Taken from </a:t>
            </a:r>
            <a:r>
              <a:rPr lang="en-US" sz="1000" i="1" dirty="0" smtClean="0">
                <a:solidFill>
                  <a:schemeClr val="bg1">
                    <a:lumMod val="50000"/>
                  </a:schemeClr>
                </a:solidFill>
              </a:rPr>
              <a:t>Seeking Solutions: Maximizing American Talent by Advancing Women of Color in Academia. Summary of a Conference. </a:t>
            </a:r>
            <a:r>
              <a:rPr lang="en-US" sz="1000" dirty="0" smtClean="0">
                <a:solidFill>
                  <a:schemeClr val="bg1">
                    <a:lumMod val="50000"/>
                  </a:schemeClr>
                </a:solidFill>
              </a:rPr>
              <a:t>National Academies Press, 2013.</a:t>
            </a:r>
            <a:endParaRPr lang="en-US" sz="1000" dirty="0">
              <a:solidFill>
                <a:schemeClr val="bg1">
                  <a:lumMod val="50000"/>
                </a:schemeClr>
              </a:solidFill>
            </a:endParaRPr>
          </a:p>
        </p:txBody>
      </p:sp>
      <p:pic>
        <p:nvPicPr>
          <p:cNvPr id="6" name="Picture 5"/>
          <p:cNvPicPr>
            <a:picLocks noChangeAspect="1" noChangeArrowheads="1"/>
          </p:cNvPicPr>
          <p:nvPr/>
        </p:nvPicPr>
        <p:blipFill>
          <a:blip r:embed="rId4">
            <a:duotone>
              <a:prstClr val="black"/>
              <a:schemeClr val="tx1">
                <a:lumMod val="95000"/>
                <a:lumOff val="5000"/>
                <a:tint val="45000"/>
                <a:satMod val="400000"/>
              </a:schemeClr>
            </a:duotone>
            <a:extLst>
              <a:ext uri="{28A0092B-C50C-407E-A947-70E740481C1C}">
                <a14:useLocalDpi xmlns:a14="http://schemas.microsoft.com/office/drawing/2010/main" val="0"/>
              </a:ext>
            </a:extLst>
          </a:blip>
          <a:srcRect/>
          <a:stretch>
            <a:fillRect/>
          </a:stretch>
        </p:blipFill>
        <p:spPr bwMode="auto">
          <a:xfrm>
            <a:off x="7039708" y="5622890"/>
            <a:ext cx="1999129" cy="32424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9171943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08193" y="1600200"/>
            <a:ext cx="7199974" cy="3276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9" name="TextBox 18"/>
          <p:cNvSpPr txBox="1"/>
          <p:nvPr/>
        </p:nvSpPr>
        <p:spPr>
          <a:xfrm>
            <a:off x="304800" y="4915004"/>
            <a:ext cx="8388570" cy="523220"/>
          </a:xfrm>
          <a:prstGeom prst="rect">
            <a:avLst/>
          </a:prstGeom>
          <a:noFill/>
        </p:spPr>
        <p:txBody>
          <a:bodyPr wrap="square" rtlCol="0">
            <a:spAutoFit/>
          </a:bodyPr>
          <a:lstStyle/>
          <a:p>
            <a:r>
              <a:rPr lang="en-US" sz="1200" dirty="0" smtClean="0"/>
              <a:t>Source: Ginther and Kahn presentation, based on 1994–2010 Outgoing Rotations of the Current Population Survey. </a:t>
            </a:r>
          </a:p>
          <a:p>
            <a:endParaRPr lang="en-US" sz="1600" dirty="0"/>
          </a:p>
        </p:txBody>
      </p:sp>
      <p:sp>
        <p:nvSpPr>
          <p:cNvPr id="20" name="Title 19"/>
          <p:cNvSpPr>
            <a:spLocks noGrp="1"/>
          </p:cNvSpPr>
          <p:nvPr>
            <p:ph type="title"/>
          </p:nvPr>
        </p:nvSpPr>
        <p:spPr>
          <a:xfrm>
            <a:off x="377715" y="152400"/>
            <a:ext cx="8388569" cy="1404938"/>
          </a:xfrm>
        </p:spPr>
        <p:txBody>
          <a:bodyPr>
            <a:noAutofit/>
          </a:bodyPr>
          <a:lstStyle/>
          <a:p>
            <a:r>
              <a:rPr lang="en-US" dirty="0" smtClean="0"/>
              <a:t/>
            </a:r>
            <a:br>
              <a:rPr lang="en-US" dirty="0" smtClean="0"/>
            </a:br>
            <a:r>
              <a:rPr lang="en-US" dirty="0"/>
              <a:t/>
            </a:r>
            <a:br>
              <a:rPr lang="en-US" dirty="0"/>
            </a:br>
            <a:r>
              <a:rPr lang="en-US" dirty="0" smtClean="0"/>
              <a:t/>
            </a:r>
            <a:br>
              <a:rPr lang="en-US" dirty="0" smtClean="0"/>
            </a:br>
            <a:r>
              <a:rPr lang="en-US" dirty="0"/>
              <a:t/>
            </a:r>
            <a:br>
              <a:rPr lang="en-US" dirty="0"/>
            </a:br>
            <a:r>
              <a:rPr lang="en-US" dirty="0" smtClean="0"/>
              <a:t/>
            </a:r>
            <a:br>
              <a:rPr lang="en-US" dirty="0" smtClean="0"/>
            </a:br>
            <a:r>
              <a:rPr lang="en-US" sz="1800" dirty="0">
                <a:solidFill>
                  <a:srgbClr val="009999"/>
                </a:solidFill>
              </a:rPr>
              <a:t>Figure: </a:t>
            </a:r>
            <a:r>
              <a:rPr lang="en-US" sz="1800" b="0" dirty="0">
                <a:solidFill>
                  <a:srgbClr val="009999"/>
                </a:solidFill>
              </a:rPr>
              <a:t>Percentage of US citizens ages 24-25 who are women of color (WOC) out </a:t>
            </a:r>
            <a:r>
              <a:rPr lang="en-US" sz="1800" b="0" dirty="0" smtClean="0">
                <a:solidFill>
                  <a:srgbClr val="009999"/>
                </a:solidFill>
              </a:rPr>
              <a:t>of: 1) the </a:t>
            </a:r>
            <a:r>
              <a:rPr lang="en-US" sz="1800" b="0" dirty="0">
                <a:solidFill>
                  <a:srgbClr val="009999"/>
                </a:solidFill>
              </a:rPr>
              <a:t>total population of 24-25 year-old citizens, </a:t>
            </a:r>
            <a:r>
              <a:rPr lang="en-US" sz="1800" b="0" dirty="0" smtClean="0">
                <a:solidFill>
                  <a:srgbClr val="009999"/>
                </a:solidFill>
              </a:rPr>
              <a:t>2) the </a:t>
            </a:r>
            <a:r>
              <a:rPr lang="en-US" sz="1800" b="0" dirty="0">
                <a:solidFill>
                  <a:srgbClr val="009999"/>
                </a:solidFill>
              </a:rPr>
              <a:t>high school graduates among </a:t>
            </a:r>
            <a:r>
              <a:rPr lang="en-US" sz="1800" b="0" dirty="0" smtClean="0">
                <a:solidFill>
                  <a:srgbClr val="009999"/>
                </a:solidFill>
              </a:rPr>
              <a:t>24-25 </a:t>
            </a:r>
            <a:r>
              <a:rPr lang="en-US" sz="1800" b="0" dirty="0">
                <a:solidFill>
                  <a:srgbClr val="009999"/>
                </a:solidFill>
              </a:rPr>
              <a:t>year-old citizens, and </a:t>
            </a:r>
            <a:r>
              <a:rPr lang="en-US" sz="1800" b="0" dirty="0" smtClean="0">
                <a:solidFill>
                  <a:srgbClr val="009999"/>
                </a:solidFill>
              </a:rPr>
              <a:t>3) the </a:t>
            </a:r>
            <a:r>
              <a:rPr lang="en-US" sz="1800" b="0" dirty="0">
                <a:solidFill>
                  <a:srgbClr val="009999"/>
                </a:solidFill>
              </a:rPr>
              <a:t>college graduates among </a:t>
            </a:r>
            <a:r>
              <a:rPr lang="en-US" sz="1800" b="0" dirty="0" smtClean="0">
                <a:solidFill>
                  <a:srgbClr val="009999"/>
                </a:solidFill>
              </a:rPr>
              <a:t>24-25 </a:t>
            </a:r>
            <a:r>
              <a:rPr lang="en-US" sz="1800" b="0" dirty="0">
                <a:solidFill>
                  <a:srgbClr val="009999"/>
                </a:solidFill>
              </a:rPr>
              <a:t>year-old citizens.</a:t>
            </a:r>
          </a:p>
        </p:txBody>
      </p:sp>
      <p:pic>
        <p:nvPicPr>
          <p:cNvPr id="23" name="Picture 8"/>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5977029"/>
            <a:ext cx="9144000" cy="880971"/>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5"/>
          <p:cNvPicPr>
            <a:picLocks noChangeAspect="1" noChangeArrowheads="1"/>
          </p:cNvPicPr>
          <p:nvPr/>
        </p:nvPicPr>
        <p:blipFill>
          <a:blip r:embed="rId5">
            <a:duotone>
              <a:prstClr val="black"/>
              <a:schemeClr val="tx1">
                <a:lumMod val="95000"/>
                <a:lumOff val="5000"/>
                <a:tint val="45000"/>
                <a:satMod val="400000"/>
              </a:schemeClr>
            </a:duotone>
            <a:extLst>
              <a:ext uri="{28A0092B-C50C-407E-A947-70E740481C1C}">
                <a14:useLocalDpi xmlns:a14="http://schemas.microsoft.com/office/drawing/2010/main" val="0"/>
              </a:ext>
            </a:extLst>
          </a:blip>
          <a:srcRect/>
          <a:stretch>
            <a:fillRect/>
          </a:stretch>
        </p:blipFill>
        <p:spPr bwMode="auto">
          <a:xfrm>
            <a:off x="7039708" y="5622890"/>
            <a:ext cx="1999129" cy="324243"/>
          </a:xfrm>
          <a:prstGeom prst="rect">
            <a:avLst/>
          </a:prstGeom>
          <a:noFill/>
          <a:extLst>
            <a:ext uri="{909E8E84-426E-40DD-AFC4-6F175D3DCCD1}">
              <a14:hiddenFill xmlns:a14="http://schemas.microsoft.com/office/drawing/2010/main">
                <a:solidFill>
                  <a:srgbClr val="FFFFFF"/>
                </a:solidFill>
              </a14:hiddenFill>
            </a:ext>
          </a:extLst>
        </p:spPr>
      </p:pic>
      <p:sp>
        <p:nvSpPr>
          <p:cNvPr id="7" name="TextBox 6"/>
          <p:cNvSpPr txBox="1"/>
          <p:nvPr/>
        </p:nvSpPr>
        <p:spPr>
          <a:xfrm>
            <a:off x="0" y="5569567"/>
            <a:ext cx="6493748" cy="400110"/>
          </a:xfrm>
          <a:prstGeom prst="rect">
            <a:avLst/>
          </a:prstGeom>
          <a:noFill/>
        </p:spPr>
        <p:txBody>
          <a:bodyPr wrap="square" rtlCol="0">
            <a:spAutoFit/>
          </a:bodyPr>
          <a:lstStyle/>
          <a:p>
            <a:r>
              <a:rPr lang="en-US" sz="1000" dirty="0" smtClean="0">
                <a:solidFill>
                  <a:schemeClr val="bg1">
                    <a:lumMod val="50000"/>
                  </a:schemeClr>
                </a:solidFill>
              </a:rPr>
              <a:t>Taken from </a:t>
            </a:r>
            <a:r>
              <a:rPr lang="en-US" sz="1000" i="1" dirty="0" smtClean="0">
                <a:solidFill>
                  <a:schemeClr val="bg1">
                    <a:lumMod val="50000"/>
                  </a:schemeClr>
                </a:solidFill>
              </a:rPr>
              <a:t>Seeking Solutions: Maximizing American Talent by Advancing Women of Color in Academia. Summary of a Conference. </a:t>
            </a:r>
            <a:r>
              <a:rPr lang="en-US" sz="1000" dirty="0" smtClean="0">
                <a:solidFill>
                  <a:schemeClr val="bg1">
                    <a:lumMod val="50000"/>
                  </a:schemeClr>
                </a:solidFill>
              </a:rPr>
              <a:t>National Academies Press, 2013.</a:t>
            </a:r>
            <a:endParaRPr lang="en-US" sz="1000" dirty="0">
              <a:solidFill>
                <a:schemeClr val="bg1">
                  <a:lumMod val="50000"/>
                </a:schemeClr>
              </a:solidFill>
            </a:endParaRPr>
          </a:p>
        </p:txBody>
      </p:sp>
    </p:spTree>
    <p:extLst>
      <p:ext uri="{BB962C8B-B14F-4D97-AF65-F5344CB8AC3E}">
        <p14:creationId xmlns:p14="http://schemas.microsoft.com/office/powerpoint/2010/main" val="80919754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itle 12"/>
          <p:cNvSpPr>
            <a:spLocks noGrp="1"/>
          </p:cNvSpPr>
          <p:nvPr>
            <p:ph type="title"/>
          </p:nvPr>
        </p:nvSpPr>
        <p:spPr>
          <a:xfrm>
            <a:off x="457200" y="228600"/>
            <a:ext cx="7620000" cy="977153"/>
          </a:xfrm>
        </p:spPr>
        <p:txBody>
          <a:bodyPr>
            <a:normAutofit/>
          </a:bodyPr>
          <a:lstStyle/>
          <a:p>
            <a:r>
              <a:rPr lang="en-US" dirty="0" smtClean="0">
                <a:solidFill>
                  <a:srgbClr val="009999"/>
                </a:solidFill>
              </a:rPr>
              <a:t>WORK-LIFE </a:t>
            </a:r>
            <a:r>
              <a:rPr lang="en-US" dirty="0">
                <a:solidFill>
                  <a:srgbClr val="009999"/>
                </a:solidFill>
              </a:rPr>
              <a:t>BALANCE AND SOURCES OF STRESS</a:t>
            </a:r>
            <a:r>
              <a:rPr lang="en-US" sz="1800" dirty="0">
                <a:solidFill>
                  <a:srgbClr val="009999"/>
                </a:solidFill>
              </a:rPr>
              <a:t/>
            </a:r>
            <a:br>
              <a:rPr lang="en-US" sz="1800" dirty="0">
                <a:solidFill>
                  <a:srgbClr val="009999"/>
                </a:solidFill>
              </a:rPr>
            </a:br>
            <a:r>
              <a:rPr lang="en-US" sz="1800" dirty="0" smtClean="0"/>
              <a:t>SYLVIA HURTADO</a:t>
            </a:r>
            <a:endParaRPr lang="en-US" sz="1800" dirty="0">
              <a:solidFill>
                <a:srgbClr val="009999"/>
              </a:solidFill>
            </a:endParaRPr>
          </a:p>
        </p:txBody>
      </p:sp>
      <p:sp>
        <p:nvSpPr>
          <p:cNvPr id="14" name="Rectangle 13"/>
          <p:cNvSpPr/>
          <p:nvPr/>
        </p:nvSpPr>
        <p:spPr>
          <a:xfrm>
            <a:off x="457200" y="1143000"/>
            <a:ext cx="8153400" cy="4031873"/>
          </a:xfrm>
          <a:prstGeom prst="rect">
            <a:avLst/>
          </a:prstGeom>
        </p:spPr>
        <p:txBody>
          <a:bodyPr wrap="square">
            <a:spAutoFit/>
          </a:bodyPr>
          <a:lstStyle/>
          <a:p>
            <a:endParaRPr lang="en-US" sz="1600" dirty="0" smtClean="0"/>
          </a:p>
          <a:p>
            <a:r>
              <a:rPr lang="en-US" sz="1600" dirty="0" smtClean="0"/>
              <a:t>Sylvia Hurtado, director of the Higher Education Research Institute (HERI) at the University of California, Los Angeles, shared the results of her research on how the experiences of women of color faculty in STEM compare with those of other groups, based on HERI’s national faculty survey data. </a:t>
            </a:r>
          </a:p>
          <a:p>
            <a:r>
              <a:rPr lang="en-US" sz="1600" dirty="0" smtClean="0"/>
              <a:t> </a:t>
            </a:r>
          </a:p>
          <a:p>
            <a:r>
              <a:rPr lang="en-US" sz="1600" b="1" dirty="0" smtClean="0"/>
              <a:t>SOURCES OF STRESS </a:t>
            </a:r>
            <a:r>
              <a:rPr lang="en-US" sz="1600" dirty="0"/>
              <a:t>(reported most frequently by women of color)</a:t>
            </a:r>
            <a:r>
              <a:rPr lang="en-US" sz="1600" b="1" dirty="0" smtClean="0"/>
              <a:t>:</a:t>
            </a:r>
          </a:p>
          <a:p>
            <a:r>
              <a:rPr lang="en-US" sz="1600" dirty="0"/>
              <a:t> </a:t>
            </a:r>
          </a:p>
          <a:p>
            <a:pPr marL="285750" indent="-285750">
              <a:buFont typeface="Arial" panose="020B0604020202020204" pitchFamily="34" charset="0"/>
              <a:buChar char="•"/>
            </a:pPr>
            <a:r>
              <a:rPr lang="en-US" sz="1600" dirty="0" smtClean="0"/>
              <a:t>Lack </a:t>
            </a:r>
            <a:r>
              <a:rPr lang="en-US" sz="1600" dirty="0"/>
              <a:t>of personal time (86.4 percent)</a:t>
            </a:r>
          </a:p>
          <a:p>
            <a:pPr marL="285750" indent="-285750">
              <a:buFont typeface="Arial" panose="020B0604020202020204" pitchFamily="34" charset="0"/>
              <a:buChar char="•"/>
            </a:pPr>
            <a:r>
              <a:rPr lang="en-US" sz="1600" dirty="0" smtClean="0"/>
              <a:t>Self-imposed </a:t>
            </a:r>
            <a:r>
              <a:rPr lang="en-US" sz="1600" dirty="0"/>
              <a:t>high expectations (82.4 percent)</a:t>
            </a:r>
          </a:p>
          <a:p>
            <a:pPr marL="285750" indent="-285750">
              <a:buFont typeface="Arial" panose="020B0604020202020204" pitchFamily="34" charset="0"/>
              <a:buChar char="•"/>
            </a:pPr>
            <a:r>
              <a:rPr lang="en-US" sz="1600" dirty="0" smtClean="0"/>
              <a:t>Managing </a:t>
            </a:r>
            <a:r>
              <a:rPr lang="en-US" sz="1600" dirty="0"/>
              <a:t>household duties (79.0 percent)</a:t>
            </a:r>
          </a:p>
          <a:p>
            <a:pPr marL="285750" indent="-285750">
              <a:buFont typeface="Arial" panose="020B0604020202020204" pitchFamily="34" charset="0"/>
              <a:buChar char="•"/>
            </a:pPr>
            <a:r>
              <a:rPr lang="en-US" sz="1600" dirty="0" smtClean="0"/>
              <a:t>Working </a:t>
            </a:r>
            <a:r>
              <a:rPr lang="en-US" sz="1600" dirty="0"/>
              <a:t>with underprepared students (69.9 percent)</a:t>
            </a:r>
          </a:p>
          <a:p>
            <a:pPr marL="285750" indent="-285750">
              <a:buFont typeface="Arial" panose="020B0604020202020204" pitchFamily="34" charset="0"/>
              <a:buChar char="•"/>
            </a:pPr>
            <a:r>
              <a:rPr lang="en-US" sz="1600" dirty="0" smtClean="0"/>
              <a:t>Institutional budget </a:t>
            </a:r>
            <a:r>
              <a:rPr lang="en-US" sz="1600" dirty="0"/>
              <a:t>cuts  (66.0 percent)</a:t>
            </a:r>
          </a:p>
          <a:p>
            <a:pPr marL="285750" indent="-285750">
              <a:buFont typeface="Arial" panose="020B0604020202020204" pitchFamily="34" charset="0"/>
              <a:buChar char="•"/>
            </a:pPr>
            <a:r>
              <a:rPr lang="en-US" sz="1600" dirty="0" smtClean="0"/>
              <a:t>Personal </a:t>
            </a:r>
            <a:r>
              <a:rPr lang="en-US" sz="1600" dirty="0"/>
              <a:t>finances (65.8 percent)</a:t>
            </a:r>
          </a:p>
          <a:p>
            <a:pPr marL="285750" indent="-285750">
              <a:buFont typeface="Arial" panose="020B0604020202020204" pitchFamily="34" charset="0"/>
              <a:buChar char="•"/>
            </a:pPr>
            <a:r>
              <a:rPr lang="en-US" sz="1600" dirty="0" smtClean="0"/>
              <a:t>Research </a:t>
            </a:r>
            <a:r>
              <a:rPr lang="en-US" sz="1600" dirty="0"/>
              <a:t>or publishing demands (61.8 percent)</a:t>
            </a:r>
          </a:p>
          <a:p>
            <a:r>
              <a:rPr lang="en-US" sz="1600" dirty="0"/>
              <a:t> </a:t>
            </a:r>
            <a:endParaRPr lang="en-US" sz="1600" dirty="0" smtClean="0"/>
          </a:p>
        </p:txBody>
      </p:sp>
      <p:pic>
        <p:nvPicPr>
          <p:cNvPr id="17" name="Picture 8"/>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5977029"/>
            <a:ext cx="9144000" cy="880971"/>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p:cNvSpPr txBox="1"/>
          <p:nvPr/>
        </p:nvSpPr>
        <p:spPr>
          <a:xfrm>
            <a:off x="0" y="5569567"/>
            <a:ext cx="6705600" cy="400110"/>
          </a:xfrm>
          <a:prstGeom prst="rect">
            <a:avLst/>
          </a:prstGeom>
          <a:noFill/>
        </p:spPr>
        <p:txBody>
          <a:bodyPr wrap="square" rtlCol="0">
            <a:spAutoFit/>
          </a:bodyPr>
          <a:lstStyle/>
          <a:p>
            <a:r>
              <a:rPr lang="en-US" sz="1000" dirty="0" smtClean="0">
                <a:solidFill>
                  <a:schemeClr val="bg1">
                    <a:lumMod val="50000"/>
                  </a:schemeClr>
                </a:solidFill>
              </a:rPr>
              <a:t>Taken from </a:t>
            </a:r>
            <a:r>
              <a:rPr lang="en-US" sz="1000" i="1" dirty="0" smtClean="0">
                <a:solidFill>
                  <a:schemeClr val="bg1">
                    <a:lumMod val="50000"/>
                  </a:schemeClr>
                </a:solidFill>
              </a:rPr>
              <a:t>Seeking Solutions: Maximizing American Talent by Advancing Women of Color in Academia. Summary of a Conference. </a:t>
            </a:r>
            <a:r>
              <a:rPr lang="en-US" sz="1000" dirty="0" smtClean="0">
                <a:solidFill>
                  <a:schemeClr val="bg1">
                    <a:lumMod val="50000"/>
                  </a:schemeClr>
                </a:solidFill>
              </a:rPr>
              <a:t>National Academies Press, 2013.</a:t>
            </a:r>
            <a:endParaRPr lang="en-US" sz="1000" dirty="0">
              <a:solidFill>
                <a:schemeClr val="bg1">
                  <a:lumMod val="50000"/>
                </a:schemeClr>
              </a:solidFill>
            </a:endParaRPr>
          </a:p>
        </p:txBody>
      </p:sp>
      <p:pic>
        <p:nvPicPr>
          <p:cNvPr id="6" name="Picture 5"/>
          <p:cNvPicPr>
            <a:picLocks noChangeAspect="1" noChangeArrowheads="1"/>
          </p:cNvPicPr>
          <p:nvPr/>
        </p:nvPicPr>
        <p:blipFill>
          <a:blip r:embed="rId4">
            <a:duotone>
              <a:prstClr val="black"/>
              <a:schemeClr val="tx1">
                <a:lumMod val="95000"/>
                <a:lumOff val="5000"/>
                <a:tint val="45000"/>
                <a:satMod val="400000"/>
              </a:schemeClr>
            </a:duotone>
            <a:extLst>
              <a:ext uri="{28A0092B-C50C-407E-A947-70E740481C1C}">
                <a14:useLocalDpi xmlns:a14="http://schemas.microsoft.com/office/drawing/2010/main" val="0"/>
              </a:ext>
            </a:extLst>
          </a:blip>
          <a:srcRect/>
          <a:stretch>
            <a:fillRect/>
          </a:stretch>
        </p:blipFill>
        <p:spPr bwMode="auto">
          <a:xfrm>
            <a:off x="7039708" y="5622890"/>
            <a:ext cx="1999129" cy="32424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6854353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itle 12"/>
          <p:cNvSpPr>
            <a:spLocks noGrp="1"/>
          </p:cNvSpPr>
          <p:nvPr>
            <p:ph type="title"/>
          </p:nvPr>
        </p:nvSpPr>
        <p:spPr>
          <a:xfrm>
            <a:off x="457200" y="381000"/>
            <a:ext cx="7620000" cy="977153"/>
          </a:xfrm>
        </p:spPr>
        <p:txBody>
          <a:bodyPr>
            <a:normAutofit/>
          </a:bodyPr>
          <a:lstStyle/>
          <a:p>
            <a:r>
              <a:rPr lang="en-US" sz="1800" dirty="0" smtClean="0">
                <a:solidFill>
                  <a:srgbClr val="009999"/>
                </a:solidFill>
              </a:rPr>
              <a:t>Table: </a:t>
            </a:r>
            <a:r>
              <a:rPr lang="en-US" sz="1800" b="0" dirty="0" smtClean="0">
                <a:solidFill>
                  <a:srgbClr val="009999"/>
                </a:solidFill>
              </a:rPr>
              <a:t>Proportion </a:t>
            </a:r>
            <a:r>
              <a:rPr lang="en-US" sz="1800" b="0" dirty="0">
                <a:solidFill>
                  <a:srgbClr val="009999"/>
                </a:solidFill>
              </a:rPr>
              <a:t>of STEM Faculty by Race/Ethnicity, Gender, and Academic Rank (n=11,039), by Percent </a:t>
            </a:r>
          </a:p>
        </p:txBody>
      </p:sp>
      <p:sp>
        <p:nvSpPr>
          <p:cNvPr id="14" name="Rectangle 13"/>
          <p:cNvSpPr/>
          <p:nvPr/>
        </p:nvSpPr>
        <p:spPr>
          <a:xfrm>
            <a:off x="609600" y="1600199"/>
            <a:ext cx="7467600" cy="338554"/>
          </a:xfrm>
          <a:prstGeom prst="rect">
            <a:avLst/>
          </a:prstGeom>
        </p:spPr>
        <p:txBody>
          <a:bodyPr wrap="square">
            <a:spAutoFit/>
          </a:bodyPr>
          <a:lstStyle/>
          <a:p>
            <a:r>
              <a:rPr lang="en-US" sz="1600" dirty="0"/>
              <a:t> </a:t>
            </a:r>
          </a:p>
        </p:txBody>
      </p:sp>
      <p:pic>
        <p:nvPicPr>
          <p:cNvPr id="17" name="Picture 8"/>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5977029"/>
            <a:ext cx="9144000" cy="880971"/>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2" name="Table 1"/>
          <p:cNvGraphicFramePr>
            <a:graphicFrameLocks noGrp="1"/>
          </p:cNvGraphicFramePr>
          <p:nvPr>
            <p:extLst>
              <p:ext uri="{D42A27DB-BD31-4B8C-83A1-F6EECF244321}">
                <p14:modId xmlns:p14="http://schemas.microsoft.com/office/powerpoint/2010/main" val="3729874796"/>
              </p:ext>
            </p:extLst>
          </p:nvPr>
        </p:nvGraphicFramePr>
        <p:xfrm>
          <a:off x="457200" y="1600199"/>
          <a:ext cx="7543800" cy="2884782"/>
        </p:xfrm>
        <a:graphic>
          <a:graphicData uri="http://schemas.openxmlformats.org/drawingml/2006/table">
            <a:tbl>
              <a:tblPr firstRow="1" bandRow="1">
                <a:tableStyleId>{5C22544A-7EE6-4342-B048-85BDC9FD1C3A}</a:tableStyleId>
              </a:tblPr>
              <a:tblGrid>
                <a:gridCol w="1143000"/>
                <a:gridCol w="990152"/>
                <a:gridCol w="1066576"/>
                <a:gridCol w="1066576"/>
                <a:gridCol w="1066576"/>
                <a:gridCol w="1066576"/>
                <a:gridCol w="1144344"/>
              </a:tblGrid>
              <a:tr h="358877">
                <a:tc rowSpan="2">
                  <a:txBody>
                    <a:bodyPr/>
                    <a:lstStyle/>
                    <a:p>
                      <a:pPr algn="ctr"/>
                      <a:r>
                        <a:rPr lang="en-US" sz="1200" dirty="0" smtClean="0"/>
                        <a:t>Population</a:t>
                      </a:r>
                      <a:endParaRPr lang="en-US" sz="1200" dirty="0"/>
                    </a:p>
                  </a:txBody>
                  <a:tcPr/>
                </a:tc>
                <a:tc rowSpan="2">
                  <a:txBody>
                    <a:bodyPr/>
                    <a:lstStyle/>
                    <a:p>
                      <a:pPr algn="ctr"/>
                      <a:r>
                        <a:rPr lang="en-US" sz="1200" dirty="0" smtClean="0"/>
                        <a:t>% of Sample</a:t>
                      </a:r>
                      <a:endParaRPr lang="en-US" sz="1200" dirty="0"/>
                    </a:p>
                  </a:txBody>
                  <a:tcPr/>
                </a:tc>
                <a:tc gridSpan="5">
                  <a:txBody>
                    <a:bodyPr/>
                    <a:lstStyle/>
                    <a:p>
                      <a:pPr algn="ctr"/>
                      <a:r>
                        <a:rPr lang="en-US" sz="1200" dirty="0" smtClean="0"/>
                        <a:t>Academic</a:t>
                      </a:r>
                      <a:r>
                        <a:rPr lang="en-US" sz="1200" baseline="0" dirty="0" smtClean="0"/>
                        <a:t> Rank</a:t>
                      </a:r>
                      <a:endParaRPr lang="en-US" sz="1200" dirty="0"/>
                    </a:p>
                  </a:txBody>
                  <a:tcPr/>
                </a:tc>
                <a:tc hMerge="1">
                  <a:txBody>
                    <a:bodyPr/>
                    <a:lstStyle/>
                    <a:p>
                      <a:endParaRPr lang="en-US" sz="800" dirty="0"/>
                    </a:p>
                  </a:txBody>
                  <a:tcPr/>
                </a:tc>
                <a:tc hMerge="1">
                  <a:txBody>
                    <a:bodyPr/>
                    <a:lstStyle/>
                    <a:p>
                      <a:endParaRPr lang="en-US" sz="800" dirty="0"/>
                    </a:p>
                  </a:txBody>
                  <a:tcPr/>
                </a:tc>
                <a:tc hMerge="1">
                  <a:txBody>
                    <a:bodyPr/>
                    <a:lstStyle/>
                    <a:p>
                      <a:endParaRPr lang="en-US" sz="800" dirty="0"/>
                    </a:p>
                  </a:txBody>
                  <a:tcPr/>
                </a:tc>
                <a:tc hMerge="1">
                  <a:txBody>
                    <a:bodyPr/>
                    <a:lstStyle/>
                    <a:p>
                      <a:endParaRPr lang="en-US" sz="800" dirty="0"/>
                    </a:p>
                  </a:txBody>
                  <a:tcPr/>
                </a:tc>
              </a:tr>
              <a:tr h="383458">
                <a:tc vMerge="1">
                  <a:txBody>
                    <a:bodyPr/>
                    <a:lstStyle/>
                    <a:p>
                      <a:endParaRPr lang="en-US" sz="1000" dirty="0"/>
                    </a:p>
                  </a:txBody>
                  <a:tcPr>
                    <a:solidFill>
                      <a:schemeClr val="tx2">
                        <a:lumMod val="60000"/>
                        <a:lumOff val="40000"/>
                      </a:schemeClr>
                    </a:solidFill>
                  </a:tcPr>
                </a:tc>
                <a:tc vMerge="1">
                  <a:txBody>
                    <a:bodyPr/>
                    <a:lstStyle/>
                    <a:p>
                      <a:endParaRPr lang="en-US" sz="1000" dirty="0"/>
                    </a:p>
                  </a:txBody>
                  <a:tcPr>
                    <a:solidFill>
                      <a:schemeClr val="tx2">
                        <a:lumMod val="60000"/>
                        <a:lumOff val="40000"/>
                      </a:schemeClr>
                    </a:solidFill>
                  </a:tcPr>
                </a:tc>
                <a:tc>
                  <a:txBody>
                    <a:bodyPr/>
                    <a:lstStyle/>
                    <a:p>
                      <a:pPr marL="0" algn="ctr" defTabSz="914400" rtl="0" eaLnBrk="1" latinLnBrk="0" hangingPunct="1"/>
                      <a:r>
                        <a:rPr lang="en-US" sz="1200" kern="1200" dirty="0" smtClean="0">
                          <a:solidFill>
                            <a:schemeClr val="bg1"/>
                          </a:solidFill>
                        </a:rPr>
                        <a:t>Professor %</a:t>
                      </a:r>
                      <a:endParaRPr lang="en-US" sz="1200" b="1" kern="1200" dirty="0">
                        <a:solidFill>
                          <a:schemeClr val="bg1"/>
                        </a:solidFill>
                        <a:latin typeface="+mn-lt"/>
                        <a:ea typeface="+mn-ea"/>
                        <a:cs typeface="+mn-cs"/>
                      </a:endParaRPr>
                    </a:p>
                  </a:txBody>
                  <a:tcPr>
                    <a:solidFill>
                      <a:srgbClr val="0070C0"/>
                    </a:solidFill>
                  </a:tcPr>
                </a:tc>
                <a:tc>
                  <a:txBody>
                    <a:bodyPr/>
                    <a:lstStyle/>
                    <a:p>
                      <a:pPr marL="0" algn="ctr" defTabSz="914400" rtl="0" eaLnBrk="1" latinLnBrk="0" hangingPunct="1"/>
                      <a:r>
                        <a:rPr lang="en-US" sz="1200" kern="1200" dirty="0" smtClean="0">
                          <a:solidFill>
                            <a:schemeClr val="bg1"/>
                          </a:solidFill>
                        </a:rPr>
                        <a:t>Associate Professor %</a:t>
                      </a:r>
                      <a:endParaRPr lang="en-US" sz="1200" b="1" kern="1200" dirty="0">
                        <a:solidFill>
                          <a:schemeClr val="bg1"/>
                        </a:solidFill>
                        <a:latin typeface="+mn-lt"/>
                        <a:ea typeface="+mn-ea"/>
                        <a:cs typeface="+mn-cs"/>
                      </a:endParaRPr>
                    </a:p>
                  </a:txBody>
                  <a:tcPr>
                    <a:solidFill>
                      <a:srgbClr val="0070C0"/>
                    </a:solidFill>
                  </a:tcPr>
                </a:tc>
                <a:tc>
                  <a:txBody>
                    <a:bodyPr/>
                    <a:lstStyle/>
                    <a:p>
                      <a:pPr marL="0" algn="ctr" defTabSz="914400" rtl="0" eaLnBrk="1" latinLnBrk="0" hangingPunct="1"/>
                      <a:r>
                        <a:rPr lang="en-US" sz="1200" kern="1200" dirty="0" smtClean="0">
                          <a:solidFill>
                            <a:schemeClr val="bg1"/>
                          </a:solidFill>
                        </a:rPr>
                        <a:t>Assistant Professor %</a:t>
                      </a:r>
                      <a:endParaRPr lang="en-US" sz="1200" b="1" kern="1200" dirty="0">
                        <a:solidFill>
                          <a:schemeClr val="bg1"/>
                        </a:solidFill>
                        <a:latin typeface="+mn-lt"/>
                        <a:ea typeface="+mn-ea"/>
                        <a:cs typeface="+mn-cs"/>
                      </a:endParaRPr>
                    </a:p>
                  </a:txBody>
                  <a:tcPr>
                    <a:solidFill>
                      <a:srgbClr val="0070C0"/>
                    </a:solidFill>
                  </a:tcPr>
                </a:tc>
                <a:tc>
                  <a:txBody>
                    <a:bodyPr/>
                    <a:lstStyle/>
                    <a:p>
                      <a:pPr marL="0" algn="ctr" defTabSz="914400" rtl="0" eaLnBrk="1" latinLnBrk="0" hangingPunct="1"/>
                      <a:r>
                        <a:rPr lang="en-US" sz="1200" kern="1200" dirty="0" smtClean="0">
                          <a:solidFill>
                            <a:schemeClr val="bg1"/>
                          </a:solidFill>
                        </a:rPr>
                        <a:t>Lecturer / Instructor %</a:t>
                      </a:r>
                      <a:endParaRPr lang="en-US" sz="1200" b="1" kern="1200" dirty="0">
                        <a:solidFill>
                          <a:schemeClr val="bg1"/>
                        </a:solidFill>
                        <a:latin typeface="+mn-lt"/>
                        <a:ea typeface="+mn-ea"/>
                        <a:cs typeface="+mn-cs"/>
                      </a:endParaRPr>
                    </a:p>
                  </a:txBody>
                  <a:tcPr>
                    <a:solidFill>
                      <a:srgbClr val="0070C0"/>
                    </a:solidFill>
                  </a:tcPr>
                </a:tc>
                <a:tc>
                  <a:txBody>
                    <a:bodyPr/>
                    <a:lstStyle/>
                    <a:p>
                      <a:pPr marL="0" algn="ctr" defTabSz="914400" rtl="0" eaLnBrk="1" latinLnBrk="0" hangingPunct="1"/>
                      <a:r>
                        <a:rPr lang="en-US" sz="1200" kern="1200" dirty="0" smtClean="0">
                          <a:solidFill>
                            <a:schemeClr val="bg1"/>
                          </a:solidFill>
                        </a:rPr>
                        <a:t>No Rank Data % </a:t>
                      </a:r>
                      <a:endParaRPr lang="en-US" sz="1200" b="1" kern="1200" dirty="0">
                        <a:solidFill>
                          <a:schemeClr val="bg1"/>
                        </a:solidFill>
                        <a:latin typeface="+mn-lt"/>
                        <a:ea typeface="+mn-ea"/>
                        <a:cs typeface="+mn-cs"/>
                      </a:endParaRPr>
                    </a:p>
                  </a:txBody>
                  <a:tcPr>
                    <a:solidFill>
                      <a:srgbClr val="0070C0"/>
                    </a:solidFill>
                  </a:tcPr>
                </a:tc>
              </a:tr>
              <a:tr h="358877">
                <a:tc>
                  <a:txBody>
                    <a:bodyPr/>
                    <a:lstStyle/>
                    <a:p>
                      <a:r>
                        <a:rPr lang="en-US" sz="1200" dirty="0" smtClean="0"/>
                        <a:t>URM women</a:t>
                      </a:r>
                      <a:endParaRPr lang="en-US" sz="1200" dirty="0"/>
                    </a:p>
                  </a:txBody>
                  <a:tcPr/>
                </a:tc>
                <a:tc>
                  <a:txBody>
                    <a:bodyPr/>
                    <a:lstStyle/>
                    <a:p>
                      <a:pPr algn="ctr"/>
                      <a:r>
                        <a:rPr lang="en-US" sz="1200" dirty="0" smtClean="0"/>
                        <a:t>2.5</a:t>
                      </a:r>
                      <a:endParaRPr lang="en-US" sz="1200" dirty="0"/>
                    </a:p>
                  </a:txBody>
                  <a:tcPr/>
                </a:tc>
                <a:tc>
                  <a:txBody>
                    <a:bodyPr/>
                    <a:lstStyle/>
                    <a:p>
                      <a:pPr algn="ctr"/>
                      <a:r>
                        <a:rPr lang="en-US" sz="1200" dirty="0" smtClean="0"/>
                        <a:t>16.2</a:t>
                      </a:r>
                      <a:endParaRPr lang="en-US" sz="1200" dirty="0"/>
                    </a:p>
                  </a:txBody>
                  <a:tcPr/>
                </a:tc>
                <a:tc>
                  <a:txBody>
                    <a:bodyPr/>
                    <a:lstStyle/>
                    <a:p>
                      <a:pPr algn="ctr"/>
                      <a:r>
                        <a:rPr lang="en-US" sz="1200" dirty="0" smtClean="0"/>
                        <a:t>24.6</a:t>
                      </a:r>
                      <a:endParaRPr lang="en-US" sz="1200" dirty="0"/>
                    </a:p>
                  </a:txBody>
                  <a:tcPr/>
                </a:tc>
                <a:tc>
                  <a:txBody>
                    <a:bodyPr/>
                    <a:lstStyle/>
                    <a:p>
                      <a:pPr algn="ctr"/>
                      <a:r>
                        <a:rPr lang="en-US" sz="1200" dirty="0" smtClean="0"/>
                        <a:t>31.3</a:t>
                      </a:r>
                      <a:endParaRPr lang="en-US" sz="1200" dirty="0"/>
                    </a:p>
                  </a:txBody>
                  <a:tcPr/>
                </a:tc>
                <a:tc>
                  <a:txBody>
                    <a:bodyPr/>
                    <a:lstStyle/>
                    <a:p>
                      <a:pPr algn="ctr"/>
                      <a:r>
                        <a:rPr lang="en-US" sz="1200" dirty="0" smtClean="0"/>
                        <a:t>23.5</a:t>
                      </a:r>
                      <a:endParaRPr lang="en-US" sz="1200" dirty="0"/>
                    </a:p>
                  </a:txBody>
                  <a:tcPr/>
                </a:tc>
                <a:tc>
                  <a:txBody>
                    <a:bodyPr/>
                    <a:lstStyle/>
                    <a:p>
                      <a:pPr algn="ctr"/>
                      <a:r>
                        <a:rPr lang="en-US" sz="1200" dirty="0" smtClean="0"/>
                        <a:t>4.4</a:t>
                      </a:r>
                      <a:endParaRPr lang="en-US" sz="1200" dirty="0"/>
                    </a:p>
                  </a:txBody>
                  <a:tcPr/>
                </a:tc>
              </a:tr>
              <a:tr h="358877">
                <a:tc>
                  <a:txBody>
                    <a:bodyPr/>
                    <a:lstStyle/>
                    <a:p>
                      <a:r>
                        <a:rPr lang="en-US" sz="1200" dirty="0" smtClean="0"/>
                        <a:t>Asian women</a:t>
                      </a:r>
                      <a:endParaRPr lang="en-US" sz="1200" dirty="0"/>
                    </a:p>
                  </a:txBody>
                  <a:tcPr/>
                </a:tc>
                <a:tc>
                  <a:txBody>
                    <a:bodyPr/>
                    <a:lstStyle/>
                    <a:p>
                      <a:pPr algn="ctr"/>
                      <a:r>
                        <a:rPr lang="en-US" sz="1200" dirty="0" smtClean="0"/>
                        <a:t>2.3</a:t>
                      </a:r>
                      <a:endParaRPr lang="en-US" sz="1200" dirty="0"/>
                    </a:p>
                  </a:txBody>
                  <a:tcPr/>
                </a:tc>
                <a:tc>
                  <a:txBody>
                    <a:bodyPr/>
                    <a:lstStyle/>
                    <a:p>
                      <a:pPr algn="ctr"/>
                      <a:r>
                        <a:rPr lang="en-US" sz="1200" dirty="0" smtClean="0"/>
                        <a:t>18.6</a:t>
                      </a:r>
                      <a:endParaRPr lang="en-US" sz="1200" dirty="0"/>
                    </a:p>
                  </a:txBody>
                  <a:tcPr/>
                </a:tc>
                <a:tc>
                  <a:txBody>
                    <a:bodyPr/>
                    <a:lstStyle/>
                    <a:p>
                      <a:pPr algn="ctr"/>
                      <a:r>
                        <a:rPr lang="en-US" sz="1200" dirty="0" smtClean="0"/>
                        <a:t>29.5</a:t>
                      </a:r>
                      <a:endParaRPr lang="en-US" sz="1200" dirty="0"/>
                    </a:p>
                  </a:txBody>
                  <a:tcPr/>
                </a:tc>
                <a:tc>
                  <a:txBody>
                    <a:bodyPr/>
                    <a:lstStyle/>
                    <a:p>
                      <a:pPr algn="ctr"/>
                      <a:r>
                        <a:rPr lang="en-US" sz="1200" dirty="0" smtClean="0"/>
                        <a:t>30.2</a:t>
                      </a:r>
                      <a:endParaRPr lang="en-US" sz="1200" dirty="0"/>
                    </a:p>
                  </a:txBody>
                  <a:tcPr/>
                </a:tc>
                <a:tc>
                  <a:txBody>
                    <a:bodyPr/>
                    <a:lstStyle/>
                    <a:p>
                      <a:pPr algn="ctr"/>
                      <a:r>
                        <a:rPr lang="en-US" sz="1200" dirty="0" smtClean="0"/>
                        <a:t>15.1</a:t>
                      </a:r>
                      <a:endParaRPr lang="en-US" sz="1200" dirty="0"/>
                    </a:p>
                  </a:txBody>
                  <a:tcPr/>
                </a:tc>
                <a:tc>
                  <a:txBody>
                    <a:bodyPr/>
                    <a:lstStyle/>
                    <a:p>
                      <a:pPr algn="ctr"/>
                      <a:r>
                        <a:rPr lang="en-US" sz="1200" dirty="0" smtClean="0"/>
                        <a:t>6.6</a:t>
                      </a:r>
                      <a:endParaRPr lang="en-US" sz="1200" dirty="0"/>
                    </a:p>
                  </a:txBody>
                  <a:tcPr/>
                </a:tc>
              </a:tr>
              <a:tr h="358877">
                <a:tc>
                  <a:txBody>
                    <a:bodyPr/>
                    <a:lstStyle/>
                    <a:p>
                      <a:r>
                        <a:rPr lang="en-US" sz="1200" dirty="0" smtClean="0"/>
                        <a:t>White women</a:t>
                      </a:r>
                      <a:endParaRPr lang="en-US" sz="1200" dirty="0"/>
                    </a:p>
                  </a:txBody>
                  <a:tcPr/>
                </a:tc>
                <a:tc>
                  <a:txBody>
                    <a:bodyPr/>
                    <a:lstStyle/>
                    <a:p>
                      <a:pPr algn="ctr"/>
                      <a:r>
                        <a:rPr lang="en-US" sz="1200" dirty="0" smtClean="0"/>
                        <a:t>34.9</a:t>
                      </a:r>
                      <a:endParaRPr lang="en-US" sz="1200" dirty="0"/>
                    </a:p>
                  </a:txBody>
                  <a:tcPr/>
                </a:tc>
                <a:tc>
                  <a:txBody>
                    <a:bodyPr/>
                    <a:lstStyle/>
                    <a:p>
                      <a:pPr algn="ctr"/>
                      <a:r>
                        <a:rPr lang="en-US" sz="1200" dirty="0" smtClean="0"/>
                        <a:t>22.5</a:t>
                      </a:r>
                      <a:endParaRPr lang="en-US" sz="1200" dirty="0"/>
                    </a:p>
                  </a:txBody>
                  <a:tcPr/>
                </a:tc>
                <a:tc>
                  <a:txBody>
                    <a:bodyPr/>
                    <a:lstStyle/>
                    <a:p>
                      <a:pPr algn="ctr"/>
                      <a:r>
                        <a:rPr lang="en-US" sz="1200" dirty="0" smtClean="0"/>
                        <a:t>28.8</a:t>
                      </a:r>
                      <a:endParaRPr lang="en-US" sz="1200" dirty="0"/>
                    </a:p>
                  </a:txBody>
                  <a:tcPr/>
                </a:tc>
                <a:tc>
                  <a:txBody>
                    <a:bodyPr/>
                    <a:lstStyle/>
                    <a:p>
                      <a:pPr algn="ctr"/>
                      <a:r>
                        <a:rPr lang="en-US" sz="1200" dirty="0" smtClean="0"/>
                        <a:t>29.6</a:t>
                      </a:r>
                      <a:endParaRPr lang="en-US" sz="1200" dirty="0"/>
                    </a:p>
                  </a:txBody>
                  <a:tcPr/>
                </a:tc>
                <a:tc>
                  <a:txBody>
                    <a:bodyPr/>
                    <a:lstStyle/>
                    <a:p>
                      <a:pPr algn="ctr"/>
                      <a:r>
                        <a:rPr lang="en-US" sz="1200" dirty="0" smtClean="0"/>
                        <a:t>14.4</a:t>
                      </a:r>
                      <a:endParaRPr lang="en-US" sz="1200" dirty="0"/>
                    </a:p>
                  </a:txBody>
                  <a:tcPr/>
                </a:tc>
                <a:tc>
                  <a:txBody>
                    <a:bodyPr/>
                    <a:lstStyle/>
                    <a:p>
                      <a:pPr algn="ctr"/>
                      <a:r>
                        <a:rPr lang="en-US" sz="1200" dirty="0" smtClean="0"/>
                        <a:t>4.7</a:t>
                      </a:r>
                      <a:endParaRPr lang="en-US" sz="1200" dirty="0"/>
                    </a:p>
                  </a:txBody>
                  <a:tcPr/>
                </a:tc>
              </a:tr>
              <a:tr h="358877">
                <a:tc>
                  <a:txBody>
                    <a:bodyPr/>
                    <a:lstStyle/>
                    <a:p>
                      <a:r>
                        <a:rPr lang="en-US" sz="1200" dirty="0" smtClean="0"/>
                        <a:t>URM men</a:t>
                      </a:r>
                      <a:endParaRPr lang="en-US" sz="1200" dirty="0"/>
                    </a:p>
                  </a:txBody>
                  <a:tcPr/>
                </a:tc>
                <a:tc>
                  <a:txBody>
                    <a:bodyPr/>
                    <a:lstStyle/>
                    <a:p>
                      <a:pPr algn="ctr"/>
                      <a:r>
                        <a:rPr lang="en-US" sz="1200" dirty="0" smtClean="0"/>
                        <a:t>3.4</a:t>
                      </a:r>
                      <a:endParaRPr lang="en-US" sz="1200" dirty="0"/>
                    </a:p>
                  </a:txBody>
                  <a:tcPr/>
                </a:tc>
                <a:tc>
                  <a:txBody>
                    <a:bodyPr/>
                    <a:lstStyle/>
                    <a:p>
                      <a:pPr algn="ctr"/>
                      <a:r>
                        <a:rPr lang="en-US" sz="1200" dirty="0" smtClean="0"/>
                        <a:t>28.6</a:t>
                      </a:r>
                      <a:endParaRPr lang="en-US" sz="1200" dirty="0"/>
                    </a:p>
                  </a:txBody>
                  <a:tcPr/>
                </a:tc>
                <a:tc>
                  <a:txBody>
                    <a:bodyPr/>
                    <a:lstStyle/>
                    <a:p>
                      <a:pPr algn="ctr"/>
                      <a:r>
                        <a:rPr lang="en-US" sz="1200" dirty="0" smtClean="0"/>
                        <a:t>27.8</a:t>
                      </a:r>
                      <a:endParaRPr lang="en-US" sz="1200" dirty="0"/>
                    </a:p>
                  </a:txBody>
                  <a:tcPr/>
                </a:tc>
                <a:tc>
                  <a:txBody>
                    <a:bodyPr/>
                    <a:lstStyle/>
                    <a:p>
                      <a:pPr algn="ctr"/>
                      <a:r>
                        <a:rPr lang="en-US" sz="1200" dirty="0" smtClean="0"/>
                        <a:t>21.9</a:t>
                      </a:r>
                      <a:endParaRPr lang="en-US" sz="1200" dirty="0"/>
                    </a:p>
                  </a:txBody>
                  <a:tcPr/>
                </a:tc>
                <a:tc>
                  <a:txBody>
                    <a:bodyPr/>
                    <a:lstStyle/>
                    <a:p>
                      <a:pPr algn="ctr"/>
                      <a:r>
                        <a:rPr lang="en-US" sz="1200" dirty="0" smtClean="0"/>
                        <a:t>16.3</a:t>
                      </a:r>
                      <a:endParaRPr lang="en-US" sz="1200" dirty="0"/>
                    </a:p>
                  </a:txBody>
                  <a:tcPr/>
                </a:tc>
                <a:tc>
                  <a:txBody>
                    <a:bodyPr/>
                    <a:lstStyle/>
                    <a:p>
                      <a:pPr algn="ctr"/>
                      <a:r>
                        <a:rPr lang="en-US" sz="1200" dirty="0" smtClean="0"/>
                        <a:t>5.3</a:t>
                      </a:r>
                      <a:endParaRPr lang="en-US" sz="1200" dirty="0"/>
                    </a:p>
                  </a:txBody>
                  <a:tcPr/>
                </a:tc>
              </a:tr>
              <a:tr h="358877">
                <a:tc>
                  <a:txBody>
                    <a:bodyPr/>
                    <a:lstStyle/>
                    <a:p>
                      <a:r>
                        <a:rPr lang="en-US" sz="1200" dirty="0" smtClean="0"/>
                        <a:t>Asian men</a:t>
                      </a:r>
                      <a:endParaRPr lang="en-US" sz="1200" dirty="0"/>
                    </a:p>
                  </a:txBody>
                  <a:tcPr/>
                </a:tc>
                <a:tc>
                  <a:txBody>
                    <a:bodyPr/>
                    <a:lstStyle/>
                    <a:p>
                      <a:pPr algn="ctr"/>
                      <a:r>
                        <a:rPr lang="en-US" sz="1200" dirty="0" smtClean="0"/>
                        <a:t>5.1</a:t>
                      </a:r>
                      <a:endParaRPr lang="en-US" sz="1200" dirty="0"/>
                    </a:p>
                  </a:txBody>
                  <a:tcPr/>
                </a:tc>
                <a:tc>
                  <a:txBody>
                    <a:bodyPr/>
                    <a:lstStyle/>
                    <a:p>
                      <a:pPr algn="ctr"/>
                      <a:r>
                        <a:rPr lang="en-US" sz="1200" dirty="0" smtClean="0"/>
                        <a:t>30.8</a:t>
                      </a:r>
                      <a:endParaRPr lang="en-US" sz="1200" dirty="0"/>
                    </a:p>
                  </a:txBody>
                  <a:tcPr/>
                </a:tc>
                <a:tc>
                  <a:txBody>
                    <a:bodyPr/>
                    <a:lstStyle/>
                    <a:p>
                      <a:pPr algn="ctr"/>
                      <a:r>
                        <a:rPr lang="en-US" sz="1200" dirty="0" smtClean="0"/>
                        <a:t>24.1</a:t>
                      </a:r>
                      <a:endParaRPr lang="en-US" sz="1200" dirty="0"/>
                    </a:p>
                  </a:txBody>
                  <a:tcPr/>
                </a:tc>
                <a:tc>
                  <a:txBody>
                    <a:bodyPr/>
                    <a:lstStyle/>
                    <a:p>
                      <a:pPr algn="ctr"/>
                      <a:r>
                        <a:rPr lang="en-US" sz="1200" dirty="0" smtClean="0"/>
                        <a:t>28.8</a:t>
                      </a:r>
                      <a:endParaRPr lang="en-US" sz="1200" dirty="0"/>
                    </a:p>
                  </a:txBody>
                  <a:tcPr/>
                </a:tc>
                <a:tc>
                  <a:txBody>
                    <a:bodyPr/>
                    <a:lstStyle/>
                    <a:p>
                      <a:pPr algn="ctr"/>
                      <a:r>
                        <a:rPr lang="en-US" sz="1200" dirty="0" smtClean="0"/>
                        <a:t>6.5</a:t>
                      </a:r>
                      <a:endParaRPr lang="en-US" sz="1200" dirty="0"/>
                    </a:p>
                  </a:txBody>
                  <a:tcPr/>
                </a:tc>
                <a:tc>
                  <a:txBody>
                    <a:bodyPr/>
                    <a:lstStyle/>
                    <a:p>
                      <a:pPr algn="ctr"/>
                      <a:r>
                        <a:rPr lang="en-US" sz="1200" dirty="0" smtClean="0"/>
                        <a:t>9.7</a:t>
                      </a:r>
                      <a:endParaRPr lang="en-US" sz="1200" dirty="0"/>
                    </a:p>
                  </a:txBody>
                  <a:tcPr/>
                </a:tc>
              </a:tr>
              <a:tr h="193698">
                <a:tc>
                  <a:txBody>
                    <a:bodyPr/>
                    <a:lstStyle/>
                    <a:p>
                      <a:r>
                        <a:rPr lang="en-US" sz="1200" dirty="0" smtClean="0"/>
                        <a:t>White men</a:t>
                      </a:r>
                      <a:endParaRPr lang="en-US" sz="1200" dirty="0"/>
                    </a:p>
                  </a:txBody>
                  <a:tcPr/>
                </a:tc>
                <a:tc>
                  <a:txBody>
                    <a:bodyPr/>
                    <a:lstStyle/>
                    <a:p>
                      <a:pPr algn="ctr"/>
                      <a:r>
                        <a:rPr lang="en-US" sz="1200" dirty="0" smtClean="0"/>
                        <a:t>51.8</a:t>
                      </a:r>
                      <a:endParaRPr lang="en-US" sz="1200" dirty="0"/>
                    </a:p>
                  </a:txBody>
                  <a:tcPr/>
                </a:tc>
                <a:tc>
                  <a:txBody>
                    <a:bodyPr/>
                    <a:lstStyle/>
                    <a:p>
                      <a:pPr algn="ctr"/>
                      <a:r>
                        <a:rPr lang="en-US" sz="1200" dirty="0" smtClean="0"/>
                        <a:t>41.8</a:t>
                      </a:r>
                      <a:endParaRPr lang="en-US" sz="1200" dirty="0"/>
                    </a:p>
                  </a:txBody>
                  <a:tcPr/>
                </a:tc>
                <a:tc>
                  <a:txBody>
                    <a:bodyPr/>
                    <a:lstStyle/>
                    <a:p>
                      <a:pPr algn="ctr"/>
                      <a:r>
                        <a:rPr lang="en-US" sz="1200" dirty="0" smtClean="0"/>
                        <a:t>26.3</a:t>
                      </a:r>
                      <a:endParaRPr lang="en-US" sz="1200" dirty="0"/>
                    </a:p>
                  </a:txBody>
                  <a:tcPr/>
                </a:tc>
                <a:tc>
                  <a:txBody>
                    <a:bodyPr/>
                    <a:lstStyle/>
                    <a:p>
                      <a:pPr algn="ctr"/>
                      <a:r>
                        <a:rPr lang="en-US" sz="1200" dirty="0" smtClean="0"/>
                        <a:t>17.8</a:t>
                      </a:r>
                      <a:endParaRPr lang="en-US" sz="1200" dirty="0"/>
                    </a:p>
                  </a:txBody>
                  <a:tcPr/>
                </a:tc>
                <a:tc>
                  <a:txBody>
                    <a:bodyPr/>
                    <a:lstStyle/>
                    <a:p>
                      <a:pPr algn="ctr"/>
                      <a:r>
                        <a:rPr lang="en-US" sz="1200" dirty="0" smtClean="0"/>
                        <a:t>8.6</a:t>
                      </a:r>
                      <a:endParaRPr lang="en-US" sz="1200" dirty="0"/>
                    </a:p>
                  </a:txBody>
                  <a:tcPr/>
                </a:tc>
                <a:tc>
                  <a:txBody>
                    <a:bodyPr/>
                    <a:lstStyle/>
                    <a:p>
                      <a:pPr algn="ctr"/>
                      <a:r>
                        <a:rPr lang="en-US" sz="1200" dirty="0" smtClean="0"/>
                        <a:t>5.5</a:t>
                      </a:r>
                      <a:endParaRPr lang="en-US" sz="1200" dirty="0"/>
                    </a:p>
                  </a:txBody>
                  <a:tcPr/>
                </a:tc>
              </a:tr>
            </a:tbl>
          </a:graphicData>
        </a:graphic>
      </p:graphicFrame>
      <p:sp>
        <p:nvSpPr>
          <p:cNvPr id="3" name="TextBox 2"/>
          <p:cNvSpPr txBox="1"/>
          <p:nvPr/>
        </p:nvSpPr>
        <p:spPr>
          <a:xfrm>
            <a:off x="451929" y="4572000"/>
            <a:ext cx="7620000" cy="646331"/>
          </a:xfrm>
          <a:prstGeom prst="rect">
            <a:avLst/>
          </a:prstGeom>
          <a:noFill/>
        </p:spPr>
        <p:txBody>
          <a:bodyPr wrap="square" rtlCol="0">
            <a:spAutoFit/>
          </a:bodyPr>
          <a:lstStyle/>
          <a:p>
            <a:r>
              <a:rPr lang="en-US" sz="1200" dirty="0" smtClean="0"/>
              <a:t>Note: The categories for Latino, Native American, and African American have been collapsed into the category “underrepresented minority” (URM). </a:t>
            </a:r>
          </a:p>
          <a:p>
            <a:r>
              <a:rPr lang="en-US" sz="1200" dirty="0" smtClean="0"/>
              <a:t>Source: Hurtado presentation, based on </a:t>
            </a:r>
            <a:r>
              <a:rPr lang="en-US" sz="1200" dirty="0"/>
              <a:t>s</a:t>
            </a:r>
            <a:r>
              <a:rPr lang="en-US" sz="1200" dirty="0" smtClean="0"/>
              <a:t>ample from the HERI Faculty Survey. </a:t>
            </a:r>
            <a:endParaRPr lang="en-US" sz="1200" dirty="0"/>
          </a:p>
        </p:txBody>
      </p:sp>
      <p:sp>
        <p:nvSpPr>
          <p:cNvPr id="7" name="TextBox 6"/>
          <p:cNvSpPr txBox="1"/>
          <p:nvPr/>
        </p:nvSpPr>
        <p:spPr>
          <a:xfrm>
            <a:off x="0" y="5569567"/>
            <a:ext cx="6493748" cy="400110"/>
          </a:xfrm>
          <a:prstGeom prst="rect">
            <a:avLst/>
          </a:prstGeom>
          <a:noFill/>
        </p:spPr>
        <p:txBody>
          <a:bodyPr wrap="square" rtlCol="0">
            <a:spAutoFit/>
          </a:bodyPr>
          <a:lstStyle/>
          <a:p>
            <a:r>
              <a:rPr lang="en-US" sz="1000" dirty="0" smtClean="0">
                <a:solidFill>
                  <a:schemeClr val="bg1">
                    <a:lumMod val="50000"/>
                  </a:schemeClr>
                </a:solidFill>
              </a:rPr>
              <a:t>Taken from </a:t>
            </a:r>
            <a:r>
              <a:rPr lang="en-US" sz="1000" i="1" dirty="0" smtClean="0">
                <a:solidFill>
                  <a:schemeClr val="bg1">
                    <a:lumMod val="50000"/>
                  </a:schemeClr>
                </a:solidFill>
              </a:rPr>
              <a:t>Seeking Solutions: Maximizing American Talent by Advancing Women of Color in Academia. Summary of a Conference. </a:t>
            </a:r>
            <a:r>
              <a:rPr lang="en-US" sz="1000" dirty="0" smtClean="0">
                <a:solidFill>
                  <a:schemeClr val="bg1">
                    <a:lumMod val="50000"/>
                  </a:schemeClr>
                </a:solidFill>
              </a:rPr>
              <a:t>National Academies Press, 2013.</a:t>
            </a:r>
            <a:endParaRPr lang="en-US" sz="1000" dirty="0">
              <a:solidFill>
                <a:schemeClr val="bg1">
                  <a:lumMod val="50000"/>
                </a:schemeClr>
              </a:solidFill>
            </a:endParaRPr>
          </a:p>
        </p:txBody>
      </p:sp>
      <p:pic>
        <p:nvPicPr>
          <p:cNvPr id="8" name="Picture 7"/>
          <p:cNvPicPr>
            <a:picLocks noChangeAspect="1" noChangeArrowheads="1"/>
          </p:cNvPicPr>
          <p:nvPr/>
        </p:nvPicPr>
        <p:blipFill>
          <a:blip r:embed="rId4">
            <a:duotone>
              <a:prstClr val="black"/>
              <a:schemeClr val="tx1">
                <a:lumMod val="95000"/>
                <a:lumOff val="5000"/>
                <a:tint val="45000"/>
                <a:satMod val="400000"/>
              </a:schemeClr>
            </a:duotone>
            <a:extLst>
              <a:ext uri="{28A0092B-C50C-407E-A947-70E740481C1C}">
                <a14:useLocalDpi xmlns:a14="http://schemas.microsoft.com/office/drawing/2010/main" val="0"/>
              </a:ext>
            </a:extLst>
          </a:blip>
          <a:srcRect/>
          <a:stretch>
            <a:fillRect/>
          </a:stretch>
        </p:blipFill>
        <p:spPr bwMode="auto">
          <a:xfrm>
            <a:off x="7039708" y="5622890"/>
            <a:ext cx="1999129" cy="32424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6325689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304800"/>
            <a:ext cx="8382000" cy="838200"/>
          </a:xfrm>
        </p:spPr>
        <p:txBody>
          <a:bodyPr>
            <a:normAutofit/>
          </a:bodyPr>
          <a:lstStyle/>
          <a:p>
            <a:r>
              <a:rPr lang="en-US" dirty="0" smtClean="0">
                <a:solidFill>
                  <a:srgbClr val="009999"/>
                </a:solidFill>
              </a:rPr>
              <a:t>BIASES </a:t>
            </a:r>
            <a:r>
              <a:rPr lang="en-US" dirty="0">
                <a:solidFill>
                  <a:srgbClr val="009999"/>
                </a:solidFill>
              </a:rPr>
              <a:t>FACED BY WOMEN OF COLOR</a:t>
            </a:r>
            <a:r>
              <a:rPr lang="en-US" dirty="0"/>
              <a:t/>
            </a:r>
            <a:br>
              <a:rPr lang="en-US" dirty="0"/>
            </a:br>
            <a:r>
              <a:rPr lang="en-US" dirty="0" smtClean="0"/>
              <a:t>JOAN WILLIAMS</a:t>
            </a:r>
            <a:endParaRPr lang="en-US" dirty="0"/>
          </a:p>
        </p:txBody>
      </p:sp>
      <p:sp>
        <p:nvSpPr>
          <p:cNvPr id="4" name="Text Placeholder 3"/>
          <p:cNvSpPr>
            <a:spLocks noGrp="1"/>
          </p:cNvSpPr>
          <p:nvPr>
            <p:ph type="body" sz="half" idx="2"/>
          </p:nvPr>
        </p:nvSpPr>
        <p:spPr>
          <a:xfrm>
            <a:off x="533400" y="1143000"/>
            <a:ext cx="8001000" cy="1600200"/>
          </a:xfrm>
        </p:spPr>
        <p:txBody>
          <a:bodyPr>
            <a:normAutofit/>
          </a:bodyPr>
          <a:lstStyle/>
          <a:p>
            <a:r>
              <a:rPr lang="en-US" sz="1600" dirty="0"/>
              <a:t>Joan Williams, </a:t>
            </a:r>
            <a:r>
              <a:rPr lang="en-US" sz="1600" dirty="0" smtClean="0"/>
              <a:t>from the Center </a:t>
            </a:r>
            <a:r>
              <a:rPr lang="en-US" sz="1600" dirty="0"/>
              <a:t>for Work-Life Law at the College of Law, University of California, Hastings, </a:t>
            </a:r>
            <a:r>
              <a:rPr lang="en-US" sz="1600" dirty="0" smtClean="0"/>
              <a:t>reported her work on </a:t>
            </a:r>
            <a:r>
              <a:rPr lang="en-US" sz="1600" dirty="0"/>
              <a:t>gender </a:t>
            </a:r>
            <a:r>
              <a:rPr lang="en-US" sz="1600" dirty="0" smtClean="0"/>
              <a:t>bias. </a:t>
            </a:r>
            <a:r>
              <a:rPr lang="en-US" sz="1600" dirty="0"/>
              <a:t>She </a:t>
            </a:r>
            <a:r>
              <a:rPr lang="en-US" sz="1600" dirty="0" smtClean="0"/>
              <a:t>also discussed </a:t>
            </a:r>
            <a:r>
              <a:rPr lang="en-US" sz="1600" dirty="0"/>
              <a:t>her research group’s efforts to expand the literature to include the experiences of people affected by gender and racial biases simultaneously, known as the double jeopardy. </a:t>
            </a:r>
            <a:r>
              <a:rPr lang="en-US" sz="1600" dirty="0" smtClean="0"/>
              <a:t>Some </a:t>
            </a:r>
            <a:r>
              <a:rPr lang="en-US" sz="1600" dirty="0"/>
              <a:t>of the biases that </a:t>
            </a:r>
            <a:r>
              <a:rPr lang="en-US" sz="1600" dirty="0" smtClean="0"/>
              <a:t>all women </a:t>
            </a:r>
            <a:r>
              <a:rPr lang="en-US" sz="1600" dirty="0"/>
              <a:t>face include the </a:t>
            </a:r>
            <a:r>
              <a:rPr lang="en-US" sz="1600" dirty="0" smtClean="0"/>
              <a:t>following:</a:t>
            </a:r>
          </a:p>
        </p:txBody>
      </p:sp>
      <p:pic>
        <p:nvPicPr>
          <p:cNvPr id="5" name="Picture 8"/>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5977029"/>
            <a:ext cx="9144000" cy="880971"/>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3" name="Diagram 2"/>
          <p:cNvGraphicFramePr/>
          <p:nvPr>
            <p:extLst>
              <p:ext uri="{D42A27DB-BD31-4B8C-83A1-F6EECF244321}">
                <p14:modId xmlns:p14="http://schemas.microsoft.com/office/powerpoint/2010/main" val="1205647082"/>
              </p:ext>
            </p:extLst>
          </p:nvPr>
        </p:nvGraphicFramePr>
        <p:xfrm>
          <a:off x="533400" y="2514600"/>
          <a:ext cx="7848600" cy="2971800"/>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
        <p:nvSpPr>
          <p:cNvPr id="6" name="TextBox 5"/>
          <p:cNvSpPr txBox="1"/>
          <p:nvPr/>
        </p:nvSpPr>
        <p:spPr>
          <a:xfrm>
            <a:off x="0" y="5569567"/>
            <a:ext cx="6493748" cy="400110"/>
          </a:xfrm>
          <a:prstGeom prst="rect">
            <a:avLst/>
          </a:prstGeom>
          <a:noFill/>
        </p:spPr>
        <p:txBody>
          <a:bodyPr wrap="square" rtlCol="0">
            <a:spAutoFit/>
          </a:bodyPr>
          <a:lstStyle/>
          <a:p>
            <a:r>
              <a:rPr lang="en-US" sz="1000" dirty="0" smtClean="0">
                <a:solidFill>
                  <a:schemeClr val="bg1">
                    <a:lumMod val="50000"/>
                  </a:schemeClr>
                </a:solidFill>
              </a:rPr>
              <a:t>Taken from </a:t>
            </a:r>
            <a:r>
              <a:rPr lang="en-US" sz="1000" i="1" dirty="0" smtClean="0">
                <a:solidFill>
                  <a:schemeClr val="bg1">
                    <a:lumMod val="50000"/>
                  </a:schemeClr>
                </a:solidFill>
              </a:rPr>
              <a:t>Seeking Solutions: Maximizing American Talent by Advancing Women of Color in Academia. Summary of a Conference. </a:t>
            </a:r>
            <a:r>
              <a:rPr lang="en-US" sz="1000" dirty="0" smtClean="0">
                <a:solidFill>
                  <a:schemeClr val="bg1">
                    <a:lumMod val="50000"/>
                  </a:schemeClr>
                </a:solidFill>
              </a:rPr>
              <a:t>National Academies Press, 2013.</a:t>
            </a:r>
            <a:endParaRPr lang="en-US" sz="1000" dirty="0">
              <a:solidFill>
                <a:schemeClr val="bg1">
                  <a:lumMod val="50000"/>
                </a:schemeClr>
              </a:solidFill>
            </a:endParaRPr>
          </a:p>
        </p:txBody>
      </p:sp>
      <p:pic>
        <p:nvPicPr>
          <p:cNvPr id="7" name="Picture 6"/>
          <p:cNvPicPr>
            <a:picLocks noChangeAspect="1" noChangeArrowheads="1"/>
          </p:cNvPicPr>
          <p:nvPr/>
        </p:nvPicPr>
        <p:blipFill>
          <a:blip r:embed="rId9">
            <a:duotone>
              <a:prstClr val="black"/>
              <a:schemeClr val="tx1">
                <a:lumMod val="95000"/>
                <a:lumOff val="5000"/>
                <a:tint val="45000"/>
                <a:satMod val="400000"/>
              </a:schemeClr>
            </a:duotone>
            <a:extLst>
              <a:ext uri="{28A0092B-C50C-407E-A947-70E740481C1C}">
                <a14:useLocalDpi xmlns:a14="http://schemas.microsoft.com/office/drawing/2010/main" val="0"/>
              </a:ext>
            </a:extLst>
          </a:blip>
          <a:srcRect/>
          <a:stretch>
            <a:fillRect/>
          </a:stretch>
        </p:blipFill>
        <p:spPr bwMode="auto">
          <a:xfrm>
            <a:off x="7039708" y="5622890"/>
            <a:ext cx="1999129" cy="32424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2441540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304800"/>
            <a:ext cx="8382000" cy="838200"/>
          </a:xfrm>
        </p:spPr>
        <p:txBody>
          <a:bodyPr>
            <a:normAutofit/>
          </a:bodyPr>
          <a:lstStyle/>
          <a:p>
            <a:r>
              <a:rPr lang="en-US" dirty="0" smtClean="0">
                <a:solidFill>
                  <a:srgbClr val="009999"/>
                </a:solidFill>
              </a:rPr>
              <a:t>WRITTEN TESTIMONIES OF PROFESSIONAL SOCIETIES</a:t>
            </a:r>
            <a:r>
              <a:rPr lang="en-US" dirty="0"/>
              <a:t/>
            </a:r>
            <a:br>
              <a:rPr lang="en-US" dirty="0"/>
            </a:br>
            <a:endParaRPr lang="en-US" dirty="0"/>
          </a:p>
        </p:txBody>
      </p:sp>
      <p:sp>
        <p:nvSpPr>
          <p:cNvPr id="4" name="Text Placeholder 3"/>
          <p:cNvSpPr>
            <a:spLocks noGrp="1"/>
          </p:cNvSpPr>
          <p:nvPr>
            <p:ph type="body" sz="half" idx="2"/>
          </p:nvPr>
        </p:nvSpPr>
        <p:spPr>
          <a:xfrm>
            <a:off x="533400" y="1143000"/>
            <a:ext cx="8001000" cy="4343400"/>
          </a:xfrm>
        </p:spPr>
        <p:txBody>
          <a:bodyPr>
            <a:noAutofit/>
          </a:bodyPr>
          <a:lstStyle/>
          <a:p>
            <a:pPr>
              <a:spcBef>
                <a:spcPts val="0"/>
              </a:spcBef>
            </a:pPr>
            <a:r>
              <a:rPr lang="en-US" sz="1600" dirty="0" smtClean="0"/>
              <a:t>The </a:t>
            </a:r>
            <a:r>
              <a:rPr lang="en-US" sz="1600" b="1" dirty="0" smtClean="0"/>
              <a:t>Seeking Solutions </a:t>
            </a:r>
            <a:r>
              <a:rPr lang="en-US" sz="1600" dirty="0" smtClean="0"/>
              <a:t>conference invited organizations to submit written testimony addressing one or more of the following topics: </a:t>
            </a:r>
          </a:p>
          <a:p>
            <a:pPr>
              <a:spcBef>
                <a:spcPts val="0"/>
              </a:spcBef>
            </a:pPr>
            <a:endParaRPr lang="en-US" sz="1600" dirty="0"/>
          </a:p>
          <a:p>
            <a:pPr>
              <a:spcBef>
                <a:spcPts val="0"/>
              </a:spcBef>
            </a:pPr>
            <a:r>
              <a:rPr lang="en-US" dirty="0"/>
              <a:t>• Data on women of color within </a:t>
            </a:r>
            <a:r>
              <a:rPr lang="en-US" dirty="0" smtClean="0"/>
              <a:t>the </a:t>
            </a:r>
            <a:r>
              <a:rPr lang="en-US" dirty="0"/>
              <a:t>organization or discipline by </a:t>
            </a:r>
            <a:r>
              <a:rPr lang="en-US" dirty="0" smtClean="0"/>
              <a:t>gender, race/ethnicity</a:t>
            </a:r>
            <a:r>
              <a:rPr lang="en-US" dirty="0"/>
              <a:t>, educational level, and employment sector</a:t>
            </a:r>
            <a:r>
              <a:rPr lang="en-US" dirty="0" smtClean="0"/>
              <a:t>;</a:t>
            </a:r>
          </a:p>
          <a:p>
            <a:pPr>
              <a:spcBef>
                <a:spcPts val="0"/>
              </a:spcBef>
            </a:pPr>
            <a:endParaRPr lang="en-US" dirty="0"/>
          </a:p>
          <a:p>
            <a:pPr>
              <a:spcBef>
                <a:spcPts val="0"/>
              </a:spcBef>
            </a:pPr>
            <a:r>
              <a:rPr lang="en-US" dirty="0"/>
              <a:t>• Challenges or barriers to success that confront women of color in </a:t>
            </a:r>
            <a:r>
              <a:rPr lang="en-US" dirty="0" smtClean="0"/>
              <a:t>the </a:t>
            </a:r>
            <a:r>
              <a:rPr lang="en-US" dirty="0"/>
              <a:t>organization at various stages in their careers from graduate student to working professional</a:t>
            </a:r>
            <a:r>
              <a:rPr lang="en-US" dirty="0" smtClean="0"/>
              <a:t>;</a:t>
            </a:r>
          </a:p>
          <a:p>
            <a:pPr>
              <a:spcBef>
                <a:spcPts val="0"/>
              </a:spcBef>
            </a:pPr>
            <a:endParaRPr lang="en-US" dirty="0"/>
          </a:p>
          <a:p>
            <a:pPr>
              <a:spcBef>
                <a:spcPts val="0"/>
              </a:spcBef>
            </a:pPr>
            <a:r>
              <a:rPr lang="en-US" dirty="0"/>
              <a:t>• Policies and/or programs implemented </a:t>
            </a:r>
            <a:r>
              <a:rPr lang="en-US" dirty="0" smtClean="0"/>
              <a:t>by the organization </a:t>
            </a:r>
            <a:r>
              <a:rPr lang="en-US" dirty="0"/>
              <a:t>to enhance the participation of women of color and to advance their academic careers; </a:t>
            </a:r>
            <a:r>
              <a:rPr lang="en-US" dirty="0" smtClean="0"/>
              <a:t>and</a:t>
            </a:r>
          </a:p>
          <a:p>
            <a:pPr>
              <a:spcBef>
                <a:spcPts val="0"/>
              </a:spcBef>
            </a:pPr>
            <a:endParaRPr lang="en-US" dirty="0"/>
          </a:p>
          <a:p>
            <a:pPr>
              <a:spcBef>
                <a:spcPts val="0"/>
              </a:spcBef>
            </a:pPr>
            <a:r>
              <a:rPr lang="en-US" dirty="0"/>
              <a:t>• Lessons learned from any policy and/or program efforts and overall policy recommendations to increase the representation and career satisfaction of women of color in </a:t>
            </a:r>
            <a:r>
              <a:rPr lang="en-US" dirty="0" smtClean="0"/>
              <a:t>the discipline </a:t>
            </a:r>
            <a:r>
              <a:rPr lang="en-US" dirty="0"/>
              <a:t>or organization.</a:t>
            </a:r>
          </a:p>
          <a:p>
            <a:pPr>
              <a:spcBef>
                <a:spcPts val="0"/>
              </a:spcBef>
            </a:pPr>
            <a:endParaRPr lang="en-US" sz="1600" dirty="0" smtClean="0"/>
          </a:p>
          <a:p>
            <a:pPr>
              <a:spcBef>
                <a:spcPts val="0"/>
              </a:spcBef>
            </a:pPr>
            <a:r>
              <a:rPr lang="en-US" sz="1600" dirty="0" smtClean="0"/>
              <a:t>A total of 25 professional societies provided written testimony for the conference on their programs and policies (available in Appendix E of the report). </a:t>
            </a:r>
            <a:endParaRPr lang="en-US" sz="1600" dirty="0"/>
          </a:p>
        </p:txBody>
      </p:sp>
      <p:pic>
        <p:nvPicPr>
          <p:cNvPr id="5" name="Picture 8"/>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5977029"/>
            <a:ext cx="9144000" cy="880971"/>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5"/>
          <p:cNvSpPr txBox="1"/>
          <p:nvPr/>
        </p:nvSpPr>
        <p:spPr>
          <a:xfrm>
            <a:off x="-3349" y="5622890"/>
            <a:ext cx="6493748" cy="400110"/>
          </a:xfrm>
          <a:prstGeom prst="rect">
            <a:avLst/>
          </a:prstGeom>
          <a:noFill/>
        </p:spPr>
        <p:txBody>
          <a:bodyPr wrap="square" rtlCol="0">
            <a:spAutoFit/>
          </a:bodyPr>
          <a:lstStyle/>
          <a:p>
            <a:r>
              <a:rPr lang="en-US" sz="1000" dirty="0" smtClean="0">
                <a:solidFill>
                  <a:schemeClr val="bg1">
                    <a:lumMod val="50000"/>
                  </a:schemeClr>
                </a:solidFill>
              </a:rPr>
              <a:t>Taken from </a:t>
            </a:r>
            <a:r>
              <a:rPr lang="en-US" sz="1000" i="1" dirty="0" smtClean="0">
                <a:solidFill>
                  <a:schemeClr val="bg1">
                    <a:lumMod val="50000"/>
                  </a:schemeClr>
                </a:solidFill>
              </a:rPr>
              <a:t>Seeking Solutions: Maximizing American Talent by Advancing Women of Color in Academia. Summary of a Conference. </a:t>
            </a:r>
            <a:r>
              <a:rPr lang="en-US" sz="1000" dirty="0" smtClean="0">
                <a:solidFill>
                  <a:schemeClr val="bg1">
                    <a:lumMod val="50000"/>
                  </a:schemeClr>
                </a:solidFill>
              </a:rPr>
              <a:t>National Academies Press, 2013.</a:t>
            </a:r>
            <a:endParaRPr lang="en-US" sz="1000" dirty="0">
              <a:solidFill>
                <a:schemeClr val="bg1">
                  <a:lumMod val="50000"/>
                </a:schemeClr>
              </a:solidFill>
            </a:endParaRPr>
          </a:p>
        </p:txBody>
      </p:sp>
      <p:pic>
        <p:nvPicPr>
          <p:cNvPr id="7" name="Picture 6"/>
          <p:cNvPicPr>
            <a:picLocks noChangeAspect="1" noChangeArrowheads="1"/>
          </p:cNvPicPr>
          <p:nvPr/>
        </p:nvPicPr>
        <p:blipFill>
          <a:blip r:embed="rId4">
            <a:duotone>
              <a:prstClr val="black"/>
              <a:schemeClr val="tx1">
                <a:lumMod val="95000"/>
                <a:lumOff val="5000"/>
                <a:tint val="45000"/>
                <a:satMod val="400000"/>
              </a:schemeClr>
            </a:duotone>
            <a:extLst>
              <a:ext uri="{28A0092B-C50C-407E-A947-70E740481C1C}">
                <a14:useLocalDpi xmlns:a14="http://schemas.microsoft.com/office/drawing/2010/main" val="0"/>
              </a:ext>
            </a:extLst>
          </a:blip>
          <a:srcRect/>
          <a:stretch>
            <a:fillRect/>
          </a:stretch>
        </p:blipFill>
        <p:spPr bwMode="auto">
          <a:xfrm>
            <a:off x="7039708" y="5622890"/>
            <a:ext cx="1999129" cy="32424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86800032"/>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833</TotalTime>
  <Words>3021</Words>
  <Application>Microsoft Office PowerPoint</Application>
  <PresentationFormat>On-screen Show (4:3)</PresentationFormat>
  <Paragraphs>298</Paragraphs>
  <Slides>14</Slides>
  <Notes>12</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Office Theme</vt:lpstr>
      <vt:lpstr>PowerPoint Presentation</vt:lpstr>
      <vt:lpstr>BACKGROUND</vt:lpstr>
      <vt:lpstr>Introduction</vt:lpstr>
      <vt:lpstr>CAREER PATHWAYS OF WOMEN OF COLOR DONNA GINTHER AND SHULAMIT KAHN</vt:lpstr>
      <vt:lpstr>     Figure: Percentage of US citizens ages 24-25 who are women of color (WOC) out of: 1) the total population of 24-25 year-old citizens, 2) the high school graduates among 24-25 year-old citizens, and 3) the college graduates among 24-25 year-old citizens.</vt:lpstr>
      <vt:lpstr>WORK-LIFE BALANCE AND SOURCES OF STRESS SYLVIA HURTADO</vt:lpstr>
      <vt:lpstr>Table: Proportion of STEM Faculty by Race/Ethnicity, Gender, and Academic Rank (n=11,039), by Percent </vt:lpstr>
      <vt:lpstr>BIASES FACED BY WOMEN OF COLOR JOAN WILLIAMS</vt:lpstr>
      <vt:lpstr>WRITTEN TESTIMONIES OF PROFESSIONAL SOCIETIES </vt:lpstr>
      <vt:lpstr>  Example of Written Testimony Data  Table: Percentage of gender and of racial/ethnic groups among all tenured, tenure-eligible, postdoctoral and other full time faculty in mathematics  departments of four-year colleges and universities in fall 2010. </vt:lpstr>
      <vt:lpstr> Practices of professional societies to increase participation of women of color, based on written testimonies, in order of frequency </vt:lpstr>
      <vt:lpstr> Recommendations from professional societies to increase participation of women of color, based on written testimonies, in order of frequency </vt:lpstr>
      <vt:lpstr>CLOSING REMARKS SHIRLEY MALCOM</vt:lpstr>
      <vt:lpstr>PowerPoint Presentation</vt:lpstr>
    </vt:vector>
  </TitlesOfParts>
  <Company>The National Academies</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The National Academies</dc:creator>
  <cp:lastModifiedBy>The National Academies</cp:lastModifiedBy>
  <cp:revision>82</cp:revision>
  <cp:lastPrinted>2014-04-29T19:09:01Z</cp:lastPrinted>
  <dcterms:created xsi:type="dcterms:W3CDTF">2014-04-28T13:54:35Z</dcterms:created>
  <dcterms:modified xsi:type="dcterms:W3CDTF">2014-04-30T15:05:23Z</dcterms:modified>
</cp:coreProperties>
</file>