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9"/>
  </p:notesMasterIdLst>
  <p:handoutMasterIdLst>
    <p:handoutMasterId r:id="rId10"/>
  </p:handoutMasterIdLst>
  <p:sldIdLst>
    <p:sldId id="256" r:id="rId2"/>
    <p:sldId id="310" r:id="rId3"/>
    <p:sldId id="300" r:id="rId4"/>
    <p:sldId id="313" r:id="rId5"/>
    <p:sldId id="314" r:id="rId6"/>
    <p:sldId id="315" r:id="rId7"/>
    <p:sldId id="317" r:id="rId8"/>
  </p:sldIdLst>
  <p:sldSz cx="9144000" cy="6858000" type="screen4x3"/>
  <p:notesSz cx="6858000" cy="92662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56" autoAdjust="0"/>
    <p:restoredTop sz="95420" autoAdjust="0"/>
  </p:normalViewPr>
  <p:slideViewPr>
    <p:cSldViewPr>
      <p:cViewPr>
        <p:scale>
          <a:sx n="99" d="100"/>
          <a:sy n="99" d="100"/>
        </p:scale>
        <p:origin x="188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409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33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33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25BFB3-EE98-4EF7-A742-E0BEFA8E686B}" type="datetimeFigureOut">
              <a:rPr lang="en-US" smtClean="0"/>
              <a:pPr/>
              <a:t>1/11/2015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01318"/>
            <a:ext cx="2971800" cy="463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01318"/>
            <a:ext cx="2971800" cy="463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21282A-4653-42A2-92CE-17EC9C0AD7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0027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D49C5F-8EA3-45DA-9E54-4EBBE61F2962}" type="datetimeFigureOut">
              <a:rPr lang="en-US" smtClean="0"/>
              <a:pPr/>
              <a:t>1/11/2015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2838" y="695325"/>
            <a:ext cx="4632325" cy="3475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2138"/>
            <a:ext cx="5486400" cy="41687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1100"/>
            <a:ext cx="2971800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01100"/>
            <a:ext cx="2971800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CCA06-9389-49F9-AD5B-0AC90EDCAD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079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http://www.gpo.gov/fdsys/pkg/PLAW-113publ101/pdf/PLAW-113publ101.pdf</a:t>
            </a:r>
          </a:p>
          <a:p>
            <a:endParaRPr lang="en-US" dirty="0" smtClean="0"/>
          </a:p>
          <a:p>
            <a:r>
              <a:rPr lang="en-US" dirty="0" smtClean="0"/>
              <a:t>http://sites.nationalacademies.org/PGA/fdp/PGA_055750</a:t>
            </a:r>
          </a:p>
          <a:p>
            <a:endParaRPr lang="en-US" dirty="0" smtClean="0"/>
          </a:p>
          <a:p>
            <a:r>
              <a:rPr lang="en-US" dirty="0" smtClean="0"/>
              <a:t>http://datacoalition.com/issues/data-act.html</a:t>
            </a:r>
          </a:p>
          <a:p>
            <a:endParaRPr lang="en-US" dirty="0" smtClean="0"/>
          </a:p>
          <a:p>
            <a:r>
              <a:rPr lang="en-US" dirty="0" smtClean="0"/>
              <a:t>http://www.cbo.gov/sites/default/files/44933-s994_0.pdf</a:t>
            </a:r>
          </a:p>
          <a:p>
            <a:endParaRPr lang="en-US" dirty="0" smtClean="0"/>
          </a:p>
          <a:p>
            <a:r>
              <a:rPr lang="en-US" dirty="0" smtClean="0"/>
              <a:t>HHS</a:t>
            </a:r>
            <a:r>
              <a:rPr lang="en-US" baseline="0" dirty="0" smtClean="0"/>
              <a:t> Division of Grants: http://www.hhs.gov/asfr/ogapa/aboutog/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BCCA06-9389-49F9-AD5B-0AC90EDCAD8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150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Rounded Rectangle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Rounded Rectangle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7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70351-A416-4A84-8D20-A2D53E3D2B2B}" type="datetimeFigureOut">
              <a:rPr lang="en-US"/>
              <a:pPr>
                <a:defRPr/>
              </a:pPr>
              <a:t>1/11/2015</a:t>
            </a:fld>
            <a:endParaRPr lang="en-US"/>
          </a:p>
        </p:txBody>
      </p:sp>
      <p:sp>
        <p:nvSpPr>
          <p:cNvPr id="18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041B3B4-3851-4E93-8429-C9AC25E529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96E2D-5576-472A-A26F-13DFDDDB7449}" type="datetimeFigureOut">
              <a:rPr lang="en-US"/>
              <a:pPr>
                <a:defRPr/>
              </a:pPr>
              <a:t>1/11/2015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25DFF-D53C-41F6-82C3-83104935B8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07335-7F2F-4EA1-8945-EFB52CDF5A1A}" type="datetimeFigureOut">
              <a:rPr lang="en-US"/>
              <a:pPr>
                <a:defRPr/>
              </a:pPr>
              <a:t>1/11/2015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33F84-E7AD-4BC1-8D85-BF6999FA1E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F84BD-6DD1-4FC8-9C92-B5301D897612}" type="datetimeFigureOut">
              <a:rPr lang="en-US"/>
              <a:pPr>
                <a:defRPr/>
              </a:pPr>
              <a:t>1/11/2015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C55A7D-87DD-4FB1-A3CD-4C5446BB01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A7B04-A6A9-4FD6-8667-A7D1510CB580}" type="datetimeFigureOut">
              <a:rPr lang="en-US"/>
              <a:pPr>
                <a:defRPr/>
              </a:pPr>
              <a:t>1/11/2015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23825-E9A4-4FDA-BDC1-F6C604C157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0D93D-295B-4B72-8A59-6711298CFB70}" type="datetimeFigureOut">
              <a:rPr lang="en-US"/>
              <a:pPr>
                <a:defRPr/>
              </a:pPr>
              <a:t>1/11/2015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DC5A2-43E7-432A-84AB-02E9AD99C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5AB82B6-9D30-4584-881A-8D0A6C3B500E}" type="datetimeFigureOut">
              <a:rPr lang="en-US"/>
              <a:pPr>
                <a:defRPr/>
              </a:pPr>
              <a:t>1/11/2015</a:t>
            </a:fld>
            <a:endParaRPr lang="en-US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1D14DF3-D3C6-4CE0-9EA2-9EE81EF7B6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54420F-4A81-4F07-840C-3E0CD52E2430}" type="datetimeFigureOut">
              <a:rPr lang="en-US"/>
              <a:pPr>
                <a:defRPr/>
              </a:pPr>
              <a:t>1/11/2015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24040-CC0C-417B-A51C-C9F40C2F7D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872FD-2036-4465-A9C1-7AA160CFE9AA}" type="datetimeFigureOut">
              <a:rPr lang="en-US"/>
              <a:pPr>
                <a:defRPr/>
              </a:pPr>
              <a:t>1/11/2015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6B467-4FAE-4F87-8F7C-A76A72CF0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20FC0-4389-427C-AD82-5BFB8DDB83F7}" type="datetimeFigureOut">
              <a:rPr lang="en-US"/>
              <a:pPr>
                <a:defRPr/>
              </a:pPr>
              <a:t>1/11/2015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A5573-CB20-46B5-81BD-1A9F277FE6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F9BD9-72FA-4F15-A357-BD6F43C0B09A}" type="datetimeFigureOut">
              <a:rPr lang="en-US"/>
              <a:pPr>
                <a:defRPr/>
              </a:pPr>
              <a:t>1/11/2015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7369A-B582-4B0C-ADA4-724E3C7F01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40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EBB1103D-B613-463C-B8DD-2C944280B4C3}" type="datetimeFigureOut">
              <a:rPr lang="en-US"/>
              <a:pPr>
                <a:defRPr/>
              </a:pPr>
              <a:t>1/11/2015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05C9F179-CED2-45B6-873F-872FAC02D1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5" r:id="rId1"/>
    <p:sldLayoutId id="2147483957" r:id="rId2"/>
    <p:sldLayoutId id="2147483958" r:id="rId3"/>
    <p:sldLayoutId id="2147483959" r:id="rId4"/>
    <p:sldLayoutId id="2147483966" r:id="rId5"/>
    <p:sldLayoutId id="2147483967" r:id="rId6"/>
    <p:sldLayoutId id="2147483960" r:id="rId7"/>
    <p:sldLayoutId id="2147483961" r:id="rId8"/>
    <p:sldLayoutId id="2147483962" r:id="rId9"/>
    <p:sldLayoutId id="2147483963" r:id="rId10"/>
    <p:sldLayoutId id="214748396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ites.nationalacademies.org/PGA/fdp/PGA_055750" TargetMode="External"/><Relationship Id="rId2" Type="http://schemas.openxmlformats.org/officeDocument/2006/relationships/hyperlink" Target="http://sites.nationalacademies.org/PGA/fdp/PGA_07228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ites.nationalacademies.org/pga/cs/groups/pgasite/documents/webpage/pga_081187.pdf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066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7300" b="1" dirty="0" smtClean="0"/>
              <a:t>DATA Act</a:t>
            </a:r>
            <a:br>
              <a:rPr lang="en-US" sz="7300" b="1" dirty="0" smtClean="0"/>
            </a:br>
            <a:r>
              <a:rPr lang="en-US" sz="5600" dirty="0" smtClean="0"/>
              <a:t>-Joint Working Group -</a:t>
            </a:r>
            <a:endParaRPr lang="en-US" sz="5600" dirty="0"/>
          </a:p>
        </p:txBody>
      </p:sp>
      <p:sp>
        <p:nvSpPr>
          <p:cNvPr id="5123" name="Subtitle 2"/>
          <p:cNvSpPr>
            <a:spLocks noGrp="1"/>
          </p:cNvSpPr>
          <p:nvPr>
            <p:ph sz="half" idx="1"/>
          </p:nvPr>
        </p:nvSpPr>
        <p:spPr>
          <a:xfrm>
            <a:off x="457200" y="4800600"/>
            <a:ext cx="8229600" cy="15240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3000" b="1" dirty="0" smtClean="0"/>
              <a:t>Open Government: (data)</a:t>
            </a:r>
          </a:p>
          <a:p>
            <a:pPr marL="406400" indent="-342900" eaLnBrk="1" hangingPunct="1">
              <a:buFont typeface="Arial" panose="020B0604020202020204" pitchFamily="34" charset="0"/>
              <a:buChar char="•"/>
            </a:pPr>
            <a:r>
              <a:rPr lang="en-US" sz="2600" dirty="0" smtClean="0"/>
              <a:t>David Curren - NIH</a:t>
            </a:r>
          </a:p>
          <a:p>
            <a:pPr marL="406400" indent="-342900" eaLnBrk="1" hangingPunct="1">
              <a:buFont typeface="Arial" panose="020B0604020202020204" pitchFamily="34" charset="0"/>
              <a:buChar char="•"/>
            </a:pPr>
            <a:r>
              <a:rPr lang="en-US" sz="2600" dirty="0" smtClean="0"/>
              <a:t>Richard Fenger - University of Washington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590800"/>
            <a:ext cx="8229600" cy="2057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3000" b="1" dirty="0" err="1"/>
              <a:t>eRA</a:t>
            </a:r>
            <a:r>
              <a:rPr lang="en-US" sz="3000" b="1" dirty="0" smtClean="0"/>
              <a:t>: (systems)</a:t>
            </a:r>
            <a:endParaRPr lang="en-US" sz="3000" dirty="0" smtClean="0"/>
          </a:p>
          <a:p>
            <a:pPr marL="406400" indent="-342900" eaLnBrk="1" hangingPunct="1">
              <a:buFont typeface="Arial" panose="020B0604020202020204" pitchFamily="34" charset="0"/>
              <a:buChar char="•"/>
            </a:pPr>
            <a:r>
              <a:rPr lang="en-US" sz="2600" dirty="0" smtClean="0"/>
              <a:t>Jason Hitchcock </a:t>
            </a:r>
            <a:r>
              <a:rPr lang="en-US" sz="2600" dirty="0" smtClean="0"/>
              <a:t>– USDA/NIFA</a:t>
            </a:r>
            <a:endParaRPr lang="en-US" sz="2600" dirty="0" smtClean="0"/>
          </a:p>
          <a:p>
            <a:pPr marL="406400" indent="-342900" eaLnBrk="1" hangingPunct="1">
              <a:buFont typeface="Arial" panose="020B0604020202020204" pitchFamily="34" charset="0"/>
              <a:buChar char="•"/>
            </a:pPr>
            <a:r>
              <a:rPr lang="en-US" sz="2600" dirty="0" smtClean="0"/>
              <a:t>Bronda </a:t>
            </a:r>
            <a:r>
              <a:rPr lang="en-US" sz="2600" dirty="0"/>
              <a:t>Harrison </a:t>
            </a:r>
            <a:r>
              <a:rPr lang="en-US" sz="2600" dirty="0" smtClean="0"/>
              <a:t>– EPA</a:t>
            </a:r>
          </a:p>
          <a:p>
            <a:pPr marL="406400" indent="-342900" eaLnBrk="1" hangingPunct="1">
              <a:buFont typeface="Arial" panose="020B0604020202020204" pitchFamily="34" charset="0"/>
              <a:buChar char="•"/>
            </a:pPr>
            <a:r>
              <a:rPr lang="en-US" sz="2600" dirty="0"/>
              <a:t>Mark Sweet - University of </a:t>
            </a:r>
            <a:r>
              <a:rPr lang="en-US" sz="2600" dirty="0" smtClean="0"/>
              <a:t>Wisconsin, </a:t>
            </a:r>
            <a:r>
              <a:rPr lang="en-US" sz="2600" dirty="0"/>
              <a:t>Madison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/>
          <a:lstStyle/>
          <a:p>
            <a:pPr marL="109537" indent="0">
              <a:buNone/>
            </a:pPr>
            <a:endParaRPr lang="en-US" dirty="0" smtClean="0"/>
          </a:p>
          <a:p>
            <a:pPr marL="109537" indent="0">
              <a:buNone/>
            </a:pPr>
            <a:r>
              <a:rPr lang="en-US" dirty="0"/>
              <a:t>Karen Lee </a:t>
            </a:r>
          </a:p>
          <a:p>
            <a:pPr marL="401637" lvl="1" indent="0">
              <a:buNone/>
            </a:pPr>
            <a:r>
              <a:rPr lang="en-US" dirty="0"/>
              <a:t>-</a:t>
            </a:r>
            <a:r>
              <a:rPr lang="en-US" dirty="0" smtClean="0"/>
              <a:t>Office </a:t>
            </a:r>
            <a:r>
              <a:rPr lang="en-US" dirty="0" smtClean="0"/>
              <a:t>of Management and Budget</a:t>
            </a:r>
          </a:p>
          <a:p>
            <a:pPr marL="109537" indent="0">
              <a:buNone/>
            </a:pPr>
            <a:endParaRPr lang="en-US" dirty="0"/>
          </a:p>
          <a:p>
            <a:pPr marL="109537" indent="0">
              <a:buNone/>
            </a:pPr>
            <a:r>
              <a:rPr lang="en-US" dirty="0" err="1" smtClean="0"/>
              <a:t>Renata</a:t>
            </a:r>
            <a:r>
              <a:rPr lang="en-US" dirty="0" smtClean="0"/>
              <a:t> </a:t>
            </a:r>
            <a:r>
              <a:rPr lang="en-US" dirty="0" err="1" smtClean="0"/>
              <a:t>Maziarz</a:t>
            </a:r>
            <a:r>
              <a:rPr lang="en-US" dirty="0" smtClean="0"/>
              <a:t> </a:t>
            </a:r>
          </a:p>
          <a:p>
            <a:pPr marL="401637" lvl="1" indent="0">
              <a:buNone/>
            </a:pPr>
            <a:r>
              <a:rPr lang="en-US" dirty="0" smtClean="0"/>
              <a:t>-Office </a:t>
            </a:r>
            <a:r>
              <a:rPr lang="en-US" dirty="0"/>
              <a:t>of </a:t>
            </a:r>
            <a:r>
              <a:rPr lang="en-US" dirty="0" smtClean="0"/>
              <a:t>the </a:t>
            </a:r>
            <a:r>
              <a:rPr lang="en-US" dirty="0" smtClean="0"/>
              <a:t>Treasury</a:t>
            </a:r>
          </a:p>
          <a:p>
            <a:pPr marL="109537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Amy Haseltine </a:t>
            </a:r>
            <a:endParaRPr lang="en-US" dirty="0" smtClean="0"/>
          </a:p>
          <a:p>
            <a:pPr marL="401637" lvl="1" indent="0">
              <a:buNone/>
            </a:pPr>
            <a:r>
              <a:rPr lang="en-US" dirty="0"/>
              <a:t>-</a:t>
            </a:r>
            <a:r>
              <a:rPr lang="en-US" dirty="0" smtClean="0"/>
              <a:t>Department </a:t>
            </a:r>
            <a:r>
              <a:rPr lang="en-US" dirty="0" smtClean="0"/>
              <a:t>of Health and Human Services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229600" cy="1066800"/>
          </a:xfrm>
        </p:spPr>
        <p:txBody>
          <a:bodyPr/>
          <a:lstStyle/>
          <a:p>
            <a:r>
              <a:rPr lang="en-US" dirty="0" smtClean="0"/>
              <a:t>Panel Guests</a:t>
            </a:r>
            <a:endParaRPr 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3915502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229600" cy="1066800"/>
          </a:xfrm>
        </p:spPr>
        <p:txBody>
          <a:bodyPr/>
          <a:lstStyle/>
          <a:p>
            <a:r>
              <a:rPr lang="en-US" dirty="0" smtClean="0"/>
              <a:t>Agenda</a:t>
            </a:r>
            <a:endParaRPr lang="en-US" sz="32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114800"/>
          </a:xfrm>
        </p:spPr>
        <p:txBody>
          <a:bodyPr/>
          <a:lstStyle/>
          <a:p>
            <a:r>
              <a:rPr lang="en-US" dirty="0" smtClean="0"/>
              <a:t>Intro</a:t>
            </a:r>
          </a:p>
          <a:p>
            <a:r>
              <a:rPr lang="en-US" dirty="0" smtClean="0"/>
              <a:t>Status &amp; Approach</a:t>
            </a:r>
          </a:p>
          <a:p>
            <a:r>
              <a:rPr lang="en-US" dirty="0" smtClean="0"/>
              <a:t>Panel Discussion</a:t>
            </a:r>
          </a:p>
          <a:p>
            <a:r>
              <a:rPr lang="en-US" dirty="0" smtClean="0"/>
              <a:t>Open Discussion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i="1" dirty="0" smtClean="0"/>
              <a:t>Open Government at 3:50</a:t>
            </a:r>
          </a:p>
          <a:p>
            <a:endParaRPr lang="en-US" u="sng" dirty="0" smtClean="0"/>
          </a:p>
          <a:p>
            <a:endParaRPr lang="en-US" u="sng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645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229600" cy="1066800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sz="32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3362"/>
            <a:ext cx="8229600" cy="4745038"/>
          </a:xfrm>
        </p:spPr>
        <p:txBody>
          <a:bodyPr/>
          <a:lstStyle/>
          <a:p>
            <a:pPr marL="109537" indent="0">
              <a:buNone/>
            </a:pPr>
            <a:endParaRPr lang="en-US" dirty="0" smtClean="0"/>
          </a:p>
          <a:p>
            <a:r>
              <a:rPr lang="en-US" dirty="0" smtClean="0"/>
              <a:t>Open Government </a:t>
            </a:r>
            <a:r>
              <a:rPr lang="en-US" dirty="0" smtClean="0"/>
              <a:t>(</a:t>
            </a:r>
            <a:r>
              <a:rPr lang="en-US" dirty="0" smtClean="0">
                <a:hlinkClick r:id="rId2"/>
              </a:rPr>
              <a:t>link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Data Act Summary</a:t>
            </a:r>
          </a:p>
          <a:p>
            <a:pPr lvl="1"/>
            <a:r>
              <a:rPr lang="en-US" dirty="0" smtClean="0"/>
              <a:t>Impact Analysis</a:t>
            </a:r>
          </a:p>
          <a:p>
            <a:pPr lvl="1"/>
            <a:r>
              <a:rPr lang="en-US" dirty="0" smtClean="0"/>
              <a:t>FDP Proposal Draft</a:t>
            </a:r>
            <a:endParaRPr lang="en-US" dirty="0" smtClean="0"/>
          </a:p>
          <a:p>
            <a:pPr lvl="1"/>
            <a:r>
              <a:rPr lang="en-US" dirty="0" smtClean="0"/>
              <a:t>Listserv &amp; volunteers</a:t>
            </a:r>
          </a:p>
          <a:p>
            <a:pPr marL="411162" lvl="1" indent="0">
              <a:buNone/>
            </a:pPr>
            <a:endParaRPr lang="en-US" dirty="0" smtClean="0"/>
          </a:p>
          <a:p>
            <a:r>
              <a:rPr lang="en-US" dirty="0" err="1" smtClean="0"/>
              <a:t>eRA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dirty="0" smtClean="0">
                <a:hlinkClick r:id="rId3"/>
              </a:rPr>
              <a:t>link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>
                <a:hlinkClick r:id="rId4"/>
              </a:rPr>
              <a:t>GRIP</a:t>
            </a:r>
            <a:endParaRPr lang="en-US" dirty="0" smtClean="0"/>
          </a:p>
          <a:p>
            <a:endParaRPr lang="en-US" u="sng" dirty="0" smtClean="0"/>
          </a:p>
          <a:p>
            <a:endParaRPr lang="en-US" u="sng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89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038599"/>
          </a:xfrm>
        </p:spPr>
        <p:txBody>
          <a:bodyPr/>
          <a:lstStyle/>
          <a:p>
            <a:r>
              <a:rPr lang="en-US" dirty="0" smtClean="0"/>
              <a:t>Status &amp; Approach</a:t>
            </a:r>
          </a:p>
          <a:p>
            <a:pPr lvl="1"/>
            <a:r>
              <a:rPr lang="en-US" dirty="0" smtClean="0"/>
              <a:t>OMB - Karen Lee</a:t>
            </a:r>
          </a:p>
          <a:p>
            <a:pPr lvl="1"/>
            <a:r>
              <a:rPr lang="en-US" dirty="0" smtClean="0"/>
              <a:t>Treasury – </a:t>
            </a:r>
            <a:r>
              <a:rPr lang="en-US" dirty="0" err="1" smtClean="0"/>
              <a:t>Renata</a:t>
            </a:r>
            <a:r>
              <a:rPr lang="en-US" dirty="0" smtClean="0"/>
              <a:t> </a:t>
            </a:r>
            <a:r>
              <a:rPr lang="en-US" dirty="0" err="1" smtClean="0"/>
              <a:t>Maziarz</a:t>
            </a:r>
            <a:r>
              <a:rPr lang="en-US" dirty="0" smtClean="0"/>
              <a:t>  </a:t>
            </a:r>
            <a:endParaRPr lang="en-US" dirty="0" smtClean="0"/>
          </a:p>
          <a:p>
            <a:pPr lvl="1"/>
            <a:r>
              <a:rPr lang="en-US" dirty="0" smtClean="0"/>
              <a:t>DHHS –Amy Haseltine</a:t>
            </a:r>
          </a:p>
          <a:p>
            <a:r>
              <a:rPr lang="en-US" dirty="0" smtClean="0"/>
              <a:t>Non-Fed</a:t>
            </a:r>
          </a:p>
          <a:p>
            <a:r>
              <a:rPr lang="en-US" dirty="0" err="1" smtClean="0"/>
              <a:t>eRA</a:t>
            </a:r>
            <a:r>
              <a:rPr lang="en-US" dirty="0" smtClean="0"/>
              <a:t> and GRIP</a:t>
            </a:r>
          </a:p>
          <a:p>
            <a:r>
              <a:rPr lang="en-US" dirty="0" smtClean="0"/>
              <a:t>Timeline</a:t>
            </a:r>
          </a:p>
          <a:p>
            <a:r>
              <a:rPr lang="en-US" dirty="0" smtClean="0"/>
              <a:t>Pilot</a:t>
            </a:r>
          </a:p>
          <a:p>
            <a:r>
              <a:rPr lang="en-US" dirty="0" smtClean="0"/>
              <a:t>Partnering</a:t>
            </a:r>
            <a:endParaRPr lang="en-US" u="sng" dirty="0" smtClean="0"/>
          </a:p>
          <a:p>
            <a:endParaRPr lang="en-US" u="sng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066800"/>
          </a:xfrm>
        </p:spPr>
        <p:txBody>
          <a:bodyPr/>
          <a:lstStyle/>
          <a:p>
            <a:r>
              <a:rPr lang="en-US" dirty="0" smtClean="0"/>
              <a:t>Panel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27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229600" cy="1066800"/>
          </a:xfrm>
        </p:spPr>
        <p:txBody>
          <a:bodyPr/>
          <a:lstStyle/>
          <a:p>
            <a:r>
              <a:rPr lang="en-US" dirty="0" smtClean="0"/>
              <a:t>Open </a:t>
            </a:r>
            <a:r>
              <a:rPr lang="en-US" dirty="0"/>
              <a:t>Discussion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3362"/>
            <a:ext cx="8229600" cy="4745038"/>
          </a:xfrm>
        </p:spPr>
        <p:txBody>
          <a:bodyPr/>
          <a:lstStyle/>
          <a:p>
            <a:endParaRPr lang="en-US" dirty="0" smtClean="0"/>
          </a:p>
          <a:p>
            <a:endParaRPr lang="en-US" u="sng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258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229600" cy="1066800"/>
          </a:xfrm>
        </p:spPr>
        <p:txBody>
          <a:bodyPr/>
          <a:lstStyle/>
          <a:p>
            <a:r>
              <a:rPr lang="en-US" dirty="0" smtClean="0"/>
              <a:t>Timeline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3362"/>
            <a:ext cx="8229600" cy="4745038"/>
          </a:xfrm>
        </p:spPr>
        <p:txBody>
          <a:bodyPr/>
          <a:lstStyle/>
          <a:p>
            <a:endParaRPr lang="en-US" dirty="0" smtClean="0"/>
          </a:p>
          <a:p>
            <a:endParaRPr lang="en-US" u="sng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4734741"/>
              </p:ext>
            </p:extLst>
          </p:nvPr>
        </p:nvGraphicFramePr>
        <p:xfrm>
          <a:off x="685800" y="1676398"/>
          <a:ext cx="7848600" cy="4724401"/>
        </p:xfrm>
        <a:graphic>
          <a:graphicData uri="http://schemas.openxmlformats.org/drawingml/2006/table">
            <a:tbl>
              <a:tblPr/>
              <a:tblGrid>
                <a:gridCol w="1693580"/>
                <a:gridCol w="6155020"/>
              </a:tblGrid>
              <a:tr h="2765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10101"/>
                          </a:solidFill>
                          <a:effectLst/>
                          <a:latin typeface="Arial" panose="020B0604020202020204" pitchFamily="34" charset="0"/>
                        </a:rPr>
                        <a:t>May 9, 2014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101"/>
                          </a:solidFill>
                          <a:effectLst/>
                          <a:latin typeface="Arial" panose="020B0604020202020204" pitchFamily="34" charset="0"/>
                        </a:rPr>
                        <a:t>DATA Act signed into law (Public Law 113-101)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F1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F1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F1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620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10101"/>
                          </a:solidFill>
                          <a:effectLst/>
                          <a:latin typeface="Arial" panose="020B0604020202020204" pitchFamily="34" charset="0"/>
                        </a:rPr>
                        <a:t>May 9, 2015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3086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86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101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86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101"/>
                          </a:solidFill>
                          <a:effectLst/>
                          <a:latin typeface="Arial" panose="020B0604020202020204" pitchFamily="34" charset="0"/>
                        </a:rPr>
                        <a:t>OMB and Treasury finalize government-wide financial standards, including common data elements, unique award identifiers, and fields. </a:t>
                      </a:r>
                      <a:endParaRPr lang="en-US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101"/>
                          </a:solidFill>
                          <a:effectLst/>
                          <a:latin typeface="Arial" panose="020B0604020202020204" pitchFamily="34" charset="0"/>
                        </a:rPr>
                        <a:t>[Sec 4, (c)(1)]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3086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F13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96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3086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86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86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86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101"/>
                          </a:solidFill>
                          <a:effectLst/>
                          <a:latin typeface="Arial" panose="020B0604020202020204" pitchFamily="34" charset="0"/>
                        </a:rPr>
                        <a:t>Begin pilot program on recipient reporting based on common data elements defined by OMB and Treasury</a:t>
                      </a:r>
                      <a:endParaRPr lang="en-US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101"/>
                          </a:solidFill>
                          <a:effectLst/>
                          <a:latin typeface="Arial" panose="020B0604020202020204" pitchFamily="34" charset="0"/>
                        </a:rPr>
                        <a:t>[Sec 5, (b)(1)]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3086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5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101"/>
                          </a:solidFill>
                          <a:effectLst/>
                          <a:latin typeface="Arial" panose="020B0604020202020204" pitchFamily="34" charset="0"/>
                        </a:rPr>
                        <a:t>May 9, 2017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3086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86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86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86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101"/>
                          </a:solidFill>
                          <a:effectLst/>
                          <a:latin typeface="Arial" panose="020B0604020202020204" pitchFamily="34" charset="0"/>
                        </a:rPr>
                        <a:t>Pilot program terminates  [Sec 5, (b)(5)]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3086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0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26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101"/>
                          </a:solidFill>
                          <a:effectLst/>
                          <a:latin typeface="Arial" panose="020B0604020202020204" pitchFamily="34" charset="0"/>
                        </a:rPr>
                        <a:t>90 days after 5/9/17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083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083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086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083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101"/>
                          </a:solidFill>
                          <a:effectLst/>
                          <a:latin typeface="Arial" panose="020B0604020202020204" pitchFamily="34" charset="0"/>
                        </a:rPr>
                        <a:t>Report to Congress 90 days after the completion of the Pilot [Sec 5,(b)(6)]</a:t>
                      </a:r>
                      <a:endParaRPr lang="en-US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083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D3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0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D3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96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101"/>
                          </a:solidFill>
                          <a:effectLst/>
                          <a:latin typeface="Arial" panose="020B0604020202020204" pitchFamily="34" charset="0"/>
                        </a:rPr>
                        <a:t>May 9, 2018 + 90 days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08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08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083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08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10101"/>
                          </a:solidFill>
                          <a:effectLst/>
                          <a:latin typeface="Arial" panose="020B0604020202020204" pitchFamily="34" charset="0"/>
                        </a:rPr>
                        <a:t>Recipient reporting begins on all Federal funds based on common data elements defined by OMB and Treasury.  This is 1 year after the Report to Congress  [Sec 5, (b)(7)]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508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0E0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D3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0E0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310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 </a:t>
                      </a:r>
                      <a:endParaRPr lang="en-US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3092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092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08D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092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10101"/>
                          </a:solidFill>
                          <a:effectLst/>
                          <a:latin typeface="Arial" panose="020B0604020202020204" pitchFamily="34" charset="0"/>
                        </a:rPr>
                        <a:t>Agency reporting begins on spending from each appropriations account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3092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CB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0E0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CB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693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4556</TotalTime>
  <Words>266</Words>
  <Application>Microsoft Office PowerPoint</Application>
  <PresentationFormat>On-screen Show (4:3)</PresentationFormat>
  <Paragraphs>83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Georgia</vt:lpstr>
      <vt:lpstr>Tahoma</vt:lpstr>
      <vt:lpstr>Trebuchet MS</vt:lpstr>
      <vt:lpstr>Wingdings 2</vt:lpstr>
      <vt:lpstr>Urban</vt:lpstr>
      <vt:lpstr>DATA Act -Joint Working Group -</vt:lpstr>
      <vt:lpstr>Panel Guests</vt:lpstr>
      <vt:lpstr>Agenda</vt:lpstr>
      <vt:lpstr>Introduction</vt:lpstr>
      <vt:lpstr>Panel</vt:lpstr>
      <vt:lpstr>Open Discussion</vt:lpstr>
      <vt:lpstr>Timeline</vt:lpstr>
    </vt:vector>
  </TitlesOfParts>
  <Company>NIH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Government: Introducing a New FDP Subcommittee</dc:title>
  <dc:creator>currend</dc:creator>
  <cp:lastModifiedBy>Richard Fenger</cp:lastModifiedBy>
  <cp:revision>195</cp:revision>
  <dcterms:created xsi:type="dcterms:W3CDTF">2012-05-04T18:33:54Z</dcterms:created>
  <dcterms:modified xsi:type="dcterms:W3CDTF">2015-01-12T04:29:11Z</dcterms:modified>
</cp:coreProperties>
</file>