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3" r:id="rId3"/>
    <p:sldId id="262" r:id="rId4"/>
    <p:sldId id="265" r:id="rId5"/>
    <p:sldId id="264" r:id="rId6"/>
    <p:sldId id="275" r:id="rId7"/>
    <p:sldId id="276" r:id="rId8"/>
    <p:sldId id="277" r:id="rId9"/>
    <p:sldId id="267" r:id="rId10"/>
    <p:sldId id="268" r:id="rId11"/>
    <p:sldId id="266" r:id="rId12"/>
    <p:sldId id="269" r:id="rId13"/>
    <p:sldId id="271" r:id="rId14"/>
    <p:sldId id="274" r:id="rId15"/>
    <p:sldId id="272" r:id="rId16"/>
    <p:sldId id="270" r:id="rId17"/>
    <p:sldId id="278" r:id="rId18"/>
    <p:sldId id="279" r:id="rId19"/>
  </p:sldIdLst>
  <p:sldSz cx="9144000" cy="6858000" type="screen4x3"/>
  <p:notesSz cx="6858000" cy="9266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70" autoAdjust="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5BFB3-EE98-4EF7-A742-E0BEFA8E686B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282A-4653-42A2-92CE-17EC9C0AD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86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49C5F-8EA3-45DA-9E54-4EBBE61F2962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95325"/>
            <a:ext cx="4632325" cy="3475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2138"/>
            <a:ext cx="5486400" cy="416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110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01100"/>
            <a:ext cx="2971800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CA06-9389-49F9-AD5B-0AC90EDCAD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CCA06-9389-49F9-AD5B-0AC90EDCAD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1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70351-A416-4A84-8D20-A2D53E3D2B2B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41B3B4-3851-4E93-8429-C9AC25E52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6E2D-5576-472A-A26F-13DFDDDB7449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5DFF-D53C-41F6-82C3-83104935B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7335-7F2F-4EA1-8945-EFB52CDF5A1A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3F84-E7AD-4BC1-8D85-BF6999FA1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F84BD-6DD1-4FC8-9C92-B5301D897612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5A7D-87DD-4FB1-A3CD-4C5446BB0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A7B04-A6A9-4FD6-8667-A7D1510CB580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3825-E9A4-4FDA-BDC1-F6C604C15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0D93D-295B-4B72-8A59-6711298CFB70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DC5A2-43E7-432A-84AB-02E9AD99C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AB82B6-9D30-4584-881A-8D0A6C3B500E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D14DF3-D3C6-4CE0-9EA2-9EE81EF7B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420F-4A81-4F07-840C-3E0CD52E2430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24040-CC0C-417B-A51C-C9F40C2F7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872FD-2036-4465-A9C1-7AA160CFE9AA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B467-4FAE-4F87-8F7C-A76A72CF0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FC0-4389-427C-AD82-5BFB8DDB83F7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5573-CB20-46B5-81BD-1A9F277FE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F9BD9-72FA-4F15-A357-BD6F43C0B09A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7369A-B582-4B0C-ADA4-724E3C7F0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EBB1103D-B613-463C-B8DD-2C944280B4C3}" type="datetimeFigureOut">
              <a:rPr lang="en-US"/>
              <a:pPr>
                <a:defRPr/>
              </a:pPr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5C9F179-CED2-45B6-873F-872FAC02D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57" r:id="rId2"/>
    <p:sldLayoutId id="2147483958" r:id="rId3"/>
    <p:sldLayoutId id="2147483959" r:id="rId4"/>
    <p:sldLayoutId id="2147483966" r:id="rId5"/>
    <p:sldLayoutId id="2147483967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300" b="1" dirty="0" smtClean="0"/>
              <a:t>Open Government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3000" cy="2133600"/>
          </a:xfrm>
        </p:spPr>
        <p:txBody>
          <a:bodyPr/>
          <a:lstStyle/>
          <a:p>
            <a:pPr marL="63500" eaLnBrk="1" hangingPunct="1"/>
            <a:r>
              <a:rPr lang="en-US" dirty="0" smtClean="0"/>
              <a:t>David Curren – NIH</a:t>
            </a:r>
          </a:p>
          <a:p>
            <a:pPr marL="63500" eaLnBrk="1" hangingPunct="1"/>
            <a:r>
              <a:rPr lang="en-US" dirty="0" smtClean="0"/>
              <a:t>Susan Ross – Columbia University</a:t>
            </a:r>
          </a:p>
          <a:p>
            <a:pPr marL="63500" eaLnBrk="1" hangingPunct="1"/>
            <a:endParaRPr lang="en-US" dirty="0" smtClean="0"/>
          </a:p>
          <a:p>
            <a:pPr marL="63500" eaLnBrk="1" hangingPunct="1"/>
            <a:endParaRPr lang="en-US" dirty="0"/>
          </a:p>
          <a:p>
            <a:pPr marL="63500" eaLnBrk="1" hangingPunct="1"/>
            <a:r>
              <a:rPr lang="en-US" dirty="0" smtClean="0"/>
              <a:t>January 28,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– Manual retrieval and entry of some data elements increases potential for inaccuracy and makes effort burdensome</a:t>
            </a:r>
          </a:p>
          <a:p>
            <a:pPr marL="109537" indent="0">
              <a:buNone/>
            </a:pPr>
            <a:endParaRPr lang="en-US" sz="1400" dirty="0" smtClean="0"/>
          </a:p>
          <a:p>
            <a:r>
              <a:rPr lang="en-US" dirty="0" smtClean="0"/>
              <a:t>Utility – Need to balance level of accuracy and amount of effort required to retrieve and report with usefulness of data element</a:t>
            </a:r>
          </a:p>
        </p:txBody>
      </p:sp>
    </p:spTree>
    <p:extLst>
      <p:ext uri="{BB962C8B-B14F-4D97-AF65-F5344CB8AC3E}">
        <p14:creationId xmlns:p14="http://schemas.microsoft.com/office/powerpoint/2010/main" val="8951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Contacts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FDP Open </a:t>
            </a:r>
            <a:r>
              <a:rPr lang="en-US" dirty="0" err="1" smtClean="0"/>
              <a:t>Gov</a:t>
            </a:r>
            <a:r>
              <a:rPr lang="en-US" dirty="0" smtClean="0"/>
              <a:t> website </a:t>
            </a:r>
            <a:r>
              <a:rPr lang="en-US" dirty="0" smtClean="0"/>
              <a:t>being updated</a:t>
            </a:r>
            <a:endParaRPr lang="en-US" dirty="0" smtClean="0"/>
          </a:p>
          <a:p>
            <a:r>
              <a:rPr lang="en-US" dirty="0" smtClean="0"/>
              <a:t>Adding Information from Federal Agencies:</a:t>
            </a:r>
          </a:p>
          <a:p>
            <a:pPr lvl="1"/>
            <a:r>
              <a:rPr lang="en-US" dirty="0" smtClean="0"/>
              <a:t>Open Government web sites</a:t>
            </a:r>
          </a:p>
          <a:p>
            <a:pPr lvl="1"/>
            <a:r>
              <a:rPr lang="en-US" dirty="0" smtClean="0"/>
              <a:t>Transparency and Reporting web sites</a:t>
            </a:r>
          </a:p>
          <a:p>
            <a:pPr lvl="1"/>
            <a:r>
              <a:rPr lang="en-US" dirty="0" smtClean="0"/>
              <a:t>Agency Points of Contact</a:t>
            </a:r>
          </a:p>
          <a:p>
            <a:r>
              <a:rPr lang="en-US" dirty="0" smtClean="0"/>
              <a:t>A few agencies have responded…waiting for information </a:t>
            </a:r>
            <a:r>
              <a:rPr lang="en-US" dirty="0" smtClean="0"/>
              <a:t>from others</a:t>
            </a:r>
          </a:p>
          <a:p>
            <a:r>
              <a:rPr lang="en-US" dirty="0" smtClean="0"/>
              <a:t>Send information to CurrenD@mail.nih.gov or SusanRoss@Columbia.edu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Government beyond the DATA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resurgence of DATA Act – Data Transparency Coalition and other advocates</a:t>
            </a:r>
          </a:p>
          <a:p>
            <a:r>
              <a:rPr lang="en-US" dirty="0" smtClean="0"/>
              <a:t>Open Government movement</a:t>
            </a:r>
          </a:p>
          <a:p>
            <a:r>
              <a:rPr lang="en-US" dirty="0" smtClean="0"/>
              <a:t>Recommended reading</a:t>
            </a:r>
          </a:p>
          <a:p>
            <a:pPr marL="401637" lvl="1" indent="0">
              <a:buNone/>
            </a:pPr>
            <a:r>
              <a:rPr lang="en-US" dirty="0" smtClean="0"/>
              <a:t>“Open Government: Collaboration, Transparency, and Participation in Practice”</a:t>
            </a:r>
          </a:p>
          <a:p>
            <a:pPr marL="401637" lvl="1" indent="0">
              <a:buNone/>
            </a:pPr>
            <a:r>
              <a:rPr lang="en-US" dirty="0" smtClean="0"/>
              <a:t>Edited by Daniel Lathrop &amp; Laurel </a:t>
            </a:r>
            <a:r>
              <a:rPr lang="en-US" dirty="0" err="1" smtClean="0"/>
              <a:t>Ruma</a:t>
            </a:r>
            <a:endParaRPr lang="en-US" dirty="0" smtClean="0"/>
          </a:p>
          <a:p>
            <a:pPr marL="109537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2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Government beyond the DATA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“Open Government: Collaboration, Transparency, and Participation in Practice”</a:t>
            </a:r>
          </a:p>
          <a:p>
            <a:pPr marL="109537" indent="0">
              <a:buNone/>
            </a:pPr>
            <a:r>
              <a:rPr lang="en-US" dirty="0" smtClean="0"/>
              <a:t>Chapters include:</a:t>
            </a:r>
          </a:p>
          <a:p>
            <a:pPr marL="858837" lvl="1" indent="-457200"/>
            <a:r>
              <a:rPr lang="en-US" dirty="0" smtClean="0"/>
              <a:t>Government as a Platform</a:t>
            </a:r>
          </a:p>
          <a:p>
            <a:pPr marL="858837" lvl="1" indent="-457200"/>
            <a:r>
              <a:rPr lang="en-US" dirty="0" smtClean="0"/>
              <a:t>Open Government and Open Society</a:t>
            </a:r>
          </a:p>
          <a:p>
            <a:pPr marL="858837" lvl="1" indent="-457200"/>
            <a:r>
              <a:rPr lang="en-US" dirty="0" smtClean="0"/>
              <a:t>My Data Can’t Tell You That</a:t>
            </a:r>
          </a:p>
          <a:p>
            <a:pPr marL="858837" lvl="1" indent="-457200"/>
            <a:r>
              <a:rPr lang="en-US" dirty="0" smtClean="0"/>
              <a:t>When is Transparency Useful</a:t>
            </a:r>
          </a:p>
          <a:p>
            <a:pPr marL="858837" lvl="1" indent="-457200"/>
            <a:endParaRPr lang="en-US" sz="800" dirty="0"/>
          </a:p>
          <a:p>
            <a:pPr marL="109537" indent="0">
              <a:buNone/>
            </a:pPr>
            <a:r>
              <a:rPr lang="en-US" dirty="0" smtClean="0"/>
              <a:t>Invite select authors to future meeting?</a:t>
            </a:r>
          </a:p>
          <a:p>
            <a:pPr marL="109537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Government Beyond the DATA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Transparency through better tools, not just more data</a:t>
            </a:r>
          </a:p>
          <a:p>
            <a:r>
              <a:rPr lang="en-US" dirty="0" smtClean="0"/>
              <a:t>Don’t provide more data, make it more understandable and searchable</a:t>
            </a:r>
          </a:p>
          <a:p>
            <a:pPr lvl="1"/>
            <a:r>
              <a:rPr lang="en-US" dirty="0" smtClean="0"/>
              <a:t>Improve utility of transparency tools for public</a:t>
            </a:r>
          </a:p>
          <a:p>
            <a:pPr lvl="1"/>
            <a:r>
              <a:rPr lang="en-US" dirty="0" smtClean="0"/>
              <a:t>Connect existing data sets</a:t>
            </a:r>
          </a:p>
          <a:p>
            <a:pPr lvl="1"/>
            <a:r>
              <a:rPr lang="en-US" dirty="0" smtClean="0"/>
              <a:t>Better explain what the data actually says, and what it doesn’t 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Government beyond the DATA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Spaghetti chart still exists</a:t>
            </a:r>
          </a:p>
          <a:p>
            <a:r>
              <a:rPr lang="en-US" dirty="0" smtClean="0"/>
              <a:t>Chance to transition from reactive to proactive</a:t>
            </a:r>
          </a:p>
          <a:p>
            <a:r>
              <a:rPr lang="en-US" dirty="0" smtClean="0"/>
              <a:t>What data elements already exist?</a:t>
            </a:r>
          </a:p>
          <a:p>
            <a:r>
              <a:rPr lang="en-US" dirty="0" smtClean="0"/>
              <a:t>How would we design/conduct transparency reporting?</a:t>
            </a:r>
          </a:p>
          <a:p>
            <a:r>
              <a:rPr lang="en-US" dirty="0" smtClean="0"/>
              <a:t>FDP Open </a:t>
            </a:r>
            <a:r>
              <a:rPr lang="en-US" dirty="0" err="1" smtClean="0"/>
              <a:t>Gov</a:t>
            </a:r>
            <a:r>
              <a:rPr lang="en-US" dirty="0" smtClean="0"/>
              <a:t> pilot?</a:t>
            </a:r>
          </a:p>
          <a:p>
            <a:pPr lvl="1"/>
            <a:r>
              <a:rPr lang="en-US" dirty="0" smtClean="0"/>
              <a:t>Agencies</a:t>
            </a:r>
          </a:p>
          <a:p>
            <a:pPr lvl="1"/>
            <a:r>
              <a:rPr lang="en-US" dirty="0" smtClean="0"/>
              <a:t>Recipients</a:t>
            </a:r>
          </a:p>
          <a:p>
            <a:pPr lvl="1"/>
            <a:r>
              <a:rPr lang="en-US" dirty="0" smtClean="0"/>
              <a:t>Both?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2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09600"/>
          </a:xfrm>
        </p:spPr>
        <p:txBody>
          <a:bodyPr/>
          <a:lstStyle/>
          <a:p>
            <a:r>
              <a:rPr lang="en-US" dirty="0" smtClean="0"/>
              <a:t>Spaghetti Chart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820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6402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Nancy </a:t>
            </a:r>
            <a:r>
              <a:rPr lang="en-US" dirty="0" err="1" smtClean="0"/>
              <a:t>DiPaolo</a:t>
            </a:r>
            <a:r>
              <a:rPr lang="en-US" dirty="0" smtClean="0"/>
              <a:t>, </a:t>
            </a:r>
            <a:r>
              <a:rPr lang="en-US" dirty="0"/>
              <a:t>Recovery Accountability &amp; Transparency Board</a:t>
            </a:r>
          </a:p>
        </p:txBody>
      </p:sp>
    </p:spTree>
    <p:extLst>
      <p:ext uri="{BB962C8B-B14F-4D97-AF65-F5344CB8AC3E}">
        <p14:creationId xmlns:p14="http://schemas.microsoft.com/office/powerpoint/2010/main" val="11881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Discussion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reporting of expenditure data</a:t>
            </a:r>
          </a:p>
          <a:p>
            <a:pPr lvl="1"/>
            <a:r>
              <a:rPr lang="en-US" dirty="0" smtClean="0"/>
              <a:t>FederalTransparency.gov</a:t>
            </a:r>
          </a:p>
          <a:p>
            <a:r>
              <a:rPr lang="en-US" dirty="0" smtClean="0"/>
              <a:t>Ways to better inform public of research activities without new reporting</a:t>
            </a:r>
          </a:p>
          <a:p>
            <a:r>
              <a:rPr lang="en-US" dirty="0" smtClean="0"/>
              <a:t>What needs are not being addressed?</a:t>
            </a:r>
          </a:p>
          <a:p>
            <a:pPr marL="10953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from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Act – thought it would pass, ultimately didn’t</a:t>
            </a:r>
          </a:p>
          <a:p>
            <a:r>
              <a:rPr lang="en-US" dirty="0" smtClean="0"/>
              <a:t>GRIP Pre-Pilot – suggest expanding membership of similar initiatives to include administrators, faculty (if progress reports included), and agency reps</a:t>
            </a:r>
          </a:p>
          <a:p>
            <a:r>
              <a:rPr lang="en-US" dirty="0" smtClean="0"/>
              <a:t>Desire for resource of high-level agency staff responsible for transparency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Recap from last meeting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OMB GRIP Pre-Pilot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Agency contacts and tools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Open Government beyond the Data Act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OMB 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 program with 9 institutions representing the universe of Federal grantees</a:t>
            </a:r>
          </a:p>
          <a:p>
            <a:r>
              <a:rPr lang="en-US" dirty="0" smtClean="0"/>
              <a:t>Goal of reducing transparency burden by pulling data from existing reporting portals</a:t>
            </a:r>
          </a:p>
          <a:p>
            <a:r>
              <a:rPr lang="en-US" dirty="0" smtClean="0"/>
              <a:t>Successfully completed in Nov 2012 </a:t>
            </a:r>
          </a:p>
          <a:p>
            <a:pPr marL="109537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evaluations submitted by participants</a:t>
            </a:r>
          </a:p>
          <a:p>
            <a:r>
              <a:rPr lang="en-US" dirty="0" smtClean="0"/>
              <a:t>Session is Tuesday at 9 am</a:t>
            </a:r>
          </a:p>
          <a:p>
            <a:pPr marL="109537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4582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Feedback: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401637" lvl="1" indent="0">
              <a:buNone/>
            </a:pPr>
            <a:r>
              <a:rPr lang="en-US" dirty="0" smtClean="0"/>
              <a:t>Data </a:t>
            </a:r>
            <a:r>
              <a:rPr lang="en-US" dirty="0"/>
              <a:t>collection method and documentation were much better </a:t>
            </a:r>
            <a:r>
              <a:rPr lang="en-US" dirty="0" smtClean="0"/>
              <a:t>than other </a:t>
            </a:r>
            <a:r>
              <a:rPr lang="en-US" dirty="0"/>
              <a:t>similar reporting </a:t>
            </a:r>
            <a:r>
              <a:rPr lang="en-US" dirty="0" smtClean="0"/>
              <a:t>initiatives </a:t>
            </a:r>
            <a:r>
              <a:rPr lang="en-US" dirty="0"/>
              <a:t>– allowed reporting by data stream or web forms (actually a choice!) with validation feedback available immediately after </a:t>
            </a:r>
            <a:r>
              <a:rPr lang="en-US" dirty="0" smtClean="0"/>
              <a:t>submission.</a:t>
            </a:r>
          </a:p>
          <a:p>
            <a:endParaRPr lang="en-US" dirty="0"/>
          </a:p>
        </p:txBody>
      </p:sp>
      <p:sp>
        <p:nvSpPr>
          <p:cNvPr id="4" name="Plus 3"/>
          <p:cNvSpPr/>
          <p:nvPr/>
        </p:nvSpPr>
        <p:spPr>
          <a:xfrm>
            <a:off x="381000" y="3258222"/>
            <a:ext cx="408791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Feedback:</a:t>
            </a:r>
            <a:endParaRPr lang="en-US" dirty="0"/>
          </a:p>
          <a:p>
            <a:pPr marL="109537" indent="0">
              <a:buNone/>
            </a:pPr>
            <a:endParaRPr lang="en-US" dirty="0" smtClean="0"/>
          </a:p>
          <a:p>
            <a:pPr marL="401637" lvl="1" indent="0">
              <a:buNone/>
            </a:pPr>
            <a:r>
              <a:rPr lang="en-US" dirty="0" smtClean="0"/>
              <a:t>Information </a:t>
            </a:r>
            <a:r>
              <a:rPr lang="en-US" dirty="0"/>
              <a:t>provided crossed normal areas of responsibility for the university (both financial and grant administration) that might be problematic if those areas have different reporting lines at the university.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Minus 3"/>
          <p:cNvSpPr/>
          <p:nvPr/>
        </p:nvSpPr>
        <p:spPr>
          <a:xfrm>
            <a:off x="381000" y="3306182"/>
            <a:ext cx="304800" cy="27521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72390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Feedback:</a:t>
            </a:r>
          </a:p>
          <a:p>
            <a:pPr marL="109537" indent="0">
              <a:buNone/>
            </a:pPr>
            <a:endParaRPr lang="en-US" dirty="0"/>
          </a:p>
          <a:p>
            <a:pPr marL="401637" lvl="1" indent="0">
              <a:buNone/>
            </a:pPr>
            <a:r>
              <a:rPr lang="en-US" dirty="0" smtClean="0"/>
              <a:t>Lesson </a:t>
            </a:r>
            <a:r>
              <a:rPr lang="en-US" dirty="0"/>
              <a:t>learned from burden perspective – </a:t>
            </a:r>
            <a:r>
              <a:rPr lang="en-US" dirty="0" smtClean="0"/>
              <a:t>[University] </a:t>
            </a:r>
            <a:r>
              <a:rPr lang="en-US" dirty="0"/>
              <a:t>would support only if this replaced other reporting requirements for multiple agencies rather than just adding another one.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3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GRIP Pre-Pilot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Evaluation </a:t>
            </a:r>
            <a:r>
              <a:rPr lang="en-US" dirty="0"/>
              <a:t>comment: </a:t>
            </a: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pPr marL="401637" lvl="1" indent="0">
              <a:buNone/>
            </a:pPr>
            <a:r>
              <a:rPr lang="en-US" dirty="0" smtClean="0"/>
              <a:t>“…The </a:t>
            </a:r>
            <a:r>
              <a:rPr lang="en-US" dirty="0"/>
              <a:t>GRIP pre-pilot data requirements highlighted problems regarding the quality and utility of the data being requested.”</a:t>
            </a:r>
          </a:p>
          <a:p>
            <a:pPr marL="109537" indent="0">
              <a:buNone/>
            </a:pPr>
            <a:endParaRPr lang="en-US" sz="1400" dirty="0" smtClean="0"/>
          </a:p>
          <a:p>
            <a:pPr marL="401637" lvl="1" indent="0">
              <a:buNone/>
            </a:pPr>
            <a:r>
              <a:rPr lang="en-US" dirty="0" smtClean="0"/>
              <a:t>“…There </a:t>
            </a:r>
            <a:r>
              <a:rPr lang="en-US" dirty="0"/>
              <a:t>is no one source that provides all of the GRIP reporting requirements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632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1962</TotalTime>
  <Words>582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Open Government</vt:lpstr>
      <vt:lpstr>Recap from Last Meeting</vt:lpstr>
      <vt:lpstr>Today’s Goals</vt:lpstr>
      <vt:lpstr>OMB GRIP Pre-Pilot</vt:lpstr>
      <vt:lpstr>GRIP Pre-Pilot</vt:lpstr>
      <vt:lpstr>GRIP Pre-Pilot</vt:lpstr>
      <vt:lpstr>GRIP Pre-Pilot</vt:lpstr>
      <vt:lpstr>GRIP Pre-Pilot</vt:lpstr>
      <vt:lpstr>GRIP Pre-Pilot</vt:lpstr>
      <vt:lpstr>GRIP Pre-Pilot</vt:lpstr>
      <vt:lpstr>Agency Contacts and Tools</vt:lpstr>
      <vt:lpstr>Open Government beyond the DATA Act</vt:lpstr>
      <vt:lpstr>Open Government beyond the DATA Act</vt:lpstr>
      <vt:lpstr>Open Government Beyond the DATA Act</vt:lpstr>
      <vt:lpstr>Open Government beyond the DATA Act</vt:lpstr>
      <vt:lpstr>Spaghetti Chart </vt:lpstr>
      <vt:lpstr>Final Discussion Issues</vt:lpstr>
      <vt:lpstr>Thank You!</vt:lpstr>
    </vt:vector>
  </TitlesOfParts>
  <Company>NIH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Government: Introducing a New FDP Subcommittee</dc:title>
  <dc:creator>currend</dc:creator>
  <cp:lastModifiedBy>currend</cp:lastModifiedBy>
  <cp:revision>94</cp:revision>
  <dcterms:created xsi:type="dcterms:W3CDTF">2012-05-04T18:33:54Z</dcterms:created>
  <dcterms:modified xsi:type="dcterms:W3CDTF">2013-01-28T22:00:47Z</dcterms:modified>
</cp:coreProperties>
</file>