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0" r:id="rId3"/>
    <p:sldId id="261" r:id="rId4"/>
    <p:sldId id="262" r:id="rId5"/>
    <p:sldId id="259" r:id="rId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80"/>
    <a:srgbClr val="FE8002"/>
    <a:srgbClr val="FA9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59" autoAdjust="0"/>
  </p:normalViewPr>
  <p:slideViewPr>
    <p:cSldViewPr>
      <p:cViewPr>
        <p:scale>
          <a:sx n="70" d="100"/>
          <a:sy n="70" d="100"/>
        </p:scale>
        <p:origin x="-1310" y="-16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6CC290-C813-4F91-99BA-23B245E0083C}" type="datetimeFigureOut">
              <a:rPr lang="en-US" smtClean="0"/>
              <a:pPr/>
              <a:t>6/30/2015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DA3358C-6AC5-4160-90DF-A7DB3BDDD592}" type="slidenum">
              <a:rPr lang="en-US" smtClean="0"/>
              <a:pPr/>
              <a:t>‹#›</a:t>
            </a:fld>
            <a:endParaRPr lang="en-US"/>
          </a:p>
        </p:txBody>
      </p:sp>
    </p:spTree>
    <p:extLst>
      <p:ext uri="{BB962C8B-B14F-4D97-AF65-F5344CB8AC3E}">
        <p14:creationId xmlns:p14="http://schemas.microsoft.com/office/powerpoint/2010/main" val="187866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THE CONFERENCE</a:t>
            </a:r>
          </a:p>
          <a:p>
            <a:r>
              <a:rPr lang="en-US" dirty="0" smtClean="0"/>
              <a:t>Systems analysis is one of the few research tools that has both the breadth and depth to identify smart pathways through the complex nexus of increasing globalization, shifts of economic and political power, taxing environmental challenges, and unpredictable social conflicts to reach a world that accommodates the needs and aspirations of different groups and respects the limits imposed by the planet itself. The conference Systems Analysis 2015 will highlight recent advances, current gaps, and untapped disciplinary potentials in the field of systems analysis.</a:t>
            </a:r>
          </a:p>
          <a:p>
            <a:endParaRPr lang="en-US" dirty="0" smtClean="0"/>
          </a:p>
          <a:p>
            <a:r>
              <a:rPr lang="en-US" dirty="0" smtClean="0"/>
              <a:t>ABOUT HOWARD RAIFFA</a:t>
            </a:r>
          </a:p>
          <a:p>
            <a:r>
              <a:rPr lang="en-US" dirty="0" smtClean="0"/>
              <a:t>The Systems Analysis 2015 conference is dedicated to Howard </a:t>
            </a:r>
            <a:r>
              <a:rPr lang="en-US" dirty="0" err="1" smtClean="0"/>
              <a:t>Raiffa</a:t>
            </a:r>
            <a:r>
              <a:rPr lang="en-US" dirty="0" smtClean="0"/>
              <a:t> for his huge contribution to systems analysis. As an influential Bayesian decision theorist, </a:t>
            </a:r>
            <a:r>
              <a:rPr lang="en-US" dirty="0" err="1" smtClean="0"/>
              <a:t>Raiffa</a:t>
            </a:r>
            <a:r>
              <a:rPr lang="en-US" dirty="0" smtClean="0"/>
              <a:t> is a pioneer in the field of decision analysis, with works in statistical decision theory, game theory, behavioral decision theory, risk analysis, and negotiation analysis. He helped found and was the first director of the International Institute for Applied Systems Analysis. He is currently the Frank P. Ramsey Professor (Emeritus) of Managerial Economics, a joint chair held by the Business School and the Kennedy School of Government at Harvard University, USA.</a:t>
            </a:r>
          </a:p>
          <a:p>
            <a:endParaRPr lang="en-US" dirty="0"/>
          </a:p>
        </p:txBody>
      </p:sp>
      <p:sp>
        <p:nvSpPr>
          <p:cNvPr id="4" name="Slide Number Placeholder 3"/>
          <p:cNvSpPr>
            <a:spLocks noGrp="1"/>
          </p:cNvSpPr>
          <p:nvPr>
            <p:ph type="sldNum" sz="quarter" idx="10"/>
          </p:nvPr>
        </p:nvSpPr>
        <p:spPr/>
        <p:txBody>
          <a:bodyPr/>
          <a:lstStyle/>
          <a:p>
            <a:fld id="{7DA3358C-6AC5-4160-90DF-A7DB3BDDD592}" type="slidenum">
              <a:rPr lang="en-US" smtClean="0"/>
              <a:pPr/>
              <a:t>1</a:t>
            </a:fld>
            <a:endParaRPr lang="en-US"/>
          </a:p>
        </p:txBody>
      </p:sp>
    </p:spTree>
    <p:extLst>
      <p:ext uri="{BB962C8B-B14F-4D97-AF65-F5344CB8AC3E}">
        <p14:creationId xmlns:p14="http://schemas.microsoft.com/office/powerpoint/2010/main" val="77154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 Requirements for Methodological Advances in Systems Analysis</a:t>
            </a:r>
          </a:p>
          <a:p>
            <a:endParaRPr lang="en-US" dirty="0" smtClean="0"/>
          </a:p>
          <a:p>
            <a:r>
              <a:rPr lang="en-US" dirty="0" smtClean="0"/>
              <a:t>This session focuses on the methodological advances required for the successful future development of systems analysis as an approach to address the 21st century’s major transformations. These advances need to expand the prowess of systems analysis in addressing challenging features of complex adaptive systems, such as nonlinearities and path dependence, surprises and tipping points, process uncertainty and model uncertainty, macroscopic patterns emerging from microscopic processes, massive availability of highly multivariate yet often unstructured and imprecise data, bounded rationality driving exchanges among social and economic actors, and impacts cascading across extended and interconnected networks.</a:t>
            </a:r>
          </a:p>
          <a:p>
            <a:endParaRPr lang="en-US" dirty="0" smtClean="0"/>
          </a:p>
          <a:p>
            <a:r>
              <a:rPr lang="en-US" dirty="0" smtClean="0"/>
              <a:t>2. Trans-disciplinary Inspiration in Systems Thinking</a:t>
            </a:r>
          </a:p>
          <a:p>
            <a:endParaRPr lang="en-US" dirty="0" smtClean="0"/>
          </a:p>
          <a:p>
            <a:r>
              <a:rPr lang="en-US" dirty="0" smtClean="0"/>
              <a:t>This session showcases the diversity of conceptual approaches that different fields of natural and social science have developed for defining and analyzing systems. Elucidating alternative systems perspectives across research areas as disparate as neuroscience, quantum theory, engineering sciences, ecology, economics, psychology, sociology, and computer science, key ideas concerning system elements, system interconnectedness, system boundaries, and system dynamics will be introduced and compared, with the goal of promoting trans-disciplinary inspiration in systems thinking.</a:t>
            </a:r>
          </a:p>
          <a:p>
            <a:endParaRPr lang="en-US" dirty="0" smtClean="0"/>
          </a:p>
          <a:p>
            <a:r>
              <a:rPr lang="en-US" dirty="0" smtClean="0"/>
              <a:t>3. Poster Session</a:t>
            </a:r>
          </a:p>
          <a:p>
            <a:endParaRPr lang="en-US" dirty="0" smtClean="0"/>
          </a:p>
          <a:p>
            <a:r>
              <a:rPr lang="en-US" dirty="0" smtClean="0"/>
              <a:t>The dedicated poster session will enable conference participants to scope and share a diversity of perspectives on innovative methodologies, applications, and future challenges of systems analysis.</a:t>
            </a:r>
          </a:p>
          <a:p>
            <a:endParaRPr lang="en-US" dirty="0" smtClean="0"/>
          </a:p>
          <a:p>
            <a:r>
              <a:rPr lang="en-US" dirty="0" smtClean="0"/>
              <a:t>4. The Art and Craft of Systems Analysis</a:t>
            </a:r>
          </a:p>
          <a:p>
            <a:endParaRPr lang="en-US" dirty="0" smtClean="0"/>
          </a:p>
          <a:p>
            <a:r>
              <a:rPr lang="en-US" dirty="0" smtClean="0"/>
              <a:t>Both art and craft are involved in all major steps of systems analysis – from posing a specific research question, to specifying the assumptions underlying a model, to transforming those assumptions into mathematical or computational form, and to representing and communicating the results. These features are making systems analysis an exciting and creative process.</a:t>
            </a:r>
          </a:p>
          <a:p>
            <a:endParaRPr lang="en-US" dirty="0" smtClean="0"/>
          </a:p>
          <a:p>
            <a:r>
              <a:rPr lang="en-US" dirty="0" smtClean="0"/>
              <a:t>This session considers the creative tensions inherent in this process by touching on the following questions:</a:t>
            </a:r>
          </a:p>
          <a:p>
            <a:endParaRPr lang="en-US" dirty="0" smtClean="0"/>
          </a:p>
          <a:p>
            <a:r>
              <a:rPr lang="en-US" dirty="0" smtClean="0"/>
              <a:t>    What modern approaches can be recommended for model selection, calibration, and validation?</a:t>
            </a:r>
          </a:p>
          <a:p>
            <a:r>
              <a:rPr lang="en-US" dirty="0" smtClean="0"/>
              <a:t>    How are systems boundaries best to be defined, emergent phenomena tackled, robustness checks designed, and validity limits delineated?</a:t>
            </a:r>
          </a:p>
          <a:p>
            <a:r>
              <a:rPr lang="en-US" dirty="0" smtClean="0"/>
              <a:t>    How can multiple models be compared, interfaced, and integrated?</a:t>
            </a:r>
          </a:p>
          <a:p>
            <a:r>
              <a:rPr lang="en-US" dirty="0" smtClean="0"/>
              <a:t>    How can a proliferation of false positives be avoided as the pool of data that can be correlated explodes?</a:t>
            </a:r>
          </a:p>
          <a:p>
            <a:r>
              <a:rPr lang="en-US" dirty="0" smtClean="0"/>
              <a:t>    How can big data be used while skirting a temptation to construct big models in which a plethora of nonlinear interactions defies understanding and associated uncertainties cannot be assessed?</a:t>
            </a:r>
          </a:p>
          <a:p>
            <a:r>
              <a:rPr lang="en-US" dirty="0" smtClean="0"/>
              <a:t>    In any of these regards, are best-practice recommendations becoming available that help delineate a safe operating space for systems analysis?</a:t>
            </a:r>
          </a:p>
          <a:p>
            <a:endParaRPr lang="en-US" dirty="0" smtClean="0"/>
          </a:p>
          <a:p>
            <a:r>
              <a:rPr lang="en-US" dirty="0" smtClean="0"/>
              <a:t>5. New Methods for Understanding Complex Systems</a:t>
            </a:r>
          </a:p>
          <a:p>
            <a:endParaRPr lang="en-US" dirty="0" smtClean="0"/>
          </a:p>
          <a:p>
            <a:r>
              <a:rPr lang="en-US" dirty="0" smtClean="0"/>
              <a:t>As the challenges of systems analysis develop, so must its methods. The system analyst’s tool chest can be expanded in three ways:</a:t>
            </a:r>
          </a:p>
          <a:p>
            <a:endParaRPr lang="en-US" dirty="0" smtClean="0"/>
          </a:p>
          <a:p>
            <a:r>
              <a:rPr lang="en-US" dirty="0" smtClean="0"/>
              <a:t>    by taking advantage of as yet untapped advances in mathematics and computer science,</a:t>
            </a:r>
          </a:p>
          <a:p>
            <a:r>
              <a:rPr lang="en-US" dirty="0" smtClean="0"/>
              <a:t>    by the gradual honing of tools applied and developed in a disciplinary context, and</a:t>
            </a:r>
          </a:p>
          <a:p>
            <a:r>
              <a:rPr lang="en-US" dirty="0" smtClean="0"/>
              <a:t>    by trans-disciplinary innovation and cross-fertilization.</a:t>
            </a:r>
          </a:p>
          <a:p>
            <a:endParaRPr lang="en-US" dirty="0" smtClean="0"/>
          </a:p>
          <a:p>
            <a:r>
              <a:rPr lang="en-US" dirty="0" smtClean="0"/>
              <a:t>This session will provide an extensive horizon scan of new methods and approaches that have potential for strengthening systems analysis in the 21st century.</a:t>
            </a:r>
          </a:p>
          <a:p>
            <a:endParaRPr lang="en-US" dirty="0" smtClean="0"/>
          </a:p>
          <a:p>
            <a:r>
              <a:rPr lang="en-US" dirty="0" smtClean="0"/>
              <a:t>6. Addressing Stakeholder Diversity</a:t>
            </a:r>
          </a:p>
          <a:p>
            <a:endParaRPr lang="en-US" dirty="0" smtClean="0"/>
          </a:p>
          <a:p>
            <a:r>
              <a:rPr lang="en-US" dirty="0" smtClean="0"/>
              <a:t>Scientific insights into global transformations invariably require accounting for a plurality of stakeholder groups and interests. Contemporary applications of systems analysis are breaking new ground by explicitly accounting for such diversity, as well as for the associated complexity of human behavior. Participatory processes engaging stakeholders and policy makers in the whole cycle of designing and implementing research have proven invaluable for promoting a wider acceptance of scientific analyses. The interfacing of science with art is also increasingly recognized as a powerful conduit for reaching broader audiences.</a:t>
            </a:r>
          </a:p>
          <a:p>
            <a:endParaRPr lang="en-US" dirty="0" smtClean="0"/>
          </a:p>
          <a:p>
            <a:r>
              <a:rPr lang="en-US" dirty="0" smtClean="0"/>
              <a:t>This session focuses on methodological approaches that facilitate stakeholder involvement and promote accounting for stakeholder diversity.</a:t>
            </a:r>
          </a:p>
          <a:p>
            <a:endParaRPr lang="en-US" dirty="0" smtClean="0"/>
          </a:p>
          <a:p>
            <a:r>
              <a:rPr lang="en-US" dirty="0" smtClean="0"/>
              <a:t>7. Devising Integrated Solutions</a:t>
            </a:r>
          </a:p>
          <a:p>
            <a:endParaRPr lang="en-US" dirty="0" smtClean="0"/>
          </a:p>
          <a:p>
            <a:r>
              <a:rPr lang="en-US" dirty="0" smtClean="0"/>
              <a:t>Systems analysis strives to capture crucial connections within a domain. When impacts cascade through systems, policy interventions affect multiple sectors, and stakeholder utilities are intertwined, capturing such connections becomes crucial. Integrated assessments are devised to meet these challenges. On the one hand they reveal synergies and co-benefits, leading to particularly cost-effective solutions, while on the other hand they can highlight conflicts among stakeholders or mutual exclusions among policy options. By accounting for interconnections, integrated assessments can also promote the robustness of solutions and enable predictions over longer time horizons.</a:t>
            </a:r>
          </a:p>
          <a:p>
            <a:endParaRPr lang="en-US" dirty="0" smtClean="0"/>
          </a:p>
          <a:p>
            <a:r>
              <a:rPr lang="en-US" dirty="0" smtClean="0"/>
              <a:t>This session features methodological approaches underlying cutting-edge nexus studies and highlights methodological challenges that need to be overcome for devising future integrated assessments of increasing scope and reliability.</a:t>
            </a:r>
          </a:p>
          <a:p>
            <a:endParaRPr lang="en-US" dirty="0" smtClean="0"/>
          </a:p>
          <a:p>
            <a:r>
              <a:rPr lang="en-US" dirty="0" smtClean="0"/>
              <a:t>8. A New Generation of Systems Analysis</a:t>
            </a:r>
          </a:p>
          <a:p>
            <a:endParaRPr lang="en-US" dirty="0" smtClean="0"/>
          </a:p>
          <a:p>
            <a:r>
              <a:rPr lang="en-US" dirty="0" smtClean="0"/>
              <a:t>In the closing session, conference participants share their vision on the future of systems analysis, offering personal views on the most promising directions and on methodological advances needed to pursue these directions. The session opens with four researchers who have not yet spoken sharing their reflections on the conference proceedings in the form of 10-minute statements, followed by a closing panel with conference speakers opening up to questions that can be submitted by all conference participants to the session moderator.</a:t>
            </a:r>
            <a:endParaRPr lang="en-US" dirty="0"/>
          </a:p>
        </p:txBody>
      </p:sp>
      <p:sp>
        <p:nvSpPr>
          <p:cNvPr id="4" name="Slide Number Placeholder 3"/>
          <p:cNvSpPr>
            <a:spLocks noGrp="1"/>
          </p:cNvSpPr>
          <p:nvPr>
            <p:ph type="sldNum" sz="quarter" idx="10"/>
          </p:nvPr>
        </p:nvSpPr>
        <p:spPr/>
        <p:txBody>
          <a:bodyPr/>
          <a:lstStyle/>
          <a:p>
            <a:fld id="{7DA3358C-6AC5-4160-90DF-A7DB3BDDD592}" type="slidenum">
              <a:rPr lang="en-US" smtClean="0"/>
              <a:pPr/>
              <a:t>3</a:t>
            </a:fld>
            <a:endParaRPr lang="en-US"/>
          </a:p>
        </p:txBody>
      </p:sp>
    </p:spTree>
    <p:extLst>
      <p:ext uri="{BB962C8B-B14F-4D97-AF65-F5344CB8AC3E}">
        <p14:creationId xmlns:p14="http://schemas.microsoft.com/office/powerpoint/2010/main" val="351997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to register and to apply to present a poster, visit the conference website at  sa2015.iiasa.ac.at </a:t>
            </a:r>
            <a:endParaRPr lang="en-US" dirty="0"/>
          </a:p>
        </p:txBody>
      </p:sp>
      <p:sp>
        <p:nvSpPr>
          <p:cNvPr id="4" name="Slide Number Placeholder 3"/>
          <p:cNvSpPr>
            <a:spLocks noGrp="1"/>
          </p:cNvSpPr>
          <p:nvPr>
            <p:ph type="sldNum" sz="quarter" idx="10"/>
          </p:nvPr>
        </p:nvSpPr>
        <p:spPr/>
        <p:txBody>
          <a:bodyPr/>
          <a:lstStyle/>
          <a:p>
            <a:fld id="{7DA3358C-6AC5-4160-90DF-A7DB3BDDD592}" type="slidenum">
              <a:rPr lang="en-US" smtClean="0"/>
              <a:pPr/>
              <a:t>5</a:t>
            </a:fld>
            <a:endParaRPr lang="en-US"/>
          </a:p>
        </p:txBody>
      </p:sp>
    </p:spTree>
    <p:extLst>
      <p:ext uri="{BB962C8B-B14F-4D97-AF65-F5344CB8AC3E}">
        <p14:creationId xmlns:p14="http://schemas.microsoft.com/office/powerpoint/2010/main" val="3696600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 2015 Title Slide">
    <p:spTree>
      <p:nvGrpSpPr>
        <p:cNvPr id="1" name=""/>
        <p:cNvGrpSpPr/>
        <p:nvPr/>
      </p:nvGrpSpPr>
      <p:grpSpPr>
        <a:xfrm>
          <a:off x="0" y="0"/>
          <a:ext cx="0" cy="0"/>
          <a:chOff x="0" y="0"/>
          <a:chExt cx="0" cy="0"/>
        </a:xfrm>
      </p:grpSpPr>
      <p:sp>
        <p:nvSpPr>
          <p:cNvPr id="21" name="Rectangle 20"/>
          <p:cNvSpPr/>
          <p:nvPr userDrawn="1"/>
        </p:nvSpPr>
        <p:spPr>
          <a:xfrm>
            <a:off x="0" y="5562600"/>
            <a:ext cx="9144000" cy="129540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2" name="Picture 21" descr="101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426" y="5334000"/>
            <a:ext cx="13486826" cy="1752600"/>
          </a:xfrm>
          <a:prstGeom prst="rect">
            <a:avLst/>
          </a:prstGeom>
        </p:spPr>
      </p:pic>
      <p:pic>
        <p:nvPicPr>
          <p:cNvPr id="2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38600" y="4940808"/>
            <a:ext cx="1787093" cy="545592"/>
          </a:xfrm>
          <a:prstGeom prst="rect">
            <a:avLst/>
          </a:prstGeom>
          <a:noFill/>
          <a:ln w="9525">
            <a:noFill/>
            <a:miter lim="800000"/>
            <a:headEnd/>
            <a:tailEnd/>
          </a:ln>
          <a:effectLst/>
        </p:spPr>
      </p:pic>
      <p:sp>
        <p:nvSpPr>
          <p:cNvPr id="24" name="Isosceles Triangle 23"/>
          <p:cNvSpPr/>
          <p:nvPr userDrawn="1"/>
        </p:nvSpPr>
        <p:spPr>
          <a:xfrm>
            <a:off x="914400" y="5410200"/>
            <a:ext cx="457200" cy="228600"/>
          </a:xfrm>
          <a:prstGeom prst="triangl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5" name="TextBox 24"/>
          <p:cNvSpPr txBox="1"/>
          <p:nvPr userDrawn="1"/>
        </p:nvSpPr>
        <p:spPr>
          <a:xfrm>
            <a:off x="304800" y="6248400"/>
            <a:ext cx="1981200" cy="307777"/>
          </a:xfrm>
          <a:prstGeom prst="rect">
            <a:avLst/>
          </a:prstGeom>
          <a:noFill/>
        </p:spPr>
        <p:txBody>
          <a:bodyPr wrap="square" rtlCol="0">
            <a:spAutoFit/>
          </a:bodyPr>
          <a:lstStyle/>
          <a:p>
            <a:pPr fontAlgn="auto">
              <a:spcBef>
                <a:spcPts val="0"/>
              </a:spcBef>
              <a:spcAft>
                <a:spcPts val="0"/>
              </a:spcAft>
            </a:pPr>
            <a:r>
              <a:rPr lang="en-US" sz="1400" spc="100" dirty="0" smtClean="0">
                <a:solidFill>
                  <a:prstClr val="white">
                    <a:lumMod val="75000"/>
                  </a:prstClr>
                </a:solidFill>
                <a:latin typeface="Arial Narrow" pitchFamily="34" charset="0"/>
              </a:rPr>
              <a:t>Conference  Partners</a:t>
            </a:r>
            <a:endParaRPr lang="en-US" sz="1400" spc="100" dirty="0">
              <a:solidFill>
                <a:prstClr val="white">
                  <a:lumMod val="75000"/>
                </a:prstClr>
              </a:solidFill>
              <a:latin typeface="Arial Narrow" pitchFamily="34" charset="0"/>
            </a:endParaRPr>
          </a:p>
        </p:txBody>
      </p:sp>
      <p:pic>
        <p:nvPicPr>
          <p:cNvPr id="26" name="Picture 25" descr="logo 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77200" y="5928284"/>
            <a:ext cx="501802" cy="701116"/>
          </a:xfrm>
          <a:prstGeom prst="rect">
            <a:avLst/>
          </a:prstGeom>
        </p:spPr>
      </p:pic>
      <p:pic>
        <p:nvPicPr>
          <p:cNvPr id="27" name="Picture 26" descr="logo 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6582" y="6019800"/>
            <a:ext cx="1083818" cy="576981"/>
          </a:xfrm>
          <a:prstGeom prst="rect">
            <a:avLst/>
          </a:prstGeom>
        </p:spPr>
      </p:pic>
      <p:pic>
        <p:nvPicPr>
          <p:cNvPr id="28" name="Picture 27" descr="logo 3.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14600" y="6274663"/>
            <a:ext cx="2514600" cy="322118"/>
          </a:xfrm>
          <a:prstGeom prst="rect">
            <a:avLst/>
          </a:prstGeom>
        </p:spPr>
      </p:pic>
      <p:pic>
        <p:nvPicPr>
          <p:cNvPr id="29" name="Picture 28" descr="top part.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9764"/>
            <a:ext cx="9144000" cy="3561636"/>
          </a:xfrm>
          <a:prstGeom prst="rect">
            <a:avLst/>
          </a:prstGeom>
        </p:spPr>
      </p:pic>
      <p:cxnSp>
        <p:nvCxnSpPr>
          <p:cNvPr id="30" name="Straight Connector 29"/>
          <p:cNvCxnSpPr/>
          <p:nvPr userDrawn="1"/>
        </p:nvCxnSpPr>
        <p:spPr>
          <a:xfrm rot="5400000">
            <a:off x="5067300" y="6286500"/>
            <a:ext cx="686594" cy="79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rot="5400000">
            <a:off x="7200900" y="6286500"/>
            <a:ext cx="686594" cy="79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userDrawn="1"/>
        </p:nvSpPr>
        <p:spPr>
          <a:xfrm>
            <a:off x="0" y="4038600"/>
            <a:ext cx="9144000" cy="369332"/>
          </a:xfrm>
          <a:prstGeom prst="rect">
            <a:avLst/>
          </a:prstGeom>
          <a:noFill/>
        </p:spPr>
        <p:txBody>
          <a:bodyPr wrap="square" rtlCol="0">
            <a:spAutoFit/>
          </a:bodyPr>
          <a:lstStyle/>
          <a:p>
            <a:pPr algn="ctr"/>
            <a:r>
              <a:rPr lang="en-US" b="1" dirty="0" smtClean="0">
                <a:solidFill>
                  <a:srgbClr val="FE8002"/>
                </a:solidFill>
              </a:rPr>
              <a:t>A conference</a:t>
            </a:r>
            <a:r>
              <a:rPr lang="en-US" b="1" baseline="0" dirty="0" smtClean="0">
                <a:solidFill>
                  <a:srgbClr val="FE8002"/>
                </a:solidFill>
              </a:rPr>
              <a:t> in celebration of Howard </a:t>
            </a:r>
            <a:r>
              <a:rPr lang="en-US" b="1" baseline="0" dirty="0" err="1" smtClean="0">
                <a:solidFill>
                  <a:srgbClr val="FE8002"/>
                </a:solidFill>
              </a:rPr>
              <a:t>Raiffa</a:t>
            </a:r>
            <a:endParaRPr lang="en-US" b="1" dirty="0">
              <a:solidFill>
                <a:srgbClr val="FE8002"/>
              </a:solidFill>
            </a:endParaRPr>
          </a:p>
        </p:txBody>
      </p:sp>
      <p:sp>
        <p:nvSpPr>
          <p:cNvPr id="34" name="TextBox 33"/>
          <p:cNvSpPr txBox="1"/>
          <p:nvPr userDrawn="1"/>
        </p:nvSpPr>
        <p:spPr>
          <a:xfrm>
            <a:off x="0" y="3505200"/>
            <a:ext cx="9144000" cy="584775"/>
          </a:xfrm>
          <a:prstGeom prst="rect">
            <a:avLst/>
          </a:prstGeom>
          <a:noFill/>
        </p:spPr>
        <p:txBody>
          <a:bodyPr wrap="square" rtlCol="0">
            <a:spAutoFit/>
          </a:bodyPr>
          <a:lstStyle/>
          <a:p>
            <a:pPr algn="ctr"/>
            <a:r>
              <a:rPr lang="en-US" sz="3200" b="1" dirty="0" smtClean="0">
                <a:solidFill>
                  <a:srgbClr val="305480"/>
                </a:solidFill>
              </a:rPr>
              <a:t>Systems Analysis 2015</a:t>
            </a:r>
            <a:endParaRPr lang="en-US" sz="3200" b="1" dirty="0">
              <a:solidFill>
                <a:srgbClr val="305480"/>
              </a:solidFill>
            </a:endParaRPr>
          </a:p>
        </p:txBody>
      </p:sp>
      <p:sp>
        <p:nvSpPr>
          <p:cNvPr id="35" name="TextBox 34"/>
          <p:cNvSpPr txBox="1"/>
          <p:nvPr userDrawn="1"/>
        </p:nvSpPr>
        <p:spPr>
          <a:xfrm>
            <a:off x="0" y="4495800"/>
            <a:ext cx="9144000" cy="369332"/>
          </a:xfrm>
          <a:prstGeom prst="rect">
            <a:avLst/>
          </a:prstGeom>
          <a:noFill/>
        </p:spPr>
        <p:txBody>
          <a:bodyPr wrap="square" rtlCol="0">
            <a:spAutoFit/>
          </a:bodyPr>
          <a:lstStyle/>
          <a:p>
            <a:pPr algn="ctr"/>
            <a:r>
              <a:rPr lang="nn-NO" dirty="0" smtClean="0">
                <a:solidFill>
                  <a:schemeClr val="bg1">
                    <a:lumMod val="65000"/>
                  </a:schemeClr>
                </a:solidFill>
              </a:rPr>
              <a:t>11-13 November 2015, </a:t>
            </a:r>
            <a:r>
              <a:rPr lang="nn-NO" dirty="0" smtClean="0">
                <a:solidFill>
                  <a:srgbClr val="305480"/>
                </a:solidFill>
              </a:rPr>
              <a:t>at IIASA, </a:t>
            </a:r>
            <a:r>
              <a:rPr lang="nn-NO" dirty="0" smtClean="0">
                <a:solidFill>
                  <a:srgbClr val="FE8002"/>
                </a:solidFill>
              </a:rPr>
              <a:t>Laxenburg, Austria</a:t>
            </a:r>
            <a:endParaRPr lang="nn-NO" dirty="0">
              <a:solidFill>
                <a:srgbClr val="FE8002"/>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A 2015 Title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28EA420-20D1-437E-ABA2-180F3263F156}"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B21B1-C0ED-4B5B-9199-31DBA94D3B0A}" type="slidenum">
              <a:rPr lang="en-US" smtClean="0"/>
              <a:pPr/>
              <a:t>‹#›</a:t>
            </a:fld>
            <a:endParaRPr lang="en-US"/>
          </a:p>
        </p:txBody>
      </p:sp>
      <p:pic>
        <p:nvPicPr>
          <p:cNvPr id="7" name="Picture 6" descr="top par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5964"/>
            <a:ext cx="9144000" cy="3561636"/>
          </a:xfrm>
          <a:prstGeom prst="rect">
            <a:avLst/>
          </a:prstGeom>
        </p:spPr>
      </p:pic>
      <p:sp>
        <p:nvSpPr>
          <p:cNvPr id="8" name="Rectangle 7"/>
          <p:cNvSpPr/>
          <p:nvPr userDrawn="1"/>
        </p:nvSpPr>
        <p:spPr>
          <a:xfrm>
            <a:off x="0" y="6172200"/>
            <a:ext cx="9144000" cy="685800"/>
          </a:xfrm>
          <a:prstGeom prst="rect">
            <a:avLst/>
          </a:prstGeom>
          <a:solidFill>
            <a:srgbClr val="305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533400" y="6019800"/>
            <a:ext cx="457200" cy="228600"/>
          </a:xfrm>
          <a:prstGeom prst="triangl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101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0" y="5791200"/>
            <a:ext cx="13486828" cy="1066800"/>
          </a:xfrm>
          <a:prstGeom prst="rect">
            <a:avLst/>
          </a:prstGeom>
        </p:spPr>
      </p:pic>
      <p:sp>
        <p:nvSpPr>
          <p:cNvPr id="11" name="Pentagon 10"/>
          <p:cNvSpPr/>
          <p:nvPr userDrawn="1"/>
        </p:nvSpPr>
        <p:spPr>
          <a:xfrm flipV="1">
            <a:off x="0" y="4114800"/>
            <a:ext cx="7162800" cy="1600200"/>
          </a:xfrm>
          <a:prstGeom prst="homePlate">
            <a:avLst/>
          </a:prstGeom>
          <a:solidFill>
            <a:srgbClr val="3054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32657" y="5334000"/>
            <a:ext cx="272143" cy="152400"/>
            <a:chOff x="-3276600" y="5791200"/>
            <a:chExt cx="304800" cy="170688"/>
          </a:xfrm>
        </p:grpSpPr>
        <p:sp>
          <p:nvSpPr>
            <p:cNvPr id="13" name="Chevron 12"/>
            <p:cNvSpPr/>
            <p:nvPr/>
          </p:nvSpPr>
          <p:spPr>
            <a:xfrm>
              <a:off x="-3276600" y="5791200"/>
              <a:ext cx="152400" cy="17068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3124200" y="5791200"/>
              <a:ext cx="152400" cy="17068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p:cNvGrpSpPr/>
          <p:nvPr userDrawn="1"/>
        </p:nvGrpSpPr>
        <p:grpSpPr>
          <a:xfrm>
            <a:off x="228600" y="6222652"/>
            <a:ext cx="8401193" cy="559148"/>
            <a:chOff x="228600" y="6172200"/>
            <a:chExt cx="8401193" cy="559148"/>
          </a:xfrm>
        </p:grpSpPr>
        <p:sp>
          <p:nvSpPr>
            <p:cNvPr id="16" name="TextBox 15"/>
            <p:cNvSpPr txBox="1"/>
            <p:nvPr/>
          </p:nvSpPr>
          <p:spPr>
            <a:xfrm>
              <a:off x="228600" y="6378149"/>
              <a:ext cx="1752600" cy="276999"/>
            </a:xfrm>
            <a:prstGeom prst="rect">
              <a:avLst/>
            </a:prstGeom>
            <a:noFill/>
          </p:spPr>
          <p:txBody>
            <a:bodyPr wrap="square" rtlCol="0">
              <a:spAutoFit/>
            </a:bodyPr>
            <a:lstStyle/>
            <a:p>
              <a:r>
                <a:rPr lang="en-US" sz="1200" spc="100" dirty="0" smtClean="0">
                  <a:solidFill>
                    <a:schemeClr val="bg1">
                      <a:lumMod val="75000"/>
                    </a:schemeClr>
                  </a:solidFill>
                  <a:latin typeface="Arial Narrow" pitchFamily="34" charset="0"/>
                </a:rPr>
                <a:t>Conference Partners</a:t>
              </a:r>
              <a:endParaRPr lang="en-US" sz="1200" spc="100" dirty="0">
                <a:solidFill>
                  <a:schemeClr val="bg1">
                    <a:lumMod val="75000"/>
                  </a:schemeClr>
                </a:solidFill>
                <a:latin typeface="Arial Narrow" pitchFamily="34" charset="0"/>
              </a:endParaRPr>
            </a:p>
          </p:txBody>
        </p:sp>
        <p:pic>
          <p:nvPicPr>
            <p:cNvPr id="17" name="Picture 16" descr="logo 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6172200"/>
              <a:ext cx="400193" cy="559148"/>
            </a:xfrm>
            <a:prstGeom prst="rect">
              <a:avLst/>
            </a:prstGeom>
          </p:spPr>
        </p:pic>
        <p:pic>
          <p:nvPicPr>
            <p:cNvPr id="18" name="Picture 17" descr="logo 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7789" y="6248400"/>
              <a:ext cx="853611" cy="454428"/>
            </a:xfrm>
            <a:prstGeom prst="rect">
              <a:avLst/>
            </a:prstGeom>
          </p:spPr>
        </p:pic>
        <p:pic>
          <p:nvPicPr>
            <p:cNvPr id="19" name="Picture 18" descr="logo 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7503" y="6363644"/>
              <a:ext cx="1793697" cy="229771"/>
            </a:xfrm>
            <a:prstGeom prst="rect">
              <a:avLst/>
            </a:prstGeom>
          </p:spPr>
        </p:pic>
        <p:cxnSp>
          <p:nvCxnSpPr>
            <p:cNvPr id="20" name="Straight Connector 19"/>
            <p:cNvCxnSpPr/>
            <p:nvPr/>
          </p:nvCxnSpPr>
          <p:spPr>
            <a:xfrm rot="5400000">
              <a:off x="5942806"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544594"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ii-logo-nam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6600" y="6202680"/>
              <a:ext cx="1422400" cy="426720"/>
            </a:xfrm>
            <a:prstGeom prst="rect">
              <a:avLst/>
            </a:prstGeom>
          </p:spPr>
        </p:pic>
        <p:cxnSp>
          <p:nvCxnSpPr>
            <p:cNvPr id="23" name="Straight Connector 22"/>
            <p:cNvCxnSpPr/>
            <p:nvPr/>
          </p:nvCxnSpPr>
          <p:spPr>
            <a:xfrm rot="5400000">
              <a:off x="3429794"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722313" y="5245100"/>
            <a:ext cx="7772400" cy="393700"/>
          </a:xfrm>
        </p:spPr>
        <p:txBody>
          <a:bodyPr anchor="t">
            <a:normAutofit/>
          </a:bodyPr>
          <a:lstStyle>
            <a:lvl1pPr algn="l">
              <a:defRPr sz="2000" b="0" cap="none" baseline="0">
                <a:solidFill>
                  <a:srgbClr val="FE8002"/>
                </a:solidFill>
              </a:defRPr>
            </a:lvl1pPr>
          </a:lstStyle>
          <a:p>
            <a:r>
              <a:rPr lang="en-US" dirty="0" smtClean="0"/>
              <a:t>Sub heading </a:t>
            </a:r>
            <a:endParaRPr lang="en-US" dirty="0"/>
          </a:p>
        </p:txBody>
      </p:sp>
      <p:sp>
        <p:nvSpPr>
          <p:cNvPr id="24" name="Title 1"/>
          <p:cNvSpPr txBox="1">
            <a:spLocks/>
          </p:cNvSpPr>
          <p:nvPr userDrawn="1"/>
        </p:nvSpPr>
        <p:spPr>
          <a:xfrm>
            <a:off x="685800" y="3581400"/>
            <a:ext cx="7772400" cy="7747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000" b="0" kern="1200" cap="none">
                <a:solidFill>
                  <a:schemeClr val="bg1"/>
                </a:solidFill>
                <a:latin typeface="+mj-lt"/>
                <a:ea typeface="+mj-ea"/>
                <a:cs typeface="+mj-cs"/>
              </a:defRPr>
            </a:lvl1pPr>
          </a:lstStyle>
          <a:p>
            <a:pPr algn="ctr"/>
            <a:r>
              <a:rPr lang="en-US" sz="2400" b="1" dirty="0" smtClean="0">
                <a:solidFill>
                  <a:srgbClr val="305480"/>
                </a:solidFill>
              </a:rPr>
              <a:t>Systems Analysis 2015</a:t>
            </a:r>
            <a:endParaRPr lang="en-US" sz="2400" b="1" dirty="0">
              <a:solidFill>
                <a:srgbClr val="305480"/>
              </a:solidFill>
            </a:endParaRPr>
          </a:p>
        </p:txBody>
      </p:sp>
      <p:sp>
        <p:nvSpPr>
          <p:cNvPr id="3" name="Text Placeholder 2"/>
          <p:cNvSpPr>
            <a:spLocks noGrp="1"/>
          </p:cNvSpPr>
          <p:nvPr>
            <p:ph type="body" idx="1" hasCustomPrompt="1"/>
          </p:nvPr>
        </p:nvSpPr>
        <p:spPr>
          <a:xfrm>
            <a:off x="722313" y="4191000"/>
            <a:ext cx="7772400" cy="990600"/>
          </a:xfrm>
        </p:spPr>
        <p:txBody>
          <a:bodyPr anchor="t">
            <a:normAutofit/>
          </a:bodyPr>
          <a:lstStyle>
            <a:lvl1pPr marL="0" indent="0" algn="l">
              <a:buNone/>
              <a:defRPr sz="2000" b="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A 2015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rgbClr val="30548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05480"/>
                </a:solidFill>
              </a:defRPr>
            </a:lvl1pPr>
            <a:lvl2pPr>
              <a:defRPr>
                <a:solidFill>
                  <a:srgbClr val="305480"/>
                </a:solidFill>
              </a:defRPr>
            </a:lvl2pPr>
            <a:lvl3pPr>
              <a:defRPr>
                <a:solidFill>
                  <a:srgbClr val="305480"/>
                </a:solidFill>
              </a:defRPr>
            </a:lvl3pPr>
            <a:lvl4pPr>
              <a:defRPr>
                <a:solidFill>
                  <a:srgbClr val="305480"/>
                </a:solidFill>
              </a:defRPr>
            </a:lvl4pPr>
            <a:lvl5pPr>
              <a:defRPr>
                <a:solidFill>
                  <a:srgbClr val="30548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8EA420-20D1-437E-ABA2-180F3263F156}" type="datetimeFigureOut">
              <a:rPr lang="en-US" smtClean="0"/>
              <a:pPr/>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B21B1-C0ED-4B5B-9199-31DBA94D3B0A}" type="slidenum">
              <a:rPr lang="en-US" smtClean="0"/>
              <a:pPr/>
              <a:t>‹#›</a:t>
            </a:fld>
            <a:endParaRPr lang="en-US"/>
          </a:p>
        </p:txBody>
      </p:sp>
      <p:grpSp>
        <p:nvGrpSpPr>
          <p:cNvPr id="7" name="Group 6"/>
          <p:cNvGrpSpPr/>
          <p:nvPr userDrawn="1"/>
        </p:nvGrpSpPr>
        <p:grpSpPr>
          <a:xfrm>
            <a:off x="-2209228" y="-76200"/>
            <a:ext cx="13486828" cy="7162800"/>
            <a:chOff x="-2209228" y="-76200"/>
            <a:chExt cx="13486828" cy="7162800"/>
          </a:xfrm>
        </p:grpSpPr>
        <p:sp>
          <p:nvSpPr>
            <p:cNvPr id="8" name="Rectangle 7"/>
            <p:cNvSpPr/>
            <p:nvPr/>
          </p:nvSpPr>
          <p:spPr>
            <a:xfrm>
              <a:off x="0" y="-76200"/>
              <a:ext cx="9144000" cy="38100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172200"/>
              <a:ext cx="9144000" cy="685800"/>
            </a:xfrm>
            <a:prstGeom prst="rect">
              <a:avLst/>
            </a:prstGeom>
            <a:solidFill>
              <a:srgbClr val="305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533400" y="6019800"/>
              <a:ext cx="457200" cy="228600"/>
            </a:xfrm>
            <a:prstGeom prst="triangl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10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228" y="6019800"/>
              <a:ext cx="13486828" cy="1066800"/>
            </a:xfrm>
            <a:prstGeom prst="rect">
              <a:avLst/>
            </a:prstGeom>
          </p:spPr>
        </p:pic>
        <p:grpSp>
          <p:nvGrpSpPr>
            <p:cNvPr id="12" name="Group 50"/>
            <p:cNvGrpSpPr/>
            <p:nvPr/>
          </p:nvGrpSpPr>
          <p:grpSpPr>
            <a:xfrm>
              <a:off x="228600" y="6222652"/>
              <a:ext cx="8401193" cy="559148"/>
              <a:chOff x="228600" y="6172200"/>
              <a:chExt cx="8401193" cy="559148"/>
            </a:xfrm>
          </p:grpSpPr>
          <p:sp>
            <p:nvSpPr>
              <p:cNvPr id="15" name="TextBox 14"/>
              <p:cNvSpPr txBox="1"/>
              <p:nvPr/>
            </p:nvSpPr>
            <p:spPr>
              <a:xfrm>
                <a:off x="228600" y="6378149"/>
                <a:ext cx="1752600" cy="276999"/>
              </a:xfrm>
              <a:prstGeom prst="rect">
                <a:avLst/>
              </a:prstGeom>
              <a:noFill/>
            </p:spPr>
            <p:txBody>
              <a:bodyPr wrap="square" rtlCol="0">
                <a:spAutoFit/>
              </a:bodyPr>
              <a:lstStyle/>
              <a:p>
                <a:r>
                  <a:rPr lang="en-US" sz="1200" spc="100" dirty="0" smtClean="0">
                    <a:solidFill>
                      <a:schemeClr val="bg1">
                        <a:lumMod val="75000"/>
                      </a:schemeClr>
                    </a:solidFill>
                    <a:latin typeface="Arial Narrow" pitchFamily="34" charset="0"/>
                  </a:rPr>
                  <a:t>Conference Partners</a:t>
                </a:r>
                <a:endParaRPr lang="en-US" sz="1200" spc="100" dirty="0">
                  <a:solidFill>
                    <a:schemeClr val="bg1">
                      <a:lumMod val="75000"/>
                    </a:schemeClr>
                  </a:solidFill>
                  <a:latin typeface="Arial Narrow" pitchFamily="34" charset="0"/>
                </a:endParaRPr>
              </a:p>
            </p:txBody>
          </p:sp>
          <p:pic>
            <p:nvPicPr>
              <p:cNvPr id="16" name="Picture 15" descr="logo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172200"/>
                <a:ext cx="400193" cy="559148"/>
              </a:xfrm>
              <a:prstGeom prst="rect">
                <a:avLst/>
              </a:prstGeom>
            </p:spPr>
          </p:pic>
          <p:pic>
            <p:nvPicPr>
              <p:cNvPr id="17" name="Picture 16" descr="logo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789" y="6248400"/>
                <a:ext cx="853611" cy="454428"/>
              </a:xfrm>
              <a:prstGeom prst="rect">
                <a:avLst/>
              </a:prstGeom>
            </p:spPr>
          </p:pic>
          <p:pic>
            <p:nvPicPr>
              <p:cNvPr id="18" name="Picture 17" descr="logo 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7503" y="6363644"/>
                <a:ext cx="1793697" cy="229771"/>
              </a:xfrm>
              <a:prstGeom prst="rect">
                <a:avLst/>
              </a:prstGeom>
            </p:spPr>
          </p:pic>
          <p:cxnSp>
            <p:nvCxnSpPr>
              <p:cNvPr id="19" name="Straight Connector 18"/>
              <p:cNvCxnSpPr/>
              <p:nvPr/>
            </p:nvCxnSpPr>
            <p:spPr>
              <a:xfrm rot="5400000">
                <a:off x="5942806"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7544594"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ii-logo-nam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6600" y="6202680"/>
                <a:ext cx="1422400" cy="426720"/>
              </a:xfrm>
              <a:prstGeom prst="rect">
                <a:avLst/>
              </a:prstGeom>
            </p:spPr>
          </p:pic>
          <p:cxnSp>
            <p:nvCxnSpPr>
              <p:cNvPr id="22" name="Straight Connector 21"/>
              <p:cNvCxnSpPr/>
              <p:nvPr/>
            </p:nvCxnSpPr>
            <p:spPr>
              <a:xfrm rot="5400000">
                <a:off x="3429794"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048000" y="-64532"/>
              <a:ext cx="3200400" cy="369332"/>
            </a:xfrm>
            <a:prstGeom prst="rect">
              <a:avLst/>
            </a:prstGeom>
            <a:noFill/>
          </p:spPr>
          <p:txBody>
            <a:bodyPr wrap="square" rtlCol="0">
              <a:spAutoFit/>
            </a:bodyPr>
            <a:lstStyle/>
            <a:p>
              <a:pPr algn="ctr"/>
              <a:r>
                <a:rPr lang="en-US" spc="200" dirty="0" smtClean="0">
                  <a:solidFill>
                    <a:schemeClr val="bg1"/>
                  </a:solidFill>
                  <a:latin typeface="Arial Narrow" panose="020B0606020202030204" pitchFamily="34" charset="0"/>
                  <a:cs typeface="Myriad Arabic" pitchFamily="50" charset="-78"/>
                </a:rPr>
                <a:t>Systems  Analysis  2015</a:t>
              </a:r>
              <a:endParaRPr lang="en-US" spc="200" dirty="0">
                <a:solidFill>
                  <a:schemeClr val="bg1"/>
                </a:solidFill>
                <a:latin typeface="Arial Narrow" panose="020B0606020202030204" pitchFamily="34" charset="0"/>
                <a:cs typeface="Myriad Arabic" pitchFamily="50" charset="-78"/>
              </a:endParaRPr>
            </a:p>
          </p:txBody>
        </p:sp>
        <p:sp>
          <p:nvSpPr>
            <p:cNvPr id="14" name="Rectangle 13"/>
            <p:cNvSpPr/>
            <p:nvPr/>
          </p:nvSpPr>
          <p:spPr>
            <a:xfrm>
              <a:off x="0" y="304800"/>
              <a:ext cx="9144000" cy="76200"/>
            </a:xfrm>
            <a:prstGeom prst="rect">
              <a:avLst/>
            </a:prstGeom>
            <a:solidFill>
              <a:srgbClr val="FA9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A 2015 Content Slide 2">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rgbClr val="30548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305480"/>
                </a:solidFill>
              </a:defRPr>
            </a:lvl1pPr>
            <a:lvl2pPr>
              <a:defRPr sz="2400">
                <a:solidFill>
                  <a:srgbClr val="305480"/>
                </a:solidFill>
              </a:defRPr>
            </a:lvl2pPr>
            <a:lvl3pPr>
              <a:defRPr sz="2000">
                <a:solidFill>
                  <a:srgbClr val="305480"/>
                </a:solidFill>
              </a:defRPr>
            </a:lvl3pPr>
            <a:lvl4pPr>
              <a:defRPr sz="1800">
                <a:solidFill>
                  <a:srgbClr val="305480"/>
                </a:solidFill>
              </a:defRPr>
            </a:lvl4pPr>
            <a:lvl5pPr>
              <a:defRPr sz="1800">
                <a:solidFill>
                  <a:srgbClr val="30548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305480"/>
                </a:solidFill>
              </a:defRPr>
            </a:lvl1pPr>
            <a:lvl2pPr>
              <a:defRPr sz="2400">
                <a:solidFill>
                  <a:srgbClr val="305480"/>
                </a:solidFill>
              </a:defRPr>
            </a:lvl2pPr>
            <a:lvl3pPr>
              <a:defRPr sz="2000">
                <a:solidFill>
                  <a:srgbClr val="305480"/>
                </a:solidFill>
              </a:defRPr>
            </a:lvl3pPr>
            <a:lvl4pPr>
              <a:defRPr sz="1800">
                <a:solidFill>
                  <a:srgbClr val="305480"/>
                </a:solidFill>
              </a:defRPr>
            </a:lvl4pPr>
            <a:lvl5pPr>
              <a:defRPr sz="1800">
                <a:solidFill>
                  <a:srgbClr val="30548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8EA420-20D1-437E-ABA2-180F3263F156}" type="datetimeFigureOut">
              <a:rPr lang="en-US" smtClean="0"/>
              <a:pPr/>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B21B1-C0ED-4B5B-9199-31DBA94D3B0A}" type="slidenum">
              <a:rPr lang="en-US" smtClean="0"/>
              <a:pPr/>
              <a:t>‹#›</a:t>
            </a:fld>
            <a:endParaRPr lang="en-US"/>
          </a:p>
        </p:txBody>
      </p:sp>
      <p:grpSp>
        <p:nvGrpSpPr>
          <p:cNvPr id="8" name="Group 7"/>
          <p:cNvGrpSpPr/>
          <p:nvPr userDrawn="1"/>
        </p:nvGrpSpPr>
        <p:grpSpPr>
          <a:xfrm>
            <a:off x="-2209228" y="-76200"/>
            <a:ext cx="13486828" cy="7162800"/>
            <a:chOff x="-2209228" y="-76200"/>
            <a:chExt cx="13486828" cy="7162800"/>
          </a:xfrm>
        </p:grpSpPr>
        <p:sp>
          <p:nvSpPr>
            <p:cNvPr id="9" name="Rectangle 8"/>
            <p:cNvSpPr/>
            <p:nvPr/>
          </p:nvSpPr>
          <p:spPr>
            <a:xfrm>
              <a:off x="0" y="-76200"/>
              <a:ext cx="9144000" cy="38100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172200"/>
              <a:ext cx="9144000" cy="685800"/>
            </a:xfrm>
            <a:prstGeom prst="rect">
              <a:avLst/>
            </a:prstGeom>
            <a:solidFill>
              <a:srgbClr val="305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533400" y="6019800"/>
              <a:ext cx="457200" cy="228600"/>
            </a:xfrm>
            <a:prstGeom prst="triangl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10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228" y="6019800"/>
              <a:ext cx="13486828" cy="1066800"/>
            </a:xfrm>
            <a:prstGeom prst="rect">
              <a:avLst/>
            </a:prstGeom>
          </p:spPr>
        </p:pic>
        <p:grpSp>
          <p:nvGrpSpPr>
            <p:cNvPr id="13" name="Group 50"/>
            <p:cNvGrpSpPr/>
            <p:nvPr/>
          </p:nvGrpSpPr>
          <p:grpSpPr>
            <a:xfrm>
              <a:off x="228600" y="6222652"/>
              <a:ext cx="8401193" cy="559148"/>
              <a:chOff x="228600" y="6172200"/>
              <a:chExt cx="8401193" cy="559148"/>
            </a:xfrm>
          </p:grpSpPr>
          <p:sp>
            <p:nvSpPr>
              <p:cNvPr id="16" name="TextBox 15"/>
              <p:cNvSpPr txBox="1"/>
              <p:nvPr/>
            </p:nvSpPr>
            <p:spPr>
              <a:xfrm>
                <a:off x="228600" y="6378149"/>
                <a:ext cx="1752600" cy="276999"/>
              </a:xfrm>
              <a:prstGeom prst="rect">
                <a:avLst/>
              </a:prstGeom>
              <a:noFill/>
            </p:spPr>
            <p:txBody>
              <a:bodyPr wrap="square" rtlCol="0">
                <a:spAutoFit/>
              </a:bodyPr>
              <a:lstStyle/>
              <a:p>
                <a:r>
                  <a:rPr lang="en-US" sz="1200" spc="100" dirty="0" smtClean="0">
                    <a:solidFill>
                      <a:schemeClr val="bg1">
                        <a:lumMod val="75000"/>
                      </a:schemeClr>
                    </a:solidFill>
                    <a:latin typeface="Arial Narrow" pitchFamily="34" charset="0"/>
                  </a:rPr>
                  <a:t>Conference Partners</a:t>
                </a:r>
                <a:endParaRPr lang="en-US" sz="1200" spc="100" dirty="0">
                  <a:solidFill>
                    <a:schemeClr val="bg1">
                      <a:lumMod val="75000"/>
                    </a:schemeClr>
                  </a:solidFill>
                  <a:latin typeface="Arial Narrow" pitchFamily="34" charset="0"/>
                </a:endParaRPr>
              </a:p>
            </p:txBody>
          </p:sp>
          <p:pic>
            <p:nvPicPr>
              <p:cNvPr id="17" name="Picture 16" descr="logo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172200"/>
                <a:ext cx="400193" cy="559148"/>
              </a:xfrm>
              <a:prstGeom prst="rect">
                <a:avLst/>
              </a:prstGeom>
            </p:spPr>
          </p:pic>
          <p:pic>
            <p:nvPicPr>
              <p:cNvPr id="18" name="Picture 17" descr="logo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789" y="6248400"/>
                <a:ext cx="853611" cy="454428"/>
              </a:xfrm>
              <a:prstGeom prst="rect">
                <a:avLst/>
              </a:prstGeom>
            </p:spPr>
          </p:pic>
          <p:pic>
            <p:nvPicPr>
              <p:cNvPr id="19" name="Picture 18" descr="logo 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7503" y="6363644"/>
                <a:ext cx="1793697" cy="229771"/>
              </a:xfrm>
              <a:prstGeom prst="rect">
                <a:avLst/>
              </a:prstGeom>
            </p:spPr>
          </p:pic>
          <p:cxnSp>
            <p:nvCxnSpPr>
              <p:cNvPr id="20" name="Straight Connector 19"/>
              <p:cNvCxnSpPr/>
              <p:nvPr/>
            </p:nvCxnSpPr>
            <p:spPr>
              <a:xfrm rot="5400000">
                <a:off x="5942806"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544594"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ii-logo-nam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6600" y="6202680"/>
                <a:ext cx="1422400" cy="426720"/>
              </a:xfrm>
              <a:prstGeom prst="rect">
                <a:avLst/>
              </a:prstGeom>
            </p:spPr>
          </p:pic>
          <p:cxnSp>
            <p:nvCxnSpPr>
              <p:cNvPr id="23" name="Straight Connector 22"/>
              <p:cNvCxnSpPr/>
              <p:nvPr/>
            </p:nvCxnSpPr>
            <p:spPr>
              <a:xfrm rot="5400000">
                <a:off x="3429794"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0" y="-64532"/>
              <a:ext cx="3200400" cy="369332"/>
            </a:xfrm>
            <a:prstGeom prst="rect">
              <a:avLst/>
            </a:prstGeom>
            <a:noFill/>
          </p:spPr>
          <p:txBody>
            <a:bodyPr wrap="square" rtlCol="0">
              <a:spAutoFit/>
            </a:bodyPr>
            <a:lstStyle/>
            <a:p>
              <a:pPr algn="ctr"/>
              <a:r>
                <a:rPr lang="en-US" spc="200" dirty="0" smtClean="0">
                  <a:solidFill>
                    <a:schemeClr val="bg1"/>
                  </a:solidFill>
                  <a:latin typeface="Arial Narrow" panose="020B0606020202030204" pitchFamily="34" charset="0"/>
                  <a:cs typeface="Myriad Arabic" pitchFamily="50" charset="-78"/>
                </a:rPr>
                <a:t>Systems  Analysis  2015</a:t>
              </a:r>
              <a:endParaRPr lang="en-US" spc="200" dirty="0">
                <a:solidFill>
                  <a:schemeClr val="bg1"/>
                </a:solidFill>
                <a:latin typeface="Arial Narrow" panose="020B0606020202030204" pitchFamily="34" charset="0"/>
                <a:cs typeface="Myriad Arabic" pitchFamily="50" charset="-78"/>
              </a:endParaRPr>
            </a:p>
          </p:txBody>
        </p:sp>
        <p:sp>
          <p:nvSpPr>
            <p:cNvPr id="15" name="Rectangle 14"/>
            <p:cNvSpPr/>
            <p:nvPr/>
          </p:nvSpPr>
          <p:spPr>
            <a:xfrm>
              <a:off x="0" y="304800"/>
              <a:ext cx="9144000" cy="76200"/>
            </a:xfrm>
            <a:prstGeom prst="rect">
              <a:avLst/>
            </a:prstGeom>
            <a:solidFill>
              <a:srgbClr val="FA9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 2015 Content Slide 3">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rgbClr val="30548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28EA420-20D1-437E-ABA2-180F3263F156}" type="datetimeFigureOut">
              <a:rPr lang="en-US" smtClean="0"/>
              <a:pPr/>
              <a:t>6/30/2015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AB21B1-C0ED-4B5B-9199-31DBA94D3B0A}" type="slidenum">
              <a:rPr lang="en-US" smtClean="0"/>
              <a:pPr/>
              <a:t>‹#›</a:t>
            </a:fld>
            <a:endParaRPr lang="en-US"/>
          </a:p>
        </p:txBody>
      </p:sp>
      <p:grpSp>
        <p:nvGrpSpPr>
          <p:cNvPr id="6" name="Group 5"/>
          <p:cNvGrpSpPr/>
          <p:nvPr userDrawn="1"/>
        </p:nvGrpSpPr>
        <p:grpSpPr>
          <a:xfrm>
            <a:off x="-2209228" y="-76200"/>
            <a:ext cx="13486828" cy="7162800"/>
            <a:chOff x="-2209228" y="-76200"/>
            <a:chExt cx="13486828" cy="7162800"/>
          </a:xfrm>
        </p:grpSpPr>
        <p:sp>
          <p:nvSpPr>
            <p:cNvPr id="7" name="Rectangle 6"/>
            <p:cNvSpPr/>
            <p:nvPr/>
          </p:nvSpPr>
          <p:spPr>
            <a:xfrm>
              <a:off x="0" y="-76200"/>
              <a:ext cx="9144000" cy="38100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172200"/>
              <a:ext cx="9144000" cy="685800"/>
            </a:xfrm>
            <a:prstGeom prst="rect">
              <a:avLst/>
            </a:prstGeom>
            <a:solidFill>
              <a:srgbClr val="305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533400" y="6019800"/>
              <a:ext cx="457200" cy="228600"/>
            </a:xfrm>
            <a:prstGeom prst="triangl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10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228" y="6019800"/>
              <a:ext cx="13486828" cy="1066800"/>
            </a:xfrm>
            <a:prstGeom prst="rect">
              <a:avLst/>
            </a:prstGeom>
          </p:spPr>
        </p:pic>
        <p:grpSp>
          <p:nvGrpSpPr>
            <p:cNvPr id="11" name="Group 50"/>
            <p:cNvGrpSpPr/>
            <p:nvPr/>
          </p:nvGrpSpPr>
          <p:grpSpPr>
            <a:xfrm>
              <a:off x="228600" y="6222652"/>
              <a:ext cx="8401193" cy="559148"/>
              <a:chOff x="228600" y="6172200"/>
              <a:chExt cx="8401193" cy="559148"/>
            </a:xfrm>
          </p:grpSpPr>
          <p:sp>
            <p:nvSpPr>
              <p:cNvPr id="14" name="TextBox 13"/>
              <p:cNvSpPr txBox="1"/>
              <p:nvPr/>
            </p:nvSpPr>
            <p:spPr>
              <a:xfrm>
                <a:off x="228600" y="6378149"/>
                <a:ext cx="1752600" cy="276999"/>
              </a:xfrm>
              <a:prstGeom prst="rect">
                <a:avLst/>
              </a:prstGeom>
              <a:noFill/>
            </p:spPr>
            <p:txBody>
              <a:bodyPr wrap="square" rtlCol="0">
                <a:spAutoFit/>
              </a:bodyPr>
              <a:lstStyle/>
              <a:p>
                <a:r>
                  <a:rPr lang="en-US" sz="1200" spc="100" dirty="0" smtClean="0">
                    <a:solidFill>
                      <a:schemeClr val="bg1">
                        <a:lumMod val="75000"/>
                      </a:schemeClr>
                    </a:solidFill>
                    <a:latin typeface="Arial Narrow" pitchFamily="34" charset="0"/>
                  </a:rPr>
                  <a:t>Conference Partners</a:t>
                </a:r>
                <a:endParaRPr lang="en-US" sz="1200" spc="100" dirty="0">
                  <a:solidFill>
                    <a:schemeClr val="bg1">
                      <a:lumMod val="75000"/>
                    </a:schemeClr>
                  </a:solidFill>
                  <a:latin typeface="Arial Narrow" pitchFamily="34" charset="0"/>
                </a:endParaRPr>
              </a:p>
            </p:txBody>
          </p:sp>
          <p:pic>
            <p:nvPicPr>
              <p:cNvPr id="15" name="Picture 14" descr="logo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172200"/>
                <a:ext cx="400193" cy="559148"/>
              </a:xfrm>
              <a:prstGeom prst="rect">
                <a:avLst/>
              </a:prstGeom>
            </p:spPr>
          </p:pic>
          <p:pic>
            <p:nvPicPr>
              <p:cNvPr id="16" name="Picture 15" descr="logo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789" y="6248400"/>
                <a:ext cx="853611" cy="454428"/>
              </a:xfrm>
              <a:prstGeom prst="rect">
                <a:avLst/>
              </a:prstGeom>
            </p:spPr>
          </p:pic>
          <p:pic>
            <p:nvPicPr>
              <p:cNvPr id="17" name="Picture 16" descr="logo 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7503" y="6363644"/>
                <a:ext cx="1793697" cy="229771"/>
              </a:xfrm>
              <a:prstGeom prst="rect">
                <a:avLst/>
              </a:prstGeom>
            </p:spPr>
          </p:pic>
          <p:cxnSp>
            <p:nvCxnSpPr>
              <p:cNvPr id="18" name="Straight Connector 17"/>
              <p:cNvCxnSpPr/>
              <p:nvPr/>
            </p:nvCxnSpPr>
            <p:spPr>
              <a:xfrm rot="5400000">
                <a:off x="5942806"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544594"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ii-logo-nam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6600" y="6202680"/>
                <a:ext cx="1422400" cy="426720"/>
              </a:xfrm>
              <a:prstGeom prst="rect">
                <a:avLst/>
              </a:prstGeom>
            </p:spPr>
          </p:pic>
          <p:cxnSp>
            <p:nvCxnSpPr>
              <p:cNvPr id="21" name="Straight Connector 20"/>
              <p:cNvCxnSpPr/>
              <p:nvPr/>
            </p:nvCxnSpPr>
            <p:spPr>
              <a:xfrm rot="5400000">
                <a:off x="3429794"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048000" y="-64532"/>
              <a:ext cx="3200400" cy="369332"/>
            </a:xfrm>
            <a:prstGeom prst="rect">
              <a:avLst/>
            </a:prstGeom>
            <a:noFill/>
          </p:spPr>
          <p:txBody>
            <a:bodyPr wrap="square" rtlCol="0">
              <a:spAutoFit/>
            </a:bodyPr>
            <a:lstStyle/>
            <a:p>
              <a:pPr algn="ctr"/>
              <a:r>
                <a:rPr lang="en-US" spc="200" dirty="0" smtClean="0">
                  <a:solidFill>
                    <a:schemeClr val="bg1"/>
                  </a:solidFill>
                  <a:latin typeface="Arial Narrow" panose="020B0606020202030204" pitchFamily="34" charset="0"/>
                  <a:cs typeface="Myriad Arabic" pitchFamily="50" charset="-78"/>
                </a:rPr>
                <a:t>Systems  Analysis  2015</a:t>
              </a:r>
              <a:endParaRPr lang="en-US" spc="200" dirty="0">
                <a:solidFill>
                  <a:schemeClr val="bg1"/>
                </a:solidFill>
                <a:latin typeface="Arial Narrow" panose="020B0606020202030204" pitchFamily="34" charset="0"/>
                <a:cs typeface="Myriad Arabic" pitchFamily="50" charset="-78"/>
              </a:endParaRPr>
            </a:p>
          </p:txBody>
        </p:sp>
        <p:sp>
          <p:nvSpPr>
            <p:cNvPr id="13" name="Rectangle 12"/>
            <p:cNvSpPr/>
            <p:nvPr/>
          </p:nvSpPr>
          <p:spPr>
            <a:xfrm>
              <a:off x="0" y="304800"/>
              <a:ext cx="9144000" cy="76200"/>
            </a:xfrm>
            <a:prstGeom prst="rect">
              <a:avLst/>
            </a:prstGeom>
            <a:solidFill>
              <a:srgbClr val="FA9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A 2015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EA420-20D1-437E-ABA2-180F3263F156}" type="datetimeFigureOut">
              <a:rPr lang="en-US" smtClean="0"/>
              <a:pPr/>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AB21B1-C0ED-4B5B-9199-31DBA94D3B0A}" type="slidenum">
              <a:rPr lang="en-US" smtClean="0"/>
              <a:pPr/>
              <a:t>‹#›</a:t>
            </a:fld>
            <a:endParaRPr lang="en-US"/>
          </a:p>
        </p:txBody>
      </p:sp>
      <p:grpSp>
        <p:nvGrpSpPr>
          <p:cNvPr id="5" name="Group 4"/>
          <p:cNvGrpSpPr/>
          <p:nvPr userDrawn="1"/>
        </p:nvGrpSpPr>
        <p:grpSpPr>
          <a:xfrm>
            <a:off x="-2209228" y="-76200"/>
            <a:ext cx="13486828" cy="7162800"/>
            <a:chOff x="-2209228" y="-76200"/>
            <a:chExt cx="13486828" cy="7162800"/>
          </a:xfrm>
        </p:grpSpPr>
        <p:sp>
          <p:nvSpPr>
            <p:cNvPr id="6" name="Rectangle 5"/>
            <p:cNvSpPr/>
            <p:nvPr/>
          </p:nvSpPr>
          <p:spPr>
            <a:xfrm>
              <a:off x="0" y="-76200"/>
              <a:ext cx="9144000" cy="38100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172200"/>
              <a:ext cx="9144000" cy="685800"/>
            </a:xfrm>
            <a:prstGeom prst="rect">
              <a:avLst/>
            </a:prstGeom>
            <a:solidFill>
              <a:srgbClr val="305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533400" y="6019800"/>
              <a:ext cx="457200" cy="228600"/>
            </a:xfrm>
            <a:prstGeom prst="triangl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10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228" y="6019800"/>
              <a:ext cx="13486828" cy="1066800"/>
            </a:xfrm>
            <a:prstGeom prst="rect">
              <a:avLst/>
            </a:prstGeom>
          </p:spPr>
        </p:pic>
        <p:grpSp>
          <p:nvGrpSpPr>
            <p:cNvPr id="10" name="Group 50"/>
            <p:cNvGrpSpPr/>
            <p:nvPr/>
          </p:nvGrpSpPr>
          <p:grpSpPr>
            <a:xfrm>
              <a:off x="228600" y="6222652"/>
              <a:ext cx="8401193" cy="559148"/>
              <a:chOff x="228600" y="6172200"/>
              <a:chExt cx="8401193" cy="559148"/>
            </a:xfrm>
          </p:grpSpPr>
          <p:sp>
            <p:nvSpPr>
              <p:cNvPr id="13" name="TextBox 12"/>
              <p:cNvSpPr txBox="1"/>
              <p:nvPr/>
            </p:nvSpPr>
            <p:spPr>
              <a:xfrm>
                <a:off x="228600" y="6378149"/>
                <a:ext cx="1752600" cy="276999"/>
              </a:xfrm>
              <a:prstGeom prst="rect">
                <a:avLst/>
              </a:prstGeom>
              <a:noFill/>
            </p:spPr>
            <p:txBody>
              <a:bodyPr wrap="square" rtlCol="0">
                <a:spAutoFit/>
              </a:bodyPr>
              <a:lstStyle/>
              <a:p>
                <a:r>
                  <a:rPr lang="en-US" sz="1200" spc="100" dirty="0" smtClean="0">
                    <a:solidFill>
                      <a:schemeClr val="bg1">
                        <a:lumMod val="75000"/>
                      </a:schemeClr>
                    </a:solidFill>
                    <a:latin typeface="Arial Narrow" pitchFamily="34" charset="0"/>
                  </a:rPr>
                  <a:t>Conference Partners</a:t>
                </a:r>
                <a:endParaRPr lang="en-US" sz="1200" spc="100" dirty="0">
                  <a:solidFill>
                    <a:schemeClr val="bg1">
                      <a:lumMod val="75000"/>
                    </a:schemeClr>
                  </a:solidFill>
                  <a:latin typeface="Arial Narrow" pitchFamily="34" charset="0"/>
                </a:endParaRPr>
              </a:p>
            </p:txBody>
          </p:sp>
          <p:pic>
            <p:nvPicPr>
              <p:cNvPr id="14" name="Picture 13" descr="logo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172200"/>
                <a:ext cx="400193" cy="559148"/>
              </a:xfrm>
              <a:prstGeom prst="rect">
                <a:avLst/>
              </a:prstGeom>
            </p:spPr>
          </p:pic>
          <p:pic>
            <p:nvPicPr>
              <p:cNvPr id="15" name="Picture 14" descr="logo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789" y="6248400"/>
                <a:ext cx="853611" cy="454428"/>
              </a:xfrm>
              <a:prstGeom prst="rect">
                <a:avLst/>
              </a:prstGeom>
            </p:spPr>
          </p:pic>
          <p:pic>
            <p:nvPicPr>
              <p:cNvPr id="16" name="Picture 15" descr="logo 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7503" y="6363644"/>
                <a:ext cx="1793697" cy="229771"/>
              </a:xfrm>
              <a:prstGeom prst="rect">
                <a:avLst/>
              </a:prstGeom>
            </p:spPr>
          </p:pic>
          <p:cxnSp>
            <p:nvCxnSpPr>
              <p:cNvPr id="17" name="Straight Connector 16"/>
              <p:cNvCxnSpPr/>
              <p:nvPr/>
            </p:nvCxnSpPr>
            <p:spPr>
              <a:xfrm rot="5400000">
                <a:off x="5942806"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7544594"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ii-logo-nam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6600" y="6202680"/>
                <a:ext cx="1422400" cy="426720"/>
              </a:xfrm>
              <a:prstGeom prst="rect">
                <a:avLst/>
              </a:prstGeom>
            </p:spPr>
          </p:pic>
          <p:cxnSp>
            <p:nvCxnSpPr>
              <p:cNvPr id="20" name="Straight Connector 19"/>
              <p:cNvCxnSpPr/>
              <p:nvPr/>
            </p:nvCxnSpPr>
            <p:spPr>
              <a:xfrm rot="5400000">
                <a:off x="3429794" y="6476206"/>
                <a:ext cx="4572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048000" y="-64532"/>
              <a:ext cx="3200400" cy="369332"/>
            </a:xfrm>
            <a:prstGeom prst="rect">
              <a:avLst/>
            </a:prstGeom>
            <a:noFill/>
          </p:spPr>
          <p:txBody>
            <a:bodyPr wrap="square" rtlCol="0">
              <a:spAutoFit/>
            </a:bodyPr>
            <a:lstStyle/>
            <a:p>
              <a:pPr algn="ctr"/>
              <a:r>
                <a:rPr lang="en-US" spc="200" dirty="0" smtClean="0">
                  <a:solidFill>
                    <a:schemeClr val="bg1"/>
                  </a:solidFill>
                  <a:latin typeface="Arial Narrow" panose="020B0606020202030204" pitchFamily="34" charset="0"/>
                  <a:cs typeface="Myriad Arabic" pitchFamily="50" charset="-78"/>
                </a:rPr>
                <a:t>Systems  Analysis  2015</a:t>
              </a:r>
              <a:endParaRPr lang="en-US" spc="200" dirty="0">
                <a:solidFill>
                  <a:schemeClr val="bg1"/>
                </a:solidFill>
                <a:latin typeface="Arial Narrow" panose="020B0606020202030204" pitchFamily="34" charset="0"/>
                <a:cs typeface="Myriad Arabic" pitchFamily="50" charset="-78"/>
              </a:endParaRPr>
            </a:p>
          </p:txBody>
        </p:sp>
        <p:sp>
          <p:nvSpPr>
            <p:cNvPr id="12" name="Rectangle 11"/>
            <p:cNvSpPr/>
            <p:nvPr/>
          </p:nvSpPr>
          <p:spPr>
            <a:xfrm>
              <a:off x="0" y="304800"/>
              <a:ext cx="9144000" cy="76200"/>
            </a:xfrm>
            <a:prstGeom prst="rect">
              <a:avLst/>
            </a:prstGeom>
            <a:solidFill>
              <a:srgbClr val="FA9A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EA420-20D1-437E-ABA2-180F3263F156}" type="datetimeFigureOut">
              <a:rPr lang="en-US" smtClean="0"/>
              <a:pPr/>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B21B1-C0ED-4B5B-9199-31DBA94D3B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018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A9A0E"/>
                </a:solidFill>
              </a:rPr>
              <a:t>SPEAKERS</a:t>
            </a:r>
            <a:endParaRPr lang="en-US" b="1" dirty="0">
              <a:solidFill>
                <a:srgbClr val="FA9A0E"/>
              </a:solidFill>
            </a:endParaRPr>
          </a:p>
        </p:txBody>
      </p:sp>
      <p:sp>
        <p:nvSpPr>
          <p:cNvPr id="6" name="Content Placeholder 5"/>
          <p:cNvSpPr>
            <a:spLocks noGrp="1"/>
          </p:cNvSpPr>
          <p:nvPr>
            <p:ph idx="1"/>
          </p:nvPr>
        </p:nvSpPr>
        <p:spPr>
          <a:xfrm>
            <a:off x="228600" y="1600200"/>
            <a:ext cx="8686800" cy="4525963"/>
          </a:xfrm>
        </p:spPr>
        <p:txBody>
          <a:bodyPr>
            <a:normAutofit/>
          </a:bodyPr>
          <a:lstStyle/>
          <a:p>
            <a:pPr marL="0" indent="0" algn="ctr">
              <a:buNone/>
            </a:pPr>
            <a:r>
              <a:rPr lang="en-US" sz="2800" dirty="0" smtClean="0"/>
              <a:t>Over 30 experts in diverse areas of systems analysis including:</a:t>
            </a:r>
          </a:p>
          <a:p>
            <a:pPr marL="0" indent="0" algn="ctr">
              <a:buNone/>
            </a:pP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2286000" cy="2286000"/>
          </a:xfrm>
          <a:prstGeom prst="ellipse">
            <a:avLst/>
          </a:prstGeom>
          <a:ln>
            <a:solidFill>
              <a:srgbClr val="FE8002"/>
            </a:solidFill>
          </a:ln>
          <a:effectLst>
            <a:softEdge rad="112500"/>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28600" y="4648200"/>
            <a:ext cx="2667000" cy="1477328"/>
          </a:xfrm>
          <a:prstGeom prst="rect">
            <a:avLst/>
          </a:prstGeom>
          <a:noFill/>
        </p:spPr>
        <p:txBody>
          <a:bodyPr wrap="square" rtlCol="0">
            <a:spAutoFit/>
          </a:bodyPr>
          <a:lstStyle/>
          <a:p>
            <a:pPr algn="ctr"/>
            <a:r>
              <a:rPr lang="en-US" dirty="0" err="1">
                <a:solidFill>
                  <a:srgbClr val="305480"/>
                </a:solidFill>
              </a:rPr>
              <a:t>Robbert</a:t>
            </a:r>
            <a:r>
              <a:rPr lang="en-US" dirty="0">
                <a:solidFill>
                  <a:srgbClr val="305480"/>
                </a:solidFill>
              </a:rPr>
              <a:t> </a:t>
            </a:r>
            <a:r>
              <a:rPr lang="en-US" dirty="0" err="1">
                <a:solidFill>
                  <a:srgbClr val="305480"/>
                </a:solidFill>
              </a:rPr>
              <a:t>Dijkgraaf</a:t>
            </a:r>
            <a:r>
              <a:rPr lang="en-US" dirty="0">
                <a:solidFill>
                  <a:srgbClr val="305480"/>
                </a:solidFill>
              </a:rPr>
              <a:t> </a:t>
            </a:r>
            <a:endParaRPr lang="en-US" dirty="0" smtClean="0">
              <a:solidFill>
                <a:srgbClr val="305480"/>
              </a:solidFill>
            </a:endParaRPr>
          </a:p>
          <a:p>
            <a:pPr algn="ctr"/>
            <a:r>
              <a:rPr lang="en-US" dirty="0" smtClean="0">
                <a:solidFill>
                  <a:srgbClr val="305480"/>
                </a:solidFill>
              </a:rPr>
              <a:t>Mathematical </a:t>
            </a:r>
            <a:r>
              <a:rPr lang="en-US" dirty="0">
                <a:solidFill>
                  <a:srgbClr val="305480"/>
                </a:solidFill>
              </a:rPr>
              <a:t>physicist </a:t>
            </a:r>
          </a:p>
          <a:p>
            <a:pPr algn="ctr"/>
            <a:r>
              <a:rPr lang="en-US" dirty="0" smtClean="0">
                <a:solidFill>
                  <a:srgbClr val="305480"/>
                </a:solidFill>
              </a:rPr>
              <a:t>Director &amp; Leon </a:t>
            </a:r>
            <a:r>
              <a:rPr lang="en-US" dirty="0">
                <a:solidFill>
                  <a:srgbClr val="305480"/>
                </a:solidFill>
              </a:rPr>
              <a:t>Levy </a:t>
            </a:r>
            <a:r>
              <a:rPr lang="en-US" dirty="0" smtClean="0">
                <a:solidFill>
                  <a:srgbClr val="305480"/>
                </a:solidFill>
              </a:rPr>
              <a:t>Professor, Institute </a:t>
            </a:r>
            <a:r>
              <a:rPr lang="en-US" dirty="0">
                <a:solidFill>
                  <a:srgbClr val="305480"/>
                </a:solidFill>
              </a:rPr>
              <a:t>for Advanced </a:t>
            </a:r>
            <a:r>
              <a:rPr lang="en-US" dirty="0" smtClean="0">
                <a:solidFill>
                  <a:srgbClr val="305480"/>
                </a:solidFill>
              </a:rPr>
              <a:t>Study, USA</a:t>
            </a:r>
            <a:endParaRPr lang="en-US" dirty="0">
              <a:solidFill>
                <a:srgbClr val="30548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133600"/>
            <a:ext cx="2286000" cy="2286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581400" y="4648200"/>
            <a:ext cx="2209800" cy="1477328"/>
          </a:xfrm>
          <a:prstGeom prst="rect">
            <a:avLst/>
          </a:prstGeom>
          <a:noFill/>
        </p:spPr>
        <p:txBody>
          <a:bodyPr wrap="square" rtlCol="0">
            <a:spAutoFit/>
          </a:bodyPr>
          <a:lstStyle/>
          <a:p>
            <a:pPr algn="ctr"/>
            <a:r>
              <a:rPr lang="en-US" dirty="0" smtClean="0">
                <a:solidFill>
                  <a:srgbClr val="305480"/>
                </a:solidFill>
              </a:rPr>
              <a:t>Simon A Levin</a:t>
            </a:r>
          </a:p>
          <a:p>
            <a:pPr algn="ctr"/>
            <a:r>
              <a:rPr lang="en-US" dirty="0" smtClean="0">
                <a:solidFill>
                  <a:srgbClr val="305480"/>
                </a:solidFill>
              </a:rPr>
              <a:t>Ecologist</a:t>
            </a:r>
            <a:endParaRPr lang="en-US" dirty="0">
              <a:solidFill>
                <a:srgbClr val="305480"/>
              </a:solidFill>
            </a:endParaRPr>
          </a:p>
          <a:p>
            <a:pPr algn="ctr"/>
            <a:r>
              <a:rPr lang="en-US" dirty="0">
                <a:solidFill>
                  <a:srgbClr val="305480"/>
                </a:solidFill>
              </a:rPr>
              <a:t>George M. Moffett Professor of </a:t>
            </a:r>
            <a:r>
              <a:rPr lang="en-US" dirty="0" smtClean="0">
                <a:solidFill>
                  <a:srgbClr val="305480"/>
                </a:solidFill>
              </a:rPr>
              <a:t>Biology, Princeton University </a:t>
            </a:r>
            <a:endParaRPr lang="en-US" dirty="0">
              <a:solidFill>
                <a:srgbClr val="305480"/>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133600"/>
            <a:ext cx="2286000" cy="2286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400800" y="4648200"/>
            <a:ext cx="2209800" cy="1200329"/>
          </a:xfrm>
          <a:prstGeom prst="rect">
            <a:avLst/>
          </a:prstGeom>
          <a:noFill/>
        </p:spPr>
        <p:txBody>
          <a:bodyPr wrap="square" rtlCol="0">
            <a:spAutoFit/>
          </a:bodyPr>
          <a:lstStyle/>
          <a:p>
            <a:pPr algn="ctr"/>
            <a:r>
              <a:rPr lang="en-US" dirty="0" smtClean="0">
                <a:solidFill>
                  <a:srgbClr val="305480"/>
                </a:solidFill>
              </a:rPr>
              <a:t>Nebojsa Nakicenovic</a:t>
            </a:r>
          </a:p>
          <a:p>
            <a:pPr algn="ctr"/>
            <a:r>
              <a:rPr lang="en-US" dirty="0" smtClean="0">
                <a:solidFill>
                  <a:srgbClr val="305480"/>
                </a:solidFill>
              </a:rPr>
              <a:t>Energy economist</a:t>
            </a:r>
            <a:endParaRPr lang="en-US" dirty="0">
              <a:solidFill>
                <a:srgbClr val="305480"/>
              </a:solidFill>
            </a:endParaRPr>
          </a:p>
          <a:p>
            <a:pPr algn="ctr"/>
            <a:r>
              <a:rPr lang="en-US" dirty="0" smtClean="0">
                <a:solidFill>
                  <a:srgbClr val="305480"/>
                </a:solidFill>
              </a:rPr>
              <a:t>Deputy Director General, IIASA</a:t>
            </a:r>
            <a:endParaRPr lang="en-US" dirty="0">
              <a:solidFill>
                <a:srgbClr val="305480"/>
              </a:solidFill>
            </a:endParaRPr>
          </a:p>
        </p:txBody>
      </p:sp>
    </p:spTree>
    <p:extLst>
      <p:ext uri="{BB962C8B-B14F-4D97-AF65-F5344CB8AC3E}">
        <p14:creationId xmlns:p14="http://schemas.microsoft.com/office/powerpoint/2010/main" val="21302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A9A0E"/>
                </a:solidFill>
              </a:rPr>
              <a:t>PROGRAM</a:t>
            </a:r>
            <a:endParaRPr lang="en-US" b="1" dirty="0">
              <a:solidFill>
                <a:srgbClr val="FA9A0E"/>
              </a:solidFill>
            </a:endParaRPr>
          </a:p>
        </p:txBody>
      </p:sp>
      <p:sp>
        <p:nvSpPr>
          <p:cNvPr id="6" name="Content Placeholder 5"/>
          <p:cNvSpPr>
            <a:spLocks noGrp="1"/>
          </p:cNvSpPr>
          <p:nvPr>
            <p:ph idx="1"/>
          </p:nvPr>
        </p:nvSpPr>
        <p:spPr/>
        <p:txBody>
          <a:bodyPr>
            <a:normAutofit fontScale="92500" lnSpcReduction="10000"/>
          </a:bodyPr>
          <a:lstStyle/>
          <a:p>
            <a:pPr marL="514350" indent="-514350">
              <a:buFont typeface="+mj-lt"/>
              <a:buAutoNum type="arabicPeriod"/>
            </a:pPr>
            <a:r>
              <a:rPr lang="en-US" dirty="0"/>
              <a:t>Requirements for Methodological Advances in Systems Analysis</a:t>
            </a:r>
          </a:p>
          <a:p>
            <a:pPr marL="514350" indent="-514350">
              <a:buFont typeface="+mj-lt"/>
              <a:buAutoNum type="arabicPeriod"/>
            </a:pPr>
            <a:r>
              <a:rPr lang="en-US" dirty="0"/>
              <a:t>Trans-disciplinary Inspiration in Systems Thinking</a:t>
            </a:r>
          </a:p>
          <a:p>
            <a:pPr marL="514350" indent="-514350">
              <a:buFont typeface="+mj-lt"/>
              <a:buAutoNum type="arabicPeriod"/>
            </a:pPr>
            <a:r>
              <a:rPr lang="en-US" dirty="0"/>
              <a:t>Poster Session </a:t>
            </a:r>
          </a:p>
          <a:p>
            <a:pPr marL="514350" indent="-514350">
              <a:buFont typeface="+mj-lt"/>
              <a:buAutoNum type="arabicPeriod"/>
            </a:pPr>
            <a:r>
              <a:rPr lang="en-US" dirty="0" smtClean="0"/>
              <a:t>The </a:t>
            </a:r>
            <a:r>
              <a:rPr lang="en-US" dirty="0"/>
              <a:t>Art and Craft of Systems Analysis</a:t>
            </a:r>
          </a:p>
          <a:p>
            <a:pPr marL="514350" indent="-514350">
              <a:buFont typeface="+mj-lt"/>
              <a:buAutoNum type="arabicPeriod"/>
            </a:pPr>
            <a:r>
              <a:rPr lang="en-US" dirty="0" smtClean="0"/>
              <a:t>New </a:t>
            </a:r>
            <a:r>
              <a:rPr lang="en-US" dirty="0"/>
              <a:t>Methods for Understanding Complex Systems</a:t>
            </a:r>
          </a:p>
          <a:p>
            <a:pPr marL="514350" indent="-514350">
              <a:buFont typeface="+mj-lt"/>
              <a:buAutoNum type="arabicPeriod"/>
            </a:pPr>
            <a:r>
              <a:rPr lang="en-US" dirty="0"/>
              <a:t>Addressing Stakeholder Diversity</a:t>
            </a:r>
          </a:p>
          <a:p>
            <a:pPr marL="514350" indent="-514350">
              <a:buFont typeface="+mj-lt"/>
              <a:buAutoNum type="arabicPeriod"/>
            </a:pPr>
            <a:r>
              <a:rPr lang="en-US" dirty="0"/>
              <a:t>Devising Integrated Solutions</a:t>
            </a:r>
          </a:p>
          <a:p>
            <a:pPr marL="514350" indent="-514350">
              <a:buFont typeface="+mj-lt"/>
              <a:buAutoNum type="arabicPeriod"/>
            </a:pPr>
            <a:r>
              <a:rPr lang="en-US" dirty="0"/>
              <a:t>A New Generation of Systems </a:t>
            </a:r>
            <a:r>
              <a:rPr lang="en-US" dirty="0" smtClean="0"/>
              <a:t>Analysis</a:t>
            </a:r>
          </a:p>
          <a:p>
            <a:endParaRPr lang="en-US" dirty="0"/>
          </a:p>
          <a:p>
            <a:endParaRPr lang="en-US" dirty="0"/>
          </a:p>
        </p:txBody>
      </p:sp>
    </p:spTree>
    <p:extLst>
      <p:ext uri="{BB962C8B-B14F-4D97-AF65-F5344CB8AC3E}">
        <p14:creationId xmlns:p14="http://schemas.microsoft.com/office/powerpoint/2010/main" val="214358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VENUE</a:t>
            </a:r>
            <a:endParaRPr lang="en-US" b="1" dirty="0">
              <a:solidFill>
                <a:schemeClr val="accent2"/>
              </a:solidFill>
            </a:endParaRPr>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8224"/>
          <a:stretch/>
        </p:blipFill>
        <p:spPr bwMode="auto">
          <a:xfrm>
            <a:off x="1176699" y="1371600"/>
            <a:ext cx="6790602" cy="370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43000" y="5221069"/>
            <a:ext cx="6858000" cy="646331"/>
          </a:xfrm>
          <a:prstGeom prst="rect">
            <a:avLst/>
          </a:prstGeom>
          <a:noFill/>
        </p:spPr>
        <p:txBody>
          <a:bodyPr wrap="square" rtlCol="0">
            <a:spAutoFit/>
          </a:bodyPr>
          <a:lstStyle/>
          <a:p>
            <a:pPr algn="ctr"/>
            <a:r>
              <a:rPr lang="en-US" dirty="0" smtClean="0">
                <a:solidFill>
                  <a:srgbClr val="305480"/>
                </a:solidFill>
              </a:rPr>
              <a:t>At the International Institute for Applied Systems Analysis (IIASA), just south of Vienna, Austria</a:t>
            </a:r>
            <a:endParaRPr lang="en-US" dirty="0">
              <a:solidFill>
                <a:srgbClr val="305480"/>
              </a:solidFill>
            </a:endParaRPr>
          </a:p>
        </p:txBody>
      </p:sp>
    </p:spTree>
    <p:extLst>
      <p:ext uri="{BB962C8B-B14F-4D97-AF65-F5344CB8AC3E}">
        <p14:creationId xmlns:p14="http://schemas.microsoft.com/office/powerpoint/2010/main" val="189901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A9A0E"/>
                </a:solidFill>
              </a:rPr>
              <a:t>TAKE PART</a:t>
            </a:r>
            <a:endParaRPr lang="en-US" b="1" dirty="0">
              <a:solidFill>
                <a:srgbClr val="FA9A0E"/>
              </a:solidFill>
            </a:endParaRPr>
          </a:p>
        </p:txBody>
      </p:sp>
      <p:sp>
        <p:nvSpPr>
          <p:cNvPr id="5" name="Content Placeholder 4"/>
          <p:cNvSpPr>
            <a:spLocks noGrp="1"/>
          </p:cNvSpPr>
          <p:nvPr>
            <p:ph sz="half" idx="1"/>
          </p:nvPr>
        </p:nvSpPr>
        <p:spPr>
          <a:xfrm>
            <a:off x="228600" y="1600200"/>
            <a:ext cx="4800600" cy="4525963"/>
          </a:xfrm>
        </p:spPr>
        <p:txBody>
          <a:bodyPr>
            <a:normAutofit/>
          </a:bodyPr>
          <a:lstStyle/>
          <a:p>
            <a:pPr marL="0" indent="0" algn="ctr">
              <a:buNone/>
            </a:pPr>
            <a:r>
              <a:rPr lang="en-US" sz="3500" b="1" dirty="0" smtClean="0"/>
              <a:t>REGISTER</a:t>
            </a:r>
          </a:p>
          <a:p>
            <a:pPr marL="0" indent="0" algn="ctr">
              <a:buNone/>
            </a:pPr>
            <a:endParaRPr lang="en-US" b="1" dirty="0" smtClean="0"/>
          </a:p>
          <a:p>
            <a:r>
              <a:rPr lang="en-US" sz="2000" dirty="0"/>
              <a:t>learn about the state-of-the-art methods in systems analysis </a:t>
            </a:r>
            <a:endParaRPr lang="en-US" sz="2000" dirty="0" smtClean="0"/>
          </a:p>
          <a:p>
            <a:r>
              <a:rPr lang="en-US" sz="2000" dirty="0" smtClean="0"/>
              <a:t>participate </a:t>
            </a:r>
            <a:r>
              <a:rPr lang="en-US" sz="2000" dirty="0"/>
              <a:t>in a platform for transdisciplinary inspiration and the transfer of methodological knowledge among different applications of systems </a:t>
            </a:r>
            <a:r>
              <a:rPr lang="en-US" sz="2000" dirty="0" smtClean="0"/>
              <a:t>analysis </a:t>
            </a:r>
            <a:endParaRPr lang="en-US" sz="2000" dirty="0"/>
          </a:p>
        </p:txBody>
      </p:sp>
      <p:sp>
        <p:nvSpPr>
          <p:cNvPr id="6" name="Content Placeholder 5"/>
          <p:cNvSpPr>
            <a:spLocks noGrp="1"/>
          </p:cNvSpPr>
          <p:nvPr>
            <p:ph sz="half" idx="2"/>
          </p:nvPr>
        </p:nvSpPr>
        <p:spPr>
          <a:xfrm>
            <a:off x="5105400" y="1600200"/>
            <a:ext cx="3581400" cy="4525963"/>
          </a:xfrm>
        </p:spPr>
        <p:txBody>
          <a:bodyPr>
            <a:normAutofit/>
          </a:bodyPr>
          <a:lstStyle/>
          <a:p>
            <a:pPr marL="0" indent="0" algn="ctr">
              <a:buNone/>
            </a:pPr>
            <a:r>
              <a:rPr lang="en-US" sz="3500" b="1" dirty="0" smtClean="0"/>
              <a:t>CALL FOR POSTERS</a:t>
            </a:r>
          </a:p>
          <a:p>
            <a:pPr marL="0" indent="0" algn="ctr">
              <a:buNone/>
            </a:pPr>
            <a:endParaRPr lang="en-US" b="1" dirty="0"/>
          </a:p>
          <a:p>
            <a:r>
              <a:rPr lang="en-US" sz="2000" dirty="0"/>
              <a:t>present your innovative methodology in or application of systems analysis via a </a:t>
            </a:r>
            <a:r>
              <a:rPr lang="en-US" sz="2000" dirty="0" smtClean="0"/>
              <a:t>poster </a:t>
            </a:r>
            <a:endParaRPr lang="en-US" sz="2000" dirty="0"/>
          </a:p>
        </p:txBody>
      </p:sp>
      <p:sp>
        <p:nvSpPr>
          <p:cNvPr id="7" name="TextBox 6"/>
          <p:cNvSpPr txBox="1"/>
          <p:nvPr/>
        </p:nvSpPr>
        <p:spPr>
          <a:xfrm>
            <a:off x="0" y="4945559"/>
            <a:ext cx="9144000" cy="769441"/>
          </a:xfrm>
          <a:prstGeom prst="rect">
            <a:avLst/>
          </a:prstGeom>
          <a:noFill/>
        </p:spPr>
        <p:txBody>
          <a:bodyPr wrap="square" rtlCol="0">
            <a:spAutoFit/>
          </a:bodyPr>
          <a:lstStyle/>
          <a:p>
            <a:pPr algn="ctr"/>
            <a:r>
              <a:rPr lang="en-US" sz="4400" b="1" dirty="0" smtClean="0">
                <a:solidFill>
                  <a:schemeClr val="accent2"/>
                </a:solidFill>
              </a:rPr>
              <a:t>sa2015.iiasa.ac.at</a:t>
            </a:r>
            <a:r>
              <a:rPr lang="en-US" dirty="0" smtClean="0">
                <a:solidFill>
                  <a:schemeClr val="accent2"/>
                </a:solidFill>
              </a:rPr>
              <a:t> </a:t>
            </a:r>
            <a:endParaRPr lang="en-US" dirty="0">
              <a:solidFill>
                <a:schemeClr val="accent2"/>
              </a:solidFill>
            </a:endParaRPr>
          </a:p>
        </p:txBody>
      </p:sp>
    </p:spTree>
    <p:extLst>
      <p:ext uri="{BB962C8B-B14F-4D97-AF65-F5344CB8AC3E}">
        <p14:creationId xmlns:p14="http://schemas.microsoft.com/office/powerpoint/2010/main" val="5642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7" grpId="0"/>
    </p:bldLst>
  </p:timing>
</p:sld>
</file>

<file path=ppt/theme/theme1.xml><?xml version="1.0" encoding="utf-8"?>
<a:theme xmlns:a="http://schemas.openxmlformats.org/drawingml/2006/main" name="SA2015 PublicitySlidePack June 2015">
  <a:themeElements>
    <a:clrScheme name="SA 2015">
      <a:dk1>
        <a:sysClr val="windowText" lastClr="000000"/>
      </a:dk1>
      <a:lt1>
        <a:sysClr val="window" lastClr="FFFFFF"/>
      </a:lt1>
      <a:dk2>
        <a:srgbClr val="1F497D"/>
      </a:dk2>
      <a:lt2>
        <a:srgbClr val="FFFFFF"/>
      </a:lt2>
      <a:accent1>
        <a:srgbClr val="1F497D"/>
      </a:accent1>
      <a:accent2>
        <a:srgbClr val="F79646"/>
      </a:accent2>
      <a:accent3>
        <a:srgbClr val="72BC58"/>
      </a:accent3>
      <a:accent4>
        <a:srgbClr val="A5A5A5"/>
      </a:accent4>
      <a:accent5>
        <a:srgbClr val="4F81BD"/>
      </a:accent5>
      <a:accent6>
        <a:srgbClr val="FFFFFF"/>
      </a:accent6>
      <a:hlink>
        <a:srgbClr val="F79646"/>
      </a:hlink>
      <a:folHlink>
        <a:srgbClr val="72BC58"/>
      </a:folHlink>
    </a:clrScheme>
    <a:fontScheme name="SA 2015">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1270</Words>
  <Application>Microsoft Office PowerPoint</Application>
  <PresentationFormat>On-screen Show (4:3)</PresentationFormat>
  <Paragraphs>90</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SA2015 PublicitySlidePack June 2015</vt:lpstr>
      <vt:lpstr>PowerPoint Presentation</vt:lpstr>
      <vt:lpstr>SPEAKERS</vt:lpstr>
      <vt:lpstr>PROGRAM</vt:lpstr>
      <vt:lpstr>VENUE</vt:lpstr>
      <vt:lpstr>TAKE PART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dc:creator>
  <cp:lastModifiedBy>stewart</cp:lastModifiedBy>
  <cp:revision>24</cp:revision>
  <cp:lastPrinted>2015-06-23T09:00:18Z</cp:lastPrinted>
  <dcterms:created xsi:type="dcterms:W3CDTF">2015-06-23T08:06:10Z</dcterms:created>
  <dcterms:modified xsi:type="dcterms:W3CDTF">2015-06-30T10:36:57Z</dcterms:modified>
</cp:coreProperties>
</file>