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71" r:id="rId9"/>
    <p:sldId id="264" r:id="rId10"/>
    <p:sldId id="272" r:id="rId11"/>
    <p:sldId id="269" r:id="rId12"/>
    <p:sldId id="266" r:id="rId13"/>
    <p:sldId id="267" r:id="rId14"/>
    <p:sldId id="268" r:id="rId15"/>
  </p:sldIdLst>
  <p:sldSz cx="9144000" cy="6858000" type="screen4x3"/>
  <p:notesSz cx="7019925" cy="93059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72" autoAdjust="0"/>
  </p:normalViewPr>
  <p:slideViewPr>
    <p:cSldViewPr>
      <p:cViewPr>
        <p:scale>
          <a:sx n="95" d="100"/>
          <a:sy n="95" d="100"/>
        </p:scale>
        <p:origin x="-44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2" y="0"/>
            <a:ext cx="3041966" cy="465296"/>
          </a:xfrm>
          <a:prstGeom prst="rect">
            <a:avLst/>
          </a:prstGeom>
          <a:noFill/>
          <a:ln>
            <a:noFill/>
          </a:ln>
        </p:spPr>
        <p:txBody>
          <a:bodyPr lIns="93264" tIns="93264" rIns="93264" bIns="93264" anchor="t" anchorCtr="0"/>
          <a:lstStyle>
            <a:lvl1pPr marL="0" marR="0" indent="0" algn="l" rtl="0">
              <a:spcBef>
                <a:spcPts val="0"/>
              </a:spcBef>
              <a:defRPr/>
            </a:lvl1pPr>
            <a:lvl2pPr marL="466399" marR="0" indent="0" algn="l" rtl="0">
              <a:spcBef>
                <a:spcPts val="0"/>
              </a:spcBef>
              <a:defRPr/>
            </a:lvl2pPr>
            <a:lvl3pPr marL="932799" marR="0" indent="0" algn="l" rtl="0">
              <a:spcBef>
                <a:spcPts val="0"/>
              </a:spcBef>
              <a:defRPr/>
            </a:lvl3pPr>
            <a:lvl4pPr marL="1399197" marR="0" indent="0" algn="l" rtl="0">
              <a:spcBef>
                <a:spcPts val="0"/>
              </a:spcBef>
              <a:defRPr/>
            </a:lvl4pPr>
            <a:lvl5pPr marL="1865597" marR="0" indent="0" algn="l" rtl="0">
              <a:spcBef>
                <a:spcPts val="0"/>
              </a:spcBef>
              <a:defRPr/>
            </a:lvl5pPr>
            <a:lvl6pPr marL="2331996" marR="0" indent="0" algn="l" rtl="0">
              <a:spcBef>
                <a:spcPts val="0"/>
              </a:spcBef>
              <a:defRPr/>
            </a:lvl6pPr>
            <a:lvl7pPr marL="2798396" marR="0" indent="0" algn="l" rtl="0">
              <a:spcBef>
                <a:spcPts val="0"/>
              </a:spcBef>
              <a:defRPr/>
            </a:lvl7pPr>
            <a:lvl8pPr marL="3264795" marR="0" indent="0" algn="l" rtl="0">
              <a:spcBef>
                <a:spcPts val="0"/>
              </a:spcBef>
              <a:defRPr/>
            </a:lvl8pPr>
            <a:lvl9pPr marL="3731194" marR="0" indent="0" algn="l" rtl="0">
              <a:spcBef>
                <a:spcPts val="0"/>
              </a:spcBef>
              <a:defRPr/>
            </a:lvl9pPr>
          </a:lstStyle>
          <a:p>
            <a:endParaRPr/>
          </a:p>
        </p:txBody>
      </p:sp>
      <p:sp>
        <p:nvSpPr>
          <p:cNvPr id="3" name="Shape 3"/>
          <p:cNvSpPr txBox="1">
            <a:spLocks noGrp="1"/>
          </p:cNvSpPr>
          <p:nvPr>
            <p:ph type="dt" idx="10"/>
          </p:nvPr>
        </p:nvSpPr>
        <p:spPr>
          <a:xfrm>
            <a:off x="3976333" y="0"/>
            <a:ext cx="3041966" cy="465296"/>
          </a:xfrm>
          <a:prstGeom prst="rect">
            <a:avLst/>
          </a:prstGeom>
          <a:noFill/>
          <a:ln>
            <a:noFill/>
          </a:ln>
        </p:spPr>
        <p:txBody>
          <a:bodyPr lIns="93264" tIns="93264" rIns="93264" bIns="93264" anchor="t" anchorCtr="0"/>
          <a:lstStyle>
            <a:lvl1pPr marL="0" marR="0" indent="0" algn="r" rtl="0">
              <a:spcBef>
                <a:spcPts val="0"/>
              </a:spcBef>
              <a:defRPr/>
            </a:lvl1pPr>
            <a:lvl2pPr marL="466399" marR="0" indent="0" algn="l" rtl="0">
              <a:spcBef>
                <a:spcPts val="0"/>
              </a:spcBef>
              <a:defRPr/>
            </a:lvl2pPr>
            <a:lvl3pPr marL="932799" marR="0" indent="0" algn="l" rtl="0">
              <a:spcBef>
                <a:spcPts val="0"/>
              </a:spcBef>
              <a:defRPr/>
            </a:lvl3pPr>
            <a:lvl4pPr marL="1399197" marR="0" indent="0" algn="l" rtl="0">
              <a:spcBef>
                <a:spcPts val="0"/>
              </a:spcBef>
              <a:defRPr/>
            </a:lvl4pPr>
            <a:lvl5pPr marL="1865597" marR="0" indent="0" algn="l" rtl="0">
              <a:spcBef>
                <a:spcPts val="0"/>
              </a:spcBef>
              <a:defRPr/>
            </a:lvl5pPr>
            <a:lvl6pPr marL="2331996" marR="0" indent="0" algn="l" rtl="0">
              <a:spcBef>
                <a:spcPts val="0"/>
              </a:spcBef>
              <a:defRPr/>
            </a:lvl6pPr>
            <a:lvl7pPr marL="2798396" marR="0" indent="0" algn="l" rtl="0">
              <a:spcBef>
                <a:spcPts val="0"/>
              </a:spcBef>
              <a:defRPr/>
            </a:lvl7pPr>
            <a:lvl8pPr marL="3264795" marR="0" indent="0" algn="l" rtl="0">
              <a:spcBef>
                <a:spcPts val="0"/>
              </a:spcBef>
              <a:defRPr/>
            </a:lvl8pPr>
            <a:lvl9pPr marL="3731194" marR="0" indent="0" algn="l" rtl="0">
              <a:spcBef>
                <a:spcPts val="0"/>
              </a:spcBef>
              <a:defRPr/>
            </a:lvl9pPr>
          </a:lstStyle>
          <a:p>
            <a:endParaRPr/>
          </a:p>
        </p:txBody>
      </p:sp>
      <p:sp>
        <p:nvSpPr>
          <p:cNvPr id="4" name="Shape 4"/>
          <p:cNvSpPr>
            <a:spLocks noGrp="1" noRot="1" noChangeAspect="1"/>
          </p:cNvSpPr>
          <p:nvPr>
            <p:ph type="sldImg" idx="3"/>
          </p:nvPr>
        </p:nvSpPr>
        <p:spPr>
          <a:xfrm>
            <a:off x="1182688"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994" y="4420315"/>
            <a:ext cx="5615939" cy="4187666"/>
          </a:xfrm>
          <a:prstGeom prst="rect">
            <a:avLst/>
          </a:prstGeom>
          <a:noFill/>
          <a:ln>
            <a:noFill/>
          </a:ln>
        </p:spPr>
        <p:txBody>
          <a:bodyPr lIns="93264" tIns="93264" rIns="93264" bIns="93264"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2" y="8839014"/>
            <a:ext cx="3041966" cy="465296"/>
          </a:xfrm>
          <a:prstGeom prst="rect">
            <a:avLst/>
          </a:prstGeom>
          <a:noFill/>
          <a:ln>
            <a:noFill/>
          </a:ln>
        </p:spPr>
        <p:txBody>
          <a:bodyPr lIns="93264" tIns="93264" rIns="93264" bIns="93264" anchor="b" anchorCtr="0"/>
          <a:lstStyle>
            <a:lvl1pPr marL="0" marR="0" indent="0" algn="l" rtl="0">
              <a:spcBef>
                <a:spcPts val="0"/>
              </a:spcBef>
              <a:defRPr/>
            </a:lvl1pPr>
            <a:lvl2pPr marL="466399" marR="0" indent="0" algn="l" rtl="0">
              <a:spcBef>
                <a:spcPts val="0"/>
              </a:spcBef>
              <a:defRPr/>
            </a:lvl2pPr>
            <a:lvl3pPr marL="932799" marR="0" indent="0" algn="l" rtl="0">
              <a:spcBef>
                <a:spcPts val="0"/>
              </a:spcBef>
              <a:defRPr/>
            </a:lvl3pPr>
            <a:lvl4pPr marL="1399197" marR="0" indent="0" algn="l" rtl="0">
              <a:spcBef>
                <a:spcPts val="0"/>
              </a:spcBef>
              <a:defRPr/>
            </a:lvl4pPr>
            <a:lvl5pPr marL="1865597" marR="0" indent="0" algn="l" rtl="0">
              <a:spcBef>
                <a:spcPts val="0"/>
              </a:spcBef>
              <a:defRPr/>
            </a:lvl5pPr>
            <a:lvl6pPr marL="2331996" marR="0" indent="0" algn="l" rtl="0">
              <a:spcBef>
                <a:spcPts val="0"/>
              </a:spcBef>
              <a:defRPr/>
            </a:lvl6pPr>
            <a:lvl7pPr marL="2798396" marR="0" indent="0" algn="l" rtl="0">
              <a:spcBef>
                <a:spcPts val="0"/>
              </a:spcBef>
              <a:defRPr/>
            </a:lvl7pPr>
            <a:lvl8pPr marL="3264795" marR="0" indent="0" algn="l" rtl="0">
              <a:spcBef>
                <a:spcPts val="0"/>
              </a:spcBef>
              <a:defRPr/>
            </a:lvl8pPr>
            <a:lvl9pPr marL="3731194" marR="0" indent="0" algn="l" rtl="0">
              <a:spcBef>
                <a:spcPts val="0"/>
              </a:spcBef>
              <a:defRPr/>
            </a:lvl9pPr>
          </a:lstStyle>
          <a:p>
            <a:endParaRPr/>
          </a:p>
        </p:txBody>
      </p:sp>
      <p:sp>
        <p:nvSpPr>
          <p:cNvPr id="7" name="Shape 7"/>
          <p:cNvSpPr txBox="1">
            <a:spLocks noGrp="1"/>
          </p:cNvSpPr>
          <p:nvPr>
            <p:ph type="sldNum" idx="12"/>
          </p:nvPr>
        </p:nvSpPr>
        <p:spPr>
          <a:xfrm>
            <a:off x="3976333" y="8839014"/>
            <a:ext cx="3041966" cy="465296"/>
          </a:xfrm>
          <a:prstGeom prst="rect">
            <a:avLst/>
          </a:prstGeom>
          <a:noFill/>
          <a:ln>
            <a:noFill/>
          </a:ln>
        </p:spPr>
        <p:txBody>
          <a:bodyPr lIns="93264" tIns="46619" rIns="93264" bIns="46619"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336115224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701994" y="4420315"/>
            <a:ext cx="5615939" cy="4187666"/>
          </a:xfrm>
          <a:prstGeom prst="rect">
            <a:avLst/>
          </a:prstGeom>
        </p:spPr>
        <p:txBody>
          <a:bodyPr lIns="93264" tIns="93264" rIns="93264" bIns="93264" anchor="t" anchorCtr="0">
            <a:noAutofit/>
          </a:bodyPr>
          <a:lstStyle/>
          <a:p>
            <a:endParaRPr/>
          </a:p>
        </p:txBody>
      </p:sp>
      <p:sp>
        <p:nvSpPr>
          <p:cNvPr id="88" name="Shape 88"/>
          <p:cNvSpPr>
            <a:spLocks noGrp="1" noRot="1" noChangeAspect="1"/>
          </p:cNvSpPr>
          <p:nvPr>
            <p:ph type="sldImg" idx="2"/>
          </p:nvPr>
        </p:nvSpPr>
        <p:spPr>
          <a:xfrm>
            <a:off x="1182688"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82688"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4" name="Shape 164"/>
          <p:cNvSpPr txBox="1">
            <a:spLocks noGrp="1"/>
          </p:cNvSpPr>
          <p:nvPr>
            <p:ph type="body" idx="1"/>
          </p:nvPr>
        </p:nvSpPr>
        <p:spPr>
          <a:xfrm>
            <a:off x="701994" y="4420315"/>
            <a:ext cx="5615939" cy="4187666"/>
          </a:xfrm>
          <a:prstGeom prst="rect">
            <a:avLst/>
          </a:prstGeom>
          <a:noFill/>
          <a:ln>
            <a:noFill/>
          </a:ln>
        </p:spPr>
        <p:txBody>
          <a:bodyPr lIns="93264" tIns="46619" rIns="93264" bIns="46619" anchor="t" anchorCtr="0">
            <a:noAutofit/>
          </a:bodyPr>
          <a:lstStyle/>
          <a:p>
            <a:pPr indent="38867" algn="just" defTabSz="915406">
              <a:buSzPct val="25000"/>
            </a:pPr>
            <a:r>
              <a:rPr lang="en-US" dirty="0">
                <a:latin typeface="Calibri" panose="020F0502020204030204" pitchFamily="34" charset="0"/>
              </a:rPr>
              <a:t>Graduate students of the Carnegie Mellon University Heinz Graduate Systems Projects presented their research on women in information technology in small and medium-sized businesses. </a:t>
            </a:r>
          </a:p>
          <a:p>
            <a:pPr indent="38867" algn="just">
              <a:buSzPct val="25000"/>
            </a:pPr>
            <a:endParaRPr lang="en-US" dirty="0" smtClean="0">
              <a:solidFill>
                <a:schemeClr val="dk1"/>
              </a:solidFill>
              <a:latin typeface="Arial"/>
              <a:ea typeface="Arial"/>
              <a:cs typeface="Arial"/>
              <a:sym typeface="Arial"/>
            </a:endParaRPr>
          </a:p>
          <a:p>
            <a:pPr indent="38867" algn="just">
              <a:buSzPct val="25000"/>
            </a:pPr>
            <a:endParaRPr lang="en-US" dirty="0" smtClean="0">
              <a:solidFill>
                <a:schemeClr val="dk1"/>
              </a:solidFill>
              <a:latin typeface="Arial"/>
              <a:ea typeface="Arial"/>
              <a:cs typeface="Arial"/>
              <a:sym typeface="Arial"/>
            </a:endParaRPr>
          </a:p>
          <a:p>
            <a:pPr indent="38867" algn="just">
              <a:buSzPct val="25000"/>
            </a:pPr>
            <a:r>
              <a:rPr lang="en-US" dirty="0" smtClean="0">
                <a:solidFill>
                  <a:schemeClr val="dk1"/>
                </a:solidFill>
                <a:latin typeface="Arial"/>
                <a:ea typeface="Arial"/>
                <a:cs typeface="Arial"/>
                <a:sym typeface="Arial"/>
              </a:rPr>
              <a:t>While </a:t>
            </a:r>
            <a:r>
              <a:rPr lang="en-US" dirty="0">
                <a:solidFill>
                  <a:schemeClr val="dk1"/>
                </a:solidFill>
                <a:latin typeface="Arial"/>
                <a:ea typeface="Arial"/>
                <a:cs typeface="Arial"/>
                <a:sym typeface="Arial"/>
              </a:rPr>
              <a:t>over 90 percent of men reported feeling at least somewhat comfortable (with physical space), only 63 percent of women</a:t>
            </a:r>
          </a:p>
          <a:p>
            <a:pPr>
              <a:lnSpc>
                <a:spcPct val="87000"/>
              </a:lnSpc>
              <a:buSzPct val="25000"/>
            </a:pPr>
            <a:r>
              <a:rPr lang="en-US" dirty="0">
                <a:solidFill>
                  <a:schemeClr val="dk1"/>
                </a:solidFill>
                <a:latin typeface="Arial"/>
                <a:ea typeface="Arial"/>
                <a:cs typeface="Arial"/>
                <a:sym typeface="Arial"/>
              </a:rPr>
              <a:t>did.</a:t>
            </a:r>
          </a:p>
          <a:p>
            <a:pPr>
              <a:lnSpc>
                <a:spcPct val="95000"/>
              </a:lnSpc>
              <a:buSzPct val="25000"/>
            </a:pPr>
            <a:r>
              <a:rPr lang="en-US" dirty="0">
                <a:solidFill>
                  <a:schemeClr val="dk1"/>
                </a:solidFill>
                <a:latin typeface="Arial"/>
                <a:ea typeface="Arial"/>
                <a:cs typeface="Arial"/>
                <a:sym typeface="Arial"/>
              </a:rPr>
              <a:t>~ Carnegie Mellon study group</a:t>
            </a:r>
          </a:p>
          <a:p>
            <a:pPr>
              <a:lnSpc>
                <a:spcPct val="95000"/>
              </a:lnSpc>
            </a:pPr>
            <a:endParaRPr dirty="0">
              <a:solidFill>
                <a:schemeClr val="dk1"/>
              </a:solidFill>
              <a:latin typeface="Arial"/>
              <a:ea typeface="Arial"/>
              <a:cs typeface="Arial"/>
              <a:sym typeface="Arial"/>
            </a:endParaRPr>
          </a:p>
          <a:p>
            <a:pPr>
              <a:lnSpc>
                <a:spcPct val="95000"/>
              </a:lnSpc>
              <a:buSzPct val="25000"/>
            </a:pPr>
            <a:r>
              <a:rPr lang="en-US" dirty="0">
                <a:solidFill>
                  <a:schemeClr val="dk1"/>
                </a:solidFill>
                <a:latin typeface="Calibri"/>
                <a:ea typeface="Calibri"/>
                <a:cs typeface="Calibri"/>
                <a:sym typeface="Calibri"/>
              </a:rPr>
              <a:t>Findings:</a:t>
            </a:r>
          </a:p>
          <a:p>
            <a:pPr marL="174900" indent="-174900">
              <a:buClr>
                <a:schemeClr val="dk1"/>
              </a:buClr>
              <a:buSzPct val="100000"/>
              <a:buFont typeface="Arial"/>
              <a:buChar char="•"/>
            </a:pPr>
            <a:r>
              <a:rPr lang="en-US" dirty="0">
                <a:solidFill>
                  <a:schemeClr val="dk1"/>
                </a:solidFill>
                <a:latin typeface="Calibri"/>
                <a:ea typeface="Calibri"/>
                <a:cs typeface="Calibri"/>
                <a:sym typeface="Calibri"/>
              </a:rPr>
              <a:t>job postings for IT jobs can be problematic in that they tend to favor syntax</a:t>
            </a:r>
          </a:p>
          <a:p>
            <a:pPr>
              <a:buSzPct val="25000"/>
            </a:pPr>
            <a:r>
              <a:rPr lang="en-US" dirty="0">
                <a:solidFill>
                  <a:schemeClr val="dk1"/>
                </a:solidFill>
                <a:latin typeface="Calibri"/>
                <a:ea typeface="Calibri"/>
                <a:cs typeface="Calibri"/>
                <a:sym typeface="Calibri"/>
              </a:rPr>
              <a:t>that describes typically male traits, and therefore males tend</a:t>
            </a:r>
          </a:p>
          <a:p>
            <a:pPr>
              <a:buSzPct val="25000"/>
            </a:pPr>
            <a:r>
              <a:rPr lang="en-US" dirty="0">
                <a:solidFill>
                  <a:schemeClr val="dk1"/>
                </a:solidFill>
                <a:latin typeface="Calibri"/>
                <a:ea typeface="Calibri"/>
                <a:cs typeface="Calibri"/>
                <a:sym typeface="Calibri"/>
              </a:rPr>
              <a:t>to gravitate to those jobs.</a:t>
            </a:r>
          </a:p>
          <a:p>
            <a:pPr marL="174900" indent="-174900">
              <a:buClr>
                <a:schemeClr val="dk1"/>
              </a:buClr>
              <a:buSzPct val="100000"/>
              <a:buFont typeface="Arial"/>
              <a:buChar char="•"/>
            </a:pPr>
            <a:r>
              <a:rPr lang="en-US" dirty="0">
                <a:solidFill>
                  <a:schemeClr val="dk1"/>
                </a:solidFill>
                <a:latin typeface="Calibri"/>
                <a:ea typeface="Calibri"/>
                <a:cs typeface="Calibri"/>
                <a:sym typeface="Calibri"/>
              </a:rPr>
              <a:t>Employers claim to value “organizational fit” during the hiring process. In other words, someone who could fit into their office “culture”</a:t>
            </a:r>
          </a:p>
          <a:p>
            <a:pPr marL="174900" indent="-174900">
              <a:buClr>
                <a:schemeClr val="dk1"/>
              </a:buClr>
              <a:buSzPct val="100000"/>
              <a:buFont typeface="Arial"/>
              <a:buChar char="•"/>
            </a:pPr>
            <a:r>
              <a:rPr lang="en-US" dirty="0">
                <a:solidFill>
                  <a:schemeClr val="dk1"/>
                </a:solidFill>
                <a:latin typeface="Calibri"/>
                <a:ea typeface="Calibri"/>
                <a:cs typeface="Calibri"/>
                <a:sym typeface="Calibri"/>
              </a:rPr>
              <a:t>work life balance programs and mentorship were important but underutilized.</a:t>
            </a:r>
          </a:p>
          <a:p>
            <a:pPr marL="174900" indent="-97167">
              <a:buClr>
                <a:schemeClr val="dk1"/>
              </a:buClr>
            </a:pPr>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Recommendations:</a:t>
            </a:r>
          </a:p>
          <a:p>
            <a:pPr marL="174900" indent="-174900">
              <a:buClr>
                <a:schemeClr val="dk1"/>
              </a:buClr>
              <a:buSzPct val="100000"/>
              <a:buFont typeface="Arial"/>
              <a:buChar char="•"/>
            </a:pPr>
            <a:r>
              <a:rPr lang="en-US" dirty="0">
                <a:solidFill>
                  <a:schemeClr val="dk1"/>
                </a:solidFill>
                <a:latin typeface="Calibri"/>
                <a:ea typeface="Calibri"/>
                <a:cs typeface="Calibri"/>
                <a:sym typeface="Calibri"/>
              </a:rPr>
              <a:t>Reduce job posting bias</a:t>
            </a:r>
          </a:p>
          <a:p>
            <a:pPr marL="174900" indent="-174900">
              <a:buClr>
                <a:schemeClr val="dk1"/>
              </a:buClr>
              <a:buSzPct val="100000"/>
              <a:buFont typeface="Arial"/>
              <a:buChar char="•"/>
            </a:pPr>
            <a:r>
              <a:rPr lang="en-US" dirty="0">
                <a:solidFill>
                  <a:schemeClr val="dk1"/>
                </a:solidFill>
                <a:latin typeface="Calibri"/>
                <a:ea typeface="Calibri"/>
                <a:cs typeface="Calibri"/>
                <a:sym typeface="Calibri"/>
              </a:rPr>
              <a:t>Integrating physical space</a:t>
            </a:r>
          </a:p>
          <a:p>
            <a:pPr marL="174900" indent="-174900">
              <a:buClr>
                <a:schemeClr val="dk1"/>
              </a:buClr>
              <a:buSzPct val="100000"/>
              <a:buFont typeface="Arial"/>
              <a:buChar char="•"/>
            </a:pPr>
            <a:r>
              <a:rPr lang="en-US" dirty="0">
                <a:solidFill>
                  <a:schemeClr val="dk1"/>
                </a:solidFill>
                <a:latin typeface="Calibri"/>
                <a:ea typeface="Calibri"/>
                <a:cs typeface="Calibri"/>
                <a:sym typeface="Calibri"/>
              </a:rPr>
              <a:t>Providing support system for women</a:t>
            </a:r>
          </a:p>
        </p:txBody>
      </p:sp>
      <p:sp>
        <p:nvSpPr>
          <p:cNvPr id="165" name="Shape 165"/>
          <p:cNvSpPr txBox="1">
            <a:spLocks noGrp="1"/>
          </p:cNvSpPr>
          <p:nvPr>
            <p:ph type="sldNum" idx="12"/>
          </p:nvPr>
        </p:nvSpPr>
        <p:spPr>
          <a:xfrm>
            <a:off x="3976333" y="8839014"/>
            <a:ext cx="3041966" cy="465296"/>
          </a:xfrm>
          <a:prstGeom prst="rect">
            <a:avLst/>
          </a:prstGeom>
          <a:noFill/>
          <a:ln>
            <a:noFill/>
          </a:ln>
        </p:spPr>
        <p:txBody>
          <a:bodyPr lIns="93264" tIns="46619" rIns="93264" bIns="46619" anchor="b" anchorCtr="0">
            <a:noAutofit/>
          </a:bodyPr>
          <a:lstStyle/>
          <a:p>
            <a:pPr>
              <a:buSzPct val="25000"/>
            </a:pPr>
            <a:fld id="{00000000-1234-1234-1234-123412341234}" type="slidenum">
              <a:rPr lang="en-US"/>
              <a:pPr>
                <a:buSzPct val="2500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701994" y="4420315"/>
            <a:ext cx="5615939" cy="4187666"/>
          </a:xfrm>
          <a:prstGeom prst="rect">
            <a:avLst/>
          </a:prstGeom>
        </p:spPr>
        <p:txBody>
          <a:bodyPr lIns="93264" tIns="93264" rIns="93264" bIns="93264" anchor="t" anchorCtr="0">
            <a:noAutofit/>
          </a:bodyPr>
          <a:lstStyle/>
          <a:p>
            <a:endParaRPr/>
          </a:p>
        </p:txBody>
      </p:sp>
      <p:sp>
        <p:nvSpPr>
          <p:cNvPr id="172" name="Shape 172"/>
          <p:cNvSpPr>
            <a:spLocks noGrp="1" noRot="1" noChangeAspect="1"/>
          </p:cNvSpPr>
          <p:nvPr>
            <p:ph type="sldImg" idx="2"/>
          </p:nvPr>
        </p:nvSpPr>
        <p:spPr>
          <a:xfrm>
            <a:off x="1182688"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82688"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701994" y="4420315"/>
            <a:ext cx="5615939" cy="4187666"/>
          </a:xfrm>
          <a:prstGeom prst="rect">
            <a:avLst/>
          </a:prstGeom>
          <a:noFill/>
          <a:ln>
            <a:noFill/>
          </a:ln>
        </p:spPr>
        <p:txBody>
          <a:bodyPr lIns="93264" tIns="46619" rIns="93264" bIns="46619" anchor="t" anchorCtr="0">
            <a:noAutofit/>
          </a:bodyPr>
          <a:lstStyle/>
          <a:p>
            <a:endParaRPr dirty="0">
              <a:solidFill>
                <a:schemeClr val="dk1"/>
              </a:solidFill>
              <a:latin typeface="Calibri"/>
              <a:ea typeface="Calibri"/>
              <a:cs typeface="Calibri"/>
              <a:sym typeface="Calibri"/>
            </a:endParaRPr>
          </a:p>
        </p:txBody>
      </p:sp>
      <p:sp>
        <p:nvSpPr>
          <p:cNvPr id="178" name="Shape 178"/>
          <p:cNvSpPr txBox="1">
            <a:spLocks noGrp="1"/>
          </p:cNvSpPr>
          <p:nvPr>
            <p:ph type="sldNum" idx="12"/>
          </p:nvPr>
        </p:nvSpPr>
        <p:spPr>
          <a:xfrm>
            <a:off x="3976333" y="8839014"/>
            <a:ext cx="3041966" cy="465296"/>
          </a:xfrm>
          <a:prstGeom prst="rect">
            <a:avLst/>
          </a:prstGeom>
          <a:noFill/>
          <a:ln>
            <a:noFill/>
          </a:ln>
        </p:spPr>
        <p:txBody>
          <a:bodyPr lIns="93264" tIns="46619" rIns="93264" bIns="46619" anchor="b" anchorCtr="0">
            <a:noAutofit/>
          </a:bodyPr>
          <a:lstStyle/>
          <a:p>
            <a:pPr>
              <a:buSzPct val="25000"/>
            </a:pPr>
            <a:fld id="{00000000-1234-1234-1234-123412341234}" type="slidenum">
              <a:rPr lang="en-US"/>
              <a:pPr>
                <a:buSzPct val="2500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82688"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701994" y="4420315"/>
            <a:ext cx="5615939" cy="4187666"/>
          </a:xfrm>
          <a:prstGeom prst="rect">
            <a:avLst/>
          </a:prstGeom>
          <a:noFill/>
          <a:ln>
            <a:noFill/>
          </a:ln>
        </p:spPr>
        <p:txBody>
          <a:bodyPr lIns="93264" tIns="46619" rIns="93264" bIns="46619" anchor="t" anchorCtr="0">
            <a:noAutofit/>
          </a:bodyPr>
          <a:lstStyle/>
          <a:p>
            <a:pPr marL="174900" indent="-174900">
              <a:buClr>
                <a:schemeClr val="dk1"/>
              </a:buClr>
              <a:buSzPct val="100000"/>
              <a:buFont typeface="Arial"/>
              <a:buChar char="•"/>
            </a:pPr>
            <a:r>
              <a:rPr lang="en-US">
                <a:solidFill>
                  <a:schemeClr val="dk1"/>
                </a:solidFill>
                <a:latin typeface="Calibri"/>
                <a:ea typeface="Calibri"/>
                <a:cs typeface="Calibri"/>
                <a:sym typeface="Calibri"/>
              </a:rPr>
              <a:t>The ad hoc committee for this project scheduled the workshop to coincide with the 2013 NAE Engineering Convocation, which drew many leaders of engineering societies and associations. This was an opportunity to engage leaders of engineering societies and association in the workshop. </a:t>
            </a:r>
          </a:p>
          <a:p>
            <a:pPr marL="174900" indent="-97167">
              <a:buClr>
                <a:schemeClr val="dk1"/>
              </a:buClr>
            </a:pPr>
            <a:endParaRPr>
              <a:solidFill>
                <a:schemeClr val="dk1"/>
              </a:solidFill>
              <a:latin typeface="Calibri"/>
              <a:ea typeface="Calibri"/>
              <a:cs typeface="Calibri"/>
              <a:sym typeface="Calibri"/>
            </a:endParaRPr>
          </a:p>
          <a:p>
            <a:pPr marL="174900" indent="-174900">
              <a:buClr>
                <a:schemeClr val="dk1"/>
              </a:buClr>
              <a:buSzPct val="100000"/>
              <a:buFont typeface="Arial"/>
              <a:buChar char="•"/>
            </a:pPr>
            <a:r>
              <a:rPr lang="en-US">
                <a:solidFill>
                  <a:schemeClr val="dk1"/>
                </a:solidFill>
                <a:latin typeface="Calibri"/>
                <a:ea typeface="Calibri"/>
                <a:cs typeface="Calibri"/>
                <a:sym typeface="Calibri"/>
              </a:rPr>
              <a:t>Participants included academic researchers and representatives from the US Department of Labor, National Science Foundation, Census Bureau, and several engineering professional societies.</a:t>
            </a:r>
          </a:p>
          <a:p>
            <a:endParaRPr>
              <a:solidFill>
                <a:schemeClr val="dk1"/>
              </a:solidFill>
              <a:latin typeface="Calibri"/>
              <a:ea typeface="Calibri"/>
              <a:cs typeface="Calibri"/>
              <a:sym typeface="Calibri"/>
            </a:endParaRPr>
          </a:p>
          <a:p>
            <a:pPr marL="174900" indent="-174900">
              <a:buClr>
                <a:schemeClr val="dk1"/>
              </a:buClr>
              <a:buSzPct val="100000"/>
              <a:buFont typeface="Arial"/>
              <a:buChar char="•"/>
            </a:pPr>
            <a:r>
              <a:rPr lang="en-US">
                <a:solidFill>
                  <a:schemeClr val="dk1"/>
                </a:solidFill>
                <a:latin typeface="Calibri"/>
                <a:ea typeface="Calibri"/>
                <a:cs typeface="Calibri"/>
                <a:sym typeface="Calibri"/>
              </a:rPr>
              <a:t>The topic of the importance of educating and training a technical workforce has received significant public interest lately, but there has been much less on the subject of retaining scientific and technical workers in the workforce. </a:t>
            </a:r>
          </a:p>
          <a:p>
            <a:endParaRPr>
              <a:solidFill>
                <a:schemeClr val="dk1"/>
              </a:solidFill>
              <a:latin typeface="Calibri"/>
              <a:ea typeface="Calibri"/>
              <a:cs typeface="Calibri"/>
              <a:sym typeface="Calibri"/>
            </a:endParaRPr>
          </a:p>
          <a:p>
            <a:pPr marL="174900" indent="-174900">
              <a:buClr>
                <a:schemeClr val="dk1"/>
              </a:buClr>
              <a:buSzPct val="100000"/>
              <a:buFont typeface="Arial"/>
              <a:buChar char="•"/>
            </a:pPr>
            <a:r>
              <a:rPr lang="en-US">
                <a:solidFill>
                  <a:schemeClr val="dk1"/>
                </a:solidFill>
                <a:latin typeface="Calibri"/>
                <a:ea typeface="Calibri"/>
                <a:cs typeface="Calibri"/>
                <a:sym typeface="Calibri"/>
              </a:rPr>
              <a:t>Some other questions that the committee tried to address at the workshop included: Are women less likely to stay in engineering because of work and family issues? Do women have better success than men in moving from technical to managerial work in engineering?</a:t>
            </a:r>
          </a:p>
          <a:p>
            <a:endParaRPr>
              <a:solidFill>
                <a:schemeClr val="dk1"/>
              </a:solidFill>
              <a:latin typeface="Calibri"/>
              <a:ea typeface="Calibri"/>
              <a:cs typeface="Calibri"/>
              <a:sym typeface="Calibri"/>
            </a:endParaRPr>
          </a:p>
        </p:txBody>
      </p:sp>
      <p:sp>
        <p:nvSpPr>
          <p:cNvPr id="95" name="Shape 95"/>
          <p:cNvSpPr txBox="1">
            <a:spLocks noGrp="1"/>
          </p:cNvSpPr>
          <p:nvPr>
            <p:ph type="sldNum" idx="12"/>
          </p:nvPr>
        </p:nvSpPr>
        <p:spPr>
          <a:xfrm>
            <a:off x="3976333" y="8839014"/>
            <a:ext cx="3041966" cy="465296"/>
          </a:xfrm>
          <a:prstGeom prst="rect">
            <a:avLst/>
          </a:prstGeom>
          <a:noFill/>
          <a:ln>
            <a:noFill/>
          </a:ln>
        </p:spPr>
        <p:txBody>
          <a:bodyPr lIns="93264" tIns="46619" rIns="93264" bIns="46619" anchor="b" anchorCtr="0">
            <a:noAutofit/>
          </a:bodyPr>
          <a:lstStyle/>
          <a:p>
            <a:pPr>
              <a:buSzPct val="25000"/>
            </a:pPr>
            <a:fld id="{00000000-1234-1234-1234-123412341234}" type="slidenum">
              <a:rPr lang="en-US"/>
              <a:pPr>
                <a:buSzPct val="2500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82688"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701994" y="4420315"/>
            <a:ext cx="5615939" cy="4187666"/>
          </a:xfrm>
          <a:prstGeom prst="rect">
            <a:avLst/>
          </a:prstGeom>
          <a:noFill/>
          <a:ln>
            <a:noFill/>
          </a:ln>
        </p:spPr>
        <p:txBody>
          <a:bodyPr lIns="93264" tIns="46619" rIns="93264" bIns="46619" anchor="t" anchorCtr="0">
            <a:noAutofit/>
          </a:bodyPr>
          <a:lstStyle/>
          <a:p>
            <a:pPr marL="174900" indent="-174900">
              <a:buClr>
                <a:schemeClr val="dk1"/>
              </a:buClr>
              <a:buSzPct val="100000"/>
              <a:buFont typeface="Arial" panose="020B0604020202020204" pitchFamily="34" charset="0"/>
              <a:buChar char="•"/>
            </a:pPr>
            <a:r>
              <a:rPr lang="en-US" dirty="0">
                <a:solidFill>
                  <a:schemeClr val="dk1"/>
                </a:solidFill>
                <a:latin typeface="Times New Roman"/>
                <a:ea typeface="Times New Roman"/>
                <a:cs typeface="Times New Roman"/>
                <a:sym typeface="Times New Roman"/>
              </a:rPr>
              <a:t>Engineering remains one of the most sex-segregated occupations in the US.</a:t>
            </a:r>
          </a:p>
          <a:p>
            <a:pPr marL="174900" indent="-174900">
              <a:buClr>
                <a:schemeClr val="dk1"/>
              </a:buClr>
              <a:buSzPct val="100000"/>
              <a:buFont typeface="Arial"/>
              <a:buChar char="•"/>
            </a:pPr>
            <a:r>
              <a:rPr lang="en-US" dirty="0">
                <a:solidFill>
                  <a:schemeClr val="dk1"/>
                </a:solidFill>
                <a:latin typeface="Times New Roman"/>
                <a:ea typeface="Times New Roman"/>
                <a:cs typeface="Times New Roman"/>
                <a:sym typeface="Times New Roman"/>
              </a:rPr>
              <a:t>Engineering has the highest turnover rate among skilled professions such as accounting, law, medicine, and higher education.</a:t>
            </a:r>
          </a:p>
          <a:p>
            <a:pPr marL="174900" indent="-97167">
              <a:buClr>
                <a:schemeClr val="dk1"/>
              </a:buClr>
            </a:pPr>
            <a:endParaRPr dirty="0">
              <a:solidFill>
                <a:schemeClr val="dk1"/>
              </a:solidFill>
              <a:latin typeface="Times New Roman"/>
              <a:ea typeface="Times New Roman"/>
              <a:cs typeface="Times New Roman"/>
              <a:sym typeface="Times New Roman"/>
            </a:endParaRPr>
          </a:p>
          <a:p>
            <a:pPr marL="174900" indent="-174900">
              <a:buClr>
                <a:schemeClr val="dk1"/>
              </a:buClr>
              <a:buSzPct val="100000"/>
              <a:buFont typeface="Arial"/>
              <a:buChar char="•"/>
            </a:pPr>
            <a:r>
              <a:rPr lang="en-US" dirty="0">
                <a:solidFill>
                  <a:schemeClr val="dk1"/>
                </a:solidFill>
                <a:latin typeface="Times New Roman"/>
                <a:ea typeface="Times New Roman"/>
                <a:cs typeface="Times New Roman"/>
                <a:sym typeface="Times New Roman"/>
              </a:rPr>
              <a:t>The workshop sought to answer the following questions:</a:t>
            </a:r>
          </a:p>
          <a:p>
            <a:pPr marL="641299" lvl="1" indent="-174900">
              <a:buClr>
                <a:schemeClr val="dk1"/>
              </a:buClr>
              <a:buSzPct val="100000"/>
              <a:buFont typeface="Arial"/>
              <a:buChar char="•"/>
            </a:pPr>
            <a:r>
              <a:rPr lang="en-US" i="1" dirty="0">
                <a:solidFill>
                  <a:schemeClr val="dk1"/>
                </a:solidFill>
                <a:latin typeface="Calibri"/>
                <a:ea typeface="Calibri"/>
                <a:cs typeface="Calibri"/>
                <a:sym typeface="Calibri"/>
              </a:rPr>
              <a:t>What are the career outcomes of women who receive bachelor’s degrees in engineering?</a:t>
            </a:r>
          </a:p>
          <a:p>
            <a:pPr marL="641299" lvl="1" indent="-174900">
              <a:buClr>
                <a:schemeClr val="dk1"/>
              </a:buClr>
              <a:buSzPct val="100000"/>
              <a:buFont typeface="Arial"/>
              <a:buChar char="•"/>
            </a:pPr>
            <a:r>
              <a:rPr lang="en-US" i="1" dirty="0">
                <a:solidFill>
                  <a:schemeClr val="dk1"/>
                </a:solidFill>
                <a:latin typeface="Calibri"/>
                <a:ea typeface="Calibri"/>
                <a:cs typeface="Calibri"/>
                <a:sym typeface="Calibri"/>
              </a:rPr>
              <a:t>How do these outcomes compare to men?</a:t>
            </a:r>
          </a:p>
          <a:p>
            <a:pPr marL="641299" lvl="1" indent="-174900">
              <a:buClr>
                <a:schemeClr val="dk1"/>
              </a:buClr>
              <a:buSzPct val="100000"/>
              <a:buFont typeface="Arial"/>
              <a:buChar char="•"/>
            </a:pPr>
            <a:r>
              <a:rPr lang="en-US" i="1" dirty="0">
                <a:solidFill>
                  <a:schemeClr val="dk1"/>
                </a:solidFill>
                <a:latin typeface="Calibri"/>
                <a:ea typeface="Calibri"/>
                <a:cs typeface="Calibri"/>
                <a:sym typeface="Calibri"/>
              </a:rPr>
              <a:t>Are women less likely to stay in engineering because of work and family issues</a:t>
            </a:r>
          </a:p>
          <a:p>
            <a:pPr marL="641299" lvl="1" indent="-97167">
              <a:buClr>
                <a:schemeClr val="dk1"/>
              </a:buClr>
            </a:pPr>
            <a:endParaRPr dirty="0">
              <a:solidFill>
                <a:schemeClr val="dk1"/>
              </a:solidFill>
              <a:latin typeface="Times New Roman"/>
              <a:ea typeface="Times New Roman"/>
              <a:cs typeface="Times New Roman"/>
              <a:sym typeface="Times New Roman"/>
            </a:endParaRPr>
          </a:p>
          <a:p>
            <a:pPr marL="174900" indent="-174900">
              <a:buClr>
                <a:schemeClr val="dk1"/>
              </a:buClr>
              <a:buSzPct val="100000"/>
              <a:buFont typeface="Arial"/>
              <a:buChar char="•"/>
            </a:pPr>
            <a:r>
              <a:rPr lang="en-US" dirty="0">
                <a:solidFill>
                  <a:schemeClr val="dk1"/>
                </a:solidFill>
                <a:latin typeface="Calibri"/>
                <a:ea typeface="Calibri"/>
                <a:cs typeface="Calibri"/>
                <a:sym typeface="Calibri"/>
              </a:rPr>
              <a:t>The workshop consisted of three main panelists: 1)Gail Greenfield from Mercer LLC, who examined women’s workforce participation; 2)Fouad and Singh, who tackled the question of why women were leaving the engineering/technical workplace?; 3)Carnegie Melon graduate students, who examined issues of recruiting and retaining of the female workforce within small and medium business. </a:t>
            </a:r>
          </a:p>
          <a:p>
            <a:pPr>
              <a:buClr>
                <a:schemeClr val="dk1"/>
              </a:buClr>
            </a:pPr>
            <a:endParaRPr dirty="0">
              <a:solidFill>
                <a:schemeClr val="dk1"/>
              </a:solidFill>
              <a:latin typeface="Calibri"/>
              <a:ea typeface="Calibri"/>
              <a:cs typeface="Calibri"/>
              <a:sym typeface="Calibri"/>
            </a:endParaRPr>
          </a:p>
        </p:txBody>
      </p:sp>
      <p:sp>
        <p:nvSpPr>
          <p:cNvPr id="102" name="Shape 102"/>
          <p:cNvSpPr txBox="1">
            <a:spLocks noGrp="1"/>
          </p:cNvSpPr>
          <p:nvPr>
            <p:ph type="sldNum" idx="12"/>
          </p:nvPr>
        </p:nvSpPr>
        <p:spPr>
          <a:xfrm>
            <a:off x="3976333" y="8839014"/>
            <a:ext cx="3041966" cy="465296"/>
          </a:xfrm>
          <a:prstGeom prst="rect">
            <a:avLst/>
          </a:prstGeom>
          <a:noFill/>
          <a:ln>
            <a:noFill/>
          </a:ln>
        </p:spPr>
        <p:txBody>
          <a:bodyPr lIns="93264" tIns="46619" rIns="93264" bIns="46619" anchor="b" anchorCtr="0">
            <a:noAutofit/>
          </a:bodyPr>
          <a:lstStyle/>
          <a:p>
            <a:pPr>
              <a:buSzPct val="25000"/>
            </a:pPr>
            <a:fld id="{00000000-1234-1234-1234-123412341234}" type="slidenum">
              <a:rPr lang="en-US"/>
              <a:pPr>
                <a:buSzPct val="2500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82688"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701994" y="4420315"/>
            <a:ext cx="5615939" cy="4187666"/>
          </a:xfrm>
          <a:prstGeom prst="rect">
            <a:avLst/>
          </a:prstGeom>
          <a:noFill/>
          <a:ln>
            <a:noFill/>
          </a:ln>
        </p:spPr>
        <p:txBody>
          <a:bodyPr lIns="93264" tIns="46619" rIns="93264" bIns="46619" anchor="t" anchorCtr="0">
            <a:noAutofit/>
          </a:bodyPr>
          <a:lstStyle/>
          <a:p>
            <a:pPr>
              <a:buSzPct val="25000"/>
            </a:pPr>
            <a:r>
              <a:rPr lang="en-US">
                <a:solidFill>
                  <a:schemeClr val="dk1"/>
                </a:solidFill>
                <a:latin typeface="Times New Roman"/>
                <a:ea typeface="Times New Roman"/>
                <a:cs typeface="Times New Roman"/>
                <a:sym typeface="Times New Roman"/>
              </a:rPr>
              <a:t>Gail Greenfield, principal at Mercer LLC, attempted to address these questions by analyzing </a:t>
            </a:r>
            <a:r>
              <a:rPr lang="en-US">
                <a:solidFill>
                  <a:schemeClr val="dk1"/>
                </a:solidFill>
                <a:latin typeface="Calibri"/>
                <a:ea typeface="Calibri"/>
                <a:cs typeface="Calibri"/>
                <a:sym typeface="Calibri"/>
              </a:rPr>
              <a:t>data from the Department of</a:t>
            </a:r>
          </a:p>
          <a:p>
            <a:pPr>
              <a:buSzPct val="25000"/>
            </a:pPr>
            <a:r>
              <a:rPr lang="en-US">
                <a:solidFill>
                  <a:schemeClr val="dk1"/>
                </a:solidFill>
                <a:latin typeface="Calibri"/>
                <a:ea typeface="Calibri"/>
                <a:cs typeface="Calibri"/>
                <a:sym typeface="Calibri"/>
              </a:rPr>
              <a:t>Education’s Baccalaureate and Beyond (B&amp;B) Longitudinal Study, which gathers information on the postgraduation</a:t>
            </a:r>
          </a:p>
          <a:p>
            <a:pPr>
              <a:buSzPct val="25000"/>
            </a:pPr>
            <a:r>
              <a:rPr lang="en-US">
                <a:solidFill>
                  <a:schemeClr val="dk1"/>
                </a:solidFill>
                <a:latin typeface="Calibri"/>
                <a:ea typeface="Calibri"/>
                <a:cs typeface="Calibri"/>
                <a:sym typeface="Calibri"/>
              </a:rPr>
              <a:t>experiences—education, employment, and family experiences—of people who have graduated with a bachelor’s degree. The B&amp;B study also collects information on degree recipients’ undergraduate experiences (e.g., major field of study, how they paid for college) and demographic information such as gender, ethnicity, and age.</a:t>
            </a:r>
          </a:p>
          <a:p>
            <a:endParaRPr>
              <a:solidFill>
                <a:schemeClr val="dk1"/>
              </a:solidFill>
              <a:latin typeface="Calibri"/>
              <a:ea typeface="Calibri"/>
              <a:cs typeface="Calibri"/>
              <a:sym typeface="Calibri"/>
            </a:endParaRPr>
          </a:p>
          <a:p>
            <a:pPr>
              <a:buSzPct val="25000"/>
            </a:pPr>
            <a:r>
              <a:rPr lang="en-US">
                <a:solidFill>
                  <a:schemeClr val="dk1"/>
                </a:solidFill>
                <a:latin typeface="Calibri"/>
                <a:ea typeface="Calibri"/>
                <a:cs typeface="Calibri"/>
                <a:sym typeface="Calibri"/>
              </a:rPr>
              <a:t>Greenfield used two methods of analysis for the B&amp;B data—1. Descriptive Comparison, 2. Multiple Regression</a:t>
            </a:r>
          </a:p>
          <a:p>
            <a:endParaRPr>
              <a:solidFill>
                <a:schemeClr val="dk1"/>
              </a:solidFill>
              <a:latin typeface="Calibri"/>
              <a:ea typeface="Calibri"/>
              <a:cs typeface="Calibri"/>
              <a:sym typeface="Calibri"/>
            </a:endParaRPr>
          </a:p>
          <a:p>
            <a:pPr>
              <a:buSzPct val="25000"/>
            </a:pPr>
            <a:r>
              <a:rPr lang="en-US">
                <a:solidFill>
                  <a:schemeClr val="dk1"/>
                </a:solidFill>
                <a:latin typeface="Calibri"/>
                <a:ea typeface="Calibri"/>
                <a:cs typeface="Calibri"/>
                <a:sym typeface="Calibri"/>
              </a:rPr>
              <a:t>Her research questions:</a:t>
            </a:r>
          </a:p>
          <a:p>
            <a:pPr marL="174900" indent="-174900">
              <a:buClr>
                <a:schemeClr val="dk1"/>
              </a:buClr>
              <a:buSzPct val="100000"/>
              <a:buFont typeface="Arial"/>
              <a:buChar char="•"/>
            </a:pPr>
            <a:r>
              <a:rPr lang="en-US" i="1">
                <a:solidFill>
                  <a:schemeClr val="dk1"/>
                </a:solidFill>
                <a:latin typeface="Calibri"/>
                <a:ea typeface="Calibri"/>
                <a:cs typeface="Calibri"/>
                <a:sym typeface="Calibri"/>
              </a:rPr>
              <a:t>What are the career outcomes of women who receive bachelor’s degrees in engineering?</a:t>
            </a:r>
          </a:p>
          <a:p>
            <a:pPr marL="174900" indent="-174900">
              <a:buClr>
                <a:schemeClr val="dk1"/>
              </a:buClr>
              <a:buSzPct val="100000"/>
              <a:buFont typeface="Arial"/>
              <a:buChar char="•"/>
            </a:pPr>
            <a:r>
              <a:rPr lang="en-US" i="1">
                <a:solidFill>
                  <a:schemeClr val="dk1"/>
                </a:solidFill>
                <a:latin typeface="Calibri"/>
                <a:ea typeface="Calibri"/>
                <a:cs typeface="Calibri"/>
                <a:sym typeface="Calibri"/>
              </a:rPr>
              <a:t>How do these outcomes compare to men who receive bachelor’s degrees in engineering and to women who receive bachelor’s degrees in other “career oriented” majors (e.g., business and management, education, and nursing)?</a:t>
            </a:r>
          </a:p>
          <a:p>
            <a:pPr marL="174900" indent="-174900">
              <a:buClr>
                <a:schemeClr val="dk1"/>
              </a:buClr>
              <a:buSzPct val="100000"/>
              <a:buFont typeface="Arial"/>
              <a:buChar char="•"/>
            </a:pPr>
            <a:r>
              <a:rPr lang="en-US" i="1">
                <a:solidFill>
                  <a:schemeClr val="dk1"/>
                </a:solidFill>
                <a:latin typeface="Calibri"/>
                <a:ea typeface="Calibri"/>
                <a:cs typeface="Calibri"/>
                <a:sym typeface="Calibri"/>
              </a:rPr>
              <a:t>What factors help explain these observed career outcomes?</a:t>
            </a:r>
          </a:p>
          <a:p>
            <a:endParaRPr>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976333" y="8839014"/>
            <a:ext cx="3041966" cy="465296"/>
          </a:xfrm>
          <a:prstGeom prst="rect">
            <a:avLst/>
          </a:prstGeom>
          <a:noFill/>
          <a:ln>
            <a:noFill/>
          </a:ln>
        </p:spPr>
        <p:txBody>
          <a:bodyPr lIns="93264" tIns="46619" rIns="93264" bIns="46619" anchor="b" anchorCtr="0">
            <a:noAutofit/>
          </a:bodyPr>
          <a:lstStyle/>
          <a:p>
            <a:pPr>
              <a:buSzPct val="25000"/>
            </a:pPr>
            <a:fld id="{00000000-1234-1234-1234-123412341234}" type="slidenum">
              <a:rPr lang="en-US"/>
              <a:pPr>
                <a:buSzPct val="2500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82688"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701994" y="4420315"/>
            <a:ext cx="5615939" cy="4187666"/>
          </a:xfrm>
          <a:prstGeom prst="rect">
            <a:avLst/>
          </a:prstGeom>
          <a:noFill/>
          <a:ln>
            <a:noFill/>
          </a:ln>
        </p:spPr>
        <p:txBody>
          <a:bodyPr lIns="93264" tIns="46619" rIns="93264" bIns="46619" anchor="t" anchorCtr="0">
            <a:noAutofit/>
          </a:bodyPr>
          <a:lstStyle/>
          <a:p>
            <a:pPr marL="0" marR="0" indent="0" algn="l" defTabSz="914400" rtl="0" eaLnBrk="1" fontAlgn="auto" latinLnBrk="0" hangingPunct="1">
              <a:lnSpc>
                <a:spcPct val="100000"/>
              </a:lnSpc>
              <a:spcBef>
                <a:spcPts val="0"/>
              </a:spcBef>
              <a:spcAft>
                <a:spcPts val="0"/>
              </a:spcAft>
              <a:buClrTx/>
              <a:buSzPct val="25000"/>
              <a:buFontTx/>
              <a:buNone/>
              <a:tabLst/>
              <a:defRPr/>
            </a:pPr>
            <a:r>
              <a:rPr lang="en-US" dirty="0" smtClean="0">
                <a:solidFill>
                  <a:schemeClr val="dk1"/>
                </a:solidFill>
                <a:latin typeface="Calibri"/>
                <a:ea typeface="Calibri"/>
                <a:cs typeface="Calibri"/>
                <a:sym typeface="Calibri"/>
              </a:rPr>
              <a:t>Cohort</a:t>
            </a:r>
            <a:r>
              <a:rPr lang="en-US" baseline="0" dirty="0" smtClean="0">
                <a:solidFill>
                  <a:schemeClr val="dk1"/>
                </a:solidFill>
                <a:latin typeface="Calibri"/>
                <a:ea typeface="Calibri"/>
                <a:cs typeface="Calibri"/>
                <a:sym typeface="Calibri"/>
              </a:rPr>
              <a:t> 1 (the above): about 11,000 students who graduated with a bachelor’s degree during the 1992-1993 academic year. These students were surveyed in their last year of college and then one year, four years, and ten years after graduation (in 1994, 1997, and 2003, respectively). </a:t>
            </a:r>
          </a:p>
          <a:p>
            <a:pPr marL="0" marR="0" indent="0" algn="l" defTabSz="914400" rtl="0" eaLnBrk="1" fontAlgn="auto" latinLnBrk="0" hangingPunct="1">
              <a:lnSpc>
                <a:spcPct val="100000"/>
              </a:lnSpc>
              <a:spcBef>
                <a:spcPts val="0"/>
              </a:spcBef>
              <a:spcAft>
                <a:spcPts val="0"/>
              </a:spcAft>
              <a:buClrTx/>
              <a:buSzPct val="25000"/>
              <a:buFontTx/>
              <a:buNone/>
              <a:tabLst/>
              <a:defRPr/>
            </a:pPr>
            <a:r>
              <a:rPr lang="en-US" baseline="0" dirty="0" smtClean="0">
                <a:solidFill>
                  <a:schemeClr val="dk1"/>
                </a:solidFill>
                <a:latin typeface="Calibri"/>
                <a:ea typeface="Calibri"/>
                <a:cs typeface="Calibri"/>
                <a:sym typeface="Calibri"/>
              </a:rPr>
              <a:t>Gail Greenfield studied 3 Cohorts in total.</a:t>
            </a:r>
          </a:p>
          <a:p>
            <a:pPr>
              <a:buSzPct val="25000"/>
            </a:pPr>
            <a:endParaRPr lang="en-US" dirty="0" smtClean="0">
              <a:solidFill>
                <a:schemeClr val="dk1"/>
              </a:solidFill>
              <a:latin typeface="Calibri"/>
              <a:ea typeface="Calibri"/>
              <a:cs typeface="Calibri"/>
              <a:sym typeface="Calibri"/>
            </a:endParaRPr>
          </a:p>
          <a:p>
            <a:pPr>
              <a:buSzPct val="25000"/>
            </a:pPr>
            <a:r>
              <a:rPr lang="en-US" dirty="0" smtClean="0">
                <a:solidFill>
                  <a:schemeClr val="dk1"/>
                </a:solidFill>
                <a:latin typeface="Calibri"/>
                <a:ea typeface="Calibri"/>
                <a:cs typeface="Calibri"/>
                <a:sym typeface="Calibri"/>
              </a:rPr>
              <a:t>Figure</a:t>
            </a:r>
            <a:r>
              <a:rPr lang="en-US" dirty="0">
                <a:solidFill>
                  <a:schemeClr val="dk1"/>
                </a:solidFill>
                <a:latin typeface="Calibri"/>
                <a:ea typeface="Calibri"/>
                <a:cs typeface="Calibri"/>
                <a:sym typeface="Calibri"/>
              </a:rPr>
              <a:t>: Labor force participation rate by gender for engineering bachelor’s degree recipients, Cohort 1 of the National Center for Education Statistics Baccalaureate and Beyond Longitudinal Study. * </a:t>
            </a:r>
          </a:p>
          <a:p>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Key findings from the </a:t>
            </a:r>
            <a:r>
              <a:rPr lang="en-US" b="1" dirty="0">
                <a:solidFill>
                  <a:schemeClr val="dk1"/>
                </a:solidFill>
                <a:latin typeface="Calibri"/>
                <a:ea typeface="Calibri"/>
                <a:cs typeface="Calibri"/>
                <a:sym typeface="Calibri"/>
              </a:rPr>
              <a:t>descriptive comparison analysis </a:t>
            </a:r>
            <a:r>
              <a:rPr lang="en-US" dirty="0">
                <a:solidFill>
                  <a:schemeClr val="dk1"/>
                </a:solidFill>
                <a:latin typeface="Calibri"/>
                <a:ea typeface="Calibri"/>
                <a:cs typeface="Calibri"/>
                <a:sym typeface="Calibri"/>
              </a:rPr>
              <a:t>(figure above) for participation in male and female engineers also suggest:</a:t>
            </a:r>
          </a:p>
          <a:p>
            <a:pPr marL="174900" indent="-174900">
              <a:buClr>
                <a:schemeClr val="dk1"/>
              </a:buClr>
              <a:buSzPct val="100000"/>
              <a:buFont typeface="Arial"/>
              <a:buChar char="•"/>
            </a:pPr>
            <a:r>
              <a:rPr lang="en-US" dirty="0">
                <a:solidFill>
                  <a:schemeClr val="dk1"/>
                </a:solidFill>
                <a:latin typeface="Calibri"/>
                <a:ea typeface="Calibri"/>
                <a:cs typeface="Calibri"/>
                <a:sym typeface="Calibri"/>
              </a:rPr>
              <a:t>For the same cohort, the rates of participation for female engineers are similar to female graduates in other career oriented fields. In other words, female engineering graduates are just as likely as their counterparts in other disciplines to participate in the workforce.</a:t>
            </a:r>
          </a:p>
          <a:p>
            <a:pPr marL="174900" indent="-97167">
              <a:buClr>
                <a:schemeClr val="dk1"/>
              </a:buClr>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Key Findings from the participation model using </a:t>
            </a:r>
            <a:r>
              <a:rPr lang="en-US" b="1" dirty="0">
                <a:solidFill>
                  <a:schemeClr val="dk1"/>
                </a:solidFill>
                <a:latin typeface="Calibri"/>
                <a:ea typeface="Calibri"/>
                <a:cs typeface="Calibri"/>
                <a:sym typeface="Calibri"/>
              </a:rPr>
              <a:t>multiple regression analysis</a:t>
            </a:r>
            <a:r>
              <a:rPr lang="en-US" dirty="0">
                <a:solidFill>
                  <a:schemeClr val="dk1"/>
                </a:solidFill>
                <a:latin typeface="Calibri"/>
                <a:ea typeface="Calibri"/>
                <a:cs typeface="Calibri"/>
                <a:sym typeface="Calibri"/>
              </a:rPr>
              <a:t>:</a:t>
            </a:r>
          </a:p>
          <a:p>
            <a:pPr marL="174900" indent="-174900">
              <a:buClr>
                <a:schemeClr val="dk1"/>
              </a:buClr>
              <a:buSzPct val="100000"/>
              <a:buFont typeface="Arial"/>
              <a:buChar char="•"/>
            </a:pPr>
            <a:r>
              <a:rPr lang="en-US" dirty="0">
                <a:solidFill>
                  <a:schemeClr val="dk1"/>
                </a:solidFill>
                <a:latin typeface="Calibri"/>
                <a:ea typeface="Calibri"/>
                <a:cs typeface="Calibri"/>
                <a:sym typeface="Calibri"/>
              </a:rPr>
              <a:t>Women engineering graduates are generally no more less likely to be participating in the labor force than graduates in other career-oriented majors. </a:t>
            </a:r>
          </a:p>
          <a:p>
            <a:pPr marL="174900" indent="-174900">
              <a:buClr>
                <a:schemeClr val="dk1"/>
              </a:buClr>
              <a:buSzPct val="100000"/>
              <a:buFont typeface="Arial"/>
              <a:buChar char="•"/>
            </a:pPr>
            <a:r>
              <a:rPr lang="en-US" dirty="0">
                <a:solidFill>
                  <a:schemeClr val="dk1"/>
                </a:solidFill>
                <a:latin typeface="Calibri"/>
                <a:ea typeface="Calibri"/>
                <a:cs typeface="Calibri"/>
                <a:sym typeface="Calibri"/>
              </a:rPr>
              <a:t>Women graduates in engineering and other career-orientated major:</a:t>
            </a:r>
          </a:p>
          <a:p>
            <a:pPr marL="641299" lvl="1" indent="-174900">
              <a:buClr>
                <a:schemeClr val="dk1"/>
              </a:buClr>
              <a:buSzPct val="100000"/>
              <a:buFont typeface="Arial"/>
              <a:buChar char="•"/>
            </a:pPr>
            <a:r>
              <a:rPr lang="en-US" dirty="0">
                <a:solidFill>
                  <a:schemeClr val="dk1"/>
                </a:solidFill>
                <a:latin typeface="Calibri"/>
                <a:ea typeface="Calibri"/>
                <a:cs typeface="Calibri"/>
                <a:sym typeface="Calibri"/>
              </a:rPr>
              <a:t>Are less likely to be in the labor force if they have children</a:t>
            </a:r>
          </a:p>
          <a:p>
            <a:pPr marL="641299" lvl="1" indent="-174900">
              <a:buClr>
                <a:schemeClr val="dk1"/>
              </a:buClr>
              <a:buSzPct val="100000"/>
              <a:buFont typeface="Arial"/>
              <a:buChar char="•"/>
            </a:pPr>
            <a:r>
              <a:rPr lang="en-US" dirty="0">
                <a:solidFill>
                  <a:schemeClr val="dk1"/>
                </a:solidFill>
                <a:latin typeface="Calibri"/>
                <a:ea typeface="Calibri"/>
                <a:cs typeface="Calibri"/>
                <a:sym typeface="Calibri"/>
              </a:rPr>
              <a:t>Are less likely to be in the labor force four years and ten years after graduation if their spouses income is relatively high</a:t>
            </a:r>
          </a:p>
          <a:p>
            <a:pPr marL="641299" lvl="1" indent="-174900">
              <a:buClr>
                <a:schemeClr val="dk1"/>
              </a:buClr>
              <a:buSzPct val="100000"/>
              <a:buFont typeface="Arial"/>
              <a:buChar char="•"/>
            </a:pPr>
            <a:r>
              <a:rPr lang="en-US" dirty="0">
                <a:solidFill>
                  <a:schemeClr val="dk1"/>
                </a:solidFill>
                <a:latin typeface="Calibri"/>
                <a:ea typeface="Calibri"/>
                <a:cs typeface="Calibri"/>
                <a:sym typeface="Calibri"/>
              </a:rPr>
              <a:t>Are more likely to be in the labor force one year and four years after graduation if they incurred debt in college</a:t>
            </a:r>
          </a:p>
          <a:p>
            <a:pPr marL="641299" lvl="1" indent="-174900">
              <a:buClr>
                <a:schemeClr val="dk1"/>
              </a:buClr>
              <a:buSzPct val="100000"/>
              <a:buFont typeface="Arial"/>
              <a:buChar char="•"/>
            </a:pPr>
            <a:r>
              <a:rPr lang="en-US" dirty="0">
                <a:solidFill>
                  <a:schemeClr val="dk1"/>
                </a:solidFill>
                <a:latin typeface="Calibri"/>
                <a:ea typeface="Calibri"/>
                <a:cs typeface="Calibri"/>
                <a:sym typeface="Calibri"/>
              </a:rPr>
              <a:t>Are less likely to be in the labor force one year and four years after graduation if they are enrolled in school, but are more likely ten years after graduation</a:t>
            </a:r>
          </a:p>
          <a:p>
            <a:pPr marL="641299" lvl="1" indent="-174900">
              <a:buClr>
                <a:schemeClr val="dk1"/>
              </a:buClr>
              <a:buSzPct val="100000"/>
              <a:buFont typeface="Arial"/>
              <a:buChar char="•"/>
            </a:pPr>
            <a:r>
              <a:rPr lang="en-US" dirty="0">
                <a:solidFill>
                  <a:schemeClr val="dk1"/>
                </a:solidFill>
                <a:latin typeface="Calibri"/>
                <a:ea typeface="Calibri"/>
                <a:cs typeface="Calibri"/>
                <a:sym typeface="Calibri"/>
              </a:rPr>
              <a:t>Are more likely to be in the labor force ten years after graduation if they have a graduate degree</a:t>
            </a:r>
          </a:p>
        </p:txBody>
      </p:sp>
      <p:sp>
        <p:nvSpPr>
          <p:cNvPr id="118" name="Shape 118"/>
          <p:cNvSpPr txBox="1">
            <a:spLocks noGrp="1"/>
          </p:cNvSpPr>
          <p:nvPr>
            <p:ph type="sldNum" idx="12"/>
          </p:nvPr>
        </p:nvSpPr>
        <p:spPr>
          <a:xfrm>
            <a:off x="3976333" y="8839014"/>
            <a:ext cx="3041966" cy="465296"/>
          </a:xfrm>
          <a:prstGeom prst="rect">
            <a:avLst/>
          </a:prstGeom>
          <a:noFill/>
          <a:ln>
            <a:noFill/>
          </a:ln>
        </p:spPr>
        <p:txBody>
          <a:bodyPr lIns="93264" tIns="46619" rIns="93264" bIns="46619" anchor="b" anchorCtr="0">
            <a:noAutofit/>
          </a:bodyPr>
          <a:lstStyle/>
          <a:p>
            <a:pPr>
              <a:buSzPct val="25000"/>
            </a:pPr>
            <a:fld id="{00000000-1234-1234-1234-123412341234}" type="slidenum">
              <a:rPr lang="en-US"/>
              <a:pPr>
                <a:buSzPct val="2500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82688"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701994" y="4420315"/>
            <a:ext cx="5615939" cy="4187666"/>
          </a:xfrm>
          <a:prstGeom prst="rect">
            <a:avLst/>
          </a:prstGeom>
          <a:noFill/>
          <a:ln>
            <a:noFill/>
          </a:ln>
        </p:spPr>
        <p:txBody>
          <a:bodyPr lIns="93264" tIns="46619" rIns="93264" bIns="46619" anchor="t" anchorCtr="0">
            <a:noAutofit/>
          </a:bodyPr>
          <a:lstStyle/>
          <a:p>
            <a:pPr>
              <a:buSzPct val="25000"/>
            </a:pPr>
            <a:r>
              <a:rPr lang="en-US" dirty="0" smtClean="0">
                <a:solidFill>
                  <a:schemeClr val="dk1"/>
                </a:solidFill>
                <a:latin typeface="Calibri"/>
                <a:ea typeface="Calibri"/>
                <a:cs typeface="Calibri"/>
                <a:sym typeface="Calibri"/>
              </a:rPr>
              <a:t>Cohort</a:t>
            </a:r>
            <a:r>
              <a:rPr lang="en-US" baseline="0" dirty="0" smtClean="0">
                <a:solidFill>
                  <a:schemeClr val="dk1"/>
                </a:solidFill>
                <a:latin typeface="Calibri"/>
                <a:ea typeface="Calibri"/>
                <a:cs typeface="Calibri"/>
                <a:sym typeface="Calibri"/>
              </a:rPr>
              <a:t> 1(the above): about 11,000 students who graduated with a bachelor’s degree during the 1992-1993 academic year. These students were surveyed in their last year of college and then one year, four years, and ten years after graduation (in 1994, 1997, and 2003, respectively). </a:t>
            </a:r>
          </a:p>
          <a:p>
            <a:pPr marL="0" marR="0" indent="0" algn="l" defTabSz="914400" rtl="0" eaLnBrk="1" fontAlgn="auto" latinLnBrk="0" hangingPunct="1">
              <a:lnSpc>
                <a:spcPct val="100000"/>
              </a:lnSpc>
              <a:spcBef>
                <a:spcPts val="0"/>
              </a:spcBef>
              <a:spcAft>
                <a:spcPts val="0"/>
              </a:spcAft>
              <a:buClrTx/>
              <a:buSzPct val="25000"/>
              <a:buFontTx/>
              <a:buNone/>
              <a:tabLst/>
              <a:defRPr/>
            </a:pPr>
            <a:r>
              <a:rPr lang="en-US" baseline="0" dirty="0" smtClean="0">
                <a:solidFill>
                  <a:schemeClr val="dk1"/>
                </a:solidFill>
                <a:latin typeface="Calibri"/>
                <a:ea typeface="Calibri"/>
                <a:cs typeface="Calibri"/>
                <a:sym typeface="Calibri"/>
              </a:rPr>
              <a:t>Gail Greenfield studied 3 Cohorts in total.</a:t>
            </a:r>
          </a:p>
          <a:p>
            <a:pPr>
              <a:buSzPct val="25000"/>
            </a:pPr>
            <a:endParaRPr lang="en-US" dirty="0" smtClean="0">
              <a:solidFill>
                <a:schemeClr val="dk1"/>
              </a:solidFill>
              <a:latin typeface="Calibri"/>
              <a:ea typeface="Calibri"/>
              <a:cs typeface="Calibri"/>
              <a:sym typeface="Calibri"/>
            </a:endParaRPr>
          </a:p>
          <a:p>
            <a:pPr>
              <a:buSzPct val="25000"/>
            </a:pPr>
            <a:r>
              <a:rPr lang="en-US" dirty="0" smtClean="0">
                <a:solidFill>
                  <a:schemeClr val="dk1"/>
                </a:solidFill>
                <a:latin typeface="Calibri"/>
                <a:ea typeface="Calibri"/>
                <a:cs typeface="Calibri"/>
                <a:sym typeface="Calibri"/>
              </a:rPr>
              <a:t>Other </a:t>
            </a:r>
            <a:r>
              <a:rPr lang="en-US" dirty="0">
                <a:solidFill>
                  <a:schemeClr val="dk1"/>
                </a:solidFill>
                <a:latin typeface="Calibri"/>
                <a:ea typeface="Calibri"/>
                <a:cs typeface="Calibri"/>
                <a:sym typeface="Calibri"/>
              </a:rPr>
              <a:t>key results from the </a:t>
            </a:r>
            <a:r>
              <a:rPr lang="en-US" b="1" dirty="0">
                <a:solidFill>
                  <a:schemeClr val="dk1"/>
                </a:solidFill>
                <a:latin typeface="Calibri"/>
                <a:ea typeface="Calibri"/>
                <a:cs typeface="Calibri"/>
                <a:sym typeface="Calibri"/>
              </a:rPr>
              <a:t>descriptive comparison analysis </a:t>
            </a:r>
            <a:r>
              <a:rPr lang="en-US" dirty="0">
                <a:solidFill>
                  <a:schemeClr val="dk1"/>
                </a:solidFill>
                <a:latin typeface="Calibri"/>
                <a:ea typeface="Calibri"/>
                <a:cs typeface="Calibri"/>
                <a:sym typeface="Calibri"/>
              </a:rPr>
              <a:t>(above figure):</a:t>
            </a:r>
          </a:p>
          <a:p>
            <a:pPr marL="174900" indent="-174900">
              <a:buClr>
                <a:schemeClr val="dk1"/>
              </a:buClr>
              <a:buSzPct val="100000"/>
              <a:buFont typeface="Arial"/>
              <a:buChar char="•"/>
            </a:pPr>
            <a:r>
              <a:rPr lang="en-US" dirty="0">
                <a:solidFill>
                  <a:schemeClr val="dk1"/>
                </a:solidFill>
                <a:latin typeface="Calibri"/>
                <a:ea typeface="Calibri"/>
                <a:cs typeface="Calibri"/>
                <a:sym typeface="Calibri"/>
              </a:rPr>
              <a:t>By ten years after graduation the retention rate for female engineering bachelors degree recipients is significantly lower than the rates for education and health-related major; but comparable to that for management/business majors</a:t>
            </a:r>
          </a:p>
          <a:p>
            <a:pPr marL="174900" indent="-174900">
              <a:buClr>
                <a:schemeClr val="dk1"/>
              </a:buClr>
              <a:buSzPct val="100000"/>
              <a:buFont typeface="Arial"/>
              <a:buChar char="•"/>
            </a:pPr>
            <a:r>
              <a:rPr lang="en-US" dirty="0">
                <a:solidFill>
                  <a:schemeClr val="dk1"/>
                </a:solidFill>
                <a:latin typeface="Calibri"/>
                <a:ea typeface="Calibri"/>
                <a:cs typeface="Calibri"/>
                <a:sym typeface="Calibri"/>
              </a:rPr>
              <a:t>Across cohorts, the percent of female engineering bachelor’s degree recipients “retained” has fallen significantly from one cohort to the next.</a:t>
            </a:r>
          </a:p>
          <a:p>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Key findings from the </a:t>
            </a:r>
            <a:r>
              <a:rPr lang="en-US" b="1" dirty="0">
                <a:solidFill>
                  <a:schemeClr val="dk1"/>
                </a:solidFill>
                <a:latin typeface="Calibri"/>
                <a:ea typeface="Calibri"/>
                <a:cs typeface="Calibri"/>
                <a:sym typeface="Calibri"/>
              </a:rPr>
              <a:t>multiple regression analysis </a:t>
            </a:r>
            <a:r>
              <a:rPr lang="en-US" dirty="0">
                <a:solidFill>
                  <a:schemeClr val="dk1"/>
                </a:solidFill>
                <a:latin typeface="Calibri"/>
                <a:ea typeface="Calibri"/>
                <a:cs typeface="Calibri"/>
                <a:sym typeface="Calibri"/>
              </a:rPr>
              <a:t>on the retention model:</a:t>
            </a:r>
          </a:p>
          <a:p>
            <a:pPr marL="174900" indent="-174900">
              <a:buClr>
                <a:schemeClr val="dk1"/>
              </a:buClr>
              <a:buSzPct val="100000"/>
              <a:buFont typeface="Arial"/>
              <a:buChar char="•"/>
            </a:pPr>
            <a:r>
              <a:rPr lang="en-US" dirty="0">
                <a:solidFill>
                  <a:schemeClr val="dk1"/>
                </a:solidFill>
                <a:latin typeface="Calibri"/>
                <a:ea typeface="Calibri"/>
                <a:cs typeface="Calibri"/>
                <a:sym typeface="Calibri"/>
              </a:rPr>
              <a:t>Employed female engineering graduates are not retained in the field of engineering at lower rates than male engineering graduates.</a:t>
            </a:r>
          </a:p>
          <a:p>
            <a:pPr marL="641299" lvl="1" indent="-174900">
              <a:buClr>
                <a:schemeClr val="dk1"/>
              </a:buClr>
              <a:buSzPct val="100000"/>
              <a:buFont typeface="Arial"/>
              <a:buChar char="•"/>
            </a:pPr>
            <a:r>
              <a:rPr lang="en-US" dirty="0">
                <a:solidFill>
                  <a:schemeClr val="dk1"/>
                </a:solidFill>
                <a:latin typeface="Calibri"/>
                <a:ea typeface="Calibri"/>
                <a:cs typeface="Calibri"/>
                <a:sym typeface="Calibri"/>
              </a:rPr>
              <a:t>In fact, female engineering graduates are more likely than male graduates to be working in the field of engineering four years after graduation.</a:t>
            </a:r>
          </a:p>
          <a:p>
            <a:pPr marL="641299" lvl="1" indent="-97167">
              <a:buClr>
                <a:schemeClr val="dk1"/>
              </a:buClr>
            </a:pPr>
            <a:endParaRPr dirty="0">
              <a:solidFill>
                <a:schemeClr val="dk1"/>
              </a:solidFill>
              <a:latin typeface="Calibri"/>
              <a:ea typeface="Calibri"/>
              <a:cs typeface="Calibri"/>
              <a:sym typeface="Calibri"/>
            </a:endParaRPr>
          </a:p>
          <a:p>
            <a:pPr marL="174900" indent="-174900">
              <a:buClr>
                <a:schemeClr val="dk1"/>
              </a:buClr>
              <a:buSzPct val="100000"/>
              <a:buFont typeface="Arial"/>
              <a:buChar char="•"/>
            </a:pPr>
            <a:r>
              <a:rPr lang="en-US" dirty="0">
                <a:solidFill>
                  <a:schemeClr val="dk1"/>
                </a:solidFill>
                <a:latin typeface="Calibri"/>
                <a:ea typeface="Calibri"/>
                <a:cs typeface="Calibri"/>
                <a:sym typeface="Calibri"/>
              </a:rPr>
              <a:t>Employed male and female engineering graduates:</a:t>
            </a:r>
          </a:p>
          <a:p>
            <a:pPr marL="641299" lvl="1" indent="-174900">
              <a:buClr>
                <a:schemeClr val="dk1"/>
              </a:buClr>
              <a:buSzPct val="100000"/>
              <a:buFont typeface="Arial"/>
              <a:buChar char="•"/>
            </a:pPr>
            <a:r>
              <a:rPr lang="en-US" dirty="0">
                <a:solidFill>
                  <a:schemeClr val="dk1"/>
                </a:solidFill>
                <a:latin typeface="Calibri"/>
                <a:ea typeface="Calibri"/>
                <a:cs typeface="Calibri"/>
                <a:sym typeface="Calibri"/>
              </a:rPr>
              <a:t>Are more likely to be working in their field of engineering one year and ten years after graduation if their undergraduate GPA was 3.5+</a:t>
            </a:r>
          </a:p>
          <a:p>
            <a:pPr marL="641299" lvl="1" indent="-174900">
              <a:buClr>
                <a:schemeClr val="dk1"/>
              </a:buClr>
              <a:buSzPct val="100000"/>
              <a:buFont typeface="Arial"/>
              <a:buChar char="•"/>
            </a:pPr>
            <a:r>
              <a:rPr lang="en-US" dirty="0">
                <a:solidFill>
                  <a:schemeClr val="dk1"/>
                </a:solidFill>
                <a:latin typeface="Calibri"/>
                <a:ea typeface="Calibri"/>
                <a:cs typeface="Calibri"/>
                <a:sym typeface="Calibri"/>
              </a:rPr>
              <a:t>Are less likely to be working in the field of engineering ten years after graduation if they have a graduate degree in a non-engineering field</a:t>
            </a:r>
          </a:p>
        </p:txBody>
      </p:sp>
      <p:sp>
        <p:nvSpPr>
          <p:cNvPr id="127" name="Shape 127"/>
          <p:cNvSpPr txBox="1">
            <a:spLocks noGrp="1"/>
          </p:cNvSpPr>
          <p:nvPr>
            <p:ph type="sldNum" idx="12"/>
          </p:nvPr>
        </p:nvSpPr>
        <p:spPr>
          <a:xfrm>
            <a:off x="3976333" y="8839014"/>
            <a:ext cx="3041966" cy="465296"/>
          </a:xfrm>
          <a:prstGeom prst="rect">
            <a:avLst/>
          </a:prstGeom>
          <a:noFill/>
          <a:ln>
            <a:noFill/>
          </a:ln>
        </p:spPr>
        <p:txBody>
          <a:bodyPr lIns="93264" tIns="46619" rIns="93264" bIns="46619" anchor="b" anchorCtr="0">
            <a:noAutofit/>
          </a:bodyPr>
          <a:lstStyle/>
          <a:p>
            <a:pPr>
              <a:buSzPct val="25000"/>
            </a:pPr>
            <a:fld id="{00000000-1234-1234-1234-123412341234}" type="slidenum">
              <a:rPr lang="en-US"/>
              <a:pPr>
                <a:buSzPct val="2500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82688"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701994" y="4420315"/>
            <a:ext cx="5615939" cy="4187666"/>
          </a:xfrm>
          <a:prstGeom prst="rect">
            <a:avLst/>
          </a:prstGeom>
          <a:noFill/>
          <a:ln>
            <a:noFill/>
          </a:ln>
        </p:spPr>
        <p:txBody>
          <a:bodyPr lIns="93264" tIns="46619" rIns="93264" bIns="46619" anchor="t" anchorCtr="0">
            <a:noAutofit/>
          </a:bodyPr>
          <a:lstStyle/>
          <a:p>
            <a:pPr>
              <a:buClr>
                <a:schemeClr val="dk1"/>
              </a:buClr>
              <a:buSzPct val="25000"/>
            </a:pPr>
            <a:r>
              <a:rPr lang="en-US" sz="1800" dirty="0">
                <a:solidFill>
                  <a:schemeClr val="dk1"/>
                </a:solidFill>
                <a:latin typeface="Calibri"/>
                <a:ea typeface="Calibri"/>
                <a:cs typeface="Calibri"/>
                <a:sym typeface="Calibri"/>
              </a:rPr>
              <a:t>Main Finding:</a:t>
            </a:r>
          </a:p>
          <a:p>
            <a:pPr>
              <a:spcBef>
                <a:spcPts val="400"/>
              </a:spcBef>
              <a:buClr>
                <a:schemeClr val="dk1"/>
              </a:buClr>
              <a:buSzPct val="25000"/>
            </a:pPr>
            <a:r>
              <a:rPr lang="en-US" sz="1800" b="1" i="1" dirty="0">
                <a:solidFill>
                  <a:schemeClr val="dk1"/>
                </a:solidFill>
                <a:latin typeface="Calibri"/>
                <a:ea typeface="Calibri"/>
                <a:cs typeface="Calibri"/>
                <a:sym typeface="Calibri"/>
              </a:rPr>
              <a:t>Women are leaving engineering careers because of a lack of advancement opportunities and because the climate does not support work-life balance</a:t>
            </a:r>
            <a:r>
              <a:rPr lang="en-US" sz="1800" dirty="0">
                <a:solidFill>
                  <a:schemeClr val="dk1"/>
                </a:solidFill>
                <a:latin typeface="Calibri"/>
                <a:ea typeface="Calibri"/>
                <a:cs typeface="Calibri"/>
                <a:sym typeface="Calibri"/>
              </a:rPr>
              <a:t>.</a:t>
            </a:r>
          </a:p>
          <a:p>
            <a:pPr>
              <a:buSzPct val="25000"/>
            </a:pPr>
            <a:endParaRPr lang="en-US" sz="1800" dirty="0">
              <a:solidFill>
                <a:schemeClr val="dk1"/>
              </a:solidFill>
              <a:latin typeface="Calibri"/>
              <a:ea typeface="Calibri"/>
              <a:cs typeface="Calibri"/>
              <a:sym typeface="Calibri"/>
            </a:endParaRPr>
          </a:p>
          <a:p>
            <a:pPr>
              <a:buSzPct val="25000"/>
            </a:pPr>
            <a:r>
              <a:rPr lang="en-US" sz="1800" dirty="0">
                <a:solidFill>
                  <a:schemeClr val="dk1"/>
                </a:solidFill>
                <a:latin typeface="Calibri"/>
                <a:ea typeface="Calibri"/>
                <a:cs typeface="Calibri"/>
                <a:sym typeface="Calibri"/>
              </a:rPr>
              <a:t>Interests: According to prominent vocational psychologists, individuals seek out jobs, careers, and work environments that match or fit their dominant interests, which in turn enables them to fully flourish in those chosen fields or areas. </a:t>
            </a:r>
          </a:p>
          <a:p>
            <a:pPr>
              <a:buSzPct val="25000"/>
            </a:pPr>
            <a:r>
              <a:rPr lang="en-US" sz="1800" dirty="0">
                <a:solidFill>
                  <a:schemeClr val="dk1"/>
                </a:solidFill>
                <a:latin typeface="Calibri"/>
                <a:ea typeface="Calibri"/>
                <a:cs typeface="Calibri"/>
                <a:sym typeface="Calibri"/>
              </a:rPr>
              <a:t>Fouad and Singh’s analysis revealed no significant differences in types of interest between women working in engineering and those that left. </a:t>
            </a:r>
          </a:p>
          <a:p>
            <a:pPr>
              <a:buSzPct val="25000"/>
            </a:pPr>
            <a:endParaRPr lang="en-US" sz="1800" dirty="0">
              <a:solidFill>
                <a:schemeClr val="dk1"/>
              </a:solidFill>
              <a:latin typeface="Calibri"/>
              <a:ea typeface="Calibri"/>
              <a:cs typeface="Calibri"/>
              <a:sym typeface="Calibri"/>
            </a:endParaRPr>
          </a:p>
          <a:p>
            <a:pPr>
              <a:buSzPct val="25000"/>
            </a:pPr>
            <a:r>
              <a:rPr lang="en-US" sz="1800" dirty="0">
                <a:solidFill>
                  <a:schemeClr val="dk1"/>
                </a:solidFill>
                <a:latin typeface="Calibri"/>
                <a:ea typeface="Calibri"/>
                <a:cs typeface="Calibri"/>
                <a:sym typeface="Calibri"/>
              </a:rPr>
              <a:t>Other findings: </a:t>
            </a:r>
          </a:p>
          <a:p>
            <a:pPr marL="286064" indent="-286064" defTabSz="915406">
              <a:buSzPct val="25000"/>
              <a:buFont typeface="Arial" panose="020B0604020202020204" pitchFamily="34" charset="0"/>
              <a:buChar char="•"/>
              <a:defRPr/>
            </a:pPr>
            <a:r>
              <a:rPr lang="en-US" sz="1800" dirty="0">
                <a:solidFill>
                  <a:schemeClr val="dk1"/>
                </a:solidFill>
                <a:latin typeface="Calibri"/>
                <a:sym typeface="Calibri"/>
              </a:rPr>
              <a:t>Fouad and Singh also found that racial/ethnic minority women were more likely to report a greater incidence of supervisory undermining than Caucasian women. </a:t>
            </a:r>
            <a:endParaRPr lang="en-US" sz="1800" dirty="0"/>
          </a:p>
          <a:p>
            <a:pPr marL="286064" indent="-286064" defTabSz="915406">
              <a:buSzPct val="25000"/>
              <a:buFont typeface="Arial" panose="020B0604020202020204" pitchFamily="34" charset="0"/>
              <a:buChar char="•"/>
              <a:defRPr/>
            </a:pPr>
            <a:r>
              <a:rPr lang="en-US" sz="1800" dirty="0">
                <a:solidFill>
                  <a:schemeClr val="dk1"/>
                </a:solidFill>
                <a:latin typeface="Calibri"/>
                <a:sym typeface="Calibri"/>
              </a:rPr>
              <a:t>According to the study, women in engineering considered leaving their profession much more than in any other field.</a:t>
            </a:r>
            <a:endParaRPr lang="en-US" sz="1800" dirty="0"/>
          </a:p>
          <a:p>
            <a:pPr marL="286064" indent="-286064">
              <a:buSzPct val="25000"/>
              <a:buFont typeface="Arial" panose="020B0604020202020204" pitchFamily="34" charset="0"/>
              <a:buChar char="•"/>
            </a:pPr>
            <a:endParaRPr lang="en-US" sz="1800" dirty="0">
              <a:solidFill>
                <a:schemeClr val="dk1"/>
              </a:solidFill>
              <a:latin typeface="Calibri"/>
              <a:ea typeface="Calibri"/>
              <a:cs typeface="Calibri"/>
              <a:sym typeface="Calibri"/>
            </a:endParaRPr>
          </a:p>
          <a:p>
            <a:pPr>
              <a:buSzPct val="25000"/>
            </a:pPr>
            <a:endParaRPr lang="en-US" sz="1800" dirty="0">
              <a:solidFill>
                <a:schemeClr val="dk1"/>
              </a:solidFill>
              <a:latin typeface="Calibri"/>
              <a:ea typeface="Calibri"/>
              <a:cs typeface="Calibri"/>
              <a:sym typeface="Calibri"/>
            </a:endParaRPr>
          </a:p>
          <a:p>
            <a:pPr>
              <a:buSzPct val="25000"/>
            </a:pPr>
            <a:r>
              <a:rPr lang="en-US" sz="1800" dirty="0">
                <a:solidFill>
                  <a:schemeClr val="dk1"/>
                </a:solidFill>
                <a:latin typeface="Calibri"/>
                <a:ea typeface="Calibri"/>
                <a:cs typeface="Calibri"/>
                <a:sym typeface="Calibri"/>
              </a:rPr>
              <a:t>Fouad and Singh also make various recommendations for policy makers and corporate leadership (see page 34 of conference workshop). </a:t>
            </a:r>
          </a:p>
          <a:p>
            <a:pPr>
              <a:buSzPct val="25000"/>
            </a:pPr>
            <a:endParaRPr lang="en-US" sz="1800" dirty="0">
              <a:solidFill>
                <a:schemeClr val="dk1"/>
              </a:solidFill>
              <a:latin typeface="Calibri"/>
              <a:ea typeface="Calibri"/>
              <a:cs typeface="Calibri"/>
              <a:sym typeface="Calibri"/>
            </a:endParaRPr>
          </a:p>
          <a:p>
            <a:pPr>
              <a:buSzPct val="25000"/>
            </a:pPr>
            <a:endParaRPr lang="en-US" sz="1800" dirty="0">
              <a:solidFill>
                <a:schemeClr val="dk1"/>
              </a:solidFill>
              <a:latin typeface="Calibri"/>
              <a:ea typeface="Calibri"/>
              <a:cs typeface="Calibri"/>
              <a:sym typeface="Calibri"/>
            </a:endParaRPr>
          </a:p>
        </p:txBody>
      </p:sp>
      <p:sp>
        <p:nvSpPr>
          <p:cNvPr id="134" name="Shape 134"/>
          <p:cNvSpPr txBox="1">
            <a:spLocks noGrp="1"/>
          </p:cNvSpPr>
          <p:nvPr>
            <p:ph type="sldNum" idx="12"/>
          </p:nvPr>
        </p:nvSpPr>
        <p:spPr>
          <a:xfrm>
            <a:off x="3976333" y="8839014"/>
            <a:ext cx="3041966" cy="465296"/>
          </a:xfrm>
          <a:prstGeom prst="rect">
            <a:avLst/>
          </a:prstGeom>
          <a:noFill/>
          <a:ln>
            <a:noFill/>
          </a:ln>
        </p:spPr>
        <p:txBody>
          <a:bodyPr lIns="93264" tIns="46619" rIns="93264" bIns="46619" anchor="b" anchorCtr="0">
            <a:noAutofit/>
          </a:bodyPr>
          <a:lstStyle/>
          <a:p>
            <a:pPr>
              <a:buSzPct val="25000"/>
            </a:pPr>
            <a:fld id="{00000000-1234-1234-1234-123412341234}" type="slidenum">
              <a:rPr lang="en-US"/>
              <a:pPr>
                <a:buSzPct val="2500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82688"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8" name="Shape 148"/>
          <p:cNvSpPr txBox="1">
            <a:spLocks noGrp="1"/>
          </p:cNvSpPr>
          <p:nvPr>
            <p:ph type="body" idx="1"/>
          </p:nvPr>
        </p:nvSpPr>
        <p:spPr>
          <a:xfrm>
            <a:off x="701994" y="4420315"/>
            <a:ext cx="5615939" cy="4187666"/>
          </a:xfrm>
          <a:prstGeom prst="rect">
            <a:avLst/>
          </a:prstGeom>
          <a:noFill/>
          <a:ln>
            <a:noFill/>
          </a:ln>
        </p:spPr>
        <p:txBody>
          <a:bodyPr lIns="93264" tIns="46619" rIns="93264" bIns="46619" anchor="t" anchorCtr="0">
            <a:noAutofit/>
          </a:bodyPr>
          <a:lstStyle/>
          <a:p>
            <a:pPr marL="291499" indent="-291499">
              <a:buFont typeface="Arial" panose="020B0604020202020204" pitchFamily="34" charset="0"/>
              <a:buChar char="•"/>
            </a:pPr>
            <a:r>
              <a:rPr lang="en-US" b="1" dirty="0">
                <a:solidFill>
                  <a:schemeClr val="dk1"/>
                </a:solidFill>
                <a:latin typeface="Calibri"/>
                <a:ea typeface="Calibri"/>
                <a:cs typeface="Calibri"/>
                <a:sym typeface="Calibri"/>
              </a:rPr>
              <a:t>The figure above shows demonstrate the need to delve further into the data</a:t>
            </a:r>
            <a:r>
              <a:rPr lang="en-US" dirty="0">
                <a:solidFill>
                  <a:schemeClr val="dk1"/>
                </a:solidFill>
                <a:latin typeface="Calibri"/>
                <a:ea typeface="Calibri"/>
                <a:cs typeface="Calibri"/>
                <a:sym typeface="Calibri"/>
              </a:rPr>
              <a:t>. While women enrollment in engineering seem to be stagnant at 11 to 12 percent, </a:t>
            </a:r>
            <a:r>
              <a:rPr lang="en-US" dirty="0">
                <a:latin typeface="Calibri" panose="020F0502020204030204" pitchFamily="34" charset="0"/>
                <a:sym typeface="Calibri"/>
              </a:rPr>
              <a:t>a</a:t>
            </a:r>
            <a:r>
              <a:rPr lang="en-US" dirty="0">
                <a:latin typeface="Calibri" panose="020F0502020204030204" pitchFamily="34" charset="0"/>
              </a:rPr>
              <a:t> closer look at the data, reveals that since 2005 the number of undergraduate women studying mechanical engineering has risen more than 10%, faster than the </a:t>
            </a:r>
            <a:r>
              <a:rPr lang="en-US" dirty="0" smtClean="0">
                <a:latin typeface="Calibri" panose="020F0502020204030204" pitchFamily="34" charset="0"/>
              </a:rPr>
              <a:t>increase </a:t>
            </a:r>
            <a:r>
              <a:rPr lang="en-US" dirty="0">
                <a:latin typeface="Calibri" panose="020F0502020204030204" pitchFamily="34" charset="0"/>
              </a:rPr>
              <a:t>for men. </a:t>
            </a:r>
            <a:endParaRPr lang="en-US" dirty="0" smtClean="0">
              <a:latin typeface="Calibri" panose="020F0502020204030204" pitchFamily="34" charset="0"/>
            </a:endParaRPr>
          </a:p>
          <a:p>
            <a:pPr marL="291499" indent="-291499">
              <a:buFont typeface="Arial" panose="020B0604020202020204" pitchFamily="34" charset="0"/>
              <a:buChar char="•"/>
            </a:pPr>
            <a:r>
              <a:rPr lang="en-US" sz="1200" b="1" dirty="0" smtClean="0">
                <a:solidFill>
                  <a:schemeClr val="dk1"/>
                </a:solidFill>
                <a:latin typeface="Calibri"/>
                <a:ea typeface="Calibri"/>
                <a:cs typeface="Calibri"/>
                <a:sym typeface="Calibri"/>
              </a:rPr>
              <a:t>Is more data needed to further understand why women enter, stay, or leave the engineering field? If so, what kind of data should we mine?</a:t>
            </a:r>
            <a:r>
              <a:rPr lang="en-US" b="1" i="1" dirty="0" smtClean="0">
                <a:solidFill>
                  <a:schemeClr val="dk1"/>
                </a:solidFill>
                <a:latin typeface="Calibri"/>
                <a:ea typeface="Calibri"/>
                <a:cs typeface="Calibri"/>
                <a:sym typeface="Calibri"/>
              </a:rPr>
              <a:t/>
            </a:r>
            <a:br>
              <a:rPr lang="en-US" b="1" i="1" dirty="0" smtClean="0">
                <a:solidFill>
                  <a:schemeClr val="dk1"/>
                </a:solidFill>
                <a:latin typeface="Calibri"/>
                <a:ea typeface="Calibri"/>
                <a:cs typeface="Calibri"/>
                <a:sym typeface="Calibri"/>
              </a:rPr>
            </a:br>
            <a:endParaRPr lang="en-US" dirty="0">
              <a:latin typeface="Calibri" panose="020F0502020204030204" pitchFamily="34" charset="0"/>
            </a:endParaRPr>
          </a:p>
        </p:txBody>
      </p:sp>
      <p:sp>
        <p:nvSpPr>
          <p:cNvPr id="149" name="Shape 149"/>
          <p:cNvSpPr txBox="1">
            <a:spLocks noGrp="1"/>
          </p:cNvSpPr>
          <p:nvPr>
            <p:ph type="sldNum" idx="12"/>
          </p:nvPr>
        </p:nvSpPr>
        <p:spPr>
          <a:xfrm>
            <a:off x="3976333" y="8839014"/>
            <a:ext cx="3041966" cy="465296"/>
          </a:xfrm>
          <a:prstGeom prst="rect">
            <a:avLst/>
          </a:prstGeom>
          <a:noFill/>
          <a:ln>
            <a:noFill/>
          </a:ln>
        </p:spPr>
        <p:txBody>
          <a:bodyPr lIns="93264" tIns="46619" rIns="93264" bIns="46619" anchor="b" anchorCtr="0">
            <a:noAutofit/>
          </a:bodyPr>
          <a:lstStyle/>
          <a:p>
            <a:pPr>
              <a:buSzPct val="25000"/>
            </a:pPr>
            <a:fld id="{00000000-1234-1234-1234-123412341234}" type="slidenum">
              <a:rPr lang="en-US"/>
              <a:pPr>
                <a:buSzPct val="2500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dirty="0" smtClean="0">
                <a:solidFill>
                  <a:schemeClr val="dk1"/>
                </a:solidFill>
                <a:latin typeface="Times New Roman"/>
                <a:ea typeface="Times New Roman"/>
                <a:cs typeface="Times New Roman"/>
                <a:sym typeface="Times New Roman"/>
              </a:rPr>
              <a:t>The above</a:t>
            </a:r>
            <a:r>
              <a:rPr lang="en-US" baseline="0" dirty="0" smtClean="0">
                <a:solidFill>
                  <a:schemeClr val="dk1"/>
                </a:solidFill>
                <a:latin typeface="Times New Roman"/>
                <a:ea typeface="Times New Roman"/>
                <a:cs typeface="Times New Roman"/>
                <a:sym typeface="Times New Roman"/>
              </a:rPr>
              <a:t> points are the key takeaways from the discussion on data needs. </a:t>
            </a:r>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pPr>
                <a:buSzPct val="25000"/>
              </a:pPr>
              <a:t>11</a:t>
            </a:fld>
            <a:endParaRPr lang="en-US"/>
          </a:p>
        </p:txBody>
      </p:sp>
    </p:spTree>
    <p:extLst>
      <p:ext uri="{BB962C8B-B14F-4D97-AF65-F5344CB8AC3E}">
        <p14:creationId xmlns:p14="http://schemas.microsoft.com/office/powerpoint/2010/main" val="361856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National Research Council and National Academy of Engineering. Career Choices of Female Engineers: A Summary of a Workshop. Washington, DC: The National Academies Press, 2014.</a:t>
            </a:r>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National Research Council and National Academy of Engineering. Career Choices of Female Engineers: A Summary of a Workshop. Washington, DC: The National Academies Press, 2014.</a:t>
            </a:r>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National Research Council and National Academy of Engineering. Career Choices of Female Engineers: A Summary of a Workshop. Washington, DC: The National Academies Press, 2014.</a:t>
            </a:r>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National Research Council and National Academy of Engineering. Career Choices of Female Engineers: A Summary of a Workshop. Washington, DC: The National Academies Press, 2014.</a:t>
            </a:r>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National Research Council and National Academy of Engineering. Career Choices of Female Engineers: A Summary of a Workshop. Washington, DC: The National Academies Press, 2014.</a:t>
            </a:r>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National Research Council and National Academy of Engineering. Career Choices of Female Engineers: A Summary of a Workshop. Washington, DC: The National Academies Press, 2014.</a:t>
            </a:r>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National Research Council and National Academy of Engineering. Career Choices of Female Engineers: A Summary of a Workshop. Washington, DC: The National Academies Press, 2014.</a:t>
            </a:r>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National Research Council and National Academy of Engineering. Career Choices of Female Engineers: A Summary of a Workshop. Washington, DC: The National Academies Press, 2014.</a:t>
            </a:r>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National Research Council and National Academy of Engineering. Career Choices of Female Engineers: A Summary of a Workshop. Washington, DC: The National Academies Press, 2014.</a:t>
            </a:r>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National Research Council and National Academy of Engineering. Career Choices of Female Engineers: A Summary of a Workshop. Washington, DC: The National Academies Press, 2014.</a:t>
            </a:r>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National Research Council and National Academy of Engineering. Career Choices of Female Engineers: A Summary of a Workshop. Washington, DC: The National Academies Press, 2014.</a:t>
            </a:r>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National Research Council and National Academy of Engineering. Career Choices of Female Engineers: A Summary of a Workshop. Washington, DC: The National Academies Press, 2014.</a:t>
            </a:r>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8600"/>
            <a:ext cx="7924800" cy="6266281"/>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2712" b="90286"/>
          <a:stretch/>
        </p:blipFill>
        <p:spPr>
          <a:xfrm>
            <a:off x="-3349" y="6324600"/>
            <a:ext cx="9147349" cy="533400"/>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86580"/>
          <a:stretch/>
        </p:blipFill>
        <p:spPr>
          <a:xfrm>
            <a:off x="0" y="0"/>
            <a:ext cx="9144000" cy="13716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701639749"/>
              </p:ext>
            </p:extLst>
          </p:nvPr>
        </p:nvGraphicFramePr>
        <p:xfrm>
          <a:off x="584479" y="1905000"/>
          <a:ext cx="4273552" cy="1657350"/>
        </p:xfrm>
        <a:graphic>
          <a:graphicData uri="http://schemas.openxmlformats.org/drawingml/2006/table">
            <a:tbl>
              <a:tblPr/>
              <a:tblGrid>
                <a:gridCol w="76031"/>
                <a:gridCol w="1168970"/>
                <a:gridCol w="734962"/>
                <a:gridCol w="734962"/>
                <a:gridCol w="734962"/>
                <a:gridCol w="734962"/>
                <a:gridCol w="88703"/>
              </a:tblGrid>
              <a:tr h="419100">
                <a:tc>
                  <a:txBody>
                    <a:bodyPr/>
                    <a:lstStyle/>
                    <a:p>
                      <a:endParaRPr lang="en-US" dirty="0"/>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endParaRPr lang="en-US" dirty="0"/>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b"/>
                      <a:r>
                        <a:rPr lang="en-US" sz="1100" b="1" i="0" u="none" strike="noStrike">
                          <a:solidFill>
                            <a:srgbClr val="FFFFFF"/>
                          </a:solidFill>
                          <a:effectLst/>
                          <a:latin typeface="Calibri"/>
                        </a:rPr>
                        <a:t>2005</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b"/>
                      <a:r>
                        <a:rPr lang="en-US" sz="1100" b="1" i="0" u="none" strike="noStrike" dirty="0">
                          <a:solidFill>
                            <a:srgbClr val="FFFFFF"/>
                          </a:solidFill>
                          <a:effectLst/>
                          <a:latin typeface="Calibri"/>
                        </a:rPr>
                        <a:t>2012</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b"/>
                      <a:r>
                        <a:rPr lang="en-US" sz="1100" b="1" i="0" u="none" strike="noStrike" dirty="0">
                          <a:solidFill>
                            <a:srgbClr val="FFFFFF"/>
                          </a:solidFill>
                          <a:effectLst/>
                          <a:latin typeface="Calibri"/>
                        </a:rPr>
                        <a:t>Change in number</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b"/>
                      <a:r>
                        <a:rPr lang="en-US" sz="1100" b="1" i="0" u="none" strike="noStrike" dirty="0">
                          <a:solidFill>
                            <a:srgbClr val="FFFFFF"/>
                          </a:solidFill>
                          <a:effectLst/>
                          <a:latin typeface="Calibri"/>
                        </a:rPr>
                        <a:t>Percent increase</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endParaRPr lang="en-US" sz="1100" b="0" i="0" u="none" strike="noStrike" dirty="0">
                        <a:solidFill>
                          <a:srgbClr val="4F81BD"/>
                        </a:solidFill>
                        <a:effectLst/>
                        <a:latin typeface="Calibri"/>
                      </a:endParaRPr>
                    </a:p>
                  </a:txBody>
                  <a:tcPr marL="9525" marR="9525" marT="9525" marB="0" anchor="b">
                    <a:lnL w="6350" cap="flat" cmpd="sng" algn="ctr">
                      <a:solidFill>
                        <a:srgbClr val="95B3D7"/>
                      </a:solidFill>
                      <a:prstDash val="solid"/>
                      <a:round/>
                      <a:headEnd type="none" w="med" len="med"/>
                      <a:tailEnd type="none" w="med" len="med"/>
                    </a:lnL>
                    <a:lnR>
                      <a:noFill/>
                    </a:lnR>
                    <a:lnT>
                      <a:noFill/>
                    </a:lnT>
                    <a:lnB>
                      <a:noFill/>
                    </a:lnB>
                  </a:tcPr>
                </a:tc>
              </a:tr>
              <a:tr h="609600">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Female ME undergraduate education</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100" b="0" i="0" u="none" strike="noStrike">
                          <a:solidFill>
                            <a:srgbClr val="000000"/>
                          </a:solidFill>
                          <a:effectLst/>
                          <a:latin typeface="Calibri"/>
                        </a:rPr>
                        <a:t>9,194</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100" b="0" i="0" u="none" strike="noStrike">
                          <a:solidFill>
                            <a:srgbClr val="000000"/>
                          </a:solidFill>
                          <a:effectLst/>
                          <a:latin typeface="Calibri"/>
                        </a:rPr>
                        <a:t>14,377</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100" b="0" i="0" u="none" strike="noStrike">
                          <a:solidFill>
                            <a:srgbClr val="000000"/>
                          </a:solidFill>
                          <a:effectLst/>
                          <a:latin typeface="Calibri"/>
                        </a:rPr>
                        <a:t>5,183</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100" b="0" i="0" u="none" strike="noStrike">
                          <a:solidFill>
                            <a:srgbClr val="000000"/>
                          </a:solidFill>
                          <a:effectLst/>
                          <a:latin typeface="Calibri"/>
                        </a:rPr>
                        <a:t>56.40%</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95B3D7"/>
                      </a:solidFill>
                      <a:prstDash val="solid"/>
                      <a:round/>
                      <a:headEnd type="none" w="med" len="med"/>
                      <a:tailEnd type="none" w="med" len="med"/>
                    </a:lnL>
                    <a:lnR>
                      <a:noFill/>
                    </a:lnR>
                    <a:lnT>
                      <a:noFill/>
                    </a:lnT>
                    <a:lnB>
                      <a:noFill/>
                    </a:lnB>
                  </a:tcPr>
                </a:tc>
              </a:tr>
              <a:tr h="628650">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Male ME undergraduate education</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76,271</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107,080</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30,809</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40.40%</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95B3D7"/>
                      </a:solidFill>
                      <a:prstDash val="solid"/>
                      <a:round/>
                      <a:headEnd type="none" w="med" len="med"/>
                      <a:tailEnd type="none" w="med" len="med"/>
                    </a:lnL>
                    <a:lnR>
                      <a:noFill/>
                    </a:lnR>
                    <a:lnT>
                      <a:noFill/>
                    </a:lnT>
                    <a:lnB>
                      <a:noFill/>
                    </a:lnB>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775281230"/>
              </p:ext>
            </p:extLst>
          </p:nvPr>
        </p:nvGraphicFramePr>
        <p:xfrm>
          <a:off x="586991" y="3666392"/>
          <a:ext cx="4279901" cy="1657350"/>
        </p:xfrm>
        <a:graphic>
          <a:graphicData uri="http://schemas.openxmlformats.org/drawingml/2006/table">
            <a:tbl>
              <a:tblPr/>
              <a:tblGrid>
                <a:gridCol w="76144"/>
                <a:gridCol w="1170707"/>
                <a:gridCol w="736054"/>
                <a:gridCol w="736054"/>
                <a:gridCol w="736054"/>
                <a:gridCol w="736054"/>
                <a:gridCol w="88834"/>
              </a:tblGrid>
              <a:tr h="419100">
                <a:tc>
                  <a:txBody>
                    <a:bodyPr/>
                    <a:lstStyle/>
                    <a:p>
                      <a:endParaRPr lang="en-US" dirty="0"/>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endParaRPr lang="en-US" dirty="0"/>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b"/>
                      <a:r>
                        <a:rPr lang="en-US" sz="1100" b="1" i="0" u="none" strike="noStrike" dirty="0" smtClean="0">
                          <a:solidFill>
                            <a:srgbClr val="FFFFFF"/>
                          </a:solidFill>
                          <a:effectLst/>
                          <a:latin typeface="Calibri"/>
                        </a:rPr>
                        <a:t>2007</a:t>
                      </a:r>
                      <a:endParaRPr lang="en-US" sz="1100" b="1" i="0" u="none" strike="noStrike" dirty="0">
                        <a:solidFill>
                          <a:srgbClr val="FFFFFF"/>
                        </a:solidFill>
                        <a:effectLst/>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b"/>
                      <a:r>
                        <a:rPr lang="en-US" sz="1100" b="1" i="0" u="none" strike="noStrike" dirty="0">
                          <a:solidFill>
                            <a:srgbClr val="FFFFFF"/>
                          </a:solidFill>
                          <a:effectLst/>
                          <a:latin typeface="Calibri"/>
                        </a:rPr>
                        <a:t>2012</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b"/>
                      <a:r>
                        <a:rPr lang="en-US" sz="1100" b="1" i="0" u="none" strike="noStrike" dirty="0">
                          <a:solidFill>
                            <a:srgbClr val="FFFFFF"/>
                          </a:solidFill>
                          <a:effectLst/>
                          <a:latin typeface="Calibri"/>
                        </a:rPr>
                        <a:t>Change in number</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b"/>
                      <a:r>
                        <a:rPr lang="en-US" sz="1100" b="1" i="0" u="none" strike="noStrike" dirty="0">
                          <a:solidFill>
                            <a:srgbClr val="FFFFFF"/>
                          </a:solidFill>
                          <a:effectLst/>
                          <a:latin typeface="Calibri"/>
                        </a:rPr>
                        <a:t>Percent increase</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endParaRPr lang="en-US" sz="1100" b="0" i="0" u="none" strike="noStrike">
                        <a:solidFill>
                          <a:srgbClr val="4F81BD"/>
                        </a:solidFill>
                        <a:effectLst/>
                        <a:latin typeface="Calibri"/>
                      </a:endParaRPr>
                    </a:p>
                  </a:txBody>
                  <a:tcPr marL="9525" marR="9525" marT="9525" marB="0" anchor="b">
                    <a:lnL w="6350" cap="flat" cmpd="sng" algn="ctr">
                      <a:solidFill>
                        <a:srgbClr val="95B3D7"/>
                      </a:solidFill>
                      <a:prstDash val="solid"/>
                      <a:round/>
                      <a:headEnd type="none" w="med" len="med"/>
                      <a:tailEnd type="none" w="med" len="med"/>
                    </a:lnL>
                    <a:lnR>
                      <a:noFill/>
                    </a:lnR>
                    <a:lnT>
                      <a:noFill/>
                    </a:lnT>
                    <a:lnB>
                      <a:noFill/>
                    </a:lnB>
                  </a:tcPr>
                </a:tc>
              </a:tr>
              <a:tr h="609600">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Female ME undergraduate education</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100" b="0" i="0" u="none" strike="noStrike" dirty="0" smtClean="0">
                          <a:solidFill>
                            <a:srgbClr val="000000"/>
                          </a:solidFill>
                          <a:effectLst/>
                          <a:latin typeface="Calibri"/>
                        </a:rPr>
                        <a:t>9,353</a:t>
                      </a:r>
                      <a:endParaRPr lang="en-US" sz="1100" b="0" i="0" u="none" strike="noStrike" dirty="0">
                        <a:solidFill>
                          <a:srgbClr val="000000"/>
                        </a:solidFill>
                        <a:effectLst/>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100" b="0" i="0" u="none" strike="noStrike" dirty="0">
                          <a:solidFill>
                            <a:srgbClr val="000000"/>
                          </a:solidFill>
                          <a:effectLst/>
                          <a:latin typeface="Calibri"/>
                        </a:rPr>
                        <a:t>14,377</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100" b="0" i="0" u="none" strike="noStrike">
                          <a:solidFill>
                            <a:srgbClr val="000000"/>
                          </a:solidFill>
                          <a:effectLst/>
                          <a:latin typeface="Calibri"/>
                        </a:rPr>
                        <a:t>5,183</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100" b="0" i="0" u="none" strike="noStrike" dirty="0" smtClean="0">
                          <a:solidFill>
                            <a:srgbClr val="000000"/>
                          </a:solidFill>
                          <a:effectLst/>
                          <a:latin typeface="Calibri"/>
                        </a:rPr>
                        <a:t>53.70</a:t>
                      </a:r>
                      <a:r>
                        <a:rPr lang="en-US" sz="1100" b="0" i="0" u="none" strike="noStrike" dirty="0">
                          <a:solidFill>
                            <a:srgbClr val="000000"/>
                          </a:solidFill>
                          <a:effectLst/>
                          <a:latin typeface="Calibri"/>
                        </a:rPr>
                        <a:t>%</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95B3D7"/>
                      </a:solidFill>
                      <a:prstDash val="solid"/>
                      <a:round/>
                      <a:headEnd type="none" w="med" len="med"/>
                      <a:tailEnd type="none" w="med" len="med"/>
                    </a:lnL>
                    <a:lnR>
                      <a:noFill/>
                    </a:lnR>
                    <a:lnT>
                      <a:noFill/>
                    </a:lnT>
                    <a:lnB>
                      <a:noFill/>
                    </a:lnB>
                  </a:tcPr>
                </a:tc>
              </a:tr>
              <a:tr h="628650">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Male ME undergraduate education</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79,736</a:t>
                      </a:r>
                      <a:endParaRPr lang="en-US" sz="1100" b="0" i="0" u="none" strike="noStrike" dirty="0">
                        <a:solidFill>
                          <a:srgbClr val="000000"/>
                        </a:solidFill>
                        <a:effectLst/>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107,080</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27,344</a:t>
                      </a:r>
                      <a:endParaRPr lang="en-US" sz="1100" b="0" i="0" u="none" strike="noStrike" dirty="0">
                        <a:solidFill>
                          <a:srgbClr val="000000"/>
                        </a:solidFill>
                        <a:effectLst/>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34.30</a:t>
                      </a:r>
                      <a:r>
                        <a:rPr lang="en-US" sz="1100" b="0" i="0" u="none" strike="noStrike" dirty="0">
                          <a:solidFill>
                            <a:srgbClr val="000000"/>
                          </a:solidFill>
                          <a:effectLst/>
                          <a:latin typeface="Calibri"/>
                        </a:rPr>
                        <a:t>%</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95B3D7"/>
                      </a:solidFill>
                      <a:prstDash val="solid"/>
                      <a:round/>
                      <a:headEnd type="none" w="med" len="med"/>
                      <a:tailEnd type="none" w="med" len="med"/>
                    </a:lnL>
                    <a:lnR>
                      <a:noFill/>
                    </a:lnR>
                    <a:lnT>
                      <a:noFill/>
                    </a:lnT>
                    <a:lnB>
                      <a:noFill/>
                    </a:lnB>
                  </a:tcPr>
                </a:tc>
              </a:tr>
            </a:tbl>
          </a:graphicData>
        </a:graphic>
      </p:graphicFrame>
      <p:sp>
        <p:nvSpPr>
          <p:cNvPr id="20" name="Snip and Round Single Corner Rectangle 19"/>
          <p:cNvSpPr/>
          <p:nvPr/>
        </p:nvSpPr>
        <p:spPr>
          <a:xfrm>
            <a:off x="5185787" y="2514600"/>
            <a:ext cx="3200400" cy="2667000"/>
          </a:xfrm>
          <a:prstGeom prst="snip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p:cNvSpPr>
            <a:spLocks noGrp="1"/>
          </p:cNvSpPr>
          <p:nvPr>
            <p:ph type="body" idx="1"/>
          </p:nvPr>
        </p:nvSpPr>
        <p:spPr>
          <a:xfrm>
            <a:off x="5156479" y="2741124"/>
            <a:ext cx="3025832" cy="2213951"/>
          </a:xfrm>
        </p:spPr>
        <p:txBody>
          <a:bodyPr/>
          <a:lstStyle/>
          <a:p>
            <a:pPr marL="203200" indent="0">
              <a:buNone/>
            </a:pPr>
            <a:r>
              <a:rPr lang="en-US" dirty="0">
                <a:latin typeface="Calibri" panose="020F0502020204030204" pitchFamily="34" charset="0"/>
              </a:rPr>
              <a:t>Upon closer examination, the </a:t>
            </a:r>
            <a:r>
              <a:rPr lang="en-US" dirty="0" smtClean="0">
                <a:latin typeface="Calibri" panose="020F0502020204030204" pitchFamily="34" charset="0"/>
              </a:rPr>
              <a:t>data from the previous figure </a:t>
            </a:r>
            <a:r>
              <a:rPr lang="en-US" dirty="0">
                <a:latin typeface="Calibri" panose="020F0502020204030204" pitchFamily="34" charset="0"/>
              </a:rPr>
              <a:t>reveals that since 2005 the number of undergraduate women studying mechanical engineering has risen more than 10 percent faster than the number of </a:t>
            </a:r>
            <a:r>
              <a:rPr lang="en-US" dirty="0" smtClean="0">
                <a:latin typeface="Calibri" panose="020F0502020204030204" pitchFamily="34" charset="0"/>
              </a:rPr>
              <a:t>men—an increase in women of over 55 percent, compared to a 40 percent increase in men.</a:t>
            </a:r>
            <a:endParaRPr lang="en-US" dirty="0">
              <a:latin typeface="Calibri" panose="020F0502020204030204" pitchFamily="34" charset="0"/>
            </a:endParaRPr>
          </a:p>
        </p:txBody>
      </p:sp>
      <p:sp>
        <p:nvSpPr>
          <p:cNvPr id="23" name="TextBox 22"/>
          <p:cNvSpPr txBox="1"/>
          <p:nvPr/>
        </p:nvSpPr>
        <p:spPr>
          <a:xfrm>
            <a:off x="498230" y="5403723"/>
            <a:ext cx="4302369" cy="261610"/>
          </a:xfrm>
          <a:prstGeom prst="rect">
            <a:avLst/>
          </a:prstGeom>
          <a:noFill/>
        </p:spPr>
        <p:txBody>
          <a:bodyPr wrap="square" rtlCol="0">
            <a:spAutoFit/>
          </a:bodyPr>
          <a:lstStyle/>
          <a:p>
            <a:r>
              <a:rPr lang="en-US" sz="1050" dirty="0" smtClean="0">
                <a:latin typeface="Calibri" panose="020F0502020204030204" pitchFamily="34" charset="0"/>
              </a:rPr>
              <a:t>Source: </a:t>
            </a:r>
            <a:r>
              <a:rPr lang="en-US" sz="1050" dirty="0" err="1" smtClean="0">
                <a:latin typeface="Calibri" panose="020F0502020204030204" pitchFamily="34" charset="0"/>
              </a:rPr>
              <a:t>ASEE</a:t>
            </a:r>
            <a:r>
              <a:rPr lang="en-US" sz="1050" dirty="0" smtClean="0">
                <a:latin typeface="Calibri" panose="020F0502020204030204" pitchFamily="34" charset="0"/>
              </a:rPr>
              <a:t> Data Mining Site, </a:t>
            </a:r>
            <a:r>
              <a:rPr lang="en-US" sz="1050" dirty="0" err="1" smtClean="0">
                <a:latin typeface="Calibri" panose="020F0502020204030204" pitchFamily="34" charset="0"/>
              </a:rPr>
              <a:t>www.asee.org</a:t>
            </a:r>
            <a:endParaRPr lang="en-US" sz="1050" dirty="0">
              <a:latin typeface="Calibri" panose="020F0502020204030204" pitchFamily="34" charset="0"/>
            </a:endParaRPr>
          </a:p>
        </p:txBody>
      </p:sp>
      <p:sp>
        <p:nvSpPr>
          <p:cNvPr id="25" name="Footer Placeholder 3"/>
          <p:cNvSpPr>
            <a:spLocks noGrp="1"/>
          </p:cNvSpPr>
          <p:nvPr>
            <p:ph type="ftr" idx="11"/>
          </p:nvPr>
        </p:nvSpPr>
        <p:spPr>
          <a:xfrm>
            <a:off x="228600" y="6408737"/>
            <a:ext cx="8229600" cy="365125"/>
          </a:xfrm>
        </p:spPr>
        <p:txBody>
          <a:bodyPr/>
          <a:lstStyle/>
          <a:p>
            <a:pPr algn="r"/>
            <a:r>
              <a:rPr lang="en-US" sz="1050" dirty="0" smtClean="0">
                <a:latin typeface="Calibri" panose="020F0502020204030204" pitchFamily="34" charset="0"/>
              </a:rPr>
              <a:t>Taken from </a:t>
            </a:r>
            <a:r>
              <a:rPr lang="en-US" sz="1050" i="1" dirty="0" smtClean="0">
                <a:latin typeface="Calibri" panose="020F0502020204030204" pitchFamily="34" charset="0"/>
              </a:rPr>
              <a:t>Career Choices of Female Engineers: A Summary of a Workshop</a:t>
            </a:r>
            <a:r>
              <a:rPr lang="en-US" sz="1050" dirty="0" smtClean="0">
                <a:latin typeface="Calibri" panose="020F0502020204030204" pitchFamily="34" charset="0"/>
              </a:rPr>
              <a:t>. The National Academies Press, 2014.</a:t>
            </a:r>
            <a:endParaRPr lang="en-US" sz="1050" dirty="0">
              <a:latin typeface="Calibri" panose="020F0502020204030204" pitchFamily="34" charset="0"/>
            </a:endParaRPr>
          </a:p>
        </p:txBody>
      </p:sp>
      <p:sp>
        <p:nvSpPr>
          <p:cNvPr id="27" name="Shape 143"/>
          <p:cNvSpPr txBox="1">
            <a:spLocks/>
          </p:cNvSpPr>
          <p:nvPr/>
        </p:nvSpPr>
        <p:spPr>
          <a:xfrm>
            <a:off x="455525" y="381000"/>
            <a:ext cx="8229600" cy="901858"/>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lgn="l">
              <a:buSzPct val="25000"/>
            </a:pPr>
            <a:r>
              <a:rPr lang="en-US" sz="2400" b="1" cap="small" dirty="0" smtClean="0">
                <a:solidFill>
                  <a:schemeClr val="tx1"/>
                </a:solidFill>
                <a:latin typeface="Calibri"/>
                <a:ea typeface="Calibri"/>
                <a:cs typeface="Calibri"/>
                <a:sym typeface="Calibri"/>
              </a:rPr>
              <a:t>Retaining Technical Talent: a discussion on data needs, critical transitions, and career pathways</a:t>
            </a:r>
            <a:r>
              <a:rPr lang="en-US" sz="2400" b="1" cap="small" dirty="0" smtClean="0">
                <a:solidFill>
                  <a:schemeClr val="accent6"/>
                </a:solidFill>
                <a:latin typeface="Calibri"/>
                <a:ea typeface="Calibri"/>
                <a:cs typeface="Calibri"/>
                <a:sym typeface="Calibri"/>
              </a:rPr>
              <a:t/>
            </a:r>
            <a:br>
              <a:rPr lang="en-US" sz="2400" b="1" cap="small" dirty="0" smtClean="0">
                <a:solidFill>
                  <a:schemeClr val="accent6"/>
                </a:solidFill>
                <a:latin typeface="Calibri"/>
                <a:ea typeface="Calibri"/>
                <a:cs typeface="Calibri"/>
                <a:sym typeface="Calibri"/>
              </a:rPr>
            </a:br>
            <a:endParaRPr lang="en-US" sz="2400" b="1" cap="small" dirty="0">
              <a:solidFill>
                <a:schemeClr val="accent6"/>
              </a:solidFill>
              <a:latin typeface="Calibri"/>
              <a:ea typeface="Calibri"/>
              <a:cs typeface="Calibri"/>
              <a:sym typeface="Calibri"/>
            </a:endParaRPr>
          </a:p>
        </p:txBody>
      </p:sp>
      <p:cxnSp>
        <p:nvCxnSpPr>
          <p:cNvPr id="13" name="Straight Connector 12"/>
          <p:cNvCxnSpPr/>
          <p:nvPr/>
        </p:nvCxnSpPr>
        <p:spPr>
          <a:xfrm>
            <a:off x="0" y="6324600"/>
            <a:ext cx="914400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30409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6580"/>
          <a:stretch/>
        </p:blipFill>
        <p:spPr>
          <a:xfrm>
            <a:off x="0" y="0"/>
            <a:ext cx="9144000" cy="1371600"/>
          </a:xfrm>
          <a:prstGeom prst="rect">
            <a:avLst/>
          </a:prstGeom>
        </p:spPr>
      </p:pic>
      <p:sp>
        <p:nvSpPr>
          <p:cNvPr id="2" name="Title 1"/>
          <p:cNvSpPr>
            <a:spLocks noGrp="1"/>
          </p:cNvSpPr>
          <p:nvPr>
            <p:ph type="title"/>
          </p:nvPr>
        </p:nvSpPr>
        <p:spPr>
          <a:xfrm>
            <a:off x="435429" y="427037"/>
            <a:ext cx="8229600" cy="792163"/>
          </a:xfrm>
        </p:spPr>
        <p:txBody>
          <a:bodyPr/>
          <a:lstStyle/>
          <a:p>
            <a:pPr algn="l"/>
            <a:r>
              <a:rPr lang="en-US" sz="2400" b="1" cap="small" dirty="0">
                <a:solidFill>
                  <a:schemeClr val="tx1"/>
                </a:solidFill>
                <a:latin typeface="Calibri"/>
                <a:ea typeface="Calibri"/>
                <a:cs typeface="Calibri"/>
                <a:sym typeface="Calibri"/>
              </a:rPr>
              <a:t>Retaining Technical Talent: a discussion on data needs, critical transitions, and career </a:t>
            </a:r>
            <a:r>
              <a:rPr lang="en-US" sz="2400" b="1" cap="small" dirty="0" smtClean="0">
                <a:solidFill>
                  <a:schemeClr val="tx1"/>
                </a:solidFill>
                <a:latin typeface="Calibri"/>
                <a:ea typeface="Calibri"/>
                <a:cs typeface="Calibri"/>
                <a:sym typeface="Calibri"/>
              </a:rPr>
              <a:t>pathways</a:t>
            </a:r>
            <a:endParaRPr lang="en-US" sz="2400" b="1" cap="small" dirty="0">
              <a:solidFill>
                <a:schemeClr val="tx1"/>
              </a:solidFill>
              <a:latin typeface="Calibri" panose="020F0502020204030204" pitchFamily="34" charset="0"/>
            </a:endParaRPr>
          </a:p>
        </p:txBody>
      </p:sp>
      <p:sp>
        <p:nvSpPr>
          <p:cNvPr id="3" name="Text Placeholder 2"/>
          <p:cNvSpPr>
            <a:spLocks noGrp="1"/>
          </p:cNvSpPr>
          <p:nvPr>
            <p:ph type="body" idx="1"/>
          </p:nvPr>
        </p:nvSpPr>
        <p:spPr>
          <a:xfrm>
            <a:off x="457200" y="1676400"/>
            <a:ext cx="8229600" cy="3124200"/>
          </a:xfrm>
        </p:spPr>
        <p:txBody>
          <a:bodyPr/>
          <a:lstStyle/>
          <a:p>
            <a:pPr marL="203200" indent="0">
              <a:buNone/>
            </a:pPr>
            <a:r>
              <a:rPr lang="en-US" sz="2000" b="1" i="1" dirty="0">
                <a:latin typeface="Calibri" panose="020F0502020204030204" pitchFamily="34" charset="0"/>
              </a:rPr>
              <a:t>How to </a:t>
            </a:r>
            <a:r>
              <a:rPr lang="en-US" sz="2000" b="1" i="1" dirty="0" smtClean="0">
                <a:latin typeface="Calibri" panose="020F0502020204030204" pitchFamily="34" charset="0"/>
              </a:rPr>
              <a:t>leverage </a:t>
            </a:r>
            <a:r>
              <a:rPr lang="en-US" sz="2000" b="1" i="1" dirty="0">
                <a:latin typeface="Calibri" panose="020F0502020204030204" pitchFamily="34" charset="0"/>
              </a:rPr>
              <a:t>the right resources to get the data we </a:t>
            </a:r>
            <a:r>
              <a:rPr lang="en-US" sz="2000" b="1" i="1" dirty="0" smtClean="0">
                <a:latin typeface="Calibri" panose="020F0502020204030204" pitchFamily="34" charset="0"/>
              </a:rPr>
              <a:t>need</a:t>
            </a:r>
          </a:p>
          <a:p>
            <a:r>
              <a:rPr lang="en-US" sz="1800" dirty="0" smtClean="0">
                <a:latin typeface="Calibri" panose="020F0502020204030204" pitchFamily="34" charset="0"/>
              </a:rPr>
              <a:t>Promote collaboration among engineering societies</a:t>
            </a:r>
          </a:p>
          <a:p>
            <a:r>
              <a:rPr lang="en-US" sz="1800" dirty="0" smtClean="0">
                <a:latin typeface="Calibri" panose="020F0502020204030204" pitchFamily="34" charset="0"/>
              </a:rPr>
              <a:t>Make data publicly accessible while protecting confidentiality</a:t>
            </a:r>
          </a:p>
          <a:p>
            <a:r>
              <a:rPr lang="en-US" sz="1800" dirty="0" smtClean="0">
                <a:latin typeface="Calibri" panose="020F0502020204030204" pitchFamily="34" charset="0"/>
              </a:rPr>
              <a:t>Engaging a diverse range of societies to ensure the inclusion of populations that aren’t well represented in national datasets</a:t>
            </a:r>
          </a:p>
          <a:p>
            <a:r>
              <a:rPr lang="en-US" sz="1800" dirty="0" smtClean="0">
                <a:latin typeface="Calibri" panose="020F0502020204030204" pitchFamily="34" charset="0"/>
              </a:rPr>
              <a:t>Benchmark datasets and conduct comparisons with other cultures , disciplines, and professions</a:t>
            </a:r>
          </a:p>
          <a:p>
            <a:r>
              <a:rPr lang="en-US" sz="1800" dirty="0" smtClean="0">
                <a:latin typeface="Calibri" panose="020F0502020204030204" pitchFamily="34" charset="0"/>
              </a:rPr>
              <a:t>Encourage researchers to take a broader, interdisciplinary perspective in conducting their research</a:t>
            </a:r>
            <a:endParaRPr lang="en-US" sz="1800"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2712" b="90286"/>
          <a:stretch/>
        </p:blipFill>
        <p:spPr>
          <a:xfrm>
            <a:off x="-3349" y="6324600"/>
            <a:ext cx="9147349" cy="533400"/>
          </a:xfrm>
          <a:prstGeom prst="rect">
            <a:avLst/>
          </a:prstGeom>
        </p:spPr>
      </p:pic>
      <p:sp>
        <p:nvSpPr>
          <p:cNvPr id="6" name="Footer Placeholder 3"/>
          <p:cNvSpPr>
            <a:spLocks noGrp="1"/>
          </p:cNvSpPr>
          <p:nvPr>
            <p:ph type="ftr" idx="11"/>
          </p:nvPr>
        </p:nvSpPr>
        <p:spPr>
          <a:xfrm>
            <a:off x="457200" y="6408737"/>
            <a:ext cx="8077200" cy="365125"/>
          </a:xfrm>
        </p:spPr>
        <p:txBody>
          <a:bodyPr/>
          <a:lstStyle/>
          <a:p>
            <a:pPr algn="r"/>
            <a:r>
              <a:rPr lang="en-US" sz="1050" dirty="0" smtClean="0">
                <a:latin typeface="Calibri" panose="020F0502020204030204" pitchFamily="34" charset="0"/>
              </a:rPr>
              <a:t>Taken from </a:t>
            </a:r>
            <a:r>
              <a:rPr lang="en-US" sz="1050" i="1" dirty="0" smtClean="0">
                <a:latin typeface="Calibri" panose="020F0502020204030204" pitchFamily="34" charset="0"/>
              </a:rPr>
              <a:t>Career Choices of Female Engineers: A Summary of a Workshop</a:t>
            </a:r>
            <a:r>
              <a:rPr lang="en-US" sz="1050" dirty="0" smtClean="0">
                <a:latin typeface="Calibri" panose="020F0502020204030204" pitchFamily="34" charset="0"/>
              </a:rPr>
              <a:t>. The National Academies Press, 2014.</a:t>
            </a:r>
            <a:endParaRPr lang="en-US" sz="1050" dirty="0">
              <a:latin typeface="Calibri" panose="020F0502020204030204" pitchFamily="34" charset="0"/>
            </a:endParaRPr>
          </a:p>
        </p:txBody>
      </p:sp>
      <p:cxnSp>
        <p:nvCxnSpPr>
          <p:cNvPr id="10" name="Straight Connector 9"/>
          <p:cNvCxnSpPr/>
          <p:nvPr/>
        </p:nvCxnSpPr>
        <p:spPr>
          <a:xfrm>
            <a:off x="0" y="6324600"/>
            <a:ext cx="914400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21496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86580"/>
          <a:stretch/>
        </p:blipFill>
        <p:spPr>
          <a:xfrm>
            <a:off x="0" y="0"/>
            <a:ext cx="9144000" cy="1371600"/>
          </a:xfrm>
          <a:prstGeom prst="rect">
            <a:avLst/>
          </a:prstGeom>
        </p:spPr>
      </p:pic>
      <p:sp>
        <p:nvSpPr>
          <p:cNvPr id="158" name="Shape 1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2400" b="1" i="0" u="none" strike="noStrike" cap="small" dirty="0">
                <a:solidFill>
                  <a:schemeClr val="tx1"/>
                </a:solidFill>
                <a:latin typeface="Calibri"/>
                <a:ea typeface="Calibri"/>
                <a:cs typeface="Calibri"/>
                <a:sym typeface="Calibri"/>
              </a:rPr>
              <a:t>Technical Women in Small and Medium Businesses</a:t>
            </a:r>
            <a:r>
              <a:rPr lang="en-US" sz="2800" b="1" i="0" u="none" strike="noStrike" cap="small" dirty="0">
                <a:solidFill>
                  <a:schemeClr val="dk1"/>
                </a:solidFill>
                <a:latin typeface="Calibri"/>
                <a:ea typeface="Calibri"/>
                <a:cs typeface="Calibri"/>
                <a:sym typeface="Calibri"/>
              </a:rPr>
              <a:t/>
            </a:r>
            <a:br>
              <a:rPr lang="en-US" sz="2800" b="1" i="0" u="none" strike="noStrike" cap="small" dirty="0">
                <a:solidFill>
                  <a:schemeClr val="dk1"/>
                </a:solidFill>
                <a:latin typeface="Calibri"/>
                <a:ea typeface="Calibri"/>
                <a:cs typeface="Calibri"/>
                <a:sym typeface="Calibri"/>
              </a:rPr>
            </a:br>
            <a:r>
              <a:rPr lang="en-US" sz="1800" b="0" i="0" u="none" strike="noStrike" cap="small" dirty="0" smtClean="0">
                <a:solidFill>
                  <a:schemeClr val="dk1"/>
                </a:solidFill>
                <a:latin typeface="Calibri"/>
                <a:ea typeface="Calibri"/>
                <a:cs typeface="Calibri"/>
                <a:sym typeface="Calibri"/>
              </a:rPr>
              <a:t>Emily Blakemore, Angie </a:t>
            </a:r>
            <a:r>
              <a:rPr lang="en-US" sz="1800" b="0" i="0" u="none" strike="noStrike" cap="small" dirty="0" err="1" smtClean="0">
                <a:solidFill>
                  <a:schemeClr val="dk1"/>
                </a:solidFill>
                <a:latin typeface="Calibri"/>
                <a:ea typeface="Calibri"/>
                <a:cs typeface="Calibri"/>
                <a:sym typeface="Calibri"/>
              </a:rPr>
              <a:t>Im</a:t>
            </a:r>
            <a:r>
              <a:rPr lang="en-US" sz="1800" b="0" i="0" u="none" strike="noStrike" cap="small" dirty="0" smtClean="0">
                <a:solidFill>
                  <a:schemeClr val="dk1"/>
                </a:solidFill>
                <a:latin typeface="Calibri"/>
                <a:ea typeface="Calibri"/>
                <a:cs typeface="Calibri"/>
                <a:sym typeface="Calibri"/>
              </a:rPr>
              <a:t>, Channing Martin, </a:t>
            </a:r>
            <a:r>
              <a:rPr lang="en-US" sz="1800" b="0" i="0" u="none" strike="noStrike" cap="small" dirty="0" err="1" smtClean="0">
                <a:solidFill>
                  <a:schemeClr val="dk1"/>
                </a:solidFill>
                <a:latin typeface="Calibri"/>
                <a:ea typeface="Calibri"/>
                <a:cs typeface="Calibri"/>
                <a:sym typeface="Calibri"/>
              </a:rPr>
              <a:t>Albery</a:t>
            </a:r>
            <a:r>
              <a:rPr lang="en-US" sz="1800" b="0" i="0" u="none" strike="noStrike" cap="small" dirty="0" smtClean="0">
                <a:solidFill>
                  <a:schemeClr val="dk1"/>
                </a:solidFill>
                <a:latin typeface="Calibri"/>
                <a:ea typeface="Calibri"/>
                <a:cs typeface="Calibri"/>
                <a:sym typeface="Calibri"/>
              </a:rPr>
              <a:t> </a:t>
            </a:r>
            <a:r>
              <a:rPr lang="en-US" sz="1800" b="0" i="0" u="none" strike="noStrike" cap="small" dirty="0" err="1" smtClean="0">
                <a:solidFill>
                  <a:schemeClr val="dk1"/>
                </a:solidFill>
                <a:latin typeface="Calibri"/>
                <a:ea typeface="Calibri"/>
                <a:cs typeface="Calibri"/>
                <a:sym typeface="Calibri"/>
              </a:rPr>
              <a:t>Melo</a:t>
            </a:r>
            <a:r>
              <a:rPr lang="en-US" sz="1800" b="0" i="0" u="none" strike="noStrike" cap="small" dirty="0" smtClean="0">
                <a:solidFill>
                  <a:schemeClr val="dk1"/>
                </a:solidFill>
                <a:latin typeface="Calibri"/>
                <a:ea typeface="Calibri"/>
                <a:cs typeface="Calibri"/>
                <a:sym typeface="Calibri"/>
              </a:rPr>
              <a:t>, Sara Raju, and Liz </a:t>
            </a:r>
            <a:r>
              <a:rPr lang="en-US" sz="1800" b="0" i="0" u="none" strike="noStrike" cap="small" dirty="0" err="1" smtClean="0">
                <a:solidFill>
                  <a:schemeClr val="dk1"/>
                </a:solidFill>
                <a:latin typeface="Calibri"/>
                <a:ea typeface="Calibri"/>
                <a:cs typeface="Calibri"/>
                <a:sym typeface="Calibri"/>
              </a:rPr>
              <a:t>Schuelke</a:t>
            </a:r>
            <a:r>
              <a:rPr lang="en-US" sz="1800" b="0" i="0" u="none" strike="noStrike" cap="small" dirty="0" smtClean="0">
                <a:solidFill>
                  <a:schemeClr val="dk1"/>
                </a:solidFill>
                <a:latin typeface="Calibri"/>
                <a:ea typeface="Calibri"/>
                <a:cs typeface="Calibri"/>
                <a:sym typeface="Calibri"/>
              </a:rPr>
              <a:t>. The H. John Heinz III College, Carnegie Mellon University</a:t>
            </a:r>
            <a:endParaRPr lang="en-US" sz="1800" b="0" i="0" u="none" strike="noStrike" cap="small" dirty="0">
              <a:solidFill>
                <a:schemeClr val="dk1"/>
              </a:solidFill>
              <a:latin typeface="Calibri"/>
              <a:ea typeface="Calibri"/>
              <a:cs typeface="Calibri"/>
              <a:sym typeface="Calibri"/>
            </a:endParaRPr>
          </a:p>
        </p:txBody>
      </p:sp>
      <p:sp>
        <p:nvSpPr>
          <p:cNvPr id="161" name="Shape 161"/>
          <p:cNvSpPr txBox="1"/>
          <p:nvPr/>
        </p:nvSpPr>
        <p:spPr>
          <a:xfrm>
            <a:off x="1523999" y="4784725"/>
            <a:ext cx="5562601" cy="266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800" dirty="0">
              <a:solidFill>
                <a:schemeClr val="dk1"/>
              </a:solidFill>
              <a:latin typeface="Calibri"/>
              <a:ea typeface="Calibri"/>
              <a:cs typeface="Calibri"/>
              <a:sym typeface="Calibri"/>
            </a:endParaRPr>
          </a:p>
          <a:p>
            <a:pPr marL="0" marR="0" lvl="0" indent="0" algn="l" rtl="0">
              <a:spcBef>
                <a:spcPts val="0"/>
              </a:spcBef>
              <a:buSzPct val="25000"/>
              <a:buNone/>
            </a:pPr>
            <a:r>
              <a:rPr lang="en-US" sz="1050" b="0" i="0" u="none" strike="noStrike" cap="none" baseline="0" dirty="0" smtClean="0">
                <a:solidFill>
                  <a:schemeClr val="dk1"/>
                </a:solidFill>
                <a:latin typeface="Calibri"/>
                <a:ea typeface="Calibri"/>
                <a:cs typeface="Calibri"/>
                <a:sym typeface="Calibri"/>
              </a:rPr>
              <a:t>Source</a:t>
            </a:r>
            <a:r>
              <a:rPr lang="en-US" sz="1050" b="0" i="0" u="none" strike="noStrike" cap="none" baseline="0" dirty="0">
                <a:solidFill>
                  <a:schemeClr val="dk1"/>
                </a:solidFill>
                <a:latin typeface="Calibri"/>
                <a:ea typeface="Calibri"/>
                <a:cs typeface="Calibri"/>
                <a:sym typeface="Calibri"/>
              </a:rPr>
              <a:t>: Harris, K.,</a:t>
            </a:r>
            <a:r>
              <a:rPr lang="en-US" sz="1050" b="1" i="0" u="none" strike="noStrike" cap="none" baseline="0" dirty="0">
                <a:solidFill>
                  <a:schemeClr val="dk1"/>
                </a:solidFill>
                <a:latin typeface="Calibri"/>
                <a:ea typeface="Calibri"/>
                <a:cs typeface="Calibri"/>
                <a:sym typeface="Calibri"/>
              </a:rPr>
              <a:t> </a:t>
            </a:r>
            <a:r>
              <a:rPr lang="en-US" sz="1050" b="0" i="0" u="none" strike="noStrike" cap="none" baseline="0" dirty="0">
                <a:solidFill>
                  <a:schemeClr val="dk1"/>
                </a:solidFill>
                <a:latin typeface="Calibri"/>
                <a:ea typeface="Calibri"/>
                <a:cs typeface="Calibri"/>
                <a:sym typeface="Calibri"/>
              </a:rPr>
              <a:t>and M. </a:t>
            </a:r>
            <a:r>
              <a:rPr lang="en-US" sz="1050" b="0" i="0" u="none" strike="noStrike" cap="none" baseline="0" dirty="0" err="1">
                <a:solidFill>
                  <a:schemeClr val="dk1"/>
                </a:solidFill>
                <a:latin typeface="Calibri"/>
                <a:ea typeface="Calibri"/>
                <a:cs typeface="Calibri"/>
                <a:sym typeface="Calibri"/>
              </a:rPr>
              <a:t>Raskino</a:t>
            </a:r>
            <a:r>
              <a:rPr lang="en-US" sz="1050" b="0" i="0" u="none" strike="noStrike" cap="none" baseline="0" dirty="0">
                <a:solidFill>
                  <a:schemeClr val="dk1"/>
                </a:solidFill>
                <a:latin typeface="Calibri"/>
                <a:ea typeface="Calibri"/>
                <a:cs typeface="Calibri"/>
                <a:sym typeface="Calibri"/>
              </a:rPr>
              <a:t>. 2007. </a:t>
            </a:r>
            <a:r>
              <a:rPr lang="en-US" sz="1050" b="0" i="1" u="none" strike="noStrike" cap="none" baseline="0" dirty="0">
                <a:solidFill>
                  <a:schemeClr val="dk1"/>
                </a:solidFill>
                <a:latin typeface="Calibri"/>
                <a:ea typeface="Calibri"/>
                <a:cs typeface="Calibri"/>
                <a:sym typeface="Calibri"/>
              </a:rPr>
              <a:t>Women and Men in IT: Breaking Sexual Stereotypes</a:t>
            </a:r>
            <a:r>
              <a:rPr lang="en-US" sz="1050" b="0" i="0" u="none" strike="noStrike" cap="none" baseline="0" dirty="0">
                <a:solidFill>
                  <a:schemeClr val="dk1"/>
                </a:solidFill>
                <a:latin typeface="Calibri"/>
                <a:ea typeface="Calibri"/>
                <a:cs typeface="Calibri"/>
                <a:sym typeface="Calibri"/>
              </a:rPr>
              <a:t>. Stamford, CT: Gartner.</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220" y="2667000"/>
            <a:ext cx="593725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22420" y="1905000"/>
            <a:ext cx="6826180" cy="861774"/>
          </a:xfrm>
          <a:prstGeom prst="rect">
            <a:avLst/>
          </a:prstGeom>
          <a:noFill/>
        </p:spPr>
        <p:txBody>
          <a:bodyPr wrap="square" rtlCol="0">
            <a:spAutoFit/>
          </a:bodyPr>
          <a:lstStyle/>
          <a:p>
            <a:pPr lvl="0"/>
            <a:r>
              <a:rPr lang="en-US" sz="1800" dirty="0">
                <a:solidFill>
                  <a:schemeClr val="dk1"/>
                </a:solidFill>
                <a:latin typeface="Calibri"/>
                <a:ea typeface="Calibri"/>
                <a:cs typeface="Calibri"/>
                <a:sym typeface="Calibri"/>
              </a:rPr>
              <a:t>Women control 80 percent of consumer decisions but design only 10 percent of IT products and services</a:t>
            </a:r>
            <a:r>
              <a:rPr lang="en-US" sz="1800" dirty="0" smtClean="0">
                <a:solidFill>
                  <a:schemeClr val="dk1"/>
                </a:solidFill>
                <a:latin typeface="Calibri"/>
                <a:ea typeface="Calibri"/>
                <a:cs typeface="Calibri"/>
                <a:sym typeface="Calibri"/>
              </a:rPr>
              <a:t>.</a:t>
            </a:r>
            <a:endParaRPr lang="en-US" sz="1800" dirty="0">
              <a:solidFill>
                <a:schemeClr val="dk1"/>
              </a:solidFill>
              <a:latin typeface="Calibri"/>
              <a:ea typeface="Calibri"/>
              <a:cs typeface="Calibri"/>
              <a:sym typeface="Calibri"/>
            </a:endParaRPr>
          </a:p>
          <a:p>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2712" b="90286"/>
          <a:stretch/>
        </p:blipFill>
        <p:spPr>
          <a:xfrm>
            <a:off x="-3349" y="6324600"/>
            <a:ext cx="9147349" cy="533400"/>
          </a:xfrm>
          <a:prstGeom prst="rect">
            <a:avLst/>
          </a:prstGeom>
        </p:spPr>
      </p:pic>
      <p:sp>
        <p:nvSpPr>
          <p:cNvPr id="8" name="Footer Placeholder 1"/>
          <p:cNvSpPr>
            <a:spLocks noGrp="1"/>
          </p:cNvSpPr>
          <p:nvPr>
            <p:ph type="ftr" idx="11"/>
          </p:nvPr>
        </p:nvSpPr>
        <p:spPr>
          <a:xfrm>
            <a:off x="228600" y="6492875"/>
            <a:ext cx="7680290" cy="365125"/>
          </a:xfrm>
        </p:spPr>
        <p:txBody>
          <a:bodyPr/>
          <a:lstStyle/>
          <a:p>
            <a:pPr algn="r"/>
            <a:r>
              <a:rPr lang="en-US" sz="1050" dirty="0" smtClean="0">
                <a:latin typeface="Calibri" panose="020F0502020204030204" pitchFamily="34" charset="0"/>
              </a:rPr>
              <a:t>Blakemore, E. et al. (2014). Women in IT: Recruit Them &amp; Retain Them. </a:t>
            </a:r>
            <a:endParaRPr lang="en-US" sz="1050" dirty="0" smtClean="0">
              <a:latin typeface="Calibri" panose="020F0502020204030204" pitchFamily="34" charset="0"/>
            </a:endParaRPr>
          </a:p>
          <a:p>
            <a:pPr algn="r"/>
            <a:r>
              <a:rPr lang="en-US" sz="1050" dirty="0" smtClean="0">
                <a:latin typeface="Calibri" panose="020F0502020204030204" pitchFamily="34" charset="0"/>
              </a:rPr>
              <a:t>Taken </a:t>
            </a:r>
            <a:r>
              <a:rPr lang="en-US" sz="1050" dirty="0">
                <a:latin typeface="Calibri" panose="020F0502020204030204" pitchFamily="34" charset="0"/>
              </a:rPr>
              <a:t>from </a:t>
            </a:r>
            <a:r>
              <a:rPr lang="en-US" sz="1050" i="1" dirty="0">
                <a:latin typeface="Calibri" panose="020F0502020204030204" pitchFamily="34" charset="0"/>
              </a:rPr>
              <a:t>Career Choices of Female Engineers: A Summary of a Workshop</a:t>
            </a:r>
            <a:r>
              <a:rPr lang="en-US" sz="1050" dirty="0">
                <a:latin typeface="Calibri" panose="020F0502020204030204" pitchFamily="34" charset="0"/>
              </a:rPr>
              <a:t>. The National Academies Press, 2014.</a:t>
            </a:r>
          </a:p>
          <a:p>
            <a:pPr algn="r"/>
            <a:r>
              <a:rPr lang="en-US" sz="1050" dirty="0" smtClean="0">
                <a:latin typeface="Calibri" panose="020F0502020204030204" pitchFamily="34" charset="0"/>
              </a:rPr>
              <a:t>.</a:t>
            </a:r>
            <a:endParaRPr lang="en-US" sz="1050" dirty="0">
              <a:latin typeface="Calibri" panose="020F0502020204030204" pitchFamily="34" charset="0"/>
            </a:endParaRPr>
          </a:p>
        </p:txBody>
      </p:sp>
      <p:cxnSp>
        <p:nvCxnSpPr>
          <p:cNvPr id="11" name="Straight Connector 10"/>
          <p:cNvCxnSpPr/>
          <p:nvPr/>
        </p:nvCxnSpPr>
        <p:spPr>
          <a:xfrm>
            <a:off x="0" y="6324600"/>
            <a:ext cx="9144000" cy="0"/>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6580"/>
          <a:stretch/>
        </p:blipFill>
        <p:spPr>
          <a:xfrm>
            <a:off x="0" y="0"/>
            <a:ext cx="9144000" cy="1371600"/>
          </a:xfrm>
          <a:prstGeom prst="rect">
            <a:avLst/>
          </a:prstGeom>
        </p:spPr>
      </p:pic>
      <p:sp>
        <p:nvSpPr>
          <p:cNvPr id="167" name="Shape 167"/>
          <p:cNvSpPr txBox="1">
            <a:spLocks noGrp="1"/>
          </p:cNvSpPr>
          <p:nvPr>
            <p:ph type="title"/>
          </p:nvPr>
        </p:nvSpPr>
        <p:spPr>
          <a:xfrm>
            <a:off x="481484" y="304800"/>
            <a:ext cx="8229600" cy="1143000"/>
          </a:xfrm>
          <a:prstGeom prst="rect">
            <a:avLst/>
          </a:prstGeom>
          <a:noFill/>
          <a:ln>
            <a:noFill/>
          </a:ln>
        </p:spPr>
        <p:txBody>
          <a:bodyPr lIns="91425" tIns="45700" rIns="91425" bIns="45700" anchor="ctr" anchorCtr="0">
            <a:noAutofit/>
          </a:bodyPr>
          <a:lstStyle/>
          <a:p>
            <a:pPr lvl="0" algn="l">
              <a:buClr>
                <a:srgbClr val="000000"/>
              </a:buClr>
              <a:buSzPct val="25000"/>
            </a:pPr>
            <a:r>
              <a:rPr lang="en-US" sz="2400" b="1" cap="small" dirty="0">
                <a:solidFill>
                  <a:schemeClr val="tx1"/>
                </a:solidFill>
                <a:latin typeface="Calibri"/>
                <a:ea typeface="Calibri"/>
                <a:cs typeface="Calibri"/>
                <a:sym typeface="Calibri"/>
              </a:rPr>
              <a:t>Technical Women in Small and Medium Businesses</a:t>
            </a:r>
            <a:r>
              <a:rPr lang="en-US" sz="3200" b="1" cap="small" dirty="0">
                <a:solidFill>
                  <a:schemeClr val="accent6"/>
                </a:solidFill>
                <a:latin typeface="Calibri"/>
                <a:ea typeface="Calibri"/>
                <a:cs typeface="Calibri"/>
                <a:sym typeface="Calibri"/>
              </a:rPr>
              <a:t/>
            </a:r>
            <a:br>
              <a:rPr lang="en-US" sz="3200" b="1" cap="small" dirty="0">
                <a:solidFill>
                  <a:schemeClr val="accent6"/>
                </a:solidFill>
                <a:latin typeface="Calibri"/>
                <a:ea typeface="Calibri"/>
                <a:cs typeface="Calibri"/>
                <a:sym typeface="Calibri"/>
              </a:rPr>
            </a:br>
            <a:r>
              <a:rPr lang="en-US" sz="1800" cap="small" dirty="0">
                <a:latin typeface="Calibri"/>
                <a:ea typeface="Calibri"/>
                <a:cs typeface="Calibri"/>
                <a:sym typeface="Calibri"/>
              </a:rPr>
              <a:t>Emily Blakemore, Angie </a:t>
            </a:r>
            <a:r>
              <a:rPr lang="en-US" sz="1800" cap="small" dirty="0" err="1">
                <a:latin typeface="Calibri"/>
                <a:ea typeface="Calibri"/>
                <a:cs typeface="Calibri"/>
                <a:sym typeface="Calibri"/>
              </a:rPr>
              <a:t>Im</a:t>
            </a:r>
            <a:r>
              <a:rPr lang="en-US" sz="1800" cap="small" dirty="0">
                <a:latin typeface="Calibri"/>
                <a:ea typeface="Calibri"/>
                <a:cs typeface="Calibri"/>
                <a:sym typeface="Calibri"/>
              </a:rPr>
              <a:t>, Channing Martin, </a:t>
            </a:r>
            <a:r>
              <a:rPr lang="en-US" sz="1800" cap="small" dirty="0" err="1">
                <a:latin typeface="Calibri"/>
                <a:ea typeface="Calibri"/>
                <a:cs typeface="Calibri"/>
                <a:sym typeface="Calibri"/>
              </a:rPr>
              <a:t>Albery</a:t>
            </a:r>
            <a:r>
              <a:rPr lang="en-US" sz="1800" cap="small" dirty="0">
                <a:latin typeface="Calibri"/>
                <a:ea typeface="Calibri"/>
                <a:cs typeface="Calibri"/>
                <a:sym typeface="Calibri"/>
              </a:rPr>
              <a:t> </a:t>
            </a:r>
            <a:r>
              <a:rPr lang="en-US" sz="1800" cap="small" dirty="0" err="1">
                <a:latin typeface="Calibri"/>
                <a:ea typeface="Calibri"/>
                <a:cs typeface="Calibri"/>
                <a:sym typeface="Calibri"/>
              </a:rPr>
              <a:t>Melo</a:t>
            </a:r>
            <a:r>
              <a:rPr lang="en-US" sz="1800" cap="small" dirty="0">
                <a:latin typeface="Calibri"/>
                <a:ea typeface="Calibri"/>
                <a:cs typeface="Calibri"/>
                <a:sym typeface="Calibri"/>
              </a:rPr>
              <a:t>, Sara Raju, and Liz </a:t>
            </a:r>
            <a:r>
              <a:rPr lang="en-US" sz="1800" cap="small" dirty="0" err="1">
                <a:latin typeface="Calibri"/>
                <a:ea typeface="Calibri"/>
                <a:cs typeface="Calibri"/>
                <a:sym typeface="Calibri"/>
              </a:rPr>
              <a:t>Schuelke</a:t>
            </a:r>
            <a:r>
              <a:rPr lang="en-US" sz="1800" cap="small" dirty="0">
                <a:latin typeface="Calibri"/>
                <a:ea typeface="Calibri"/>
                <a:cs typeface="Calibri"/>
                <a:sym typeface="Calibri"/>
              </a:rPr>
              <a:t>. The H. John Heinz III College, Carnegie Mellon University</a:t>
            </a:r>
            <a:endParaRPr lang="en-US" sz="2000" b="0" i="0" u="none" strike="noStrike" cap="small" dirty="0">
              <a:solidFill>
                <a:srgbClr val="000000"/>
              </a:solidFill>
              <a:latin typeface="Calibri"/>
              <a:ea typeface="Calibri"/>
              <a:cs typeface="Calibri"/>
              <a:sym typeface="Calibri"/>
            </a:endParaRPr>
          </a:p>
        </p:txBody>
      </p:sp>
      <p:sp>
        <p:nvSpPr>
          <p:cNvPr id="4" name="Text Placeholder 3"/>
          <p:cNvSpPr>
            <a:spLocks noGrp="1"/>
          </p:cNvSpPr>
          <p:nvPr>
            <p:ph type="body" idx="1"/>
          </p:nvPr>
        </p:nvSpPr>
        <p:spPr/>
        <p:txBody>
          <a:bodyPr/>
          <a:lstStyle/>
          <a:p>
            <a:pPr marL="203200" indent="0">
              <a:buNone/>
            </a:pPr>
            <a:r>
              <a:rPr lang="en-US" dirty="0" smtClean="0">
                <a:latin typeface="Calibri" panose="020F0502020204030204" pitchFamily="34" charset="0"/>
              </a:rPr>
              <a:t>Barriers to recruitment of women in IT:</a:t>
            </a:r>
          </a:p>
          <a:p>
            <a:r>
              <a:rPr lang="en-US" dirty="0" smtClean="0">
                <a:latin typeface="Calibri" panose="020F0502020204030204" pitchFamily="34" charset="0"/>
              </a:rPr>
              <a:t>Subtle job posting bias deter women from seeking technical positions. </a:t>
            </a:r>
          </a:p>
          <a:p>
            <a:r>
              <a:rPr lang="en-US" dirty="0" smtClean="0">
                <a:latin typeface="Calibri" panose="020F0502020204030204" pitchFamily="34" charset="0"/>
              </a:rPr>
              <a:t>Stereotypical environments (e.g. Star Trek posters, video games, etc.) marginally reduce women’s identification with the computer science field. </a:t>
            </a:r>
            <a:endParaRPr lang="en-US" dirty="0">
              <a:latin typeface="Calibri" panose="020F0502020204030204" pitchFamily="34" charset="0"/>
            </a:endParaRPr>
          </a:p>
          <a:p>
            <a:pPr marL="203200" indent="0">
              <a:buNone/>
            </a:pPr>
            <a:r>
              <a:rPr lang="en-US" dirty="0" smtClean="0">
                <a:latin typeface="Calibri" panose="020F0502020204030204" pitchFamily="34" charset="0"/>
              </a:rPr>
              <a:t>Barriers to retention of women in IT:</a:t>
            </a:r>
          </a:p>
          <a:p>
            <a:r>
              <a:rPr lang="en-US" dirty="0" smtClean="0">
                <a:latin typeface="Calibri" panose="020F0502020204030204" pitchFamily="34" charset="0"/>
              </a:rPr>
              <a:t>The IT field lacks a culture of collaboration  and hands-on learning, causing women to feel isolated in their working environments.</a:t>
            </a:r>
          </a:p>
          <a:p>
            <a:r>
              <a:rPr lang="en-US" dirty="0" smtClean="0">
                <a:latin typeface="Calibri" panose="020F0502020204030204" pitchFamily="34" charset="0"/>
              </a:rPr>
              <a:t>The stereotypical perception of women as less technologically capable than men perpetuates the underrepresentation of women in the IT field. </a:t>
            </a:r>
          </a:p>
          <a:p>
            <a:pPr marL="203200" indent="0">
              <a:buNone/>
            </a:pPr>
            <a:r>
              <a:rPr lang="en-US" b="1" dirty="0">
                <a:latin typeface="Calibri" panose="020F0502020204030204" pitchFamily="34" charset="0"/>
              </a:rPr>
              <a:t>Small businesses have more flexibility to propose and implement interventions rapidly</a:t>
            </a:r>
            <a:r>
              <a:rPr lang="en-US" b="1" dirty="0" smtClean="0">
                <a:latin typeface="Calibri" panose="020F0502020204030204" pitchFamily="34" charset="0"/>
              </a:rPr>
              <a:t>. Opportunities </a:t>
            </a:r>
            <a:r>
              <a:rPr lang="en-US" b="1" dirty="0">
                <a:latin typeface="Calibri" panose="020F0502020204030204" pitchFamily="34" charset="0"/>
              </a:rPr>
              <a:t>for small </a:t>
            </a:r>
            <a:r>
              <a:rPr lang="en-US" b="1" dirty="0" smtClean="0">
                <a:latin typeface="Calibri" panose="020F0502020204030204" pitchFamily="34" charset="0"/>
              </a:rPr>
              <a:t>businesses</a:t>
            </a:r>
            <a:r>
              <a:rPr lang="en-US" b="1" dirty="0">
                <a:latin typeface="Calibri" panose="020F0502020204030204" pitchFamily="34" charset="0"/>
              </a:rPr>
              <a:t>:</a:t>
            </a:r>
            <a:endParaRPr lang="en-US" b="1" dirty="0" smtClean="0">
              <a:latin typeface="Calibri" panose="020F0502020204030204" pitchFamily="34" charset="0"/>
            </a:endParaRPr>
          </a:p>
          <a:p>
            <a:r>
              <a:rPr lang="en-US" dirty="0" smtClean="0">
                <a:latin typeface="Calibri" panose="020F0502020204030204" pitchFamily="34" charset="0"/>
              </a:rPr>
              <a:t>Adapt organizational environment to </a:t>
            </a:r>
            <a:r>
              <a:rPr lang="en-US" dirty="0">
                <a:latin typeface="Calibri" panose="020F0502020204030204" pitchFamily="34" charset="0"/>
              </a:rPr>
              <a:t>accommodate diverse populations, including </a:t>
            </a:r>
            <a:r>
              <a:rPr lang="en-US" dirty="0" smtClean="0">
                <a:latin typeface="Calibri" panose="020F0502020204030204" pitchFamily="34" charset="0"/>
              </a:rPr>
              <a:t>women</a:t>
            </a:r>
          </a:p>
          <a:p>
            <a:r>
              <a:rPr lang="en-US" dirty="0" smtClean="0">
                <a:latin typeface="Calibri" panose="020F0502020204030204" pitchFamily="34" charset="0"/>
              </a:rPr>
              <a:t>Encourage </a:t>
            </a:r>
            <a:r>
              <a:rPr lang="en-US" dirty="0">
                <a:latin typeface="Calibri" panose="020F0502020204030204" pitchFamily="34" charset="0"/>
              </a:rPr>
              <a:t>recruitment and implement mentoring programs for women in </a:t>
            </a:r>
            <a:r>
              <a:rPr lang="en-US" dirty="0" smtClean="0">
                <a:latin typeface="Calibri" panose="020F0502020204030204" pitchFamily="34" charset="0"/>
              </a:rPr>
              <a:t>IT</a:t>
            </a:r>
          </a:p>
          <a:p>
            <a:r>
              <a:rPr lang="en-US" dirty="0" smtClean="0">
                <a:latin typeface="Calibri" panose="020F0502020204030204" pitchFamily="34" charset="0"/>
              </a:rPr>
              <a:t>Provide access to professional </a:t>
            </a:r>
            <a:r>
              <a:rPr lang="en-US" dirty="0">
                <a:latin typeface="Calibri" panose="020F0502020204030204" pitchFamily="34" charset="0"/>
              </a:rPr>
              <a:t>technical societies </a:t>
            </a:r>
            <a:r>
              <a:rPr lang="en-US" dirty="0" smtClean="0">
                <a:latin typeface="Calibri" panose="020F0502020204030204" pitchFamily="34" charset="0"/>
              </a:rPr>
              <a:t> that can </a:t>
            </a:r>
            <a:r>
              <a:rPr lang="en-US" dirty="0">
                <a:latin typeface="Calibri" panose="020F0502020204030204" pitchFamily="34" charset="0"/>
              </a:rPr>
              <a:t>be alternatives to internal </a:t>
            </a:r>
            <a:r>
              <a:rPr lang="en-US" dirty="0" smtClean="0">
                <a:latin typeface="Calibri" panose="020F0502020204030204" pitchFamily="34" charset="0"/>
              </a:rPr>
              <a:t>mentoring program</a:t>
            </a:r>
            <a:endParaRPr lang="en-US" dirty="0">
              <a:latin typeface="Calibri" panose="020F0502020204030204" pitchFamily="34" charset="0"/>
            </a:endParaRPr>
          </a:p>
          <a:p>
            <a:pPr marL="203200" indent="0">
              <a:buNone/>
            </a:pPr>
            <a:endParaRPr lang="en-US"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2712" b="90286"/>
          <a:stretch/>
        </p:blipFill>
        <p:spPr>
          <a:xfrm>
            <a:off x="-3349" y="6324600"/>
            <a:ext cx="9147349" cy="533400"/>
          </a:xfrm>
          <a:prstGeom prst="rect">
            <a:avLst/>
          </a:prstGeom>
        </p:spPr>
      </p:pic>
      <p:sp>
        <p:nvSpPr>
          <p:cNvPr id="8" name="Footer Placeholder 1"/>
          <p:cNvSpPr>
            <a:spLocks noGrp="1"/>
          </p:cNvSpPr>
          <p:nvPr>
            <p:ph type="ftr" idx="11"/>
          </p:nvPr>
        </p:nvSpPr>
        <p:spPr>
          <a:xfrm>
            <a:off x="0" y="6468591"/>
            <a:ext cx="8153400" cy="365125"/>
          </a:xfrm>
        </p:spPr>
        <p:txBody>
          <a:bodyPr/>
          <a:lstStyle/>
          <a:p>
            <a:pPr algn="r"/>
            <a:r>
              <a:rPr lang="en-US" sz="1050" dirty="0" smtClean="0">
                <a:latin typeface="Calibri" panose="020F0502020204030204" pitchFamily="34" charset="0"/>
              </a:rPr>
              <a:t>Blakemore, E. et al. (2014). Women in IT: Recruit Them &amp; Retain Them. </a:t>
            </a:r>
            <a:endParaRPr lang="en-US" sz="1050" dirty="0" smtClean="0">
              <a:latin typeface="Calibri" panose="020F0502020204030204" pitchFamily="34" charset="0"/>
            </a:endParaRPr>
          </a:p>
          <a:p>
            <a:pPr algn="r"/>
            <a:r>
              <a:rPr lang="en-US" sz="1050" dirty="0" smtClean="0">
                <a:latin typeface="Calibri" panose="020F0502020204030204" pitchFamily="34" charset="0"/>
              </a:rPr>
              <a:t>Taken </a:t>
            </a:r>
            <a:r>
              <a:rPr lang="en-US" sz="1050" dirty="0">
                <a:latin typeface="Calibri" panose="020F0502020204030204" pitchFamily="34" charset="0"/>
              </a:rPr>
              <a:t>from </a:t>
            </a:r>
            <a:r>
              <a:rPr lang="en-US" sz="1050" i="1" dirty="0">
                <a:latin typeface="Calibri" panose="020F0502020204030204" pitchFamily="34" charset="0"/>
              </a:rPr>
              <a:t>Career Choices of Female Engineers: A Summary of a Workshop</a:t>
            </a:r>
            <a:r>
              <a:rPr lang="en-US" sz="1050" dirty="0">
                <a:latin typeface="Calibri" panose="020F0502020204030204" pitchFamily="34" charset="0"/>
              </a:rPr>
              <a:t>. The National Academies Press, 2014.</a:t>
            </a:r>
          </a:p>
          <a:p>
            <a:pPr algn="r"/>
            <a:r>
              <a:rPr lang="en-US" sz="1050" dirty="0" smtClean="0">
                <a:latin typeface="Calibri" panose="020F0502020204030204" pitchFamily="34" charset="0"/>
              </a:rPr>
              <a:t>.</a:t>
            </a:r>
            <a:endParaRPr lang="en-US" sz="1050" dirty="0">
              <a:latin typeface="Calibri" panose="020F0502020204030204" pitchFamily="34" charset="0"/>
            </a:endParaRPr>
          </a:p>
        </p:txBody>
      </p:sp>
      <p:cxnSp>
        <p:nvCxnSpPr>
          <p:cNvPr id="9" name="Straight Connector 8"/>
          <p:cNvCxnSpPr/>
          <p:nvPr/>
        </p:nvCxnSpPr>
        <p:spPr>
          <a:xfrm>
            <a:off x="0" y="6324600"/>
            <a:ext cx="9144000" cy="0"/>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2712" b="90286"/>
          <a:stretch/>
        </p:blipFill>
        <p:spPr>
          <a:xfrm>
            <a:off x="-3349" y="6324600"/>
            <a:ext cx="9147349" cy="5334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6580"/>
          <a:stretch/>
        </p:blipFill>
        <p:spPr>
          <a:xfrm>
            <a:off x="0" y="0"/>
            <a:ext cx="9144000" cy="1371600"/>
          </a:xfrm>
          <a:prstGeom prst="rect">
            <a:avLst/>
          </a:prstGeom>
        </p:spPr>
      </p:pic>
      <p:sp>
        <p:nvSpPr>
          <p:cNvPr id="174" name="Shape 174"/>
          <p:cNvSpPr txBox="1">
            <a:spLocks noGrp="1"/>
          </p:cNvSpPr>
          <p:nvPr>
            <p:ph type="body" idx="1"/>
          </p:nvPr>
        </p:nvSpPr>
        <p:spPr>
          <a:xfrm>
            <a:off x="457200" y="1676401"/>
            <a:ext cx="8229600" cy="40386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2000" i="0" u="none" strike="noStrike" dirty="0" smtClean="0">
                <a:solidFill>
                  <a:schemeClr val="dk1"/>
                </a:solidFill>
                <a:latin typeface="Calibri"/>
                <a:ea typeface="Calibri"/>
                <a:cs typeface="Calibri"/>
                <a:sym typeface="Calibri"/>
              </a:rPr>
              <a:t>What </a:t>
            </a:r>
            <a:r>
              <a:rPr lang="en-US" sz="2000" i="0" u="none" strike="noStrike" dirty="0">
                <a:solidFill>
                  <a:schemeClr val="dk1"/>
                </a:solidFill>
                <a:latin typeface="Calibri"/>
                <a:ea typeface="Calibri"/>
                <a:cs typeface="Calibri"/>
                <a:sym typeface="Calibri"/>
              </a:rPr>
              <a:t>is needed to create environments where </a:t>
            </a:r>
            <a:r>
              <a:rPr lang="en-US" sz="2000" i="1" u="none" strike="noStrike" dirty="0">
                <a:solidFill>
                  <a:schemeClr val="dk1"/>
                </a:solidFill>
                <a:latin typeface="Calibri"/>
                <a:ea typeface="Calibri"/>
                <a:cs typeface="Calibri"/>
                <a:sym typeface="Calibri"/>
              </a:rPr>
              <a:t>all </a:t>
            </a:r>
            <a:r>
              <a:rPr lang="en-US" sz="2000" i="0" u="none" strike="noStrike" dirty="0">
                <a:solidFill>
                  <a:schemeClr val="dk1"/>
                </a:solidFill>
                <a:latin typeface="Calibri"/>
                <a:ea typeface="Calibri"/>
                <a:cs typeface="Calibri"/>
                <a:sym typeface="Calibri"/>
              </a:rPr>
              <a:t>people feel comfortable, rather than just one group?</a:t>
            </a:r>
          </a:p>
          <a:p>
            <a:pPr marL="0" marR="0" lvl="0" indent="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342900" marR="0" lvl="0" indent="-342900" algn="l" rtl="0">
              <a:spcBef>
                <a:spcPts val="400"/>
              </a:spcBef>
              <a:buClr>
                <a:schemeClr val="dk1"/>
              </a:buClr>
              <a:buSzPct val="100000"/>
              <a:buFont typeface="Arial"/>
              <a:buChar char="•"/>
            </a:pPr>
            <a:r>
              <a:rPr lang="en-US" sz="1800" dirty="0" smtClean="0">
                <a:solidFill>
                  <a:schemeClr val="dk1"/>
                </a:solidFill>
                <a:latin typeface="Calibri"/>
                <a:ea typeface="Calibri"/>
                <a:cs typeface="Calibri"/>
                <a:sym typeface="Calibri"/>
              </a:rPr>
              <a:t>An u</a:t>
            </a:r>
            <a:r>
              <a:rPr lang="en-US" sz="1800" b="0" i="0" u="none" strike="noStrike" cap="none" baseline="0" dirty="0" smtClean="0">
                <a:solidFill>
                  <a:schemeClr val="dk1"/>
                </a:solidFill>
                <a:latin typeface="Calibri"/>
                <a:ea typeface="Calibri"/>
                <a:cs typeface="Calibri"/>
                <a:sym typeface="Calibri"/>
              </a:rPr>
              <a:t>nderstanding that diversity brings value to every field</a:t>
            </a:r>
            <a:endParaRPr lang="en-US" sz="1800" dirty="0">
              <a:solidFill>
                <a:schemeClr val="dk1"/>
              </a:solidFill>
              <a:latin typeface="Calibri"/>
              <a:ea typeface="Calibri"/>
              <a:cs typeface="Calibri"/>
              <a:sym typeface="Calibri"/>
            </a:endParaRPr>
          </a:p>
          <a:p>
            <a:pPr marL="0" marR="0" lvl="0" indent="0" algn="l" rtl="0">
              <a:spcBef>
                <a:spcPts val="400"/>
              </a:spcBef>
              <a:buClr>
                <a:schemeClr val="dk1"/>
              </a:buClr>
              <a:buSzPct val="100000"/>
              <a:buNone/>
            </a:pPr>
            <a:endParaRPr lang="en-US" sz="1800" b="0" i="0" u="none" strike="noStrike" cap="none" baseline="0" dirty="0">
              <a:solidFill>
                <a:schemeClr val="dk1"/>
              </a:solidFill>
              <a:latin typeface="Calibri"/>
              <a:ea typeface="Calibri"/>
              <a:cs typeface="Calibri"/>
              <a:sym typeface="Calibri"/>
            </a:endParaRPr>
          </a:p>
          <a:p>
            <a:pPr marL="342900" marR="0" lvl="0" indent="-342900" algn="l" rtl="0">
              <a:spcBef>
                <a:spcPts val="400"/>
              </a:spcBef>
              <a:buClr>
                <a:schemeClr val="dk1"/>
              </a:buClr>
              <a:buSzPct val="100000"/>
              <a:buFont typeface="Arial"/>
              <a:buChar char="•"/>
            </a:pPr>
            <a:r>
              <a:rPr lang="en-US" sz="1800" dirty="0" smtClean="0">
                <a:solidFill>
                  <a:schemeClr val="dk1"/>
                </a:solidFill>
                <a:latin typeface="Calibri"/>
                <a:ea typeface="Calibri"/>
                <a:cs typeface="Calibri"/>
                <a:sym typeface="Calibri"/>
              </a:rPr>
              <a:t>A change in paradigm, from gender neutrality, which often means the environment favors men, to a paradigm of inclusion</a:t>
            </a:r>
          </a:p>
          <a:p>
            <a:pPr marL="342900" marR="0" lvl="0" indent="-342900" algn="l" rtl="0">
              <a:spcBef>
                <a:spcPts val="400"/>
              </a:spcBef>
              <a:buClr>
                <a:schemeClr val="dk1"/>
              </a:buClr>
              <a:buSzPct val="100000"/>
              <a:buFont typeface="Arial"/>
              <a:buChar char="•"/>
            </a:pPr>
            <a:endParaRPr lang="en-US" sz="1800" dirty="0">
              <a:solidFill>
                <a:schemeClr val="dk1"/>
              </a:solidFill>
              <a:latin typeface="Calibri"/>
              <a:ea typeface="Calibri"/>
              <a:cs typeface="Calibri"/>
              <a:sym typeface="Calibri"/>
            </a:endParaRPr>
          </a:p>
          <a:p>
            <a:pPr marL="342900" marR="0" lvl="0" indent="-342900" algn="l" rtl="0">
              <a:spcBef>
                <a:spcPts val="400"/>
              </a:spcBef>
              <a:buClr>
                <a:schemeClr val="dk1"/>
              </a:buClr>
              <a:buSzPct val="100000"/>
              <a:buFont typeface="Arial"/>
              <a:buChar char="•"/>
            </a:pPr>
            <a:r>
              <a:rPr lang="en-US" sz="1800" dirty="0" smtClean="0">
                <a:solidFill>
                  <a:schemeClr val="dk1"/>
                </a:solidFill>
                <a:latin typeface="Calibri"/>
                <a:ea typeface="Calibri"/>
                <a:cs typeface="Calibri"/>
                <a:sym typeface="Calibri"/>
              </a:rPr>
              <a:t>Action taken by management to define success by taking gender into consideration</a:t>
            </a:r>
          </a:p>
          <a:p>
            <a:pPr marL="342900" marR="0" lvl="0" indent="-342900" algn="l" rtl="0">
              <a:spcBef>
                <a:spcPts val="400"/>
              </a:spcBef>
              <a:buClr>
                <a:schemeClr val="dk1"/>
              </a:buClr>
              <a:buSzPct val="100000"/>
              <a:buFont typeface="Arial"/>
              <a:buChar char="•"/>
            </a:pPr>
            <a:endParaRPr lang="en-US" sz="1800" b="0" i="0" u="none" strike="noStrike" cap="none" baseline="0" dirty="0">
              <a:solidFill>
                <a:schemeClr val="dk1"/>
              </a:solidFill>
              <a:latin typeface="Calibri"/>
              <a:ea typeface="Calibri"/>
              <a:cs typeface="Calibri"/>
              <a:sym typeface="Calibri"/>
            </a:endParaRPr>
          </a:p>
          <a:p>
            <a:pPr marL="0" marR="0" lvl="0" indent="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0" marR="0" lvl="0" indent="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sp>
        <p:nvSpPr>
          <p:cNvPr id="4" name="Footer Placeholder 3"/>
          <p:cNvSpPr>
            <a:spLocks noGrp="1"/>
          </p:cNvSpPr>
          <p:nvPr>
            <p:ph type="ftr" idx="11"/>
          </p:nvPr>
        </p:nvSpPr>
        <p:spPr>
          <a:xfrm>
            <a:off x="-22608" y="6408737"/>
            <a:ext cx="8458200" cy="365125"/>
          </a:xfrm>
        </p:spPr>
        <p:txBody>
          <a:bodyPr/>
          <a:lstStyle/>
          <a:p>
            <a:pPr algn="r"/>
            <a:r>
              <a:rPr lang="en-US" sz="1050" dirty="0" smtClean="0">
                <a:latin typeface="Calibri" panose="020F0502020204030204" pitchFamily="34" charset="0"/>
              </a:rPr>
              <a:t>Taken from </a:t>
            </a:r>
            <a:r>
              <a:rPr lang="en-US" sz="1050" i="1" dirty="0" smtClean="0">
                <a:latin typeface="Calibri" panose="020F0502020204030204" pitchFamily="34" charset="0"/>
              </a:rPr>
              <a:t>Career Choices of Female Engineers: A Summary of a Workshop</a:t>
            </a:r>
            <a:r>
              <a:rPr lang="en-US" sz="1050" dirty="0" smtClean="0">
                <a:latin typeface="Calibri" panose="020F0502020204030204" pitchFamily="34" charset="0"/>
              </a:rPr>
              <a:t>. The National Academies Press, 2014.</a:t>
            </a:r>
            <a:endParaRPr lang="en-US" sz="1050" dirty="0">
              <a:latin typeface="Calibri" panose="020F0502020204030204" pitchFamily="34" charset="0"/>
            </a:endParaRPr>
          </a:p>
        </p:txBody>
      </p:sp>
      <p:cxnSp>
        <p:nvCxnSpPr>
          <p:cNvPr id="7" name="Straight Connector 6"/>
          <p:cNvCxnSpPr/>
          <p:nvPr/>
        </p:nvCxnSpPr>
        <p:spPr>
          <a:xfrm>
            <a:off x="0" y="6324600"/>
            <a:ext cx="9144000" cy="0"/>
          </a:xfrm>
          <a:prstGeom prst="line">
            <a:avLst/>
          </a:prstGeom>
        </p:spPr>
        <p:style>
          <a:lnRef idx="2">
            <a:schemeClr val="accent6"/>
          </a:lnRef>
          <a:fillRef idx="0">
            <a:schemeClr val="accent6"/>
          </a:fillRef>
          <a:effectRef idx="1">
            <a:schemeClr val="accent6"/>
          </a:effectRef>
          <a:fontRef idx="minor">
            <a:schemeClr val="tx1"/>
          </a:fontRef>
        </p:style>
      </p:cxnSp>
      <p:sp>
        <p:nvSpPr>
          <p:cNvPr id="2" name="TextBox 1"/>
          <p:cNvSpPr txBox="1"/>
          <p:nvPr/>
        </p:nvSpPr>
        <p:spPr>
          <a:xfrm>
            <a:off x="364253" y="301079"/>
            <a:ext cx="7642609" cy="769441"/>
          </a:xfrm>
          <a:prstGeom prst="rect">
            <a:avLst/>
          </a:prstGeom>
          <a:noFill/>
        </p:spPr>
        <p:txBody>
          <a:bodyPr wrap="square" rtlCol="0">
            <a:spAutoFit/>
          </a:bodyPr>
          <a:lstStyle/>
          <a:p>
            <a:r>
              <a:rPr lang="en-US" sz="4400" b="1" cap="small" dirty="0">
                <a:solidFill>
                  <a:schemeClr val="dk1"/>
                </a:solidFill>
                <a:latin typeface="Calibri"/>
                <a:ea typeface="Calibri"/>
                <a:cs typeface="Calibri"/>
                <a:sym typeface="Calibri"/>
              </a:rPr>
              <a:t>Closing </a:t>
            </a:r>
            <a:r>
              <a:rPr lang="en-US" sz="4400" b="1" cap="small" dirty="0" smtClean="0">
                <a:solidFill>
                  <a:schemeClr val="dk1"/>
                </a:solidFill>
                <a:latin typeface="Calibri"/>
                <a:ea typeface="Calibri"/>
                <a:cs typeface="Calibri"/>
                <a:sym typeface="Calibri"/>
              </a:rPr>
              <a:t>Discussion</a:t>
            </a:r>
            <a:endParaRPr lang="en-US" sz="4400"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6580"/>
          <a:stretch/>
        </p:blipFill>
        <p:spPr>
          <a:xfrm>
            <a:off x="0" y="0"/>
            <a:ext cx="9144000" cy="1371600"/>
          </a:xfrm>
          <a:prstGeom prst="rect">
            <a:avLst/>
          </a:prstGeom>
        </p:spPr>
      </p:pic>
      <p:sp>
        <p:nvSpPr>
          <p:cNvPr id="90" name="Shape 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none" strike="noStrike" cap="small" dirty="0">
                <a:solidFill>
                  <a:schemeClr val="dk1"/>
                </a:solidFill>
                <a:latin typeface="Calibri"/>
                <a:ea typeface="Calibri"/>
                <a:cs typeface="Calibri"/>
                <a:sym typeface="Calibri"/>
              </a:rPr>
              <a:t>Background</a:t>
            </a:r>
          </a:p>
        </p:txBody>
      </p:sp>
      <p:sp>
        <p:nvSpPr>
          <p:cNvPr id="91" name="Shape 91"/>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000000"/>
              </a:buClr>
              <a:buSzPct val="25000"/>
              <a:buFont typeface="Arial"/>
              <a:buNone/>
            </a:pPr>
            <a:r>
              <a:rPr lang="en-US" sz="1800" b="0" i="0" u="none" strike="noStrike" cap="none" baseline="0" dirty="0">
                <a:solidFill>
                  <a:srgbClr val="000000"/>
                </a:solidFill>
                <a:latin typeface="Calibri" panose="020F0502020204030204" pitchFamily="34" charset="0"/>
                <a:ea typeface="Calibri"/>
                <a:cs typeface="Calibri"/>
                <a:sym typeface="Calibri"/>
              </a:rPr>
              <a:t>As part of a project to examine the career outcomes of </a:t>
            </a:r>
            <a:r>
              <a:rPr lang="en-US" sz="1800" b="0" i="0" u="none" strike="noStrike" cap="none" baseline="0" dirty="0" smtClean="0">
                <a:solidFill>
                  <a:srgbClr val="000000"/>
                </a:solidFill>
                <a:latin typeface="Calibri" panose="020F0502020204030204" pitchFamily="34" charset="0"/>
                <a:ea typeface="Calibri"/>
                <a:cs typeface="Calibri"/>
                <a:sym typeface="Calibri"/>
              </a:rPr>
              <a:t>female </a:t>
            </a:r>
            <a:r>
              <a:rPr lang="en-US" sz="1800" b="0" i="0" u="none" strike="noStrike" cap="none" baseline="0" dirty="0">
                <a:solidFill>
                  <a:srgbClr val="000000"/>
                </a:solidFill>
                <a:latin typeface="Calibri" panose="020F0502020204030204" pitchFamily="34" charset="0"/>
                <a:ea typeface="Calibri"/>
                <a:cs typeface="Calibri"/>
                <a:sym typeface="Calibri"/>
              </a:rPr>
              <a:t>recipients of bachelor’s degree in engineering, the National Research Council Committee on Women in Science, Engineering, and Medicine (CWSEM) held a workshop on April 24, 2013, titled “Career Outcomes of Female Engineering Bachelor's Degree Recipients”. The project was supported by the National Science Foundation (Grant No</a:t>
            </a:r>
            <a:r>
              <a:rPr lang="en-US" sz="1800" b="0" i="0" u="none" strike="noStrike" cap="none" baseline="0" dirty="0">
                <a:solidFill>
                  <a:schemeClr val="dk1"/>
                </a:solidFill>
                <a:latin typeface="Calibri" panose="020F0502020204030204" pitchFamily="34" charset="0"/>
                <a:ea typeface="Calibri"/>
                <a:cs typeface="Calibri"/>
                <a:sym typeface="Calibri"/>
              </a:rPr>
              <a:t>. 1137641</a:t>
            </a:r>
            <a:r>
              <a:rPr lang="en-US" sz="1800" b="0" i="0" u="none" strike="noStrike" cap="none" baseline="0" dirty="0">
                <a:solidFill>
                  <a:srgbClr val="4A4849"/>
                </a:solidFill>
                <a:latin typeface="Calibri" panose="020F0502020204030204" pitchFamily="34" charset="0"/>
                <a:ea typeface="Calibri"/>
                <a:cs typeface="Calibri"/>
                <a:sym typeface="Calibri"/>
              </a:rPr>
              <a:t>)</a:t>
            </a:r>
            <a:r>
              <a:rPr lang="en-US" sz="1800" b="0" i="0" u="none" strike="noStrike" cap="none" baseline="0" dirty="0">
                <a:solidFill>
                  <a:srgbClr val="4A4849"/>
                </a:solidFill>
                <a:latin typeface="Calibri" panose="020F0502020204030204" pitchFamily="34" charset="0"/>
                <a:ea typeface="arial"/>
                <a:cs typeface="arial"/>
                <a:sym typeface="arial"/>
              </a:rPr>
              <a:t>. </a:t>
            </a:r>
          </a:p>
          <a:p>
            <a:pPr marL="0" marR="0" lvl="0" indent="0" algn="l" rtl="0">
              <a:lnSpc>
                <a:spcPct val="80000"/>
              </a:lnSpc>
              <a:spcBef>
                <a:spcPts val="370"/>
              </a:spcBef>
              <a:buClr>
                <a:schemeClr val="dk1"/>
              </a:buClr>
              <a:buFont typeface="Arial"/>
              <a:buNone/>
            </a:pPr>
            <a:endParaRPr sz="1800" b="0" i="0" u="none" strike="noStrike" cap="none" baseline="0" dirty="0">
              <a:solidFill>
                <a:srgbClr val="000000"/>
              </a:solidFill>
              <a:latin typeface="Calibri" panose="020F0502020204030204" pitchFamily="34" charset="0"/>
              <a:ea typeface="Calibri"/>
              <a:cs typeface="Calibri"/>
              <a:sym typeface="Calibri"/>
            </a:endParaRPr>
          </a:p>
          <a:p>
            <a:pPr marL="0" marR="0" lvl="0" indent="0" algn="l" rtl="0">
              <a:lnSpc>
                <a:spcPct val="80000"/>
              </a:lnSpc>
              <a:spcBef>
                <a:spcPts val="370"/>
              </a:spcBef>
              <a:buClr>
                <a:srgbClr val="000000"/>
              </a:buClr>
              <a:buSzPct val="25000"/>
              <a:buFont typeface="Arial"/>
              <a:buNone/>
            </a:pPr>
            <a:r>
              <a:rPr lang="en-US" sz="1800" b="0" i="0" u="none" strike="noStrike" cap="none" baseline="0" dirty="0" smtClean="0">
                <a:solidFill>
                  <a:srgbClr val="000000"/>
                </a:solidFill>
                <a:latin typeface="Calibri" panose="020F0502020204030204" pitchFamily="34" charset="0"/>
                <a:ea typeface="Calibri"/>
                <a:cs typeface="Calibri"/>
                <a:sym typeface="Calibri"/>
              </a:rPr>
              <a:t>The workshop was designed </a:t>
            </a:r>
            <a:r>
              <a:rPr lang="en-US" sz="1800" b="0" i="0" u="none" strike="noStrike" cap="none" baseline="0" dirty="0">
                <a:solidFill>
                  <a:srgbClr val="000000"/>
                </a:solidFill>
                <a:latin typeface="Calibri" panose="020F0502020204030204" pitchFamily="34" charset="0"/>
                <a:ea typeface="Calibri"/>
                <a:cs typeface="Calibri"/>
                <a:sym typeface="Calibri"/>
              </a:rPr>
              <a:t>to </a:t>
            </a:r>
            <a:r>
              <a:rPr lang="en-US" sz="1800" b="0" i="0" u="none" strike="noStrike" cap="none" baseline="0" dirty="0" smtClean="0">
                <a:solidFill>
                  <a:srgbClr val="000000"/>
                </a:solidFill>
                <a:latin typeface="Calibri" panose="020F0502020204030204" pitchFamily="34" charset="0"/>
                <a:ea typeface="Calibri"/>
                <a:cs typeface="Calibri"/>
                <a:sym typeface="Calibri"/>
              </a:rPr>
              <a:t>increase </a:t>
            </a:r>
            <a:r>
              <a:rPr lang="en-US" sz="1800" b="0" i="0" u="none" strike="noStrike" cap="none" baseline="0" dirty="0">
                <a:solidFill>
                  <a:schemeClr val="dk1"/>
                </a:solidFill>
                <a:latin typeface="Calibri" panose="020F0502020204030204" pitchFamily="34" charset="0"/>
                <a:ea typeface="Calibri"/>
                <a:cs typeface="Calibri"/>
                <a:sym typeface="Calibri"/>
              </a:rPr>
              <a:t>(1) understanding </a:t>
            </a:r>
            <a:r>
              <a:rPr lang="en-US" sz="1800" b="0" i="0" u="none" strike="noStrike" cap="none" baseline="0" dirty="0" smtClean="0">
                <a:solidFill>
                  <a:schemeClr val="dk1"/>
                </a:solidFill>
                <a:latin typeface="Calibri" panose="020F0502020204030204" pitchFamily="34" charset="0"/>
                <a:ea typeface="Calibri"/>
                <a:cs typeface="Calibri"/>
                <a:sym typeface="Calibri"/>
              </a:rPr>
              <a:t>of gender </a:t>
            </a:r>
            <a:r>
              <a:rPr lang="en-US" sz="1800" b="0" i="0" u="none" strike="noStrike" cap="none" baseline="0" dirty="0">
                <a:solidFill>
                  <a:schemeClr val="dk1"/>
                </a:solidFill>
                <a:latin typeface="Calibri" panose="020F0502020204030204" pitchFamily="34" charset="0"/>
                <a:ea typeface="Calibri"/>
                <a:cs typeface="Calibri"/>
                <a:sym typeface="Calibri"/>
              </a:rPr>
              <a:t>differences in the recruitment, retention, and advancement of women at critical transition points and (2) </a:t>
            </a:r>
            <a:r>
              <a:rPr lang="en-US" sz="1800" b="0" i="0" u="none" strike="noStrike" cap="none" baseline="0" dirty="0" smtClean="0">
                <a:solidFill>
                  <a:schemeClr val="dk1"/>
                </a:solidFill>
                <a:latin typeface="Calibri" panose="020F0502020204030204" pitchFamily="34" charset="0"/>
                <a:ea typeface="Calibri"/>
                <a:cs typeface="Calibri"/>
                <a:sym typeface="Calibri"/>
              </a:rPr>
              <a:t>investigate </a:t>
            </a:r>
            <a:r>
              <a:rPr lang="en-US" sz="1800" b="0" i="0" u="none" strike="noStrike" cap="none" baseline="0" dirty="0">
                <a:solidFill>
                  <a:schemeClr val="dk1"/>
                </a:solidFill>
                <a:latin typeface="Calibri" panose="020F0502020204030204" pitchFamily="34" charset="0"/>
                <a:ea typeface="Calibri"/>
                <a:cs typeface="Calibri"/>
                <a:sym typeface="Calibri"/>
              </a:rPr>
              <a:t>and </a:t>
            </a:r>
            <a:r>
              <a:rPr lang="en-US" sz="1800" b="0" i="0" u="none" strike="noStrike" cap="none" baseline="0" dirty="0" smtClean="0">
                <a:solidFill>
                  <a:schemeClr val="dk1"/>
                </a:solidFill>
                <a:latin typeface="Calibri" panose="020F0502020204030204" pitchFamily="34" charset="0"/>
                <a:ea typeface="Calibri"/>
                <a:cs typeface="Calibri"/>
                <a:sym typeface="Calibri"/>
              </a:rPr>
              <a:t>share </a:t>
            </a:r>
            <a:r>
              <a:rPr lang="en-US" sz="1800" b="0" i="0" u="none" strike="noStrike" cap="none" baseline="0" dirty="0">
                <a:solidFill>
                  <a:schemeClr val="dk1"/>
                </a:solidFill>
                <a:latin typeface="Calibri" panose="020F0502020204030204" pitchFamily="34" charset="0"/>
                <a:ea typeface="Calibri"/>
                <a:cs typeface="Calibri"/>
                <a:sym typeface="Calibri"/>
              </a:rPr>
              <a:t>the best practices to facilitate career transitions and advancements for all.</a:t>
            </a:r>
          </a:p>
          <a:p>
            <a:pPr marL="0" marR="0" lvl="0" indent="0" algn="l" rtl="0">
              <a:lnSpc>
                <a:spcPct val="80000"/>
              </a:lnSpc>
              <a:spcBef>
                <a:spcPts val="370"/>
              </a:spcBef>
              <a:buClr>
                <a:schemeClr val="dk1"/>
              </a:buClr>
              <a:buFont typeface="Arial"/>
              <a:buNone/>
            </a:pPr>
            <a:endParaRPr sz="1800" b="0" i="0" u="none" strike="noStrike" cap="none" baseline="0" dirty="0">
              <a:solidFill>
                <a:srgbClr val="000000"/>
              </a:solidFill>
              <a:latin typeface="Calibri" panose="020F0502020204030204" pitchFamily="34" charset="0"/>
              <a:ea typeface="Calibri"/>
              <a:cs typeface="Calibri"/>
              <a:sym typeface="Calibri"/>
            </a:endParaRPr>
          </a:p>
          <a:p>
            <a:pPr marL="0" marR="0" lvl="0" indent="0" algn="l" rtl="0">
              <a:lnSpc>
                <a:spcPct val="80000"/>
              </a:lnSpc>
              <a:spcBef>
                <a:spcPts val="370"/>
              </a:spcBef>
              <a:buClr>
                <a:srgbClr val="000000"/>
              </a:buClr>
              <a:buSzPct val="25000"/>
              <a:buFont typeface="Arial"/>
              <a:buNone/>
            </a:pPr>
            <a:r>
              <a:rPr lang="en-US" sz="1800" b="0" i="0" u="none" strike="noStrike" cap="none" baseline="0" dirty="0">
                <a:solidFill>
                  <a:srgbClr val="000000"/>
                </a:solidFill>
                <a:latin typeface="Calibri" panose="020F0502020204030204" pitchFamily="34" charset="0"/>
                <a:ea typeface="Calibri"/>
                <a:cs typeface="Calibri"/>
                <a:sym typeface="Calibri"/>
              </a:rPr>
              <a:t>A summary of the </a:t>
            </a:r>
            <a:r>
              <a:rPr lang="en-US" sz="1800" b="0" i="0" u="none" strike="noStrike" cap="none" baseline="0" dirty="0" smtClean="0">
                <a:solidFill>
                  <a:srgbClr val="000000"/>
                </a:solidFill>
                <a:latin typeface="Calibri" panose="020F0502020204030204" pitchFamily="34" charset="0"/>
                <a:ea typeface="Calibri"/>
                <a:cs typeface="Calibri"/>
                <a:sym typeface="Calibri"/>
              </a:rPr>
              <a:t>workshop </a:t>
            </a:r>
            <a:r>
              <a:rPr lang="en-US" sz="1800" b="0" i="0" u="none" strike="noStrike" cap="none" baseline="0" dirty="0">
                <a:solidFill>
                  <a:srgbClr val="000000"/>
                </a:solidFill>
                <a:latin typeface="Calibri" panose="020F0502020204030204" pitchFamily="34" charset="0"/>
                <a:ea typeface="Calibri"/>
                <a:cs typeface="Calibri"/>
                <a:sym typeface="Calibri"/>
              </a:rPr>
              <a:t>was published in 2014. This overview highlights some presentations and data from the workshop summary. </a:t>
            </a:r>
          </a:p>
          <a:p>
            <a:pPr marL="0" marR="0" lvl="0" indent="0" algn="l" rtl="0">
              <a:lnSpc>
                <a:spcPct val="80000"/>
              </a:lnSpc>
              <a:spcBef>
                <a:spcPts val="259"/>
              </a:spcBef>
              <a:buClr>
                <a:schemeClr val="dk1"/>
              </a:buClr>
              <a:buFont typeface="Arial"/>
              <a:buNone/>
            </a:pPr>
            <a:endParaRPr sz="1300" b="0" i="0" u="none" strike="noStrike" cap="none" baseline="0" dirty="0">
              <a:solidFill>
                <a:srgbClr val="000000"/>
              </a:solidFill>
              <a:latin typeface="Calibri"/>
              <a:ea typeface="Calibri"/>
              <a:cs typeface="Calibri"/>
              <a:sym typeface="Calibri"/>
            </a:endParaRPr>
          </a:p>
          <a:p>
            <a:pPr marL="0" marR="0" lvl="0" indent="0" algn="l" rtl="0">
              <a:lnSpc>
                <a:spcPct val="80000"/>
              </a:lnSpc>
              <a:spcBef>
                <a:spcPts val="260"/>
              </a:spcBef>
              <a:buClr>
                <a:srgbClr val="000000"/>
              </a:buClr>
              <a:buSzPct val="25000"/>
              <a:buFont typeface="Arial"/>
              <a:buNone/>
            </a:pPr>
            <a:endParaRPr lang="en-US" sz="1300" b="0" i="0" u="none" strike="noStrike" cap="none" baseline="0" dirty="0" smtClean="0">
              <a:solidFill>
                <a:srgbClr val="000000"/>
              </a:solidFill>
              <a:latin typeface="Calibri"/>
              <a:ea typeface="Calibri"/>
              <a:cs typeface="Calibri"/>
              <a:sym typeface="Calibri"/>
            </a:endParaRPr>
          </a:p>
          <a:p>
            <a:pPr marL="0" marR="0" lvl="0" indent="0" algn="l" rtl="0">
              <a:lnSpc>
                <a:spcPct val="80000"/>
              </a:lnSpc>
              <a:spcBef>
                <a:spcPts val="260"/>
              </a:spcBef>
              <a:buClr>
                <a:srgbClr val="000000"/>
              </a:buClr>
              <a:buSzPct val="25000"/>
              <a:buFont typeface="Arial"/>
              <a:buNone/>
            </a:pPr>
            <a:endParaRPr lang="en-US" sz="1300" dirty="0">
              <a:latin typeface="Calibri"/>
              <a:ea typeface="Calibri"/>
              <a:cs typeface="Calibri"/>
              <a:sym typeface="Calibri"/>
            </a:endParaRPr>
          </a:p>
          <a:p>
            <a:pPr marL="0" marR="0" lvl="0" indent="0" algn="l" rtl="0">
              <a:lnSpc>
                <a:spcPct val="80000"/>
              </a:lnSpc>
              <a:spcBef>
                <a:spcPts val="260"/>
              </a:spcBef>
              <a:buClr>
                <a:srgbClr val="000000"/>
              </a:buClr>
              <a:buSzPct val="25000"/>
              <a:buFont typeface="Arial"/>
              <a:buNone/>
            </a:pPr>
            <a:r>
              <a:rPr lang="en-US" sz="1300" b="0" i="0" u="none" strike="noStrike" cap="none" baseline="0" dirty="0" smtClean="0">
                <a:solidFill>
                  <a:srgbClr val="000000"/>
                </a:solidFill>
                <a:latin typeface="Calibri"/>
                <a:ea typeface="Calibri"/>
                <a:cs typeface="Calibri"/>
                <a:sym typeface="Calibri"/>
              </a:rPr>
              <a:t>The </a:t>
            </a:r>
            <a:r>
              <a:rPr lang="en-US" sz="1300" b="0" i="0" u="none" strike="noStrike" cap="none" baseline="0" dirty="0">
                <a:solidFill>
                  <a:srgbClr val="000000"/>
                </a:solidFill>
                <a:latin typeface="Calibri"/>
                <a:ea typeface="Calibri"/>
                <a:cs typeface="Calibri"/>
                <a:sym typeface="Calibri"/>
              </a:rPr>
              <a:t>views expressed are those of individual conference participants and do not necessarily represent the views of all conference participants, the planning committee, the National Research Council, or the </a:t>
            </a:r>
            <a:r>
              <a:rPr lang="en-US" sz="1300" b="0" i="0" u="none" strike="noStrike" cap="none" baseline="0" dirty="0" smtClean="0">
                <a:solidFill>
                  <a:srgbClr val="000000"/>
                </a:solidFill>
                <a:latin typeface="Calibri"/>
                <a:ea typeface="Calibri"/>
                <a:cs typeface="Calibri"/>
                <a:sym typeface="Calibri"/>
              </a:rPr>
              <a:t>National Science Foundation. </a:t>
            </a:r>
            <a:endParaRPr lang="en-US" sz="1300" b="0" i="0" u="none" strike="noStrike" cap="none" baseline="0" dirty="0">
              <a:solidFill>
                <a:srgbClr val="000000"/>
              </a:solidFill>
              <a:latin typeface="Calibri"/>
              <a:ea typeface="Calibri"/>
              <a:cs typeface="Calibri"/>
              <a:sym typeface="Calibri"/>
            </a:endParaRPr>
          </a:p>
          <a:p>
            <a:pPr marL="0" marR="0" lvl="0" indent="0" algn="l" rtl="0">
              <a:lnSpc>
                <a:spcPct val="80000"/>
              </a:lnSpc>
              <a:spcBef>
                <a:spcPts val="296"/>
              </a:spcBef>
              <a:buClr>
                <a:schemeClr val="dk1"/>
              </a:buClr>
              <a:buFont typeface="Arial"/>
              <a:buNone/>
            </a:pPr>
            <a:endParaRPr sz="1500" b="0" i="0" u="none" strike="noStrike" cap="none" baseline="0" dirty="0">
              <a:solidFill>
                <a:srgbClr val="000000"/>
              </a:solidFill>
              <a:latin typeface="Arial"/>
              <a:ea typeface="Arial"/>
              <a:cs typeface="Arial"/>
              <a:sym typeface="Arial"/>
            </a:endParaRPr>
          </a:p>
          <a:p>
            <a:pPr marL="342900" marR="0" lvl="0" indent="-154940" algn="l" rtl="0">
              <a:lnSpc>
                <a:spcPct val="80000"/>
              </a:lnSpc>
              <a:spcBef>
                <a:spcPts val="592"/>
              </a:spcBef>
              <a:buClr>
                <a:schemeClr val="dk1"/>
              </a:buClr>
              <a:buFont typeface="Arial"/>
              <a:buNone/>
            </a:pPr>
            <a:endParaRPr sz="2950" b="0" i="0" u="none" strike="noStrike" cap="none" baseline="0" dirty="0">
              <a:solidFill>
                <a:schemeClr val="dk1"/>
              </a:solidFill>
              <a:latin typeface="Calibri"/>
              <a:ea typeface="Calibri"/>
              <a:cs typeface="Calibri"/>
              <a:sym typeface="Calibri"/>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2712" b="90286"/>
          <a:stretch/>
        </p:blipFill>
        <p:spPr>
          <a:xfrm>
            <a:off x="-3349" y="6324600"/>
            <a:ext cx="9147349" cy="533400"/>
          </a:xfrm>
          <a:prstGeom prst="rect">
            <a:avLst/>
          </a:prstGeom>
        </p:spPr>
      </p:pic>
      <p:sp>
        <p:nvSpPr>
          <p:cNvPr id="5" name="Footer Placeholder 3"/>
          <p:cNvSpPr>
            <a:spLocks noGrp="1"/>
          </p:cNvSpPr>
          <p:nvPr>
            <p:ph type="ftr" idx="11"/>
          </p:nvPr>
        </p:nvSpPr>
        <p:spPr>
          <a:xfrm>
            <a:off x="1219200" y="6324600"/>
            <a:ext cx="7339484" cy="533400"/>
          </a:xfrm>
          <a:noFill/>
        </p:spPr>
        <p:txBody>
          <a:bodyPr/>
          <a:lstStyle/>
          <a:p>
            <a:pPr algn="r"/>
            <a:r>
              <a:rPr lang="en-US" sz="1050" dirty="0" smtClean="0">
                <a:solidFill>
                  <a:schemeClr val="tx1"/>
                </a:solidFill>
                <a:latin typeface="Calibri" panose="020F0502020204030204" pitchFamily="34" charset="0"/>
              </a:rPr>
              <a:t>Taken from </a:t>
            </a:r>
            <a:r>
              <a:rPr lang="en-US" sz="1050" i="1" dirty="0" smtClean="0">
                <a:solidFill>
                  <a:schemeClr val="tx1"/>
                </a:solidFill>
                <a:latin typeface="Calibri" panose="020F0502020204030204" pitchFamily="34" charset="0"/>
              </a:rPr>
              <a:t>Career Choices of Female Engineers: A Summary of a Workshop</a:t>
            </a:r>
            <a:r>
              <a:rPr lang="en-US" sz="1050" dirty="0" smtClean="0">
                <a:solidFill>
                  <a:schemeClr val="tx1"/>
                </a:solidFill>
                <a:latin typeface="Calibri" panose="020F0502020204030204" pitchFamily="34" charset="0"/>
              </a:rPr>
              <a:t>. The National Academies Press, 2014.</a:t>
            </a:r>
            <a:endParaRPr lang="en-US" sz="1050" dirty="0">
              <a:solidFill>
                <a:schemeClr val="tx1"/>
              </a:solidFill>
              <a:latin typeface="Calibri" panose="020F0502020204030204" pitchFamily="34" charset="0"/>
            </a:endParaRPr>
          </a:p>
        </p:txBody>
      </p:sp>
      <p:cxnSp>
        <p:nvCxnSpPr>
          <p:cNvPr id="11" name="Straight Connector 10"/>
          <p:cNvCxnSpPr/>
          <p:nvPr/>
        </p:nvCxnSpPr>
        <p:spPr>
          <a:xfrm>
            <a:off x="0" y="6324600"/>
            <a:ext cx="9144000" cy="0"/>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2712" b="90286"/>
          <a:stretch/>
        </p:blipFill>
        <p:spPr>
          <a:xfrm>
            <a:off x="-3349" y="6324600"/>
            <a:ext cx="9147349" cy="5334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6580"/>
          <a:stretch/>
        </p:blipFill>
        <p:spPr>
          <a:xfrm>
            <a:off x="0" y="0"/>
            <a:ext cx="9144000" cy="1371600"/>
          </a:xfrm>
          <a:prstGeom prst="rect">
            <a:avLst/>
          </a:prstGeom>
        </p:spPr>
      </p:pic>
      <p:sp>
        <p:nvSpPr>
          <p:cNvPr id="97" name="Shape 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none" strike="noStrike" cap="small" dirty="0">
                <a:solidFill>
                  <a:schemeClr val="dk1"/>
                </a:solidFill>
                <a:latin typeface="Calibri"/>
                <a:ea typeface="Calibri"/>
                <a:cs typeface="Calibri"/>
                <a:sym typeface="Calibri"/>
              </a:rPr>
              <a:t>Introduction</a:t>
            </a:r>
          </a:p>
        </p:txBody>
      </p:sp>
      <p:sp>
        <p:nvSpPr>
          <p:cNvPr id="98" name="Shape 98"/>
          <p:cNvSpPr txBox="1">
            <a:spLocks noGrp="1"/>
          </p:cNvSpPr>
          <p:nvPr>
            <p:ph type="body" idx="1"/>
          </p:nvPr>
        </p:nvSpPr>
        <p:spPr>
          <a:xfrm>
            <a:off x="381001" y="1600200"/>
            <a:ext cx="8381999" cy="45720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1800" b="0" i="0" u="none" strike="noStrike" cap="none" baseline="0" dirty="0">
                <a:solidFill>
                  <a:schemeClr val="dk1"/>
                </a:solidFill>
                <a:latin typeface="Calibri"/>
                <a:ea typeface="Calibri"/>
                <a:cs typeface="Calibri"/>
                <a:sym typeface="Calibri"/>
              </a:rPr>
              <a:t>Despite decades of government, university, and employer efforts to close the gender gap in engineering, </a:t>
            </a:r>
            <a:r>
              <a:rPr lang="en-US" sz="1800" b="1" i="1" u="none" strike="noStrike" cap="none" baseline="0" dirty="0">
                <a:solidFill>
                  <a:schemeClr val="dk1"/>
                </a:solidFill>
                <a:latin typeface="Calibri"/>
                <a:ea typeface="Calibri"/>
                <a:cs typeface="Calibri"/>
                <a:sym typeface="Calibri"/>
              </a:rPr>
              <a:t>women make up only 11 percent of practicing engineers in the United States</a:t>
            </a:r>
            <a:r>
              <a:rPr lang="en-US" sz="1800" b="0" i="0" u="none" strike="noStrike" cap="none" baseline="0" dirty="0">
                <a:solidFill>
                  <a:schemeClr val="dk1"/>
                </a:solidFill>
                <a:latin typeface="Calibri"/>
                <a:ea typeface="Calibri"/>
                <a:cs typeface="Calibri"/>
                <a:sym typeface="Calibri"/>
              </a:rPr>
              <a:t>.</a:t>
            </a:r>
          </a:p>
          <a:p>
            <a:pPr marL="0" marR="0" lvl="0" indent="0" algn="l" rtl="0">
              <a:spcBef>
                <a:spcPts val="400"/>
              </a:spcBef>
              <a:buClr>
                <a:schemeClr val="dk1"/>
              </a:buClr>
              <a:buFont typeface="Arial"/>
              <a:buNone/>
            </a:pPr>
            <a:endParaRPr sz="1800" b="0" i="0" u="none" strike="noStrike" cap="none" baseline="0" dirty="0">
              <a:solidFill>
                <a:schemeClr val="dk1"/>
              </a:solidFill>
              <a:latin typeface="Calibri"/>
              <a:ea typeface="Calibri"/>
              <a:cs typeface="Calibri"/>
              <a:sym typeface="Calibri"/>
            </a:endParaRPr>
          </a:p>
          <a:p>
            <a:pPr marL="342900" marR="0" lvl="0" indent="-342900" algn="l" rtl="0">
              <a:spcBef>
                <a:spcPts val="400"/>
              </a:spcBef>
              <a:buClr>
                <a:schemeClr val="dk1"/>
              </a:buClr>
              <a:buSzPct val="100000"/>
              <a:buFont typeface="Arial"/>
              <a:buChar char="•"/>
            </a:pPr>
            <a:r>
              <a:rPr lang="en-US" sz="1800" b="0" i="0" u="none" strike="noStrike" cap="none" baseline="0" dirty="0">
                <a:solidFill>
                  <a:schemeClr val="dk1"/>
                </a:solidFill>
                <a:latin typeface="Calibri"/>
                <a:ea typeface="Calibri"/>
                <a:cs typeface="Calibri"/>
                <a:sym typeface="Calibri"/>
              </a:rPr>
              <a:t>Efforts at this workshop to examine women’s career paths and obstacles can point the way to ensuring that </a:t>
            </a:r>
            <a:r>
              <a:rPr lang="en-US" sz="1800" b="0" i="0" u="none" strike="noStrike" cap="none" baseline="0" dirty="0" smtClean="0">
                <a:solidFill>
                  <a:schemeClr val="dk1"/>
                </a:solidFill>
                <a:latin typeface="Calibri"/>
                <a:ea typeface="Calibri"/>
                <a:cs typeface="Calibri"/>
                <a:sym typeface="Calibri"/>
              </a:rPr>
              <a:t>our </a:t>
            </a:r>
            <a:r>
              <a:rPr lang="en-US" sz="1800" b="0" i="0" u="none" strike="noStrike" cap="none" baseline="0" dirty="0">
                <a:solidFill>
                  <a:schemeClr val="dk1"/>
                </a:solidFill>
                <a:latin typeface="Calibri"/>
                <a:ea typeface="Calibri"/>
                <a:cs typeface="Calibri"/>
                <a:sym typeface="Calibri"/>
              </a:rPr>
              <a:t>world has a system in which women and minority groups can fully participate.</a:t>
            </a:r>
          </a:p>
          <a:p>
            <a:pPr marL="0" marR="0" lvl="0" indent="0" algn="l" rtl="0">
              <a:spcBef>
                <a:spcPts val="400"/>
              </a:spcBef>
              <a:buClr>
                <a:schemeClr val="dk1"/>
              </a:buClr>
              <a:buFont typeface="Arial"/>
              <a:buNone/>
            </a:pPr>
            <a:endParaRPr sz="1800" b="0" i="0" u="none" strike="noStrike" cap="none" baseline="0" dirty="0">
              <a:solidFill>
                <a:schemeClr val="dk1"/>
              </a:solidFill>
              <a:latin typeface="Calibri"/>
              <a:ea typeface="Calibri"/>
              <a:cs typeface="Calibri"/>
              <a:sym typeface="Calibri"/>
            </a:endParaRPr>
          </a:p>
          <a:p>
            <a:pPr marL="342900" marR="0" lvl="0" indent="-342900" algn="l" rtl="0">
              <a:spcBef>
                <a:spcPts val="400"/>
              </a:spcBef>
              <a:buClr>
                <a:schemeClr val="dk1"/>
              </a:buClr>
              <a:buSzPct val="100000"/>
              <a:buFont typeface="Arial"/>
              <a:buChar char="•"/>
            </a:pPr>
            <a:r>
              <a:rPr lang="en-US" sz="1800" b="0" i="0" u="none" strike="noStrike" cap="none" baseline="0" dirty="0">
                <a:solidFill>
                  <a:schemeClr val="dk1"/>
                </a:solidFill>
                <a:latin typeface="Calibri"/>
                <a:ea typeface="Calibri"/>
                <a:cs typeface="Calibri"/>
                <a:sym typeface="Calibri"/>
              </a:rPr>
              <a:t>The loss of women engineers from technical workplaces has implications for women themselves, the organizations they leave, and society as a whole. </a:t>
            </a:r>
          </a:p>
          <a:p>
            <a:pPr marL="0" marR="0" lvl="0" indent="0" algn="l" rtl="0">
              <a:spcBef>
                <a:spcPts val="400"/>
              </a:spcBef>
              <a:buClr>
                <a:schemeClr val="dk1"/>
              </a:buClr>
              <a:buFont typeface="Arial"/>
              <a:buNone/>
            </a:pPr>
            <a:endParaRPr sz="1800" b="0" i="0" u="none" strike="noStrike" cap="none" baseline="0" dirty="0">
              <a:solidFill>
                <a:schemeClr val="dk1"/>
              </a:solidFill>
              <a:latin typeface="Calibri"/>
              <a:ea typeface="Calibri"/>
              <a:cs typeface="Calibri"/>
              <a:sym typeface="Calibri"/>
            </a:endParaRPr>
          </a:p>
          <a:p>
            <a:pPr marL="342900" marR="0" lvl="0" indent="-342900" algn="l" rtl="0">
              <a:spcBef>
                <a:spcPts val="400"/>
              </a:spcBef>
              <a:buClr>
                <a:schemeClr val="dk1"/>
              </a:buClr>
              <a:buSzPct val="100000"/>
              <a:buFont typeface="Arial"/>
              <a:buChar char="•"/>
            </a:pPr>
            <a:r>
              <a:rPr lang="en-US" sz="1800" b="0" i="0" u="none" strike="noStrike" cap="none" baseline="0" dirty="0">
                <a:solidFill>
                  <a:schemeClr val="dk1"/>
                </a:solidFill>
                <a:latin typeface="Calibri"/>
                <a:ea typeface="Calibri"/>
                <a:cs typeface="Calibri"/>
                <a:sym typeface="Calibri"/>
              </a:rPr>
              <a:t>It is critical to US  technological competitiveness </a:t>
            </a:r>
            <a:r>
              <a:rPr lang="en-US" sz="1800" b="0" i="0" u="none" strike="noStrike" cap="none" baseline="0" dirty="0" smtClean="0">
                <a:solidFill>
                  <a:schemeClr val="dk1"/>
                </a:solidFill>
                <a:latin typeface="Calibri"/>
                <a:ea typeface="Calibri"/>
                <a:cs typeface="Calibri"/>
                <a:sym typeface="Calibri"/>
              </a:rPr>
              <a:t>and </a:t>
            </a:r>
            <a:r>
              <a:rPr lang="en-US" sz="1800" b="0" i="0" u="none" strike="noStrike" cap="none" baseline="0" dirty="0">
                <a:solidFill>
                  <a:schemeClr val="dk1"/>
                </a:solidFill>
                <a:latin typeface="Calibri"/>
                <a:ea typeface="Calibri"/>
                <a:cs typeface="Calibri"/>
                <a:sym typeface="Calibri"/>
              </a:rPr>
              <a:t>national </a:t>
            </a:r>
            <a:r>
              <a:rPr lang="en-US" sz="1800" b="0" i="0" u="none" strike="noStrike" cap="none" baseline="0" dirty="0" smtClean="0">
                <a:solidFill>
                  <a:schemeClr val="dk1"/>
                </a:solidFill>
                <a:latin typeface="Calibri"/>
                <a:ea typeface="Calibri"/>
                <a:cs typeface="Calibri"/>
                <a:sym typeface="Calibri"/>
              </a:rPr>
              <a:t>security</a:t>
            </a:r>
            <a:r>
              <a:rPr lang="en-US" sz="1800" b="0" i="0" u="none" strike="noStrike" cap="none" dirty="0" smtClean="0">
                <a:solidFill>
                  <a:schemeClr val="dk1"/>
                </a:solidFill>
                <a:latin typeface="Calibri"/>
                <a:ea typeface="Calibri"/>
                <a:cs typeface="Calibri"/>
                <a:sym typeface="Calibri"/>
              </a:rPr>
              <a:t> </a:t>
            </a:r>
            <a:r>
              <a:rPr lang="en-US" sz="1800" b="0" i="0" u="none" strike="noStrike" cap="none" baseline="0" dirty="0" smtClean="0">
                <a:solidFill>
                  <a:schemeClr val="dk1"/>
                </a:solidFill>
                <a:latin typeface="Calibri"/>
                <a:ea typeface="Calibri"/>
                <a:cs typeface="Calibri"/>
                <a:sym typeface="Calibri"/>
              </a:rPr>
              <a:t>to </a:t>
            </a:r>
            <a:r>
              <a:rPr lang="en-US" sz="1800" b="0" i="0" u="none" strike="noStrike" cap="none" baseline="0" dirty="0">
                <a:solidFill>
                  <a:schemeClr val="dk1"/>
                </a:solidFill>
                <a:latin typeface="Calibri"/>
                <a:ea typeface="Calibri"/>
                <a:cs typeface="Calibri"/>
                <a:sym typeface="Calibri"/>
              </a:rPr>
              <a:t>understand factors that will help engineering organizations retain their highly trained workforce and avoid preventable turnover.</a:t>
            </a:r>
          </a:p>
          <a:p>
            <a:pPr marL="342900" marR="0" lvl="0" indent="-215900" algn="l" rtl="0">
              <a:spcBef>
                <a:spcPts val="400"/>
              </a:spcBef>
              <a:buClr>
                <a:schemeClr val="dk1"/>
              </a:buClr>
              <a:buFont typeface="Arial"/>
              <a:buNone/>
            </a:pPr>
            <a:endParaRPr sz="2000" b="0" i="0" u="none" strike="noStrike" cap="none" baseline="0" dirty="0">
              <a:solidFill>
                <a:schemeClr val="dk1"/>
              </a:solidFill>
              <a:latin typeface="Calibri"/>
              <a:ea typeface="Calibri"/>
              <a:cs typeface="Calibri"/>
              <a:sym typeface="Calibri"/>
            </a:endParaRPr>
          </a:p>
          <a:p>
            <a:pPr marL="0" marR="0" lvl="0" indent="0" algn="l" rtl="0">
              <a:spcBef>
                <a:spcPts val="400"/>
              </a:spcBef>
              <a:buClr>
                <a:schemeClr val="dk1"/>
              </a:buClr>
              <a:buFont typeface="Arial"/>
              <a:buNone/>
            </a:pPr>
            <a:endParaRPr sz="2000" b="0" i="1" u="none" strike="noStrike" cap="none" baseline="0" dirty="0">
              <a:solidFill>
                <a:schemeClr val="dk1"/>
              </a:solidFill>
              <a:latin typeface="Calibri"/>
              <a:ea typeface="Calibri"/>
              <a:cs typeface="Calibri"/>
              <a:sym typeface="Calibri"/>
            </a:endParaRPr>
          </a:p>
        </p:txBody>
      </p:sp>
      <p:sp>
        <p:nvSpPr>
          <p:cNvPr id="6" name="Footer Placeholder 3"/>
          <p:cNvSpPr>
            <a:spLocks noGrp="1"/>
          </p:cNvSpPr>
          <p:nvPr>
            <p:ph type="ftr" idx="11"/>
          </p:nvPr>
        </p:nvSpPr>
        <p:spPr>
          <a:xfrm>
            <a:off x="1524000" y="6324600"/>
            <a:ext cx="7162800" cy="534237"/>
          </a:xfrm>
          <a:noFill/>
        </p:spPr>
        <p:txBody>
          <a:bodyPr/>
          <a:lstStyle/>
          <a:p>
            <a:pPr algn="r"/>
            <a:r>
              <a:rPr lang="en-US" sz="1050" dirty="0" smtClean="0">
                <a:latin typeface="Calibri" panose="020F0502020204030204" pitchFamily="34" charset="0"/>
              </a:rPr>
              <a:t>Taken from </a:t>
            </a:r>
            <a:r>
              <a:rPr lang="en-US" sz="1050" i="1" dirty="0" smtClean="0">
                <a:latin typeface="Calibri" panose="020F0502020204030204" pitchFamily="34" charset="0"/>
              </a:rPr>
              <a:t>Career Choices of Female Engineers: A Summary of a Workshop</a:t>
            </a:r>
            <a:r>
              <a:rPr lang="en-US" sz="1050" dirty="0" smtClean="0">
                <a:latin typeface="Calibri" panose="020F0502020204030204" pitchFamily="34" charset="0"/>
              </a:rPr>
              <a:t>. The National Academies Press, 2014.</a:t>
            </a:r>
            <a:endParaRPr lang="en-US" sz="1050" dirty="0">
              <a:latin typeface="Calibri" panose="020F0502020204030204" pitchFamily="34" charset="0"/>
            </a:endParaRPr>
          </a:p>
        </p:txBody>
      </p:sp>
      <p:cxnSp>
        <p:nvCxnSpPr>
          <p:cNvPr id="8" name="Straight Connector 7"/>
          <p:cNvCxnSpPr/>
          <p:nvPr/>
        </p:nvCxnSpPr>
        <p:spPr>
          <a:xfrm>
            <a:off x="-3349" y="6324600"/>
            <a:ext cx="9147349" cy="0"/>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6580"/>
          <a:stretch/>
        </p:blipFill>
        <p:spPr>
          <a:xfrm>
            <a:off x="0" y="0"/>
            <a:ext cx="9144000" cy="1371600"/>
          </a:xfrm>
          <a:prstGeom prst="rect">
            <a:avLst/>
          </a:prstGeom>
        </p:spPr>
      </p:pic>
      <p:sp>
        <p:nvSpPr>
          <p:cNvPr id="104" name="Shape 104"/>
          <p:cNvSpPr txBox="1">
            <a:spLocks noGrp="1"/>
          </p:cNvSpPr>
          <p:nvPr>
            <p:ph type="title"/>
          </p:nvPr>
        </p:nvSpPr>
        <p:spPr>
          <a:xfrm>
            <a:off x="533400" y="228601"/>
            <a:ext cx="84582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2400" b="1" i="0" u="none" strike="noStrike" cap="small" dirty="0">
                <a:solidFill>
                  <a:schemeClr val="dk1"/>
                </a:solidFill>
                <a:latin typeface="Calibri"/>
                <a:ea typeface="Calibri"/>
                <a:cs typeface="Calibri"/>
                <a:sym typeface="Calibri"/>
              </a:rPr>
              <a:t>Career Outcomes of Women Engineering Bachelor’s Degree Recipients</a:t>
            </a:r>
            <a:r>
              <a:rPr lang="en-US" sz="2400" b="1" i="0" u="none" strike="noStrike" cap="none" baseline="0" dirty="0">
                <a:solidFill>
                  <a:schemeClr val="dk1"/>
                </a:solidFill>
                <a:latin typeface="Calibri"/>
                <a:ea typeface="Calibri"/>
                <a:cs typeface="Calibri"/>
                <a:sym typeface="Calibri"/>
              </a:rPr>
              <a:t/>
            </a:r>
            <a:br>
              <a:rPr lang="en-US" sz="2400" b="1" i="0" u="none" strike="noStrike" cap="none" baseline="0" dirty="0">
                <a:solidFill>
                  <a:schemeClr val="dk1"/>
                </a:solidFill>
                <a:latin typeface="Calibri"/>
                <a:ea typeface="Calibri"/>
                <a:cs typeface="Calibri"/>
                <a:sym typeface="Calibri"/>
              </a:rPr>
            </a:br>
            <a:r>
              <a:rPr lang="en-US" sz="2200" i="0" u="none" strike="noStrike" cap="small" dirty="0">
                <a:solidFill>
                  <a:schemeClr val="dk1"/>
                </a:solidFill>
                <a:latin typeface="Calibri"/>
                <a:ea typeface="Calibri"/>
                <a:cs typeface="Calibri"/>
                <a:sym typeface="Calibri"/>
              </a:rPr>
              <a:t>Gail Greenfield</a:t>
            </a:r>
          </a:p>
        </p:txBody>
      </p:sp>
      <p:sp>
        <p:nvSpPr>
          <p:cNvPr id="105" name="Shape 105"/>
          <p:cNvSpPr txBox="1">
            <a:spLocks noGrp="1"/>
          </p:cNvSpPr>
          <p:nvPr>
            <p:ph type="body" idx="1"/>
          </p:nvPr>
        </p:nvSpPr>
        <p:spPr>
          <a:xfrm>
            <a:off x="457200" y="1828800"/>
            <a:ext cx="8229600" cy="4343400"/>
          </a:xfrm>
          <a:prstGeom prst="rect">
            <a:avLst/>
          </a:prstGeom>
          <a:noFill/>
          <a:ln>
            <a:noFill/>
          </a:ln>
        </p:spPr>
        <p:txBody>
          <a:bodyPr lIns="91425" tIns="45700" rIns="91425" bIns="45700" anchor="t" anchorCtr="0">
            <a:noAutofit/>
          </a:bodyPr>
          <a:lstStyle/>
          <a:p>
            <a:pPr marL="0" marR="0" lvl="0" indent="0" algn="l" rtl="0">
              <a:spcBef>
                <a:spcPts val="400"/>
              </a:spcBef>
              <a:buClr>
                <a:schemeClr val="dk1"/>
              </a:buClr>
              <a:buSzPct val="25000"/>
              <a:buFont typeface="Arial"/>
              <a:buNone/>
            </a:pPr>
            <a:r>
              <a:rPr lang="en-US" sz="2000" b="0" i="0" u="none" strike="noStrike" cap="none" baseline="0" dirty="0" smtClean="0">
                <a:solidFill>
                  <a:schemeClr val="dk1"/>
                </a:solidFill>
                <a:latin typeface="Calibri"/>
                <a:ea typeface="Calibri"/>
                <a:cs typeface="Calibri"/>
                <a:sym typeface="Calibri"/>
              </a:rPr>
              <a:t>Greenfield </a:t>
            </a:r>
            <a:r>
              <a:rPr lang="en-US" sz="2000" b="0" i="0" u="none" strike="noStrike" cap="none" baseline="0" dirty="0">
                <a:solidFill>
                  <a:schemeClr val="dk1"/>
                </a:solidFill>
                <a:latin typeface="Calibri"/>
                <a:ea typeface="Calibri"/>
                <a:cs typeface="Calibri"/>
                <a:sym typeface="Calibri"/>
              </a:rPr>
              <a:t>examined two key career outcomes: (1) the percentage of graduates in the labor force </a:t>
            </a:r>
            <a:r>
              <a:rPr lang="en-US" sz="2000" b="1" i="0" u="none" strike="noStrike" cap="none" baseline="0" dirty="0">
                <a:solidFill>
                  <a:schemeClr val="dk1"/>
                </a:solidFill>
                <a:latin typeface="Calibri"/>
                <a:ea typeface="Calibri"/>
                <a:cs typeface="Calibri"/>
                <a:sym typeface="Calibri"/>
              </a:rPr>
              <a:t>(“labor force participation”</a:t>
            </a:r>
            <a:r>
              <a:rPr lang="en-US" sz="2000" b="0" i="0" u="none" strike="noStrike" cap="none" baseline="0" dirty="0">
                <a:solidFill>
                  <a:schemeClr val="dk1"/>
                </a:solidFill>
                <a:latin typeface="Calibri"/>
                <a:ea typeface="Calibri"/>
                <a:cs typeface="Calibri"/>
                <a:sym typeface="Calibri"/>
              </a:rPr>
              <a:t>) and (2) the percentage of employed graduates working in the field of their major (“</a:t>
            </a:r>
            <a:r>
              <a:rPr lang="en-US" sz="2000" b="1" i="0" u="none" strike="noStrike" cap="none" baseline="0" dirty="0">
                <a:solidFill>
                  <a:schemeClr val="dk1"/>
                </a:solidFill>
                <a:latin typeface="Calibri"/>
                <a:ea typeface="Calibri"/>
                <a:cs typeface="Calibri"/>
                <a:sym typeface="Calibri"/>
              </a:rPr>
              <a:t>retention</a:t>
            </a:r>
            <a:r>
              <a:rPr lang="en-US" sz="2000" b="0" i="0" u="none" strike="noStrike" cap="none" baseline="0" dirty="0">
                <a:solidFill>
                  <a:schemeClr val="dk1"/>
                </a:solidFill>
                <a:latin typeface="Calibri"/>
                <a:ea typeface="Calibri"/>
                <a:cs typeface="Calibri"/>
                <a:sym typeface="Calibri"/>
              </a:rPr>
              <a:t>”)</a:t>
            </a:r>
          </a:p>
          <a:p>
            <a:pPr marL="0" marR="0" lvl="0" indent="0" algn="l" rtl="0">
              <a:spcBef>
                <a:spcPts val="400"/>
              </a:spcBef>
              <a:buClr>
                <a:schemeClr val="dk1"/>
              </a:buClr>
              <a:buFont typeface="Arial"/>
              <a:buNone/>
            </a:pPr>
            <a:endParaRPr lang="en-US" sz="2000" b="0" i="0" u="none" strike="noStrike" cap="none" baseline="0" dirty="0" smtClean="0">
              <a:solidFill>
                <a:schemeClr val="dk1"/>
              </a:solidFill>
              <a:latin typeface="Calibri"/>
              <a:ea typeface="Calibri"/>
              <a:cs typeface="Calibri"/>
              <a:sym typeface="Calibri"/>
            </a:endParaRPr>
          </a:p>
          <a:p>
            <a:pPr marL="0" marR="0" lvl="0" indent="0" algn="l" rtl="0">
              <a:spcBef>
                <a:spcPts val="400"/>
              </a:spcBef>
              <a:buClr>
                <a:schemeClr val="dk1"/>
              </a:buClr>
              <a:buFont typeface="Arial"/>
              <a:buNone/>
            </a:pPr>
            <a:endParaRPr sz="2000" b="0" i="0" u="none" strike="noStrike" cap="none" baseline="0" dirty="0">
              <a:solidFill>
                <a:schemeClr val="dk1"/>
              </a:solidFill>
              <a:latin typeface="Calibri"/>
              <a:ea typeface="Calibri"/>
              <a:cs typeface="Calibri"/>
              <a:sym typeface="Calibri"/>
            </a:endParaRPr>
          </a:p>
          <a:p>
            <a:pPr marL="0" marR="0" lvl="0" indent="0" algn="l" rtl="0">
              <a:spcBef>
                <a:spcPts val="400"/>
              </a:spcBef>
              <a:buClr>
                <a:schemeClr val="dk1"/>
              </a:buClr>
              <a:buSzPct val="25000"/>
              <a:buFont typeface="Arial"/>
              <a:buNone/>
            </a:pPr>
            <a:r>
              <a:rPr lang="en-US" sz="2000" b="0" i="0" u="none" strike="noStrike" cap="none" baseline="0" dirty="0">
                <a:solidFill>
                  <a:schemeClr val="dk1"/>
                </a:solidFill>
                <a:latin typeface="Calibri"/>
                <a:ea typeface="Calibri"/>
                <a:cs typeface="Calibri"/>
                <a:sym typeface="Calibri"/>
              </a:rPr>
              <a:t>Overall, Greenfield </a:t>
            </a:r>
            <a:r>
              <a:rPr lang="en-US" sz="2000" b="0" i="0" u="none" strike="noStrike" cap="none" baseline="0" dirty="0" smtClean="0">
                <a:solidFill>
                  <a:schemeClr val="dk1"/>
                </a:solidFill>
                <a:latin typeface="Calibri"/>
                <a:ea typeface="Calibri"/>
                <a:cs typeface="Calibri"/>
                <a:sym typeface="Calibri"/>
              </a:rPr>
              <a:t>found:</a:t>
            </a:r>
            <a:endParaRPr lang="en-US" sz="2000" b="0" i="0" u="none" strike="noStrike" cap="none" baseline="0" dirty="0">
              <a:solidFill>
                <a:schemeClr val="dk1"/>
              </a:solidFill>
              <a:latin typeface="Calibri"/>
              <a:ea typeface="Calibri"/>
              <a:cs typeface="Calibri"/>
              <a:sym typeface="Calibri"/>
            </a:endParaRPr>
          </a:p>
          <a:p>
            <a:pPr marL="0" marR="0" lvl="0" indent="0" algn="l" rtl="0">
              <a:spcBef>
                <a:spcPts val="400"/>
              </a:spcBef>
              <a:buClr>
                <a:schemeClr val="dk1"/>
              </a:buClr>
              <a:buSzPct val="25000"/>
              <a:buFont typeface="Arial"/>
              <a:buNone/>
            </a:pPr>
            <a:r>
              <a:rPr lang="en-US" sz="2000" b="0" i="0" u="none" strike="noStrike" cap="none" baseline="0" dirty="0">
                <a:solidFill>
                  <a:schemeClr val="dk1"/>
                </a:solidFill>
                <a:latin typeface="Calibri"/>
                <a:ea typeface="Calibri"/>
                <a:cs typeface="Calibri"/>
                <a:sym typeface="Calibri"/>
              </a:rPr>
              <a:t>“</a:t>
            </a:r>
            <a:r>
              <a:rPr lang="en-US" sz="2000" b="1" i="0" u="none" strike="noStrike" cap="none" baseline="0" dirty="0">
                <a:solidFill>
                  <a:schemeClr val="dk1"/>
                </a:solidFill>
                <a:latin typeface="Calibri"/>
                <a:ea typeface="Calibri"/>
                <a:cs typeface="Calibri"/>
                <a:sym typeface="Calibri"/>
              </a:rPr>
              <a:t>participation in the labor force is not a concern: women are participating in the labor force at high rates. It is retention in engineering that appears to be a challenge for both men and women: ten years after graduation</a:t>
            </a:r>
            <a:r>
              <a:rPr lang="en-US" sz="2000" b="0" i="0" u="none" strike="noStrike" cap="none" baseline="0" dirty="0">
                <a:solidFill>
                  <a:schemeClr val="dk1"/>
                </a:solidFill>
                <a:latin typeface="Calibri"/>
                <a:ea typeface="Calibri"/>
                <a:cs typeface="Calibri"/>
                <a:sym typeface="Calibri"/>
              </a:rPr>
              <a:t>.”</a:t>
            </a:r>
          </a:p>
          <a:p>
            <a:pPr marL="0" marR="0" lvl="0" indent="0" algn="l" rtl="0">
              <a:spcBef>
                <a:spcPts val="400"/>
              </a:spcBef>
              <a:buClr>
                <a:schemeClr val="dk1"/>
              </a:buClr>
              <a:buFont typeface="Arial"/>
              <a:buNone/>
            </a:pPr>
            <a:endParaRPr sz="2000" b="0" i="0" u="none" strike="noStrike" cap="none" baseline="0" dirty="0">
              <a:solidFill>
                <a:schemeClr val="dk1"/>
              </a:solidFill>
              <a:latin typeface="Calibri"/>
              <a:ea typeface="Calibri"/>
              <a:cs typeface="Calibri"/>
              <a:sym typeface="Calibri"/>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2712" b="90286"/>
          <a:stretch/>
        </p:blipFill>
        <p:spPr>
          <a:xfrm>
            <a:off x="-3349" y="6324600"/>
            <a:ext cx="9147349" cy="533400"/>
          </a:xfrm>
          <a:prstGeom prst="rect">
            <a:avLst/>
          </a:prstGeom>
        </p:spPr>
      </p:pic>
      <p:sp>
        <p:nvSpPr>
          <p:cNvPr id="5" name="Footer Placeholder 1"/>
          <p:cNvSpPr>
            <a:spLocks noGrp="1"/>
          </p:cNvSpPr>
          <p:nvPr>
            <p:ph type="ftr" idx="11"/>
          </p:nvPr>
        </p:nvSpPr>
        <p:spPr>
          <a:xfrm>
            <a:off x="470179" y="6450171"/>
            <a:ext cx="8203642" cy="407829"/>
          </a:xfrm>
        </p:spPr>
        <p:txBody>
          <a:bodyPr/>
          <a:lstStyle/>
          <a:p>
            <a:pPr algn="r"/>
            <a:r>
              <a:rPr lang="en-US" sz="1050" dirty="0" smtClean="0">
                <a:latin typeface="Calibri" panose="020F0502020204030204" pitchFamily="34" charset="0"/>
              </a:rPr>
              <a:t>Greenfield, G. (2014). The Career Outcomes of Female Engineering Bachelor's Degree Recipients: a study using the Baccalaureate &amp; Beyond (B&amp;B) Longitudinal Study. </a:t>
            </a:r>
            <a:r>
              <a:rPr lang="en-US" sz="1050" dirty="0">
                <a:latin typeface="Calibri" panose="020F0502020204030204" pitchFamily="34" charset="0"/>
              </a:rPr>
              <a:t>Taken from </a:t>
            </a:r>
            <a:r>
              <a:rPr lang="en-US" sz="1050" i="1" dirty="0">
                <a:latin typeface="Calibri" panose="020F0502020204030204" pitchFamily="34" charset="0"/>
              </a:rPr>
              <a:t>Career Choices of Female Engineers: A Summary of a Workshop</a:t>
            </a:r>
            <a:r>
              <a:rPr lang="en-US" sz="1050" dirty="0">
                <a:latin typeface="Calibri" panose="020F0502020204030204" pitchFamily="34" charset="0"/>
              </a:rPr>
              <a:t>. The National Academies Press, 2014.</a:t>
            </a:r>
          </a:p>
          <a:p>
            <a:pPr algn="r"/>
            <a:r>
              <a:rPr lang="en-US" sz="1050" dirty="0" smtClean="0">
                <a:latin typeface="Calibri" panose="020F0502020204030204" pitchFamily="34" charset="0"/>
              </a:rPr>
              <a:t>.</a:t>
            </a:r>
            <a:endParaRPr lang="en-US" sz="1050" dirty="0">
              <a:latin typeface="Calibri" panose="020F0502020204030204" pitchFamily="34" charset="0"/>
            </a:endParaRPr>
          </a:p>
        </p:txBody>
      </p:sp>
      <p:cxnSp>
        <p:nvCxnSpPr>
          <p:cNvPr id="9" name="Straight Connector 8"/>
          <p:cNvCxnSpPr/>
          <p:nvPr/>
        </p:nvCxnSpPr>
        <p:spPr>
          <a:xfrm>
            <a:off x="-3349" y="6324600"/>
            <a:ext cx="9147349" cy="0"/>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86580"/>
          <a:stretch/>
        </p:blipFill>
        <p:spPr>
          <a:xfrm>
            <a:off x="0" y="0"/>
            <a:ext cx="9144000" cy="1371600"/>
          </a:xfrm>
          <a:prstGeom prst="rect">
            <a:avLst/>
          </a:prstGeom>
        </p:spPr>
      </p:pic>
      <p:sp>
        <p:nvSpPr>
          <p:cNvPr id="111" name="Shape 111"/>
          <p:cNvSpPr txBox="1">
            <a:spLocks noGrp="1"/>
          </p:cNvSpPr>
          <p:nvPr>
            <p:ph type="body" idx="1"/>
          </p:nvPr>
        </p:nvSpPr>
        <p:spPr>
          <a:xfrm>
            <a:off x="457200" y="381000"/>
            <a:ext cx="7619999" cy="914400"/>
          </a:xfrm>
          <a:prstGeom prst="rect">
            <a:avLst/>
          </a:prstGeom>
          <a:noFill/>
          <a:ln>
            <a:noFill/>
          </a:ln>
        </p:spPr>
        <p:txBody>
          <a:bodyPr lIns="91425" tIns="45700" rIns="91425" bIns="45700" anchor="t" anchorCtr="0">
            <a:noAutofit/>
          </a:bodyPr>
          <a:lstStyle/>
          <a:p>
            <a:pPr marL="0" lvl="0" indent="0">
              <a:lnSpc>
                <a:spcPct val="90000"/>
              </a:lnSpc>
              <a:spcBef>
                <a:spcPts val="0"/>
              </a:spcBef>
              <a:buSzPct val="25000"/>
              <a:buNone/>
            </a:pPr>
            <a:r>
              <a:rPr lang="en-US" sz="2400" b="1" i="0" u="none" strike="noStrike" cap="small" dirty="0" smtClean="0">
                <a:solidFill>
                  <a:schemeClr val="dk1"/>
                </a:solidFill>
                <a:latin typeface="Calibri"/>
                <a:ea typeface="Calibri"/>
                <a:cs typeface="Calibri"/>
                <a:sym typeface="Calibri"/>
              </a:rPr>
              <a:t>Labor </a:t>
            </a:r>
            <a:r>
              <a:rPr lang="en-US" sz="2400" b="1" i="0" u="none" strike="noStrike" cap="small" dirty="0">
                <a:solidFill>
                  <a:schemeClr val="dk1"/>
                </a:solidFill>
                <a:latin typeface="Calibri"/>
                <a:ea typeface="Calibri"/>
                <a:cs typeface="Calibri"/>
                <a:sym typeface="Calibri"/>
              </a:rPr>
              <a:t>force participation rate by gender for engineering bachelor’s degree </a:t>
            </a:r>
            <a:r>
              <a:rPr lang="en-US" sz="2400" b="1" i="0" u="none" strike="noStrike" cap="small" dirty="0" smtClean="0">
                <a:solidFill>
                  <a:schemeClr val="dk1"/>
                </a:solidFill>
                <a:latin typeface="Calibri"/>
                <a:ea typeface="Calibri"/>
                <a:cs typeface="Calibri"/>
                <a:sym typeface="Calibri"/>
              </a:rPr>
              <a:t>recipients </a:t>
            </a:r>
            <a:r>
              <a:rPr lang="en-US" sz="2400" b="1" cap="small" dirty="0" smtClean="0">
                <a:solidFill>
                  <a:schemeClr val="dk1"/>
                </a:solidFill>
                <a:latin typeface="Calibri"/>
                <a:ea typeface="Calibri"/>
                <a:cs typeface="Calibri"/>
                <a:sym typeface="Calibri"/>
              </a:rPr>
              <a:t>in </a:t>
            </a:r>
            <a:r>
              <a:rPr lang="en-US" sz="2400" b="1" cap="small" dirty="0">
                <a:solidFill>
                  <a:schemeClr val="dk1"/>
                </a:solidFill>
                <a:latin typeface="Calibri"/>
                <a:ea typeface="Calibri"/>
                <a:cs typeface="Calibri"/>
                <a:sym typeface="Calibri"/>
              </a:rPr>
              <a:t>the 1992-1993 academic year</a:t>
            </a:r>
            <a:endParaRPr lang="en-US" sz="2400" b="1" i="0" u="none" strike="noStrike" cap="small" dirty="0">
              <a:solidFill>
                <a:schemeClr val="dk1"/>
              </a:solidFill>
              <a:latin typeface="Calibri"/>
              <a:ea typeface="Calibri"/>
              <a:cs typeface="Calibri"/>
              <a:sym typeface="Calibri"/>
            </a:endParaRPr>
          </a:p>
        </p:txBody>
      </p:sp>
      <p:sp>
        <p:nvSpPr>
          <p:cNvPr id="113" name="Shape 113"/>
          <p:cNvSpPr txBox="1"/>
          <p:nvPr/>
        </p:nvSpPr>
        <p:spPr>
          <a:xfrm>
            <a:off x="184639" y="5291078"/>
            <a:ext cx="54102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50" dirty="0" smtClean="0">
                <a:solidFill>
                  <a:schemeClr val="dk1"/>
                </a:solidFill>
                <a:latin typeface="Calibri"/>
                <a:ea typeface="Calibri"/>
                <a:cs typeface="Calibri"/>
                <a:sym typeface="Calibri"/>
              </a:rPr>
              <a:t>*Difference between men’s and women’s rates is statistically significant at the 5 percent level.</a:t>
            </a:r>
            <a:endParaRPr lang="en-US" sz="1050" b="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050" b="0" i="1" u="none" strike="noStrike" cap="none" baseline="0" dirty="0" smtClean="0">
                <a:solidFill>
                  <a:schemeClr val="dk1"/>
                </a:solidFill>
                <a:latin typeface="Calibri"/>
                <a:ea typeface="Calibri"/>
                <a:cs typeface="Calibri"/>
                <a:sym typeface="Calibri"/>
              </a:rPr>
              <a:t>Source</a:t>
            </a:r>
            <a:r>
              <a:rPr lang="en-US" sz="1050" b="0" i="1" u="none" strike="noStrike" cap="none" baseline="0" dirty="0">
                <a:solidFill>
                  <a:schemeClr val="dk1"/>
                </a:solidFill>
                <a:latin typeface="Calibri"/>
                <a:ea typeface="Calibri"/>
                <a:cs typeface="Calibri"/>
                <a:sym typeface="Calibri"/>
              </a:rPr>
              <a:t>: National Center for Education Statistics</a:t>
            </a:r>
            <a:r>
              <a:rPr lang="en-US" sz="1050" b="0" i="0" u="none" strike="noStrike" cap="none" baseline="0" dirty="0">
                <a:solidFill>
                  <a:schemeClr val="dk1"/>
                </a:solidFill>
                <a:latin typeface="Calibri"/>
                <a:ea typeface="Calibri"/>
                <a:cs typeface="Calibri"/>
                <a:sym typeface="Calibri"/>
              </a:rPr>
              <a:t>.</a:t>
            </a:r>
          </a:p>
        </p:txBody>
      </p:sp>
      <p:sp>
        <p:nvSpPr>
          <p:cNvPr id="114" name="Shape 114"/>
          <p:cNvSpPr txBox="1"/>
          <p:nvPr/>
        </p:nvSpPr>
        <p:spPr>
          <a:xfrm>
            <a:off x="6301154" y="1938278"/>
            <a:ext cx="2726575" cy="286232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Key </a:t>
            </a:r>
            <a:r>
              <a:rPr lang="en-US" sz="1800" b="0" i="0" u="none" strike="noStrike" cap="none" baseline="0" dirty="0" smtClean="0">
                <a:solidFill>
                  <a:schemeClr val="dk1"/>
                </a:solidFill>
                <a:latin typeface="Calibri"/>
                <a:ea typeface="Calibri"/>
                <a:cs typeface="Calibri"/>
                <a:sym typeface="Calibri"/>
              </a:rPr>
              <a:t>findings</a:t>
            </a:r>
          </a:p>
          <a:p>
            <a:pPr marL="0" marR="0" lvl="0" indent="0" algn="l" rtl="0">
              <a:spcBef>
                <a:spcPts val="0"/>
              </a:spcBef>
              <a:buSzPct val="25000"/>
              <a:buNone/>
            </a:pPr>
            <a:endParaRPr lang="en-US" sz="1800" b="0" i="0" u="none" strike="noStrike" cap="none" baseline="0"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1800" b="0" i="0" u="none" strike="noStrike" cap="none" baseline="0" dirty="0">
                <a:solidFill>
                  <a:schemeClr val="dk1"/>
                </a:solidFill>
                <a:latin typeface="Calibri"/>
                <a:ea typeface="Calibri"/>
                <a:cs typeface="Calibri"/>
                <a:sym typeface="Calibri"/>
              </a:rPr>
              <a:t>Male participation increases with time, </a:t>
            </a:r>
            <a:r>
              <a:rPr lang="en-US" sz="1800" b="0" i="0" u="none" strike="noStrike" cap="none" baseline="0" dirty="0" smtClean="0">
                <a:solidFill>
                  <a:schemeClr val="dk1"/>
                </a:solidFill>
                <a:latin typeface="Calibri"/>
                <a:ea typeface="Calibri"/>
                <a:cs typeface="Calibri"/>
                <a:sym typeface="Calibri"/>
              </a:rPr>
              <a:t>female </a:t>
            </a:r>
            <a:r>
              <a:rPr lang="en-US" sz="1800" b="0" i="0" u="none" strike="noStrike" cap="none" baseline="0" dirty="0">
                <a:solidFill>
                  <a:schemeClr val="dk1"/>
                </a:solidFill>
                <a:latin typeface="Calibri"/>
                <a:ea typeface="Calibri"/>
                <a:cs typeface="Calibri"/>
                <a:sym typeface="Calibri"/>
              </a:rPr>
              <a:t>participation does not.</a:t>
            </a:r>
          </a:p>
          <a:p>
            <a:pPr marL="285750" marR="0" lvl="0" indent="-285750" algn="l" rtl="0">
              <a:spcBef>
                <a:spcPts val="0"/>
              </a:spcBef>
              <a:buClr>
                <a:schemeClr val="dk1"/>
              </a:buClr>
              <a:buSzPct val="100000"/>
              <a:buFont typeface="Arial"/>
              <a:buChar char="•"/>
            </a:pPr>
            <a:r>
              <a:rPr lang="en-US" sz="1800" b="0" i="0" u="none" strike="noStrike" cap="none" baseline="0" dirty="0">
                <a:solidFill>
                  <a:schemeClr val="dk1"/>
                </a:solidFill>
                <a:latin typeface="Calibri"/>
                <a:ea typeface="Calibri"/>
                <a:cs typeface="Calibri"/>
                <a:sym typeface="Calibri"/>
              </a:rPr>
              <a:t>While female participation 10 years after graduation  </a:t>
            </a:r>
            <a:r>
              <a:rPr lang="en-US" sz="1800" b="0" i="0" u="none" strike="noStrike" cap="none" baseline="0" dirty="0" smtClean="0">
                <a:solidFill>
                  <a:schemeClr val="dk1"/>
                </a:solidFill>
                <a:latin typeface="Calibri"/>
                <a:ea typeface="Calibri"/>
                <a:cs typeface="Calibri"/>
                <a:sym typeface="Calibri"/>
              </a:rPr>
              <a:t>remains </a:t>
            </a:r>
            <a:r>
              <a:rPr lang="en-US" sz="1800" b="0" i="0" u="none" strike="noStrike" cap="none" baseline="0" dirty="0">
                <a:solidFill>
                  <a:schemeClr val="dk1"/>
                </a:solidFill>
                <a:latin typeface="Calibri"/>
                <a:ea typeface="Calibri"/>
                <a:cs typeface="Calibri"/>
                <a:sym typeface="Calibri"/>
              </a:rPr>
              <a:t>high,  it is still 10% lower than males.</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996" t="34207" r="17999" b="8408"/>
          <a:stretch/>
        </p:blipFill>
        <p:spPr bwMode="auto">
          <a:xfrm>
            <a:off x="304800" y="1938278"/>
            <a:ext cx="5996354"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2712" b="90286"/>
          <a:stretch/>
        </p:blipFill>
        <p:spPr>
          <a:xfrm>
            <a:off x="-3349" y="6324600"/>
            <a:ext cx="9147349" cy="533400"/>
          </a:xfrm>
          <a:prstGeom prst="rect">
            <a:avLst/>
          </a:prstGeom>
        </p:spPr>
      </p:pic>
      <p:sp>
        <p:nvSpPr>
          <p:cNvPr id="7" name="Footer Placeholder 1"/>
          <p:cNvSpPr txBox="1">
            <a:spLocks/>
          </p:cNvSpPr>
          <p:nvPr/>
        </p:nvSpPr>
        <p:spPr>
          <a:xfrm>
            <a:off x="457200" y="6492875"/>
            <a:ext cx="8153400" cy="365125"/>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r>
              <a:rPr lang="en-US" sz="1050" dirty="0" smtClean="0">
                <a:latin typeface="Calibri" panose="020F0502020204030204" pitchFamily="34" charset="0"/>
              </a:rPr>
              <a:t>Greenfield, G. (2014). The Career Outcomes of Female Engineering Bachelor's Degree Recipients: a study using the Baccalaureate &amp; Beyond (B&amp;B) Longitudinal Study. </a:t>
            </a:r>
            <a:r>
              <a:rPr lang="en-US" sz="1050" dirty="0">
                <a:latin typeface="Calibri" panose="020F0502020204030204" pitchFamily="34" charset="0"/>
              </a:rPr>
              <a:t>Taken from </a:t>
            </a:r>
            <a:r>
              <a:rPr lang="en-US" sz="1050" i="1" dirty="0">
                <a:latin typeface="Calibri" panose="020F0502020204030204" pitchFamily="34" charset="0"/>
              </a:rPr>
              <a:t>Career Choices of Female Engineers: A Summary of a Workshop</a:t>
            </a:r>
            <a:r>
              <a:rPr lang="en-US" sz="1050" dirty="0">
                <a:latin typeface="Calibri" panose="020F0502020204030204" pitchFamily="34" charset="0"/>
              </a:rPr>
              <a:t>. The National Academies Press, 2014.</a:t>
            </a:r>
          </a:p>
          <a:p>
            <a:pPr algn="r"/>
            <a:endParaRPr lang="en-US" sz="1050" dirty="0">
              <a:latin typeface="Calibri" panose="020F0502020204030204" pitchFamily="34" charset="0"/>
            </a:endParaRPr>
          </a:p>
        </p:txBody>
      </p:sp>
      <p:cxnSp>
        <p:nvCxnSpPr>
          <p:cNvPr id="3" name="Straight Connector 2"/>
          <p:cNvCxnSpPr/>
          <p:nvPr/>
        </p:nvCxnSpPr>
        <p:spPr>
          <a:xfrm>
            <a:off x="0" y="6324600"/>
            <a:ext cx="9144000" cy="0"/>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86580"/>
          <a:stretch/>
        </p:blipFill>
        <p:spPr>
          <a:xfrm>
            <a:off x="0" y="0"/>
            <a:ext cx="9144000" cy="1371600"/>
          </a:xfrm>
          <a:prstGeom prst="rect">
            <a:avLst/>
          </a:prstGeom>
        </p:spPr>
      </p:pic>
      <p:sp>
        <p:nvSpPr>
          <p:cNvPr id="120" name="Shape 120"/>
          <p:cNvSpPr txBox="1">
            <a:spLocks noGrp="1"/>
          </p:cNvSpPr>
          <p:nvPr>
            <p:ph type="title"/>
          </p:nvPr>
        </p:nvSpPr>
        <p:spPr>
          <a:xfrm>
            <a:off x="533400" y="114300"/>
            <a:ext cx="8381998" cy="1143000"/>
          </a:xfrm>
          <a:prstGeom prst="rect">
            <a:avLst/>
          </a:prstGeom>
          <a:noFill/>
          <a:ln>
            <a:noFill/>
          </a:ln>
        </p:spPr>
        <p:txBody>
          <a:bodyPr lIns="91425" tIns="45700" rIns="91425" bIns="45700" anchor="ctr" anchorCtr="0">
            <a:noAutofit/>
          </a:bodyPr>
          <a:lstStyle/>
          <a:p>
            <a:pPr lvl="0" algn="l">
              <a:buSzPct val="25000"/>
            </a:pPr>
            <a:r>
              <a:rPr lang="en-US" sz="2400" b="1" i="0" u="none" strike="noStrike" cap="small" dirty="0" smtClean="0">
                <a:solidFill>
                  <a:schemeClr val="dk1"/>
                </a:solidFill>
                <a:latin typeface="Calibri"/>
                <a:ea typeface="Calibri"/>
                <a:cs typeface="Calibri"/>
                <a:sym typeface="Calibri"/>
              </a:rPr>
              <a:t>Employed engineering bachelor’s degree recipients </a:t>
            </a:r>
            <a:r>
              <a:rPr lang="en-US" sz="2400" b="1" cap="small" dirty="0">
                <a:solidFill>
                  <a:schemeClr val="dk1"/>
                </a:solidFill>
                <a:latin typeface="Calibri"/>
                <a:ea typeface="Calibri"/>
                <a:cs typeface="Calibri"/>
                <a:sym typeface="Calibri"/>
              </a:rPr>
              <a:t>from the 1992-1993 academic </a:t>
            </a:r>
            <a:r>
              <a:rPr lang="en-US" sz="2400" b="1" cap="small" dirty="0" smtClean="0">
                <a:solidFill>
                  <a:schemeClr val="dk1"/>
                </a:solidFill>
                <a:latin typeface="Calibri"/>
                <a:ea typeface="Calibri"/>
                <a:cs typeface="Calibri"/>
                <a:sym typeface="Calibri"/>
              </a:rPr>
              <a:t>year </a:t>
            </a:r>
            <a:r>
              <a:rPr lang="en-US" sz="2400" b="1" i="0" u="none" strike="noStrike" cap="small" dirty="0" smtClean="0">
                <a:solidFill>
                  <a:schemeClr val="dk1"/>
                </a:solidFill>
                <a:latin typeface="Calibri"/>
                <a:ea typeface="Calibri"/>
                <a:cs typeface="Calibri"/>
                <a:sym typeface="Calibri"/>
              </a:rPr>
              <a:t>in an engineering/architecture occupation</a:t>
            </a:r>
            <a:endParaRPr lang="en-US" sz="2400" b="1" i="0" u="none" strike="noStrike" cap="small" dirty="0">
              <a:solidFill>
                <a:schemeClr val="dk1"/>
              </a:solidFill>
              <a:latin typeface="Calibri"/>
              <a:ea typeface="Calibri"/>
              <a:cs typeface="Calibri"/>
              <a:sym typeface="Calibri"/>
            </a:endParaRPr>
          </a:p>
        </p:txBody>
      </p:sp>
      <p:sp>
        <p:nvSpPr>
          <p:cNvPr id="123" name="Shape 123"/>
          <p:cNvSpPr txBox="1"/>
          <p:nvPr/>
        </p:nvSpPr>
        <p:spPr>
          <a:xfrm>
            <a:off x="6188823" y="1875692"/>
            <a:ext cx="2726575" cy="286232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Key </a:t>
            </a:r>
            <a:r>
              <a:rPr lang="en-US" sz="1800" b="0" i="0" u="none" strike="noStrike" cap="none" baseline="0" dirty="0" smtClean="0">
                <a:solidFill>
                  <a:schemeClr val="dk1"/>
                </a:solidFill>
                <a:latin typeface="Calibri"/>
                <a:ea typeface="Calibri"/>
                <a:cs typeface="Calibri"/>
                <a:sym typeface="Calibri"/>
              </a:rPr>
              <a:t>findings</a:t>
            </a:r>
          </a:p>
          <a:p>
            <a:pPr marL="0" marR="0" lvl="0" indent="0" algn="l" rtl="0">
              <a:spcBef>
                <a:spcPts val="0"/>
              </a:spcBef>
              <a:buSzPct val="25000"/>
              <a:buNone/>
            </a:pPr>
            <a:endParaRPr lang="en-US" sz="1800" b="0" i="0" u="none" strike="noStrike" cap="none" baseline="0" dirty="0" smtClean="0">
              <a:solidFill>
                <a:schemeClr val="dk1"/>
              </a:solidFill>
              <a:latin typeface="Calibri"/>
              <a:ea typeface="Calibri"/>
              <a:cs typeface="Calibri"/>
              <a:sym typeface="Calibri"/>
            </a:endParaRPr>
          </a:p>
          <a:p>
            <a:pPr marL="285750" indent="-285750">
              <a:buClr>
                <a:schemeClr val="dk1"/>
              </a:buClr>
              <a:buSzPct val="100000"/>
              <a:buFont typeface="Arial"/>
              <a:buChar char="•"/>
            </a:pPr>
            <a:r>
              <a:rPr lang="en-US" sz="1800" dirty="0">
                <a:solidFill>
                  <a:schemeClr val="dk1"/>
                </a:solidFill>
                <a:latin typeface="Calibri"/>
                <a:ea typeface="Calibri"/>
                <a:cs typeface="Calibri"/>
                <a:sym typeface="Calibri"/>
              </a:rPr>
              <a:t>The retention rate for both men and women </a:t>
            </a:r>
            <a:r>
              <a:rPr lang="en-US" sz="1800" dirty="0" smtClean="0">
                <a:solidFill>
                  <a:schemeClr val="dk1"/>
                </a:solidFill>
                <a:latin typeface="Calibri"/>
                <a:ea typeface="Calibri"/>
                <a:cs typeface="Calibri"/>
                <a:sym typeface="Calibri"/>
              </a:rPr>
              <a:t>drops </a:t>
            </a:r>
            <a:r>
              <a:rPr lang="en-US" sz="1800" dirty="0">
                <a:solidFill>
                  <a:schemeClr val="dk1"/>
                </a:solidFill>
                <a:latin typeface="Calibri"/>
                <a:ea typeface="Calibri"/>
                <a:cs typeface="Calibri"/>
                <a:sym typeface="Calibri"/>
              </a:rPr>
              <a:t>ten years after graduation.</a:t>
            </a:r>
          </a:p>
          <a:p>
            <a:pPr marL="285750" marR="0" lvl="0" indent="-285750" algn="l" rtl="0">
              <a:spcBef>
                <a:spcPts val="0"/>
              </a:spcBef>
              <a:buClr>
                <a:schemeClr val="dk1"/>
              </a:buClr>
              <a:buSzPct val="100000"/>
              <a:buFont typeface="Arial"/>
              <a:buChar char="•"/>
            </a:pPr>
            <a:r>
              <a:rPr lang="en-US" sz="1800" b="0" i="0" u="none" strike="noStrike" cap="none" baseline="0" dirty="0" smtClean="0">
                <a:solidFill>
                  <a:schemeClr val="dk1"/>
                </a:solidFill>
                <a:latin typeface="Calibri"/>
                <a:ea typeface="Calibri"/>
                <a:cs typeface="Calibri"/>
                <a:sym typeface="Calibri"/>
              </a:rPr>
              <a:t>The </a:t>
            </a:r>
            <a:r>
              <a:rPr lang="en-US" sz="1800" b="0" i="0" u="none" strike="noStrike" cap="none" baseline="0" dirty="0">
                <a:solidFill>
                  <a:schemeClr val="dk1"/>
                </a:solidFill>
                <a:latin typeface="Calibri"/>
                <a:ea typeface="Calibri"/>
                <a:cs typeface="Calibri"/>
                <a:sym typeface="Calibri"/>
              </a:rPr>
              <a:t>retention rate at each year </a:t>
            </a:r>
            <a:r>
              <a:rPr lang="en-US" sz="1800" b="0" i="0" u="none" strike="noStrike" cap="none" baseline="0" dirty="0" smtClean="0">
                <a:solidFill>
                  <a:schemeClr val="dk1"/>
                </a:solidFill>
                <a:latin typeface="Calibri"/>
                <a:ea typeface="Calibri"/>
                <a:cs typeface="Calibri"/>
                <a:sym typeface="Calibri"/>
              </a:rPr>
              <a:t>for engineering </a:t>
            </a:r>
            <a:r>
              <a:rPr lang="en-US" sz="1800" b="0" i="0" u="none" strike="noStrike" cap="none" baseline="0" dirty="0">
                <a:solidFill>
                  <a:schemeClr val="dk1"/>
                </a:solidFill>
                <a:latin typeface="Calibri"/>
                <a:ea typeface="Calibri"/>
                <a:cs typeface="Calibri"/>
                <a:sym typeface="Calibri"/>
              </a:rPr>
              <a:t>bachelor’s degree </a:t>
            </a:r>
            <a:r>
              <a:rPr lang="en-US" sz="1800" b="0" i="0" u="none" strike="noStrike" cap="none" baseline="0" dirty="0" smtClean="0">
                <a:solidFill>
                  <a:schemeClr val="dk1"/>
                </a:solidFill>
                <a:latin typeface="Calibri"/>
                <a:ea typeface="Calibri"/>
                <a:cs typeface="Calibri"/>
                <a:sym typeface="Calibri"/>
              </a:rPr>
              <a:t>recipients is higher for females </a:t>
            </a:r>
            <a:r>
              <a:rPr lang="en-US" sz="1800" b="0" i="0" u="none" strike="noStrike" cap="none" baseline="0" dirty="0">
                <a:solidFill>
                  <a:schemeClr val="dk1"/>
                </a:solidFill>
                <a:latin typeface="Calibri"/>
                <a:ea typeface="Calibri"/>
                <a:cs typeface="Calibri"/>
                <a:sym typeface="Calibri"/>
              </a:rPr>
              <a:t>than male. </a:t>
            </a:r>
            <a:endParaRPr lang="en-US" sz="1800" dirty="0">
              <a:solidFill>
                <a:schemeClr val="dk1"/>
              </a:solidFill>
              <a:latin typeface="Calibri"/>
              <a:ea typeface="Calibri"/>
              <a:cs typeface="Calibri"/>
              <a:sym typeface="Calibri"/>
            </a:endParaRPr>
          </a:p>
          <a:p>
            <a:pPr marR="0" lvl="0" algn="l" rtl="0">
              <a:spcBef>
                <a:spcPts val="0"/>
              </a:spcBef>
              <a:buClr>
                <a:schemeClr val="dk1"/>
              </a:buClr>
              <a:buSzPct val="100000"/>
            </a:pPr>
            <a:endParaRPr lang="en-US" sz="1800" b="0" i="0" u="none" strike="noStrike" cap="none" baseline="0" dirty="0">
              <a:solidFill>
                <a:schemeClr val="dk1"/>
              </a:solidFill>
              <a:latin typeface="Calibri"/>
              <a:ea typeface="Calibri"/>
              <a:cs typeface="Calibri"/>
              <a:sym typeface="Calibri"/>
            </a:endParaRPr>
          </a:p>
          <a:p>
            <a:pPr marL="285750" marR="0" lvl="0" indent="-171450" algn="l" rtl="0">
              <a:spcBef>
                <a:spcPts val="0"/>
              </a:spcBef>
              <a:buClr>
                <a:schemeClr val="dk1"/>
              </a:buClr>
              <a:buFont typeface="Arial"/>
              <a:buNone/>
            </a:pPr>
            <a:endParaRPr sz="1800" b="0" i="0" u="none" strike="noStrike" cap="none" baseline="0" dirty="0">
              <a:solidFill>
                <a:schemeClr val="dk1"/>
              </a:solidFill>
              <a:latin typeface="Calibri"/>
              <a:ea typeface="Calibri"/>
              <a:cs typeface="Calibri"/>
              <a:sym typeface="Calibri"/>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996" t="35311" r="17999" b="7311"/>
          <a:stretch/>
        </p:blipFill>
        <p:spPr bwMode="auto">
          <a:xfrm>
            <a:off x="283866" y="1875692"/>
            <a:ext cx="5587512"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2712" b="90286"/>
          <a:stretch/>
        </p:blipFill>
        <p:spPr>
          <a:xfrm>
            <a:off x="-3349" y="6324600"/>
            <a:ext cx="9147349" cy="533400"/>
          </a:xfrm>
          <a:prstGeom prst="rect">
            <a:avLst/>
          </a:prstGeom>
        </p:spPr>
      </p:pic>
      <p:sp>
        <p:nvSpPr>
          <p:cNvPr id="7" name="Footer Placeholder 1"/>
          <p:cNvSpPr txBox="1">
            <a:spLocks/>
          </p:cNvSpPr>
          <p:nvPr/>
        </p:nvSpPr>
        <p:spPr>
          <a:xfrm>
            <a:off x="372522" y="6492875"/>
            <a:ext cx="8061290" cy="365125"/>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r>
              <a:rPr lang="en-US" sz="1050" dirty="0" smtClean="0">
                <a:latin typeface="Calibri" panose="020F0502020204030204" pitchFamily="34" charset="0"/>
              </a:rPr>
              <a:t>Greenfield, G. (2014). The Career Outcomes of Female Engineering Bachelor's Degree Recipients: a study using the Baccalaureate &amp; Beyond (B&amp;B) Longitudinal Study. </a:t>
            </a:r>
            <a:r>
              <a:rPr lang="en-US" sz="1050" dirty="0">
                <a:latin typeface="Calibri" panose="020F0502020204030204" pitchFamily="34" charset="0"/>
              </a:rPr>
              <a:t>Taken from </a:t>
            </a:r>
            <a:r>
              <a:rPr lang="en-US" sz="1050" i="1" dirty="0">
                <a:latin typeface="Calibri" panose="020F0502020204030204" pitchFamily="34" charset="0"/>
              </a:rPr>
              <a:t>Career Choices of Female Engineers: A Summary of a Workshop</a:t>
            </a:r>
            <a:r>
              <a:rPr lang="en-US" sz="1050" dirty="0">
                <a:latin typeface="Calibri" panose="020F0502020204030204" pitchFamily="34" charset="0"/>
              </a:rPr>
              <a:t>. The National Academies Press, 2014.</a:t>
            </a:r>
          </a:p>
          <a:p>
            <a:pPr algn="r"/>
            <a:endParaRPr lang="en-US" sz="1050" dirty="0">
              <a:latin typeface="Calibri" panose="020F0502020204030204" pitchFamily="34" charset="0"/>
            </a:endParaRPr>
          </a:p>
        </p:txBody>
      </p:sp>
      <p:sp>
        <p:nvSpPr>
          <p:cNvPr id="8" name="Shape 113"/>
          <p:cNvSpPr txBox="1"/>
          <p:nvPr/>
        </p:nvSpPr>
        <p:spPr>
          <a:xfrm>
            <a:off x="372522" y="5029200"/>
            <a:ext cx="5410200" cy="369332"/>
          </a:xfrm>
          <a:prstGeom prst="rect">
            <a:avLst/>
          </a:prstGeom>
          <a:noFill/>
          <a:ln>
            <a:noFill/>
          </a:ln>
        </p:spPr>
        <p:txBody>
          <a:bodyPr lIns="91425" tIns="45700" rIns="91425" bIns="45700" anchor="t" anchorCtr="0">
            <a:noAutofit/>
          </a:bodyPr>
          <a:lstStyle/>
          <a:p>
            <a:pPr>
              <a:buSzPct val="25000"/>
            </a:pPr>
            <a:r>
              <a:rPr lang="en-US" sz="1050" dirty="0">
                <a:solidFill>
                  <a:schemeClr val="dk1"/>
                </a:solidFill>
                <a:latin typeface="Calibri"/>
                <a:ea typeface="Calibri"/>
                <a:cs typeface="Calibri"/>
                <a:sym typeface="Calibri"/>
              </a:rPr>
              <a:t>^Difference between numbers for women and  men is statistically significant at the 10 percent level. </a:t>
            </a:r>
            <a:r>
              <a:rPr lang="en-US" sz="1050" dirty="0" smtClean="0">
                <a:solidFill>
                  <a:schemeClr val="dk1"/>
                </a:solidFill>
                <a:latin typeface="Calibri"/>
                <a:ea typeface="Calibri"/>
                <a:cs typeface="Calibri"/>
                <a:sym typeface="Calibri"/>
              </a:rPr>
              <a:t>*Difference between numbers for women and men is statistically significant at the 5 percent level. The decline in the percent retained from four to ten years after graduation is statistically significant at the 5 percent level for both men and women.</a:t>
            </a:r>
            <a:endParaRPr lang="en-US" sz="1050" dirty="0">
              <a:solidFill>
                <a:schemeClr val="dk1"/>
              </a:solidFill>
              <a:latin typeface="Calibri"/>
              <a:ea typeface="Calibri"/>
              <a:cs typeface="Calibri"/>
              <a:sym typeface="Calibri"/>
            </a:endParaRPr>
          </a:p>
          <a:p>
            <a:pPr marL="0" marR="0" lvl="0" indent="0" algn="l" rtl="0">
              <a:spcBef>
                <a:spcPts val="0"/>
              </a:spcBef>
              <a:buSzPct val="25000"/>
              <a:buNone/>
            </a:pPr>
            <a:r>
              <a:rPr lang="en-US" sz="1050" b="0" i="1" u="none" strike="noStrike" cap="none" baseline="0" dirty="0" smtClean="0">
                <a:solidFill>
                  <a:schemeClr val="dk1"/>
                </a:solidFill>
                <a:latin typeface="Calibri"/>
                <a:ea typeface="Calibri"/>
                <a:cs typeface="Calibri"/>
                <a:sym typeface="Calibri"/>
              </a:rPr>
              <a:t>Source</a:t>
            </a:r>
            <a:r>
              <a:rPr lang="en-US" sz="1050" b="0" i="1" u="none" strike="noStrike" cap="none" baseline="0" dirty="0">
                <a:solidFill>
                  <a:schemeClr val="dk1"/>
                </a:solidFill>
                <a:latin typeface="Calibri"/>
                <a:ea typeface="Calibri"/>
                <a:cs typeface="Calibri"/>
                <a:sym typeface="Calibri"/>
              </a:rPr>
              <a:t>: National Center for Education Statistics</a:t>
            </a:r>
            <a:r>
              <a:rPr lang="en-US" sz="1050" b="0" i="0" u="none" strike="noStrike" cap="none" baseline="0" dirty="0">
                <a:solidFill>
                  <a:schemeClr val="dk1"/>
                </a:solidFill>
                <a:latin typeface="Calibri"/>
                <a:ea typeface="Calibri"/>
                <a:cs typeface="Calibri"/>
                <a:sym typeface="Calibri"/>
              </a:rPr>
              <a:t>.</a:t>
            </a:r>
          </a:p>
        </p:txBody>
      </p:sp>
      <p:cxnSp>
        <p:nvCxnSpPr>
          <p:cNvPr id="11" name="Straight Connector 10"/>
          <p:cNvCxnSpPr/>
          <p:nvPr/>
        </p:nvCxnSpPr>
        <p:spPr>
          <a:xfrm>
            <a:off x="0" y="6324600"/>
            <a:ext cx="9144000" cy="0"/>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6580"/>
          <a:stretch/>
        </p:blipFill>
        <p:spPr>
          <a:xfrm>
            <a:off x="0" y="0"/>
            <a:ext cx="9144000" cy="1371600"/>
          </a:xfrm>
          <a:prstGeom prst="rect">
            <a:avLst/>
          </a:prstGeom>
        </p:spPr>
      </p:pic>
      <p:sp>
        <p:nvSpPr>
          <p:cNvPr id="129" name="Shape 129"/>
          <p:cNvSpPr txBox="1">
            <a:spLocks noGrp="1"/>
          </p:cNvSpPr>
          <p:nvPr>
            <p:ph type="title"/>
          </p:nvPr>
        </p:nvSpPr>
        <p:spPr>
          <a:xfrm>
            <a:off x="455525" y="228600"/>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00000"/>
              </a:buClr>
              <a:buSzPct val="25000"/>
              <a:buFont typeface="Calibri"/>
              <a:buNone/>
            </a:pPr>
            <a:r>
              <a:rPr lang="en-US" sz="2400" b="1" cap="small" dirty="0">
                <a:latin typeface="Calibri"/>
                <a:ea typeface="Calibri"/>
                <a:cs typeface="Calibri"/>
                <a:sym typeface="Calibri"/>
              </a:rPr>
              <a:t>Stemming the Tide: Why Women Engineers Stay in, or Leave, </a:t>
            </a:r>
            <a:r>
              <a:rPr lang="en-US" sz="2400" b="1" cap="small" dirty="0" smtClean="0">
                <a:latin typeface="Calibri"/>
                <a:ea typeface="Calibri"/>
                <a:cs typeface="Calibri"/>
                <a:sym typeface="Calibri"/>
              </a:rPr>
              <a:t/>
            </a:r>
            <a:br>
              <a:rPr lang="en-US" sz="2400" b="1" cap="small" dirty="0" smtClean="0">
                <a:latin typeface="Calibri"/>
                <a:ea typeface="Calibri"/>
                <a:cs typeface="Calibri"/>
                <a:sym typeface="Calibri"/>
              </a:rPr>
            </a:br>
            <a:r>
              <a:rPr lang="en-US" sz="2400" b="1" cap="small" dirty="0" smtClean="0">
                <a:latin typeface="Calibri"/>
                <a:ea typeface="Calibri"/>
                <a:cs typeface="Calibri"/>
                <a:sym typeface="Calibri"/>
              </a:rPr>
              <a:t>the </a:t>
            </a:r>
            <a:r>
              <a:rPr lang="en-US" sz="2400" b="1" cap="small" dirty="0">
                <a:latin typeface="Calibri"/>
                <a:ea typeface="Calibri"/>
                <a:cs typeface="Calibri"/>
                <a:sym typeface="Calibri"/>
              </a:rPr>
              <a:t>Engineering Profession</a:t>
            </a:r>
            <a:r>
              <a:rPr lang="en-US" sz="2400" b="1" i="0" u="none" strike="noStrike" cap="small" dirty="0">
                <a:solidFill>
                  <a:srgbClr val="000000"/>
                </a:solidFill>
                <a:latin typeface="Calibri"/>
                <a:ea typeface="Calibri"/>
                <a:cs typeface="Calibri"/>
                <a:sym typeface="Calibri"/>
              </a:rPr>
              <a:t/>
            </a:r>
            <a:br>
              <a:rPr lang="en-US" sz="2400" b="1" i="0" u="none" strike="noStrike" cap="small" dirty="0">
                <a:solidFill>
                  <a:srgbClr val="000000"/>
                </a:solidFill>
                <a:latin typeface="Calibri"/>
                <a:ea typeface="Calibri"/>
                <a:cs typeface="Calibri"/>
                <a:sym typeface="Calibri"/>
              </a:rPr>
            </a:br>
            <a:r>
              <a:rPr lang="en-US" sz="2000" b="0" i="0" u="none" strike="noStrike" cap="small" dirty="0" err="1">
                <a:solidFill>
                  <a:srgbClr val="000000"/>
                </a:solidFill>
                <a:latin typeface="Calibri"/>
                <a:ea typeface="Calibri"/>
                <a:cs typeface="Calibri"/>
                <a:sym typeface="Calibri"/>
              </a:rPr>
              <a:t>Nadya</a:t>
            </a:r>
            <a:r>
              <a:rPr lang="en-US" sz="2000" b="0" i="0" u="none" strike="noStrike" cap="small" dirty="0">
                <a:solidFill>
                  <a:srgbClr val="000000"/>
                </a:solidFill>
                <a:latin typeface="Calibri"/>
                <a:ea typeface="Calibri"/>
                <a:cs typeface="Calibri"/>
                <a:sym typeface="Calibri"/>
              </a:rPr>
              <a:t> Fouad and </a:t>
            </a:r>
            <a:r>
              <a:rPr lang="en-US" sz="2000" b="0" i="0" u="none" strike="noStrike" cap="small" dirty="0" err="1">
                <a:solidFill>
                  <a:srgbClr val="000000"/>
                </a:solidFill>
                <a:latin typeface="Calibri"/>
                <a:ea typeface="Calibri"/>
                <a:cs typeface="Calibri"/>
                <a:sym typeface="Calibri"/>
              </a:rPr>
              <a:t>Romila</a:t>
            </a:r>
            <a:r>
              <a:rPr lang="en-US" sz="2000" b="0" i="0" u="none" strike="noStrike" cap="small" dirty="0">
                <a:solidFill>
                  <a:srgbClr val="000000"/>
                </a:solidFill>
                <a:latin typeface="Calibri"/>
                <a:ea typeface="Calibri"/>
                <a:cs typeface="Calibri"/>
                <a:sym typeface="Calibri"/>
              </a:rPr>
              <a:t> </a:t>
            </a:r>
            <a:r>
              <a:rPr lang="en-US" sz="2000" b="0" i="0" u="none" strike="noStrike" cap="small" dirty="0" smtClean="0">
                <a:solidFill>
                  <a:srgbClr val="000000"/>
                </a:solidFill>
                <a:latin typeface="Calibri"/>
                <a:ea typeface="Calibri"/>
                <a:cs typeface="Calibri"/>
                <a:sym typeface="Calibri"/>
              </a:rPr>
              <a:t>Singh, University of Wisconsin</a:t>
            </a:r>
            <a:endParaRPr lang="en-US" sz="2000" b="0" i="0" u="none" strike="noStrike" cap="small" dirty="0">
              <a:solidFill>
                <a:srgbClr val="000000"/>
              </a:solidFill>
              <a:latin typeface="Calibri"/>
              <a:ea typeface="Calibri"/>
              <a:cs typeface="Calibri"/>
              <a:sym typeface="Calibri"/>
            </a:endParaRPr>
          </a:p>
        </p:txBody>
      </p:sp>
      <p:sp>
        <p:nvSpPr>
          <p:cNvPr id="2" name="TextBox 1"/>
          <p:cNvSpPr txBox="1"/>
          <p:nvPr/>
        </p:nvSpPr>
        <p:spPr>
          <a:xfrm>
            <a:off x="495300" y="2286000"/>
            <a:ext cx="8077200" cy="2790508"/>
          </a:xfrm>
          <a:prstGeom prst="rect">
            <a:avLst/>
          </a:prstGeom>
          <a:noFill/>
        </p:spPr>
        <p:txBody>
          <a:bodyPr wrap="square" rtlCol="0">
            <a:spAutoFit/>
          </a:bodyPr>
          <a:lstStyle/>
          <a:p>
            <a:pPr lvl="0">
              <a:spcBef>
                <a:spcPts val="400"/>
              </a:spcBef>
              <a:buClr>
                <a:schemeClr val="dk1"/>
              </a:buClr>
              <a:buSzPct val="25000"/>
            </a:pPr>
            <a:r>
              <a:rPr lang="en-US" sz="1800" dirty="0" smtClean="0">
                <a:solidFill>
                  <a:schemeClr val="dk1"/>
                </a:solidFill>
                <a:latin typeface="Calibri"/>
                <a:ea typeface="Calibri"/>
                <a:cs typeface="Calibri"/>
                <a:sym typeface="Calibri"/>
              </a:rPr>
              <a:t>Comparison of the women who leave with those who stay in engineering revealed four trends:</a:t>
            </a:r>
            <a:endParaRPr lang="en-US" sz="1800" dirty="0">
              <a:solidFill>
                <a:schemeClr val="dk1"/>
              </a:solidFill>
              <a:latin typeface="Calibri"/>
              <a:ea typeface="Calibri"/>
              <a:cs typeface="Calibri"/>
              <a:sym typeface="Calibri"/>
            </a:endParaRPr>
          </a:p>
          <a:p>
            <a:pPr marL="457200" lvl="0" indent="-342900">
              <a:spcBef>
                <a:spcPts val="400"/>
              </a:spcBef>
              <a:buClr>
                <a:schemeClr val="dk1"/>
              </a:buClr>
              <a:buSzPct val="100000"/>
              <a:buFont typeface="Calibri"/>
              <a:buChar char="•"/>
            </a:pPr>
            <a:r>
              <a:rPr lang="en-US" sz="1800" dirty="0">
                <a:solidFill>
                  <a:schemeClr val="dk1"/>
                </a:solidFill>
                <a:latin typeface="Calibri"/>
                <a:ea typeface="Calibri"/>
                <a:cs typeface="Calibri"/>
                <a:sym typeface="Calibri"/>
              </a:rPr>
              <a:t>No difference in self-confidence in performing tasks, navigating work politics, or managing non-work </a:t>
            </a:r>
            <a:r>
              <a:rPr lang="en-US" sz="1800" dirty="0" smtClean="0">
                <a:solidFill>
                  <a:schemeClr val="dk1"/>
                </a:solidFill>
                <a:latin typeface="Calibri"/>
                <a:ea typeface="Calibri"/>
                <a:cs typeface="Calibri"/>
                <a:sym typeface="Calibri"/>
              </a:rPr>
              <a:t>roles</a:t>
            </a:r>
            <a:endParaRPr lang="en-US" sz="1800" dirty="0">
              <a:solidFill>
                <a:schemeClr val="dk1"/>
              </a:solidFill>
              <a:latin typeface="Calibri"/>
              <a:ea typeface="Calibri"/>
              <a:cs typeface="Calibri"/>
              <a:sym typeface="Calibri"/>
            </a:endParaRPr>
          </a:p>
          <a:p>
            <a:pPr marL="457200" lvl="0" indent="-342900">
              <a:spcBef>
                <a:spcPts val="400"/>
              </a:spcBef>
              <a:buClr>
                <a:schemeClr val="dk1"/>
              </a:buClr>
              <a:buSzPct val="100000"/>
              <a:buFont typeface="Calibri"/>
              <a:buChar char="•"/>
            </a:pPr>
            <a:r>
              <a:rPr lang="en-US" sz="1800" dirty="0">
                <a:solidFill>
                  <a:schemeClr val="dk1"/>
                </a:solidFill>
                <a:latin typeface="Calibri"/>
                <a:ea typeface="Calibri"/>
                <a:cs typeface="Calibri"/>
                <a:sym typeface="Calibri"/>
              </a:rPr>
              <a:t>No difference in terms of </a:t>
            </a:r>
            <a:r>
              <a:rPr lang="en-US" sz="1800" dirty="0" smtClean="0">
                <a:solidFill>
                  <a:schemeClr val="dk1"/>
                </a:solidFill>
                <a:latin typeface="Calibri"/>
                <a:ea typeface="Calibri"/>
                <a:cs typeface="Calibri"/>
                <a:sym typeface="Calibri"/>
              </a:rPr>
              <a:t>interests</a:t>
            </a:r>
            <a:endParaRPr lang="en-US" sz="1800" dirty="0">
              <a:solidFill>
                <a:schemeClr val="dk1"/>
              </a:solidFill>
              <a:latin typeface="Calibri"/>
              <a:ea typeface="Calibri"/>
              <a:cs typeface="Calibri"/>
              <a:sym typeface="Calibri"/>
            </a:endParaRPr>
          </a:p>
          <a:p>
            <a:pPr marL="457200" lvl="0" indent="-342900">
              <a:spcBef>
                <a:spcPts val="400"/>
              </a:spcBef>
              <a:buClr>
                <a:schemeClr val="dk1"/>
              </a:buClr>
              <a:buSzPct val="100000"/>
              <a:buFont typeface="Calibri"/>
              <a:buChar char="•"/>
            </a:pPr>
            <a:r>
              <a:rPr lang="en-US" sz="1800" dirty="0" smtClean="0">
                <a:solidFill>
                  <a:schemeClr val="dk1"/>
                </a:solidFill>
                <a:latin typeface="Calibri"/>
                <a:ea typeface="Calibri"/>
                <a:cs typeface="Calibri"/>
                <a:sym typeface="Calibri"/>
              </a:rPr>
              <a:t>Differences in experiences </a:t>
            </a:r>
            <a:r>
              <a:rPr lang="en-US" sz="1800" dirty="0">
                <a:solidFill>
                  <a:schemeClr val="dk1"/>
                </a:solidFill>
                <a:latin typeface="Calibri"/>
                <a:ea typeface="Calibri"/>
                <a:cs typeface="Calibri"/>
                <a:sym typeface="Calibri"/>
              </a:rPr>
              <a:t>with supportive workplace </a:t>
            </a:r>
            <a:r>
              <a:rPr lang="en-US" sz="1800" dirty="0" smtClean="0">
                <a:solidFill>
                  <a:schemeClr val="dk1"/>
                </a:solidFill>
                <a:latin typeface="Calibri"/>
                <a:ea typeface="Calibri"/>
                <a:cs typeface="Calibri"/>
                <a:sym typeface="Calibri"/>
              </a:rPr>
              <a:t>environment</a:t>
            </a:r>
            <a:endParaRPr lang="en-US" sz="1800" dirty="0">
              <a:solidFill>
                <a:schemeClr val="dk1"/>
              </a:solidFill>
              <a:latin typeface="Calibri"/>
              <a:ea typeface="Calibri"/>
              <a:cs typeface="Calibri"/>
              <a:sym typeface="Calibri"/>
            </a:endParaRPr>
          </a:p>
          <a:p>
            <a:pPr marL="457200" lvl="0" indent="-342900">
              <a:spcBef>
                <a:spcPts val="400"/>
              </a:spcBef>
              <a:buClr>
                <a:schemeClr val="dk1"/>
              </a:buClr>
              <a:buSzPct val="100000"/>
              <a:buFont typeface="Calibri"/>
              <a:buChar char="•"/>
            </a:pPr>
            <a:r>
              <a:rPr lang="en-US" sz="1800" dirty="0" smtClean="0">
                <a:solidFill>
                  <a:schemeClr val="dk1"/>
                </a:solidFill>
                <a:latin typeface="Calibri"/>
                <a:ea typeface="Calibri"/>
                <a:cs typeface="Calibri"/>
                <a:sym typeface="Calibri"/>
              </a:rPr>
              <a:t>Differences in level </a:t>
            </a:r>
            <a:r>
              <a:rPr lang="en-US" sz="1800" dirty="0">
                <a:solidFill>
                  <a:schemeClr val="dk1"/>
                </a:solidFill>
                <a:latin typeface="Calibri"/>
                <a:ea typeface="Calibri"/>
                <a:cs typeface="Calibri"/>
                <a:sym typeface="Calibri"/>
              </a:rPr>
              <a:t>of commitment and satisfaction with the engineering profession. Women who are still in engineering report higher level of </a:t>
            </a:r>
            <a:r>
              <a:rPr lang="en-US" sz="1800" dirty="0" smtClean="0">
                <a:solidFill>
                  <a:schemeClr val="dk1"/>
                </a:solidFill>
                <a:latin typeface="Calibri"/>
                <a:ea typeface="Calibri"/>
                <a:cs typeface="Calibri"/>
                <a:sym typeface="Calibri"/>
              </a:rPr>
              <a:t>satisfaction.</a:t>
            </a:r>
            <a:endParaRPr lang="en-US" sz="1800" dirty="0">
              <a:solidFill>
                <a:schemeClr val="dk1"/>
              </a:solidFill>
              <a:latin typeface="Calibri"/>
              <a:ea typeface="Calibri"/>
              <a:cs typeface="Calibri"/>
              <a:sym typeface="Calibri"/>
            </a:endParaRPr>
          </a:p>
        </p:txBody>
      </p:sp>
      <p:sp>
        <p:nvSpPr>
          <p:cNvPr id="11" name="Footer Placeholder 1"/>
          <p:cNvSpPr txBox="1">
            <a:spLocks/>
          </p:cNvSpPr>
          <p:nvPr/>
        </p:nvSpPr>
        <p:spPr>
          <a:xfrm>
            <a:off x="457200" y="6172200"/>
            <a:ext cx="8153400" cy="365125"/>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endParaRPr lang="en-US" sz="1050" dirty="0">
              <a:latin typeface="Calibri" panose="020F050202020403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2712" b="90286"/>
          <a:stretch/>
        </p:blipFill>
        <p:spPr>
          <a:xfrm>
            <a:off x="-3349" y="6324600"/>
            <a:ext cx="9147349" cy="533400"/>
          </a:xfrm>
          <a:prstGeom prst="rect">
            <a:avLst/>
          </a:prstGeom>
        </p:spPr>
      </p:pic>
      <p:sp>
        <p:nvSpPr>
          <p:cNvPr id="3" name="Footer Placeholder 2"/>
          <p:cNvSpPr>
            <a:spLocks noGrp="1"/>
          </p:cNvSpPr>
          <p:nvPr>
            <p:ph type="ftr" idx="11"/>
          </p:nvPr>
        </p:nvSpPr>
        <p:spPr>
          <a:xfrm>
            <a:off x="457200" y="6591300"/>
            <a:ext cx="7696200" cy="365125"/>
          </a:xfrm>
        </p:spPr>
        <p:txBody>
          <a:bodyPr/>
          <a:lstStyle/>
          <a:p>
            <a:pPr algn="r"/>
            <a:r>
              <a:rPr lang="en-US" sz="1050" dirty="0" smtClean="0">
                <a:latin typeface="Calibri" panose="020F0502020204030204" pitchFamily="34" charset="0"/>
              </a:rPr>
              <a:t>Fouad, N., &amp; Singh, R. (2014). Stemming the Tide: why women engineers stay in, or leave, the engineering </a:t>
            </a:r>
            <a:r>
              <a:rPr lang="en-US" sz="1050" dirty="0">
                <a:latin typeface="Calibri" panose="020F0502020204030204" pitchFamily="34" charset="0"/>
              </a:rPr>
              <a:t>profession. </a:t>
            </a:r>
            <a:endParaRPr lang="en-US" sz="1050" dirty="0" smtClean="0">
              <a:latin typeface="Calibri" panose="020F0502020204030204" pitchFamily="34" charset="0"/>
            </a:endParaRPr>
          </a:p>
          <a:p>
            <a:pPr algn="r"/>
            <a:r>
              <a:rPr lang="en-US" sz="1050" dirty="0" smtClean="0">
                <a:latin typeface="Calibri" panose="020F0502020204030204" pitchFamily="34" charset="0"/>
              </a:rPr>
              <a:t>Taken </a:t>
            </a:r>
            <a:r>
              <a:rPr lang="en-US" sz="1050" dirty="0">
                <a:latin typeface="Calibri" panose="020F0502020204030204" pitchFamily="34" charset="0"/>
              </a:rPr>
              <a:t>from </a:t>
            </a:r>
            <a:r>
              <a:rPr lang="en-US" sz="1050" i="1" dirty="0">
                <a:latin typeface="Calibri" panose="020F0502020204030204" pitchFamily="34" charset="0"/>
              </a:rPr>
              <a:t>Career Choices of Female Engineers: A Summary of a Workshop</a:t>
            </a:r>
            <a:r>
              <a:rPr lang="en-US" sz="1050" dirty="0">
                <a:latin typeface="Calibri" panose="020F0502020204030204" pitchFamily="34" charset="0"/>
              </a:rPr>
              <a:t>. The National Academies Press, 2014.</a:t>
            </a:r>
          </a:p>
          <a:p>
            <a:pPr algn="r"/>
            <a:r>
              <a:rPr lang="en-US" sz="1050" dirty="0" smtClean="0">
                <a:latin typeface="Calibri" panose="020F0502020204030204" pitchFamily="34" charset="0"/>
              </a:rPr>
              <a:t> </a:t>
            </a:r>
          </a:p>
          <a:p>
            <a:endParaRPr lang="en-US" dirty="0"/>
          </a:p>
        </p:txBody>
      </p:sp>
      <p:cxnSp>
        <p:nvCxnSpPr>
          <p:cNvPr id="9" name="Straight Connector 8"/>
          <p:cNvCxnSpPr/>
          <p:nvPr/>
        </p:nvCxnSpPr>
        <p:spPr>
          <a:xfrm>
            <a:off x="0" y="6324600"/>
            <a:ext cx="9144000" cy="0"/>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86580"/>
          <a:stretch/>
        </p:blipFill>
        <p:spPr>
          <a:xfrm>
            <a:off x="0" y="0"/>
            <a:ext cx="9144000" cy="1371600"/>
          </a:xfrm>
          <a:prstGeom prst="rect">
            <a:avLst/>
          </a:prstGeom>
        </p:spPr>
      </p:pic>
      <p:sp>
        <p:nvSpPr>
          <p:cNvPr id="2" name="Title 1"/>
          <p:cNvSpPr>
            <a:spLocks noGrp="1"/>
          </p:cNvSpPr>
          <p:nvPr>
            <p:ph type="title"/>
          </p:nvPr>
        </p:nvSpPr>
        <p:spPr/>
        <p:txBody>
          <a:bodyPr/>
          <a:lstStyle/>
          <a:p>
            <a:pPr algn="l"/>
            <a:r>
              <a:rPr lang="en-US" sz="2400" b="1" cap="small" dirty="0">
                <a:latin typeface="Calibri"/>
                <a:ea typeface="Calibri"/>
                <a:cs typeface="Calibri"/>
                <a:sym typeface="Calibri"/>
              </a:rPr>
              <a:t>Stemming the Tide: Why Women Engineers Stay in, or Leave, the Engineering Profession</a:t>
            </a:r>
            <a:r>
              <a:rPr lang="en-US" sz="2000" b="1" cap="small" dirty="0">
                <a:latin typeface="Calibri"/>
                <a:ea typeface="Calibri"/>
                <a:cs typeface="Calibri"/>
                <a:sym typeface="Calibri"/>
              </a:rPr>
              <a:t/>
            </a:r>
            <a:br>
              <a:rPr lang="en-US" sz="2000" b="1" cap="small" dirty="0">
                <a:latin typeface="Calibri"/>
                <a:ea typeface="Calibri"/>
                <a:cs typeface="Calibri"/>
                <a:sym typeface="Calibri"/>
              </a:rPr>
            </a:br>
            <a:r>
              <a:rPr lang="en-US" sz="2000" cap="small" dirty="0" err="1">
                <a:latin typeface="Calibri"/>
                <a:ea typeface="Calibri"/>
                <a:cs typeface="Calibri"/>
                <a:sym typeface="Calibri"/>
              </a:rPr>
              <a:t>Nadya</a:t>
            </a:r>
            <a:r>
              <a:rPr lang="en-US" sz="2000" cap="small" dirty="0">
                <a:latin typeface="Calibri"/>
                <a:ea typeface="Calibri"/>
                <a:cs typeface="Calibri"/>
                <a:sym typeface="Calibri"/>
              </a:rPr>
              <a:t> Fouad and </a:t>
            </a:r>
            <a:r>
              <a:rPr lang="en-US" sz="2000" cap="small" dirty="0" err="1">
                <a:latin typeface="Calibri"/>
                <a:ea typeface="Calibri"/>
                <a:cs typeface="Calibri"/>
                <a:sym typeface="Calibri"/>
              </a:rPr>
              <a:t>Romila</a:t>
            </a:r>
            <a:r>
              <a:rPr lang="en-US" sz="2000" cap="small" dirty="0">
                <a:latin typeface="Calibri"/>
                <a:ea typeface="Calibri"/>
                <a:cs typeface="Calibri"/>
                <a:sym typeface="Calibri"/>
              </a:rPr>
              <a:t> </a:t>
            </a:r>
            <a:r>
              <a:rPr lang="en-US" sz="2000" cap="small" dirty="0" smtClean="0">
                <a:latin typeface="Calibri"/>
                <a:ea typeface="Calibri"/>
                <a:cs typeface="Calibri"/>
                <a:sym typeface="Calibri"/>
              </a:rPr>
              <a:t>Singh, University of Wisconsin</a:t>
            </a:r>
            <a:endParaRPr lang="en-US" cap="small" dirty="0"/>
          </a:p>
        </p:txBody>
      </p:sp>
      <p:sp>
        <p:nvSpPr>
          <p:cNvPr id="3" name="Text Placeholder 2"/>
          <p:cNvSpPr>
            <a:spLocks noGrp="1"/>
          </p:cNvSpPr>
          <p:nvPr>
            <p:ph type="body" idx="1"/>
          </p:nvPr>
        </p:nvSpPr>
        <p:spPr>
          <a:xfrm>
            <a:off x="457200" y="1981200"/>
            <a:ext cx="8229600" cy="4525963"/>
          </a:xfrm>
        </p:spPr>
        <p:txBody>
          <a:bodyPr/>
          <a:lstStyle/>
          <a:p>
            <a:pPr marL="203200" indent="0">
              <a:buNone/>
            </a:pPr>
            <a:r>
              <a:rPr lang="en-US" sz="1800" dirty="0">
                <a:latin typeface="Calibri" panose="020F0502020204030204" pitchFamily="34" charset="0"/>
              </a:rPr>
              <a:t>W</a:t>
            </a:r>
            <a:r>
              <a:rPr lang="en-US" sz="1800" dirty="0" smtClean="0">
                <a:latin typeface="Calibri" panose="020F0502020204030204" pitchFamily="34" charset="0"/>
              </a:rPr>
              <a:t>orkplace climate is the biggest differentiator that sets apart women who are currently working in engineering from those who left the technical </a:t>
            </a:r>
            <a:r>
              <a:rPr lang="en-US" sz="1800" dirty="0">
                <a:latin typeface="Calibri" panose="020F0502020204030204" pitchFamily="34" charset="0"/>
              </a:rPr>
              <a:t>field. </a:t>
            </a:r>
            <a:endParaRPr lang="en-US" sz="1800" dirty="0" smtClean="0">
              <a:latin typeface="Calibri" panose="020F0502020204030204" pitchFamily="34" charset="0"/>
            </a:endParaRPr>
          </a:p>
          <a:p>
            <a:pPr marL="203200" indent="0">
              <a:buNone/>
            </a:pPr>
            <a:endParaRPr lang="en-US" sz="1800" dirty="0">
              <a:latin typeface="Calibri" panose="020F0502020204030204" pitchFamily="34" charset="0"/>
            </a:endParaRPr>
          </a:p>
          <a:p>
            <a:pPr marL="203200" indent="0">
              <a:buNone/>
            </a:pPr>
            <a:r>
              <a:rPr lang="en-US" sz="1800" dirty="0" smtClean="0">
                <a:latin typeface="Calibri" panose="020F0502020204030204" pitchFamily="34" charset="0"/>
              </a:rPr>
              <a:t>Women currently working in the engineering field:</a:t>
            </a:r>
          </a:p>
          <a:p>
            <a:pPr lvl="1">
              <a:buFont typeface="Arial" panose="020B0604020202020204" pitchFamily="34" charset="0"/>
              <a:buChar char="•"/>
            </a:pPr>
            <a:r>
              <a:rPr lang="en-US" sz="1800" dirty="0" smtClean="0">
                <a:latin typeface="Calibri" panose="020F0502020204030204" pitchFamily="34" charset="0"/>
              </a:rPr>
              <a:t>Experienced a supportive workplace</a:t>
            </a:r>
          </a:p>
          <a:p>
            <a:pPr marL="1035050" lvl="2" indent="0">
              <a:buNone/>
            </a:pPr>
            <a:r>
              <a:rPr lang="en-US" sz="1800" dirty="0" smtClean="0">
                <a:latin typeface="Calibri" panose="020F0502020204030204" pitchFamily="34" charset="0"/>
              </a:rPr>
              <a:t>Supportive workplace: family friendly work culture characterized by recognition of the importance of work-life balance and availability of work-life benefits</a:t>
            </a:r>
          </a:p>
          <a:p>
            <a:pPr lvl="1">
              <a:buFont typeface="Arial" panose="020B0604020202020204" pitchFamily="34" charset="0"/>
              <a:buChar char="•"/>
            </a:pPr>
            <a:r>
              <a:rPr lang="en-US" sz="1800" dirty="0" smtClean="0">
                <a:latin typeface="Calibri" panose="020F0502020204030204" pitchFamily="34" charset="0"/>
              </a:rPr>
              <a:t>Worked with empathic and understanding supervisors and coworkers</a:t>
            </a:r>
          </a:p>
          <a:p>
            <a:pPr lvl="1">
              <a:buFont typeface="Arial" panose="020B0604020202020204" pitchFamily="34" charset="0"/>
              <a:buChar char="•"/>
            </a:pPr>
            <a:r>
              <a:rPr lang="en-US" sz="1800" dirty="0" smtClean="0">
                <a:latin typeface="Calibri" panose="020F0502020204030204" pitchFamily="34" charset="0"/>
              </a:rPr>
              <a:t>Experienced fewer barriers at work in the form of incivility and undermining behaviors compared to women who left the technical field</a:t>
            </a:r>
          </a:p>
          <a:p>
            <a:pPr marL="635000" lvl="1" indent="0">
              <a:buNone/>
            </a:pPr>
            <a:endParaRPr lang="en-US" sz="1800" dirty="0" smtClean="0">
              <a:latin typeface="Calibri" panose="020F0502020204030204" pitchFamily="34"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2712" b="90286"/>
          <a:stretch/>
        </p:blipFill>
        <p:spPr>
          <a:xfrm>
            <a:off x="-3349" y="6324600"/>
            <a:ext cx="9147349" cy="533400"/>
          </a:xfrm>
          <a:prstGeom prst="rect">
            <a:avLst/>
          </a:prstGeom>
        </p:spPr>
      </p:pic>
      <p:sp>
        <p:nvSpPr>
          <p:cNvPr id="5" name="Footer Placeholder 2"/>
          <p:cNvSpPr>
            <a:spLocks noGrp="1"/>
          </p:cNvSpPr>
          <p:nvPr>
            <p:ph type="ftr" idx="11"/>
          </p:nvPr>
        </p:nvSpPr>
        <p:spPr>
          <a:xfrm>
            <a:off x="722225" y="6581252"/>
            <a:ext cx="7696200" cy="365125"/>
          </a:xfrm>
        </p:spPr>
        <p:txBody>
          <a:bodyPr/>
          <a:lstStyle/>
          <a:p>
            <a:pPr algn="r"/>
            <a:r>
              <a:rPr lang="en-US" sz="1050" dirty="0" smtClean="0">
                <a:latin typeface="Calibri" panose="020F0502020204030204" pitchFamily="34" charset="0"/>
              </a:rPr>
              <a:t>Fouad, N., &amp; Singh, R. (2014). Stemming the Tide: why women engineers stay in, or leave, the engineering </a:t>
            </a:r>
            <a:r>
              <a:rPr lang="en-US" sz="1050" dirty="0">
                <a:latin typeface="Calibri" panose="020F0502020204030204" pitchFamily="34" charset="0"/>
              </a:rPr>
              <a:t>profession. </a:t>
            </a:r>
            <a:endParaRPr lang="en-US" sz="1050" dirty="0" smtClean="0">
              <a:latin typeface="Calibri" panose="020F0502020204030204" pitchFamily="34" charset="0"/>
            </a:endParaRPr>
          </a:p>
          <a:p>
            <a:pPr algn="r"/>
            <a:r>
              <a:rPr lang="en-US" sz="1050" dirty="0" smtClean="0">
                <a:latin typeface="Calibri" panose="020F0502020204030204" pitchFamily="34" charset="0"/>
              </a:rPr>
              <a:t>Taken </a:t>
            </a:r>
            <a:r>
              <a:rPr lang="en-US" sz="1050" dirty="0">
                <a:latin typeface="Calibri" panose="020F0502020204030204" pitchFamily="34" charset="0"/>
              </a:rPr>
              <a:t>from </a:t>
            </a:r>
            <a:r>
              <a:rPr lang="en-US" sz="1050" i="1" dirty="0">
                <a:latin typeface="Calibri" panose="020F0502020204030204" pitchFamily="34" charset="0"/>
              </a:rPr>
              <a:t>Career Choices of Female Engineers: A Summary of a Workshop</a:t>
            </a:r>
            <a:r>
              <a:rPr lang="en-US" sz="1050" dirty="0">
                <a:latin typeface="Calibri" panose="020F0502020204030204" pitchFamily="34" charset="0"/>
              </a:rPr>
              <a:t>. The National Academies Press, 2014.</a:t>
            </a:r>
          </a:p>
          <a:p>
            <a:pPr algn="r"/>
            <a:endParaRPr lang="en-US" sz="1050" dirty="0" smtClean="0">
              <a:latin typeface="Calibri" panose="020F0502020204030204" pitchFamily="34" charset="0"/>
            </a:endParaRPr>
          </a:p>
          <a:p>
            <a:endParaRPr lang="en-US" dirty="0"/>
          </a:p>
        </p:txBody>
      </p:sp>
      <p:cxnSp>
        <p:nvCxnSpPr>
          <p:cNvPr id="9" name="Straight Connector 8"/>
          <p:cNvCxnSpPr/>
          <p:nvPr/>
        </p:nvCxnSpPr>
        <p:spPr>
          <a:xfrm>
            <a:off x="0" y="6324600"/>
            <a:ext cx="914400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287196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86580"/>
          <a:stretch/>
        </p:blipFill>
        <p:spPr>
          <a:xfrm>
            <a:off x="0" y="0"/>
            <a:ext cx="9144000" cy="1371600"/>
          </a:xfrm>
          <a:prstGeom prst="rect">
            <a:avLst/>
          </a:prstGeom>
        </p:spPr>
      </p:pic>
      <p:sp>
        <p:nvSpPr>
          <p:cNvPr id="8" name="Rounded Rectangle 7"/>
          <p:cNvSpPr/>
          <p:nvPr/>
        </p:nvSpPr>
        <p:spPr>
          <a:xfrm>
            <a:off x="6345115" y="4353691"/>
            <a:ext cx="2169188" cy="1183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Shape 143"/>
          <p:cNvSpPr txBox="1">
            <a:spLocks noGrp="1"/>
          </p:cNvSpPr>
          <p:nvPr>
            <p:ph type="title"/>
          </p:nvPr>
        </p:nvSpPr>
        <p:spPr>
          <a:xfrm>
            <a:off x="457619" y="228600"/>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2400" b="1" i="0" u="none" strike="noStrike" cap="small" dirty="0">
                <a:solidFill>
                  <a:schemeClr val="tx1"/>
                </a:solidFill>
                <a:latin typeface="Calibri"/>
                <a:ea typeface="Calibri"/>
                <a:cs typeface="Calibri"/>
                <a:sym typeface="Calibri"/>
              </a:rPr>
              <a:t>Retaining Technical Talent: </a:t>
            </a:r>
            <a:r>
              <a:rPr lang="en-US" sz="2400" b="1" i="0" u="none" strike="noStrike" cap="small" dirty="0" smtClean="0">
                <a:solidFill>
                  <a:schemeClr val="tx1"/>
                </a:solidFill>
                <a:latin typeface="Calibri"/>
                <a:ea typeface="Calibri"/>
                <a:cs typeface="Calibri"/>
                <a:sym typeface="Calibri"/>
              </a:rPr>
              <a:t>a discussion on data </a:t>
            </a:r>
            <a:r>
              <a:rPr lang="en-US" sz="2400" b="1" cap="small" dirty="0">
                <a:solidFill>
                  <a:schemeClr val="tx1"/>
                </a:solidFill>
                <a:latin typeface="Calibri"/>
                <a:ea typeface="Calibri"/>
                <a:cs typeface="Calibri"/>
                <a:sym typeface="Calibri"/>
              </a:rPr>
              <a:t>n</a:t>
            </a:r>
            <a:r>
              <a:rPr lang="en-US" sz="2400" b="1" i="0" u="none" strike="noStrike" cap="small" dirty="0" smtClean="0">
                <a:solidFill>
                  <a:schemeClr val="tx1"/>
                </a:solidFill>
                <a:latin typeface="Calibri"/>
                <a:ea typeface="Calibri"/>
                <a:cs typeface="Calibri"/>
                <a:sym typeface="Calibri"/>
              </a:rPr>
              <a:t>eeds</a:t>
            </a:r>
            <a:r>
              <a:rPr lang="en-US" sz="2400" b="1" i="0" u="none" strike="noStrike" cap="small" dirty="0">
                <a:solidFill>
                  <a:schemeClr val="tx1"/>
                </a:solidFill>
                <a:latin typeface="Calibri"/>
                <a:ea typeface="Calibri"/>
                <a:cs typeface="Calibri"/>
                <a:sym typeface="Calibri"/>
              </a:rPr>
              <a:t>, </a:t>
            </a:r>
            <a:r>
              <a:rPr lang="en-US" sz="2400" b="1" i="0" u="none" strike="noStrike" cap="small" dirty="0" smtClean="0">
                <a:solidFill>
                  <a:schemeClr val="tx1"/>
                </a:solidFill>
                <a:latin typeface="Calibri"/>
                <a:ea typeface="Calibri"/>
                <a:cs typeface="Calibri"/>
                <a:sym typeface="Calibri"/>
              </a:rPr>
              <a:t>critical </a:t>
            </a:r>
            <a:r>
              <a:rPr lang="en-US" sz="2400" b="1" cap="small" dirty="0">
                <a:solidFill>
                  <a:schemeClr val="tx1"/>
                </a:solidFill>
                <a:latin typeface="Calibri"/>
                <a:ea typeface="Calibri"/>
                <a:cs typeface="Calibri"/>
                <a:sym typeface="Calibri"/>
              </a:rPr>
              <a:t>t</a:t>
            </a:r>
            <a:r>
              <a:rPr lang="en-US" sz="2400" b="1" i="0" u="none" strike="noStrike" cap="small" dirty="0" smtClean="0">
                <a:solidFill>
                  <a:schemeClr val="tx1"/>
                </a:solidFill>
                <a:latin typeface="Calibri"/>
                <a:ea typeface="Calibri"/>
                <a:cs typeface="Calibri"/>
                <a:sym typeface="Calibri"/>
              </a:rPr>
              <a:t>ransitions</a:t>
            </a:r>
            <a:r>
              <a:rPr lang="en-US" sz="2400" b="1" i="0" u="none" strike="noStrike" cap="small" dirty="0">
                <a:solidFill>
                  <a:schemeClr val="tx1"/>
                </a:solidFill>
                <a:latin typeface="Calibri"/>
                <a:ea typeface="Calibri"/>
                <a:cs typeface="Calibri"/>
                <a:sym typeface="Calibri"/>
              </a:rPr>
              <a:t>, and </a:t>
            </a:r>
            <a:r>
              <a:rPr lang="en-US" sz="2400" b="1" i="0" u="none" strike="noStrike" cap="small" dirty="0" smtClean="0">
                <a:solidFill>
                  <a:schemeClr val="tx1"/>
                </a:solidFill>
                <a:latin typeface="Calibri"/>
                <a:ea typeface="Calibri"/>
                <a:cs typeface="Calibri"/>
                <a:sym typeface="Calibri"/>
              </a:rPr>
              <a:t>career </a:t>
            </a:r>
            <a:r>
              <a:rPr lang="en-US" sz="2400" b="1" cap="small" dirty="0">
                <a:solidFill>
                  <a:schemeClr val="tx1"/>
                </a:solidFill>
                <a:latin typeface="Calibri"/>
                <a:ea typeface="Calibri"/>
                <a:cs typeface="Calibri"/>
                <a:sym typeface="Calibri"/>
              </a:rPr>
              <a:t>p</a:t>
            </a:r>
            <a:r>
              <a:rPr lang="en-US" sz="2400" b="1" i="0" u="none" strike="noStrike" cap="small" dirty="0" smtClean="0">
                <a:solidFill>
                  <a:schemeClr val="tx1"/>
                </a:solidFill>
                <a:latin typeface="Calibri"/>
                <a:ea typeface="Calibri"/>
                <a:cs typeface="Calibri"/>
                <a:sym typeface="Calibri"/>
              </a:rPr>
              <a:t>athways</a:t>
            </a:r>
            <a:r>
              <a:rPr lang="en-US" sz="2400" i="0" u="none" strike="noStrike" cap="small" dirty="0">
                <a:solidFill>
                  <a:schemeClr val="tx1"/>
                </a:solidFill>
                <a:latin typeface="Calibri"/>
                <a:ea typeface="Calibri"/>
                <a:cs typeface="Calibri"/>
                <a:sym typeface="Calibri"/>
              </a:rPr>
              <a:t/>
            </a:r>
            <a:br>
              <a:rPr lang="en-US" sz="2400" i="0" u="none" strike="noStrike" cap="small" dirty="0">
                <a:solidFill>
                  <a:schemeClr val="tx1"/>
                </a:solidFill>
                <a:latin typeface="Calibri"/>
                <a:ea typeface="Calibri"/>
                <a:cs typeface="Calibri"/>
                <a:sym typeface="Calibri"/>
              </a:rPr>
            </a:br>
            <a:endParaRPr lang="en-US" sz="2400" i="0" u="none" strike="noStrike" cap="small" dirty="0">
              <a:solidFill>
                <a:schemeClr val="tx1"/>
              </a:solidFill>
              <a:latin typeface="Calibri"/>
              <a:ea typeface="Calibri"/>
              <a:cs typeface="Calibri"/>
              <a:sym typeface="Calibri"/>
            </a:endParaRPr>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6125" t="33514" r="21912" b="13020"/>
          <a:stretch/>
        </p:blipFill>
        <p:spPr bwMode="auto">
          <a:xfrm>
            <a:off x="609600" y="2385639"/>
            <a:ext cx="5257800" cy="326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45115" y="2475663"/>
            <a:ext cx="2286000" cy="1815882"/>
          </a:xfrm>
          <a:prstGeom prst="rect">
            <a:avLst/>
          </a:prstGeom>
          <a:noFill/>
        </p:spPr>
        <p:txBody>
          <a:bodyPr wrap="square" rtlCol="0">
            <a:spAutoFit/>
          </a:bodyPr>
          <a:lstStyle/>
          <a:p>
            <a:r>
              <a:rPr lang="en-US" dirty="0" smtClean="0">
                <a:latin typeface="Calibri" panose="020F0502020204030204" pitchFamily="34" charset="0"/>
              </a:rPr>
              <a:t>The figure shows that despite seven years of continual enrollment growth in mechanical engineering, the enrollment of women remained stuck at 11-12 percent. </a:t>
            </a:r>
          </a:p>
          <a:p>
            <a:endParaRPr lang="en-US" dirty="0">
              <a:latin typeface="Calibri" panose="020F0502020204030204" pitchFamily="34" charset="0"/>
            </a:endParaRPr>
          </a:p>
        </p:txBody>
      </p:sp>
      <p:sp>
        <p:nvSpPr>
          <p:cNvPr id="7" name="TextBox 6"/>
          <p:cNvSpPr txBox="1"/>
          <p:nvPr/>
        </p:nvSpPr>
        <p:spPr>
          <a:xfrm>
            <a:off x="609600" y="5072390"/>
            <a:ext cx="4114800" cy="261610"/>
          </a:xfrm>
          <a:prstGeom prst="rect">
            <a:avLst/>
          </a:prstGeom>
          <a:noFill/>
        </p:spPr>
        <p:txBody>
          <a:bodyPr wrap="square" rtlCol="0">
            <a:spAutoFit/>
          </a:bodyPr>
          <a:lstStyle/>
          <a:p>
            <a:r>
              <a:rPr lang="en-US" sz="1050" dirty="0" smtClean="0">
                <a:latin typeface="Calibri" panose="020F0502020204030204" pitchFamily="34" charset="0"/>
              </a:rPr>
              <a:t>Source: </a:t>
            </a:r>
            <a:r>
              <a:rPr lang="en-US" sz="1050" dirty="0" err="1" smtClean="0">
                <a:latin typeface="Calibri" panose="020F0502020204030204" pitchFamily="34" charset="0"/>
              </a:rPr>
              <a:t>ASEE</a:t>
            </a:r>
            <a:r>
              <a:rPr lang="en-US" sz="1050" dirty="0" smtClean="0">
                <a:latin typeface="Calibri" panose="020F0502020204030204" pitchFamily="34" charset="0"/>
              </a:rPr>
              <a:t> Data Mining Site, </a:t>
            </a:r>
            <a:r>
              <a:rPr lang="en-US" sz="1050" dirty="0" err="1" smtClean="0">
                <a:latin typeface="Calibri" panose="020F0502020204030204" pitchFamily="34" charset="0"/>
              </a:rPr>
              <a:t>www.asee.org</a:t>
            </a:r>
            <a:endParaRPr lang="en-US" sz="1050" dirty="0">
              <a:latin typeface="Calibri" panose="020F0502020204030204" pitchFamily="34" charset="0"/>
            </a:endParaRPr>
          </a:p>
        </p:txBody>
      </p:sp>
      <p:sp>
        <p:nvSpPr>
          <p:cNvPr id="10" name="Shape 144"/>
          <p:cNvSpPr txBox="1">
            <a:spLocks/>
          </p:cNvSpPr>
          <p:nvPr/>
        </p:nvSpPr>
        <p:spPr>
          <a:xfrm>
            <a:off x="6223697" y="4393910"/>
            <a:ext cx="2209800" cy="38100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1pPr>
            <a:lvl2pPr marL="742950" marR="0" indent="-107950" algn="l" rtl="0">
              <a:lnSpc>
                <a:spcPct val="100000"/>
              </a:lnSpc>
              <a:spcBef>
                <a:spcPts val="56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76200" algn="l" rtl="0">
              <a:lnSpc>
                <a:spcPct val="100000"/>
              </a:lnSpc>
              <a:spcBef>
                <a:spcPts val="48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algn="ctr">
              <a:spcBef>
                <a:spcPts val="0"/>
              </a:spcBef>
              <a:buFont typeface="Arial"/>
              <a:buNone/>
            </a:pPr>
            <a:r>
              <a:rPr lang="en-US" sz="2000" b="1" dirty="0" smtClean="0">
                <a:solidFill>
                  <a:schemeClr val="bg1">
                    <a:lumMod val="95000"/>
                  </a:schemeClr>
                </a:solidFill>
                <a:latin typeface="Calibri"/>
                <a:ea typeface="Calibri"/>
                <a:cs typeface="Calibri"/>
                <a:sym typeface="Calibri"/>
              </a:rPr>
              <a:t>Can we dig deeper into the data?</a:t>
            </a:r>
            <a:endParaRPr lang="en-US" sz="2000" b="1" dirty="0">
              <a:solidFill>
                <a:schemeClr val="bg1">
                  <a:lumMod val="95000"/>
                </a:schemeClr>
              </a:solidFill>
              <a:latin typeface="Calibri"/>
              <a:ea typeface="Calibri"/>
              <a:cs typeface="Calibri"/>
              <a:sym typeface="Calibri"/>
            </a:endParaRPr>
          </a:p>
        </p:txBody>
      </p:sp>
      <p:sp>
        <p:nvSpPr>
          <p:cNvPr id="5" name="TextBox 4"/>
          <p:cNvSpPr txBox="1"/>
          <p:nvPr/>
        </p:nvSpPr>
        <p:spPr>
          <a:xfrm>
            <a:off x="495300" y="1589609"/>
            <a:ext cx="4343400" cy="523220"/>
          </a:xfrm>
          <a:prstGeom prst="rect">
            <a:avLst/>
          </a:prstGeom>
          <a:noFill/>
        </p:spPr>
        <p:txBody>
          <a:bodyPr wrap="square" rtlCol="0">
            <a:spAutoFit/>
          </a:bodyPr>
          <a:lstStyle/>
          <a:p>
            <a:r>
              <a:rPr lang="en-US" dirty="0">
                <a:latin typeface="Calibri" panose="020F0502020204030204" pitchFamily="34" charset="0"/>
              </a:rPr>
              <a:t>Total full-time/part-time enrollment in US undergraduate mechanical engineering programs, 2005-2012</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2712" b="90286"/>
          <a:stretch/>
        </p:blipFill>
        <p:spPr>
          <a:xfrm>
            <a:off x="-3349" y="6324600"/>
            <a:ext cx="9147349" cy="533400"/>
          </a:xfrm>
          <a:prstGeom prst="rect">
            <a:avLst/>
          </a:prstGeom>
        </p:spPr>
      </p:pic>
      <p:sp>
        <p:nvSpPr>
          <p:cNvPr id="4" name="Footer Placeholder 3"/>
          <p:cNvSpPr>
            <a:spLocks noGrp="1"/>
          </p:cNvSpPr>
          <p:nvPr>
            <p:ph type="ftr" idx="11"/>
          </p:nvPr>
        </p:nvSpPr>
        <p:spPr>
          <a:xfrm>
            <a:off x="398584" y="6408737"/>
            <a:ext cx="8077200" cy="365125"/>
          </a:xfrm>
        </p:spPr>
        <p:txBody>
          <a:bodyPr/>
          <a:lstStyle/>
          <a:p>
            <a:pPr algn="r"/>
            <a:r>
              <a:rPr lang="en-US" sz="1050" dirty="0" smtClean="0">
                <a:latin typeface="Calibri" panose="020F0502020204030204" pitchFamily="34" charset="0"/>
              </a:rPr>
              <a:t>Taken from </a:t>
            </a:r>
            <a:r>
              <a:rPr lang="en-US" sz="1050" i="1" dirty="0" smtClean="0">
                <a:latin typeface="Calibri" panose="020F0502020204030204" pitchFamily="34" charset="0"/>
              </a:rPr>
              <a:t>Career Choices of Female Engineers: A Summary of a Workshop</a:t>
            </a:r>
            <a:r>
              <a:rPr lang="en-US" sz="1050" dirty="0" smtClean="0">
                <a:latin typeface="Calibri" panose="020F0502020204030204" pitchFamily="34" charset="0"/>
              </a:rPr>
              <a:t>. The National Academies Press, 2014.</a:t>
            </a:r>
            <a:endParaRPr lang="en-US" sz="1050" dirty="0">
              <a:latin typeface="Calibri" panose="020F0502020204030204" pitchFamily="34" charset="0"/>
            </a:endParaRPr>
          </a:p>
        </p:txBody>
      </p:sp>
      <p:cxnSp>
        <p:nvCxnSpPr>
          <p:cNvPr id="14" name="Straight Connector 13"/>
          <p:cNvCxnSpPr/>
          <p:nvPr/>
        </p:nvCxnSpPr>
        <p:spPr>
          <a:xfrm>
            <a:off x="0" y="6324600"/>
            <a:ext cx="9144000" cy="0"/>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2020</TotalTime>
  <Words>3100</Words>
  <Application>Microsoft Office PowerPoint</Application>
  <PresentationFormat>On-screen Show (4:3)</PresentationFormat>
  <Paragraphs>239</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Background</vt:lpstr>
      <vt:lpstr>Introduction</vt:lpstr>
      <vt:lpstr>Career Outcomes of Women Engineering Bachelor’s Degree Recipients Gail Greenfield</vt:lpstr>
      <vt:lpstr>PowerPoint Presentation</vt:lpstr>
      <vt:lpstr>Employed engineering bachelor’s degree recipients from the 1992-1993 academic year in an engineering/architecture occupation</vt:lpstr>
      <vt:lpstr>Stemming the Tide: Why Women Engineers Stay in, or Leave,  the Engineering Profession Nadya Fouad and Romila Singh, University of Wisconsin</vt:lpstr>
      <vt:lpstr>Stemming the Tide: Why Women Engineers Stay in, or Leave, the Engineering Profession Nadya Fouad and Romila Singh, University of Wisconsin</vt:lpstr>
      <vt:lpstr>Retaining Technical Talent: a discussion on data needs, critical transitions, and career pathways </vt:lpstr>
      <vt:lpstr>PowerPoint Presentation</vt:lpstr>
      <vt:lpstr>Retaining Technical Talent: a discussion on data needs, critical transitions, and career pathways</vt:lpstr>
      <vt:lpstr>Technical Women in Small and Medium Businesses Emily Blakemore, Angie Im, Channing Martin, Albery Melo, Sara Raju, and Liz Schuelke. The H. John Heinz III College, Carnegie Mellon University</vt:lpstr>
      <vt:lpstr>Technical Women in Small and Medium Businesses Emily Blakemore, Angie Im, Channing Martin, Albery Melo, Sara Raju, and Liz Schuelke. The H. John Heinz III College, Carnegie Mellon University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Choices of Female Engineers</dc:title>
  <dc:creator>Ngun, Irene</dc:creator>
  <cp:lastModifiedBy>The National Academies</cp:lastModifiedBy>
  <cp:revision>64</cp:revision>
  <cp:lastPrinted>2015-04-08T21:20:46Z</cp:lastPrinted>
  <dcterms:modified xsi:type="dcterms:W3CDTF">2015-04-17T19:29:24Z</dcterms:modified>
</cp:coreProperties>
</file>