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6"/>
  </p:notesMasterIdLst>
  <p:sldIdLst>
    <p:sldId id="340" r:id="rId3"/>
    <p:sldId id="383" r:id="rId4"/>
    <p:sldId id="382" r:id="rId5"/>
    <p:sldId id="377" r:id="rId6"/>
    <p:sldId id="368" r:id="rId7"/>
    <p:sldId id="308" r:id="rId8"/>
    <p:sldId id="370" r:id="rId9"/>
    <p:sldId id="379" r:id="rId10"/>
    <p:sldId id="380" r:id="rId11"/>
    <p:sldId id="372" r:id="rId12"/>
    <p:sldId id="384" r:id="rId13"/>
    <p:sldId id="387" r:id="rId14"/>
    <p:sldId id="38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356"/>
    <a:srgbClr val="034C63"/>
    <a:srgbClr val="0078A0"/>
    <a:srgbClr val="000E2A"/>
    <a:srgbClr val="EAEAEA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114" y="-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8C43A-F4D6-456C-BF23-E40FCE6995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5333C-BB62-4229-85B0-3173539E87C5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20D557E4-7B98-46A0-A902-30255859C86D}" type="parTrans" cxnId="{E4631E82-70A8-446D-A9C9-C6BE95F9F0B1}">
      <dgm:prSet/>
      <dgm:spPr/>
      <dgm:t>
        <a:bodyPr/>
        <a:lstStyle/>
        <a:p>
          <a:endParaRPr lang="en-US"/>
        </a:p>
      </dgm:t>
    </dgm:pt>
    <dgm:pt modelId="{86E1AC44-4C48-47E2-B420-EB3FB89409E0}" type="sibTrans" cxnId="{E4631E82-70A8-446D-A9C9-C6BE95F9F0B1}">
      <dgm:prSet/>
      <dgm:spPr/>
      <dgm:t>
        <a:bodyPr/>
        <a:lstStyle/>
        <a:p>
          <a:endParaRPr lang="en-US"/>
        </a:p>
      </dgm:t>
    </dgm:pt>
    <dgm:pt modelId="{1DA5B835-CD55-41A1-B877-BB9420B4D62B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AC6A6489-8D76-46BD-ADB2-31318AEE369D}" type="parTrans" cxnId="{795F435F-0DCF-4161-983C-FC1CDA49734D}">
      <dgm:prSet/>
      <dgm:spPr/>
      <dgm:t>
        <a:bodyPr/>
        <a:lstStyle/>
        <a:p>
          <a:endParaRPr lang="en-US"/>
        </a:p>
      </dgm:t>
    </dgm:pt>
    <dgm:pt modelId="{DCF1139D-670E-4F19-AF95-2EAE1C48F8CD}" type="sibTrans" cxnId="{795F435F-0DCF-4161-983C-FC1CDA49734D}">
      <dgm:prSet/>
      <dgm:spPr/>
      <dgm:t>
        <a:bodyPr/>
        <a:lstStyle/>
        <a:p>
          <a:endParaRPr lang="en-US"/>
        </a:p>
      </dgm:t>
    </dgm:pt>
    <dgm:pt modelId="{1CB49CBF-7E7A-4A77-8FAD-408A04BAA21F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19702A0A-42AB-49F4-BB56-13AEF762825E}" type="parTrans" cxnId="{0969F58B-763E-4545-A28F-AE69775E0046}">
      <dgm:prSet/>
      <dgm:spPr/>
      <dgm:t>
        <a:bodyPr/>
        <a:lstStyle/>
        <a:p>
          <a:endParaRPr lang="en-US"/>
        </a:p>
      </dgm:t>
    </dgm:pt>
    <dgm:pt modelId="{A16D16FF-063A-4AF2-BAD5-50E4C2F0C82D}" type="sibTrans" cxnId="{0969F58B-763E-4545-A28F-AE69775E0046}">
      <dgm:prSet/>
      <dgm:spPr/>
      <dgm:t>
        <a:bodyPr/>
        <a:lstStyle/>
        <a:p>
          <a:endParaRPr lang="en-US"/>
        </a:p>
      </dgm:t>
    </dgm:pt>
    <dgm:pt modelId="{28D3D2D9-F236-4322-85A3-400261E7CD41}">
      <dgm:prSet phldrT="[Text]"/>
      <dgm:spPr/>
      <dgm:t>
        <a:bodyPr/>
        <a:lstStyle/>
        <a:p>
          <a:r>
            <a:rPr lang="en-US" dirty="0" smtClean="0"/>
            <a:t>Hazards Awareness, Prevention, Mitigation</a:t>
          </a:r>
          <a:endParaRPr lang="en-US" dirty="0"/>
        </a:p>
      </dgm:t>
    </dgm:pt>
    <dgm:pt modelId="{15F94084-14DD-4208-8F98-33D27FE663C5}" type="parTrans" cxnId="{545C14EE-1C7C-4BFC-8240-2FD4233A20AD}">
      <dgm:prSet/>
      <dgm:spPr/>
      <dgm:t>
        <a:bodyPr/>
        <a:lstStyle/>
        <a:p>
          <a:endParaRPr lang="en-US"/>
        </a:p>
      </dgm:t>
    </dgm:pt>
    <dgm:pt modelId="{C4257983-9BCE-4D49-B537-F3C60C006634}" type="sibTrans" cxnId="{545C14EE-1C7C-4BFC-8240-2FD4233A20AD}">
      <dgm:prSet/>
      <dgm:spPr/>
      <dgm:t>
        <a:bodyPr/>
        <a:lstStyle/>
        <a:p>
          <a:endParaRPr lang="en-US"/>
        </a:p>
      </dgm:t>
    </dgm:pt>
    <dgm:pt modelId="{0DCCD240-B4AD-4445-A266-15052E69DFB5}">
      <dgm:prSet phldrT="[Text]"/>
      <dgm:spPr/>
      <dgm:t>
        <a:bodyPr/>
        <a:lstStyle/>
        <a:p>
          <a:r>
            <a:rPr lang="en-US" dirty="0" smtClean="0"/>
            <a:t>Supply Chains</a:t>
          </a:r>
          <a:endParaRPr lang="en-US" dirty="0"/>
        </a:p>
      </dgm:t>
    </dgm:pt>
    <dgm:pt modelId="{E8C18956-4DFD-4778-A0E4-16FB9252245C}" type="parTrans" cxnId="{FA66193E-E60A-411F-AE3D-7C3727513A51}">
      <dgm:prSet/>
      <dgm:spPr/>
      <dgm:t>
        <a:bodyPr/>
        <a:lstStyle/>
        <a:p>
          <a:endParaRPr lang="en-US"/>
        </a:p>
      </dgm:t>
    </dgm:pt>
    <dgm:pt modelId="{45D3F681-C4D6-476A-AB65-D1BC78F4296D}" type="sibTrans" cxnId="{FA66193E-E60A-411F-AE3D-7C3727513A51}">
      <dgm:prSet/>
      <dgm:spPr/>
      <dgm:t>
        <a:bodyPr/>
        <a:lstStyle/>
        <a:p>
          <a:endParaRPr lang="en-US"/>
        </a:p>
      </dgm:t>
    </dgm:pt>
    <dgm:pt modelId="{7350CED3-4B40-43C6-958B-A222D4127B65}">
      <dgm:prSet phldrT="[Text]"/>
      <dgm:spPr/>
      <dgm:t>
        <a:bodyPr/>
        <a:lstStyle/>
        <a:p>
          <a:r>
            <a:rPr lang="en-US" dirty="0" smtClean="0"/>
            <a:t>Construction Research</a:t>
          </a:r>
          <a:endParaRPr lang="en-US" dirty="0"/>
        </a:p>
      </dgm:t>
    </dgm:pt>
    <dgm:pt modelId="{AA320E70-1BD3-493C-94F7-88184A76EAA8}" type="parTrans" cxnId="{A01C3B53-E7D4-4B79-9972-936DD16C0E67}">
      <dgm:prSet/>
      <dgm:spPr/>
      <dgm:t>
        <a:bodyPr/>
        <a:lstStyle/>
        <a:p>
          <a:endParaRPr lang="en-US"/>
        </a:p>
      </dgm:t>
    </dgm:pt>
    <dgm:pt modelId="{32AAAD88-3F63-4500-B895-7ACDAD4D7235}" type="sibTrans" cxnId="{A01C3B53-E7D4-4B79-9972-936DD16C0E67}">
      <dgm:prSet/>
      <dgm:spPr/>
      <dgm:t>
        <a:bodyPr/>
        <a:lstStyle/>
        <a:p>
          <a:endParaRPr lang="en-US"/>
        </a:p>
      </dgm:t>
    </dgm:pt>
    <dgm:pt modelId="{015C785B-8D08-486F-A020-6B546DAF42EC}" type="pres">
      <dgm:prSet presAssocID="{E2B8C43A-F4D6-456C-BF23-E40FCE6995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EB5F8-05BC-4D43-AEF4-27A5F25D1CE4}" type="pres">
      <dgm:prSet presAssocID="{B035333C-BB62-4229-85B0-3173539E87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D7857-5180-4740-9308-42F36A1CCFB8}" type="pres">
      <dgm:prSet presAssocID="{86E1AC44-4C48-47E2-B420-EB3FB89409E0}" presName="sibTrans" presStyleCnt="0"/>
      <dgm:spPr/>
    </dgm:pt>
    <dgm:pt modelId="{0838B5C0-9A5B-4453-9305-B00ADBC785AA}" type="pres">
      <dgm:prSet presAssocID="{1DA5B835-CD55-41A1-B877-BB9420B4D6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6F4A2-FED3-4262-9CF7-07C59E171C9E}" type="pres">
      <dgm:prSet presAssocID="{DCF1139D-670E-4F19-AF95-2EAE1C48F8CD}" presName="sibTrans" presStyleCnt="0"/>
      <dgm:spPr/>
    </dgm:pt>
    <dgm:pt modelId="{DF69B109-7A75-426C-AF73-EECEA4A1FDEB}" type="pres">
      <dgm:prSet presAssocID="{0DCCD240-B4AD-4445-A266-15052E69DF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95F6B-E202-4DA9-AC34-6CBD5BD7FE5F}" type="pres">
      <dgm:prSet presAssocID="{45D3F681-C4D6-476A-AB65-D1BC78F4296D}" presName="sibTrans" presStyleCnt="0"/>
      <dgm:spPr/>
    </dgm:pt>
    <dgm:pt modelId="{98F0AEC3-BE33-4574-A170-5254B65D22B1}" type="pres">
      <dgm:prSet presAssocID="{7350CED3-4B40-43C6-958B-A222D4127B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2ABC5-BC6C-4154-BAD6-98D9415B6184}" type="pres">
      <dgm:prSet presAssocID="{32AAAD88-3F63-4500-B895-7ACDAD4D7235}" presName="sibTrans" presStyleCnt="0"/>
      <dgm:spPr/>
    </dgm:pt>
    <dgm:pt modelId="{C0870525-8627-4260-AF7A-0DCA57A95B51}" type="pres">
      <dgm:prSet presAssocID="{1CB49CBF-7E7A-4A77-8FAD-408A04BAA2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2B527-920E-4D40-80B6-B09174B90970}" type="pres">
      <dgm:prSet presAssocID="{A16D16FF-063A-4AF2-BAD5-50E4C2F0C82D}" presName="sibTrans" presStyleCnt="0"/>
      <dgm:spPr/>
    </dgm:pt>
    <dgm:pt modelId="{582461F1-8BCA-4C00-BB95-E4270B84B722}" type="pres">
      <dgm:prSet presAssocID="{28D3D2D9-F236-4322-85A3-400261E7CD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C3B53-E7D4-4B79-9972-936DD16C0E67}" srcId="{E2B8C43A-F4D6-456C-BF23-E40FCE699551}" destId="{7350CED3-4B40-43C6-958B-A222D4127B65}" srcOrd="3" destOrd="0" parTransId="{AA320E70-1BD3-493C-94F7-88184A76EAA8}" sibTransId="{32AAAD88-3F63-4500-B895-7ACDAD4D7235}"/>
    <dgm:cxn modelId="{B6D90DEB-E0FC-4BD3-833E-2B8FBE6A8094}" type="presOf" srcId="{B035333C-BB62-4229-85B0-3173539E87C5}" destId="{249EB5F8-05BC-4D43-AEF4-27A5F25D1CE4}" srcOrd="0" destOrd="0" presId="urn:microsoft.com/office/officeart/2005/8/layout/default"/>
    <dgm:cxn modelId="{FA66193E-E60A-411F-AE3D-7C3727513A51}" srcId="{E2B8C43A-F4D6-456C-BF23-E40FCE699551}" destId="{0DCCD240-B4AD-4445-A266-15052E69DFB5}" srcOrd="2" destOrd="0" parTransId="{E8C18956-4DFD-4778-A0E4-16FB9252245C}" sibTransId="{45D3F681-C4D6-476A-AB65-D1BC78F4296D}"/>
    <dgm:cxn modelId="{1B8ECB16-5751-4132-A175-360DDE6EF0C1}" type="presOf" srcId="{28D3D2D9-F236-4322-85A3-400261E7CD41}" destId="{582461F1-8BCA-4C00-BB95-E4270B84B722}" srcOrd="0" destOrd="0" presId="urn:microsoft.com/office/officeart/2005/8/layout/default"/>
    <dgm:cxn modelId="{239E5303-5B29-407B-8C25-D7FCC4BC168D}" type="presOf" srcId="{7350CED3-4B40-43C6-958B-A222D4127B65}" destId="{98F0AEC3-BE33-4574-A170-5254B65D22B1}" srcOrd="0" destOrd="0" presId="urn:microsoft.com/office/officeart/2005/8/layout/default"/>
    <dgm:cxn modelId="{795F435F-0DCF-4161-983C-FC1CDA49734D}" srcId="{E2B8C43A-F4D6-456C-BF23-E40FCE699551}" destId="{1DA5B835-CD55-41A1-B877-BB9420B4D62B}" srcOrd="1" destOrd="0" parTransId="{AC6A6489-8D76-46BD-ADB2-31318AEE369D}" sibTransId="{DCF1139D-670E-4F19-AF95-2EAE1C48F8CD}"/>
    <dgm:cxn modelId="{E4631E82-70A8-446D-A9C9-C6BE95F9F0B1}" srcId="{E2B8C43A-F4D6-456C-BF23-E40FCE699551}" destId="{B035333C-BB62-4229-85B0-3173539E87C5}" srcOrd="0" destOrd="0" parTransId="{20D557E4-7B98-46A0-A902-30255859C86D}" sibTransId="{86E1AC44-4C48-47E2-B420-EB3FB89409E0}"/>
    <dgm:cxn modelId="{13939B6C-CC33-46DA-B7C4-0DA92DD4D229}" type="presOf" srcId="{0DCCD240-B4AD-4445-A266-15052E69DFB5}" destId="{DF69B109-7A75-426C-AF73-EECEA4A1FDEB}" srcOrd="0" destOrd="0" presId="urn:microsoft.com/office/officeart/2005/8/layout/default"/>
    <dgm:cxn modelId="{C27A40B5-ACFF-403F-A440-33F1CB506DE5}" type="presOf" srcId="{1DA5B835-CD55-41A1-B877-BB9420B4D62B}" destId="{0838B5C0-9A5B-4453-9305-B00ADBC785AA}" srcOrd="0" destOrd="0" presId="urn:microsoft.com/office/officeart/2005/8/layout/default"/>
    <dgm:cxn modelId="{545C14EE-1C7C-4BFC-8240-2FD4233A20AD}" srcId="{E2B8C43A-F4D6-456C-BF23-E40FCE699551}" destId="{28D3D2D9-F236-4322-85A3-400261E7CD41}" srcOrd="5" destOrd="0" parTransId="{15F94084-14DD-4208-8F98-33D27FE663C5}" sibTransId="{C4257983-9BCE-4D49-B537-F3C60C006634}"/>
    <dgm:cxn modelId="{20DA8FD3-F38B-4A7A-8093-C8738A1FCB81}" type="presOf" srcId="{1CB49CBF-7E7A-4A77-8FAD-408A04BAA21F}" destId="{C0870525-8627-4260-AF7A-0DCA57A95B51}" srcOrd="0" destOrd="0" presId="urn:microsoft.com/office/officeart/2005/8/layout/default"/>
    <dgm:cxn modelId="{13006758-2C87-4AC4-92C6-4966A2FBCD50}" type="presOf" srcId="{E2B8C43A-F4D6-456C-BF23-E40FCE699551}" destId="{015C785B-8D08-486F-A020-6B546DAF42EC}" srcOrd="0" destOrd="0" presId="urn:microsoft.com/office/officeart/2005/8/layout/default"/>
    <dgm:cxn modelId="{0969F58B-763E-4545-A28F-AE69775E0046}" srcId="{E2B8C43A-F4D6-456C-BF23-E40FCE699551}" destId="{1CB49CBF-7E7A-4A77-8FAD-408A04BAA21F}" srcOrd="4" destOrd="0" parTransId="{19702A0A-42AB-49F4-BB56-13AEF762825E}" sibTransId="{A16D16FF-063A-4AF2-BAD5-50E4C2F0C82D}"/>
    <dgm:cxn modelId="{9BABF39B-C5FF-4527-BAD7-74A4E7DAC855}" type="presParOf" srcId="{015C785B-8D08-486F-A020-6B546DAF42EC}" destId="{249EB5F8-05BC-4D43-AEF4-27A5F25D1CE4}" srcOrd="0" destOrd="0" presId="urn:microsoft.com/office/officeart/2005/8/layout/default"/>
    <dgm:cxn modelId="{89158B88-7E56-4C95-91D8-FF803BB3B93C}" type="presParOf" srcId="{015C785B-8D08-486F-A020-6B546DAF42EC}" destId="{F99D7857-5180-4740-9308-42F36A1CCFB8}" srcOrd="1" destOrd="0" presId="urn:microsoft.com/office/officeart/2005/8/layout/default"/>
    <dgm:cxn modelId="{0B765D41-C673-409B-89E7-9C182883DFD9}" type="presParOf" srcId="{015C785B-8D08-486F-A020-6B546DAF42EC}" destId="{0838B5C0-9A5B-4453-9305-B00ADBC785AA}" srcOrd="2" destOrd="0" presId="urn:microsoft.com/office/officeart/2005/8/layout/default"/>
    <dgm:cxn modelId="{F552427D-01EE-48EF-8640-70EB75F46FAD}" type="presParOf" srcId="{015C785B-8D08-486F-A020-6B546DAF42EC}" destId="{4E06F4A2-FED3-4262-9CF7-07C59E171C9E}" srcOrd="3" destOrd="0" presId="urn:microsoft.com/office/officeart/2005/8/layout/default"/>
    <dgm:cxn modelId="{8217644E-62A0-4957-BCF8-9AD315EB7639}" type="presParOf" srcId="{015C785B-8D08-486F-A020-6B546DAF42EC}" destId="{DF69B109-7A75-426C-AF73-EECEA4A1FDEB}" srcOrd="4" destOrd="0" presId="urn:microsoft.com/office/officeart/2005/8/layout/default"/>
    <dgm:cxn modelId="{B4E84C72-B699-4454-BBF3-84D534C6AFF2}" type="presParOf" srcId="{015C785B-8D08-486F-A020-6B546DAF42EC}" destId="{61295F6B-E202-4DA9-AC34-6CBD5BD7FE5F}" srcOrd="5" destOrd="0" presId="urn:microsoft.com/office/officeart/2005/8/layout/default"/>
    <dgm:cxn modelId="{B7393F08-F713-4AB5-B137-F1BA1CF26AA7}" type="presParOf" srcId="{015C785B-8D08-486F-A020-6B546DAF42EC}" destId="{98F0AEC3-BE33-4574-A170-5254B65D22B1}" srcOrd="6" destOrd="0" presId="urn:microsoft.com/office/officeart/2005/8/layout/default"/>
    <dgm:cxn modelId="{DE3C26D9-72D5-4E7F-8BE0-D3668E65DF92}" type="presParOf" srcId="{015C785B-8D08-486F-A020-6B546DAF42EC}" destId="{2282ABC5-BC6C-4154-BAD6-98D9415B6184}" srcOrd="7" destOrd="0" presId="urn:microsoft.com/office/officeart/2005/8/layout/default"/>
    <dgm:cxn modelId="{2B750D92-175A-4EAD-8D8F-A19EDE9D0860}" type="presParOf" srcId="{015C785B-8D08-486F-A020-6B546DAF42EC}" destId="{C0870525-8627-4260-AF7A-0DCA57A95B51}" srcOrd="8" destOrd="0" presId="urn:microsoft.com/office/officeart/2005/8/layout/default"/>
    <dgm:cxn modelId="{6FFA083C-7927-4903-AE3E-F6706AC60273}" type="presParOf" srcId="{015C785B-8D08-486F-A020-6B546DAF42EC}" destId="{26D2B527-920E-4D40-80B6-B09174B90970}" srcOrd="9" destOrd="0" presId="urn:microsoft.com/office/officeart/2005/8/layout/default"/>
    <dgm:cxn modelId="{22E6710B-93A8-483D-A484-5DD5D50FAB69}" type="presParOf" srcId="{015C785B-8D08-486F-A020-6B546DAF42EC}" destId="{582461F1-8BCA-4C00-BB95-E4270B84B7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A97FA-AB26-42D0-A66F-7A5938F3A2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51457-079E-44D7-B2B3-9FD335790FA0}">
      <dgm:prSet/>
      <dgm:spPr/>
      <dgm:t>
        <a:bodyPr/>
        <a:lstStyle/>
        <a:p>
          <a:pPr rtl="0"/>
          <a:r>
            <a:rPr lang="en-US" dirty="0" smtClean="0"/>
            <a:t>Workshops</a:t>
          </a:r>
          <a:endParaRPr lang="en-US" dirty="0"/>
        </a:p>
      </dgm:t>
    </dgm:pt>
    <dgm:pt modelId="{45FF30DE-2DFF-40A1-86CB-5C8CF2B64C2B}" type="parTrans" cxnId="{B6FC0EB0-0EC6-412E-A0C7-32C41D357BC9}">
      <dgm:prSet/>
      <dgm:spPr/>
      <dgm:t>
        <a:bodyPr/>
        <a:lstStyle/>
        <a:p>
          <a:endParaRPr lang="en-US"/>
        </a:p>
      </dgm:t>
    </dgm:pt>
    <dgm:pt modelId="{F944DEB9-8ED0-46F0-B81C-C4AC177DF8AF}" type="sibTrans" cxnId="{B6FC0EB0-0EC6-412E-A0C7-32C41D357BC9}">
      <dgm:prSet/>
      <dgm:spPr/>
      <dgm:t>
        <a:bodyPr/>
        <a:lstStyle/>
        <a:p>
          <a:endParaRPr lang="en-US"/>
        </a:p>
      </dgm:t>
    </dgm:pt>
    <dgm:pt modelId="{7114AA71-9B99-46E4-A33E-841B16D70002}">
      <dgm:prSet custT="1"/>
      <dgm:spPr/>
      <dgm:t>
        <a:bodyPr/>
        <a:lstStyle/>
        <a:p>
          <a:pPr rtl="0"/>
          <a:r>
            <a:rPr lang="en-US" sz="4600" dirty="0" smtClean="0"/>
            <a:t>EAGERs</a:t>
          </a:r>
          <a:endParaRPr lang="en-US" sz="4600" dirty="0"/>
        </a:p>
      </dgm:t>
    </dgm:pt>
    <dgm:pt modelId="{D19EAB67-D866-4FB7-BB06-9DFFF3A68E9E}" type="parTrans" cxnId="{D5E01386-9039-4B9E-8A9E-6E9F658A65A7}">
      <dgm:prSet/>
      <dgm:spPr/>
      <dgm:t>
        <a:bodyPr/>
        <a:lstStyle/>
        <a:p>
          <a:endParaRPr lang="en-US"/>
        </a:p>
      </dgm:t>
    </dgm:pt>
    <dgm:pt modelId="{0619C760-18D7-42D1-9C4B-97E33CC0ED8C}" type="sibTrans" cxnId="{D5E01386-9039-4B9E-8A9E-6E9F658A65A7}">
      <dgm:prSet/>
      <dgm:spPr/>
      <dgm:t>
        <a:bodyPr/>
        <a:lstStyle/>
        <a:p>
          <a:endParaRPr lang="en-US"/>
        </a:p>
      </dgm:t>
    </dgm:pt>
    <dgm:pt modelId="{70C6A53C-644E-4BCE-91E8-589A8EC20C25}">
      <dgm:prSet/>
      <dgm:spPr/>
      <dgm:t>
        <a:bodyPr/>
        <a:lstStyle/>
        <a:p>
          <a:pPr rtl="0"/>
          <a:r>
            <a:rPr lang="en-US" dirty="0" smtClean="0"/>
            <a:t>RAPIDs</a:t>
          </a:r>
          <a:endParaRPr lang="en-US" dirty="0"/>
        </a:p>
      </dgm:t>
    </dgm:pt>
    <dgm:pt modelId="{6546D579-CA38-4F10-B599-84309EC5D376}" type="parTrans" cxnId="{1F301C17-16C2-4064-A7BE-29AADD67E35B}">
      <dgm:prSet/>
      <dgm:spPr/>
      <dgm:t>
        <a:bodyPr/>
        <a:lstStyle/>
        <a:p>
          <a:endParaRPr lang="en-US"/>
        </a:p>
      </dgm:t>
    </dgm:pt>
    <dgm:pt modelId="{42BC0FD4-9CFE-48F6-99C9-21BB287AF167}" type="sibTrans" cxnId="{1F301C17-16C2-4064-A7BE-29AADD67E35B}">
      <dgm:prSet/>
      <dgm:spPr/>
      <dgm:t>
        <a:bodyPr/>
        <a:lstStyle/>
        <a:p>
          <a:endParaRPr lang="en-US"/>
        </a:p>
      </dgm:t>
    </dgm:pt>
    <dgm:pt modelId="{28507FA9-31E9-4417-B3DB-2E82448C6074}">
      <dgm:prSet/>
      <dgm:spPr/>
      <dgm:t>
        <a:bodyPr/>
        <a:lstStyle/>
        <a:p>
          <a:pPr rtl="0"/>
          <a:r>
            <a:rPr lang="en-US" dirty="0" smtClean="0"/>
            <a:t>USAID Climate Change Office (Peru &amp; Nepal)</a:t>
          </a:r>
          <a:endParaRPr lang="en-US" dirty="0"/>
        </a:p>
      </dgm:t>
    </dgm:pt>
    <dgm:pt modelId="{87042AEA-9108-41ED-A898-DAEEB3A6A31D}" type="parTrans" cxnId="{52D388EE-1A9D-4A16-9B24-BD1177450788}">
      <dgm:prSet/>
      <dgm:spPr/>
      <dgm:t>
        <a:bodyPr/>
        <a:lstStyle/>
        <a:p>
          <a:endParaRPr lang="en-US"/>
        </a:p>
      </dgm:t>
    </dgm:pt>
    <dgm:pt modelId="{A3EA71B4-B967-4625-BC97-9AE39C4A091C}" type="sibTrans" cxnId="{52D388EE-1A9D-4A16-9B24-BD1177450788}">
      <dgm:prSet/>
      <dgm:spPr/>
      <dgm:t>
        <a:bodyPr/>
        <a:lstStyle/>
        <a:p>
          <a:endParaRPr lang="en-US"/>
        </a:p>
      </dgm:t>
    </dgm:pt>
    <dgm:pt modelId="{E7544402-2E1D-478E-9567-F4BE06B3B6F9}">
      <dgm:prSet/>
      <dgm:spPr/>
      <dgm:t>
        <a:bodyPr/>
        <a:lstStyle/>
        <a:p>
          <a:pPr rtl="0"/>
          <a:r>
            <a:rPr lang="en-US" dirty="0" smtClean="0"/>
            <a:t>USAID Climate Change Office &amp; NASA Marshall (Panama)</a:t>
          </a:r>
          <a:endParaRPr lang="en-US" dirty="0"/>
        </a:p>
      </dgm:t>
    </dgm:pt>
    <dgm:pt modelId="{C0603E41-193E-4290-8665-13CC24FA2CE4}" type="parTrans" cxnId="{1D49931C-BCA1-4708-966A-07DA8C89F168}">
      <dgm:prSet/>
      <dgm:spPr/>
      <dgm:t>
        <a:bodyPr/>
        <a:lstStyle/>
        <a:p>
          <a:endParaRPr lang="en-US"/>
        </a:p>
      </dgm:t>
    </dgm:pt>
    <dgm:pt modelId="{C0216FCE-2B1E-4C91-8F3E-510E6D0325D9}" type="sibTrans" cxnId="{1D49931C-BCA1-4708-966A-07DA8C89F168}">
      <dgm:prSet/>
      <dgm:spPr/>
      <dgm:t>
        <a:bodyPr/>
        <a:lstStyle/>
        <a:p>
          <a:endParaRPr lang="en-US"/>
        </a:p>
      </dgm:t>
    </dgm:pt>
    <dgm:pt modelId="{E2EC17D4-C45F-4783-9C2D-DD73555F36F1}">
      <dgm:prSet/>
      <dgm:spPr/>
      <dgm:t>
        <a:bodyPr/>
        <a:lstStyle/>
        <a:p>
          <a:pPr rtl="0"/>
          <a:r>
            <a:rPr lang="en-US" dirty="0" smtClean="0"/>
            <a:t>USAID, USGS, DOS (Malawi)</a:t>
          </a:r>
          <a:endParaRPr lang="en-US" dirty="0"/>
        </a:p>
      </dgm:t>
    </dgm:pt>
    <dgm:pt modelId="{ACAA86EC-6E3C-45CF-9CAB-3A8D71993210}" type="parTrans" cxnId="{9D75979D-BAB7-4FA8-9327-EE0F0E5CD1CC}">
      <dgm:prSet/>
      <dgm:spPr/>
      <dgm:t>
        <a:bodyPr/>
        <a:lstStyle/>
        <a:p>
          <a:endParaRPr lang="en-US"/>
        </a:p>
      </dgm:t>
    </dgm:pt>
    <dgm:pt modelId="{E853DD8D-F622-47CF-BFEC-782B957EA119}" type="sibTrans" cxnId="{9D75979D-BAB7-4FA8-9327-EE0F0E5CD1CC}">
      <dgm:prSet/>
      <dgm:spPr/>
      <dgm:t>
        <a:bodyPr/>
        <a:lstStyle/>
        <a:p>
          <a:endParaRPr lang="en-US"/>
        </a:p>
      </dgm:t>
    </dgm:pt>
    <dgm:pt modelId="{D4038ECA-B612-40EA-9E46-E0B85EA0B368}">
      <dgm:prSet/>
      <dgm:spPr/>
      <dgm:t>
        <a:bodyPr/>
        <a:lstStyle/>
        <a:p>
          <a:pPr rtl="0"/>
          <a:r>
            <a:rPr lang="en-US" dirty="0" smtClean="0"/>
            <a:t>USAID Office of U.S. Foreign Assistance (Costa Rica) </a:t>
          </a:r>
          <a:endParaRPr lang="en-US" dirty="0"/>
        </a:p>
      </dgm:t>
    </dgm:pt>
    <dgm:pt modelId="{2C34D566-ED94-4FC1-A2FF-77E7B8E45BCF}" type="parTrans" cxnId="{6352E659-BD01-4152-9FFF-7EC4EFA966B4}">
      <dgm:prSet/>
      <dgm:spPr/>
      <dgm:t>
        <a:bodyPr/>
        <a:lstStyle/>
        <a:p>
          <a:endParaRPr lang="en-US"/>
        </a:p>
      </dgm:t>
    </dgm:pt>
    <dgm:pt modelId="{CC545B86-43BF-41C0-B7A8-997C851CF8F0}" type="sibTrans" cxnId="{6352E659-BD01-4152-9FFF-7EC4EFA966B4}">
      <dgm:prSet/>
      <dgm:spPr/>
      <dgm:t>
        <a:bodyPr/>
        <a:lstStyle/>
        <a:p>
          <a:endParaRPr lang="en-US"/>
        </a:p>
      </dgm:t>
    </dgm:pt>
    <dgm:pt modelId="{88E25561-5888-4379-8C23-57A7897FC7CA}">
      <dgm:prSet/>
      <dgm:spPr/>
      <dgm:t>
        <a:bodyPr/>
        <a:lstStyle/>
        <a:p>
          <a:pPr rtl="0"/>
          <a:r>
            <a:rPr lang="en-US" dirty="0" smtClean="0"/>
            <a:t>USAID, NASA, DOS (Kenya)</a:t>
          </a:r>
          <a:endParaRPr lang="en-US" dirty="0"/>
        </a:p>
      </dgm:t>
    </dgm:pt>
    <dgm:pt modelId="{1C7BDAB5-1EF0-4F58-BE59-4A8191FE7FDB}" type="parTrans" cxnId="{AEA89E3A-8A2F-4D9D-BAFA-EAE323541555}">
      <dgm:prSet/>
      <dgm:spPr/>
      <dgm:t>
        <a:bodyPr/>
        <a:lstStyle/>
        <a:p>
          <a:endParaRPr lang="en-US"/>
        </a:p>
      </dgm:t>
    </dgm:pt>
    <dgm:pt modelId="{6D8C3B09-BB5D-46D6-A3D0-71DA1910AC09}" type="sibTrans" cxnId="{AEA89E3A-8A2F-4D9D-BAFA-EAE323541555}">
      <dgm:prSet/>
      <dgm:spPr/>
      <dgm:t>
        <a:bodyPr/>
        <a:lstStyle/>
        <a:p>
          <a:endParaRPr lang="en-US"/>
        </a:p>
      </dgm:t>
    </dgm:pt>
    <dgm:pt modelId="{69BE00E2-DAF4-4583-BA09-292925B65FA2}">
      <dgm:prSet/>
      <dgm:spPr/>
      <dgm:t>
        <a:bodyPr/>
        <a:lstStyle/>
        <a:p>
          <a:pPr rtl="0"/>
          <a:r>
            <a:rPr lang="en-US" dirty="0" smtClean="0"/>
            <a:t>USAID, CDC (Haiti)</a:t>
          </a:r>
          <a:endParaRPr lang="en-US" dirty="0"/>
        </a:p>
      </dgm:t>
    </dgm:pt>
    <dgm:pt modelId="{2AFF829D-9F7D-4BAC-BBB7-CC15CB934BE6}" type="parTrans" cxnId="{39306DAA-38E6-4744-A827-2240135ED408}">
      <dgm:prSet/>
      <dgm:spPr/>
      <dgm:t>
        <a:bodyPr/>
        <a:lstStyle/>
        <a:p>
          <a:endParaRPr lang="en-US"/>
        </a:p>
      </dgm:t>
    </dgm:pt>
    <dgm:pt modelId="{CD5C2960-4449-4D8C-A0C6-D9F96DF9E351}" type="sibTrans" cxnId="{39306DAA-38E6-4744-A827-2240135ED408}">
      <dgm:prSet/>
      <dgm:spPr/>
      <dgm:t>
        <a:bodyPr/>
        <a:lstStyle/>
        <a:p>
          <a:endParaRPr lang="en-US"/>
        </a:p>
      </dgm:t>
    </dgm:pt>
    <dgm:pt modelId="{05DEF1DE-17F9-41F4-A9E8-6C129B7242AA}" type="pres">
      <dgm:prSet presAssocID="{FDCA97FA-AB26-42D0-A66F-7A5938F3A2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C0F34-17AB-4AB1-B9D0-63401091F77E}" type="pres">
      <dgm:prSet presAssocID="{34651457-079E-44D7-B2B3-9FD335790FA0}" presName="linNode" presStyleCnt="0"/>
      <dgm:spPr/>
    </dgm:pt>
    <dgm:pt modelId="{071CAF4A-69A2-4204-AB05-D82B431D5D1A}" type="pres">
      <dgm:prSet presAssocID="{34651457-079E-44D7-B2B3-9FD335790F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D4C21-420B-4FEF-8175-76C5EE76DDC5}" type="pres">
      <dgm:prSet presAssocID="{34651457-079E-44D7-B2B3-9FD335790F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69A0D-F3AB-4B86-804B-9A8106FBE84C}" type="pres">
      <dgm:prSet presAssocID="{F944DEB9-8ED0-46F0-B81C-C4AC177DF8AF}" presName="sp" presStyleCnt="0"/>
      <dgm:spPr/>
    </dgm:pt>
    <dgm:pt modelId="{0F5CCB1C-0E02-4C03-9EBA-EEE4DFF40910}" type="pres">
      <dgm:prSet presAssocID="{7114AA71-9B99-46E4-A33E-841B16D70002}" presName="linNode" presStyleCnt="0"/>
      <dgm:spPr/>
    </dgm:pt>
    <dgm:pt modelId="{E9CD2F5F-97A1-4056-B5D3-1BCF762EF885}" type="pres">
      <dgm:prSet presAssocID="{7114AA71-9B99-46E4-A33E-841B16D700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6E80E-E7E7-446E-86B0-BDDEB8288870}" type="pres">
      <dgm:prSet presAssocID="{7114AA71-9B99-46E4-A33E-841B16D700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5FDC9-EE4C-4203-8982-04F4B67EED93}" type="pres">
      <dgm:prSet presAssocID="{0619C760-18D7-42D1-9C4B-97E33CC0ED8C}" presName="sp" presStyleCnt="0"/>
      <dgm:spPr/>
    </dgm:pt>
    <dgm:pt modelId="{7014F86F-9F01-4F8F-8505-55A7E53E00DE}" type="pres">
      <dgm:prSet presAssocID="{70C6A53C-644E-4BCE-91E8-589A8EC20C25}" presName="linNode" presStyleCnt="0"/>
      <dgm:spPr/>
    </dgm:pt>
    <dgm:pt modelId="{73575F34-DF8C-45C8-861E-73D68421B3DE}" type="pres">
      <dgm:prSet presAssocID="{70C6A53C-644E-4BCE-91E8-589A8EC20C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11BC3-F2CF-4EB6-A075-F0055DE58836}" type="pres">
      <dgm:prSet presAssocID="{70C6A53C-644E-4BCE-91E8-589A8EC20C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C0EB0-0EC6-412E-A0C7-32C41D357BC9}" srcId="{FDCA97FA-AB26-42D0-A66F-7A5938F3A26D}" destId="{34651457-079E-44D7-B2B3-9FD335790FA0}" srcOrd="0" destOrd="0" parTransId="{45FF30DE-2DFF-40A1-86CB-5C8CF2B64C2B}" sibTransId="{F944DEB9-8ED0-46F0-B81C-C4AC177DF8AF}"/>
    <dgm:cxn modelId="{9DEEFA4D-92CA-401F-8C20-BF43B0E7D2F8}" type="presOf" srcId="{7114AA71-9B99-46E4-A33E-841B16D70002}" destId="{E9CD2F5F-97A1-4056-B5D3-1BCF762EF885}" srcOrd="0" destOrd="0" presId="urn:microsoft.com/office/officeart/2005/8/layout/vList5"/>
    <dgm:cxn modelId="{CD87C57A-142F-4AFA-9D5D-62476CE07426}" type="presOf" srcId="{FDCA97FA-AB26-42D0-A66F-7A5938F3A26D}" destId="{05DEF1DE-17F9-41F4-A9E8-6C129B7242AA}" srcOrd="0" destOrd="0" presId="urn:microsoft.com/office/officeart/2005/8/layout/vList5"/>
    <dgm:cxn modelId="{EFDFBFF8-4275-4410-987C-6BE093E80413}" type="presOf" srcId="{28507FA9-31E9-4417-B3DB-2E82448C6074}" destId="{4F4D4C21-420B-4FEF-8175-76C5EE76DDC5}" srcOrd="0" destOrd="0" presId="urn:microsoft.com/office/officeart/2005/8/layout/vList5"/>
    <dgm:cxn modelId="{1D49931C-BCA1-4708-966A-07DA8C89F168}" srcId="{7114AA71-9B99-46E4-A33E-841B16D70002}" destId="{E7544402-2E1D-478E-9567-F4BE06B3B6F9}" srcOrd="0" destOrd="0" parTransId="{C0603E41-193E-4290-8665-13CC24FA2CE4}" sibTransId="{C0216FCE-2B1E-4C91-8F3E-510E6D0325D9}"/>
    <dgm:cxn modelId="{AEA89E3A-8A2F-4D9D-BAFA-EAE323541555}" srcId="{7114AA71-9B99-46E4-A33E-841B16D70002}" destId="{88E25561-5888-4379-8C23-57A7897FC7CA}" srcOrd="1" destOrd="0" parTransId="{1C7BDAB5-1EF0-4F58-BE59-4A8191FE7FDB}" sibTransId="{6D8C3B09-BB5D-46D6-A3D0-71DA1910AC09}"/>
    <dgm:cxn modelId="{9D75979D-BAB7-4FA8-9327-EE0F0E5CD1CC}" srcId="{70C6A53C-644E-4BCE-91E8-589A8EC20C25}" destId="{E2EC17D4-C45F-4783-9C2D-DD73555F36F1}" srcOrd="0" destOrd="0" parTransId="{ACAA86EC-6E3C-45CF-9CAB-3A8D71993210}" sibTransId="{E853DD8D-F622-47CF-BFEC-782B957EA119}"/>
    <dgm:cxn modelId="{2FD41610-D0BB-4330-97E9-14676D44C2B3}" type="presOf" srcId="{D4038ECA-B612-40EA-9E46-E0B85EA0B368}" destId="{4F4D4C21-420B-4FEF-8175-76C5EE76DDC5}" srcOrd="0" destOrd="1" presId="urn:microsoft.com/office/officeart/2005/8/layout/vList5"/>
    <dgm:cxn modelId="{D5E01386-9039-4B9E-8A9E-6E9F658A65A7}" srcId="{FDCA97FA-AB26-42D0-A66F-7A5938F3A26D}" destId="{7114AA71-9B99-46E4-A33E-841B16D70002}" srcOrd="1" destOrd="0" parTransId="{D19EAB67-D866-4FB7-BB06-9DFFF3A68E9E}" sibTransId="{0619C760-18D7-42D1-9C4B-97E33CC0ED8C}"/>
    <dgm:cxn modelId="{37C9D3FB-D63D-4E21-BCA5-ED59402D4816}" type="presOf" srcId="{34651457-079E-44D7-B2B3-9FD335790FA0}" destId="{071CAF4A-69A2-4204-AB05-D82B431D5D1A}" srcOrd="0" destOrd="0" presId="urn:microsoft.com/office/officeart/2005/8/layout/vList5"/>
    <dgm:cxn modelId="{52D388EE-1A9D-4A16-9B24-BD1177450788}" srcId="{34651457-079E-44D7-B2B3-9FD335790FA0}" destId="{28507FA9-31E9-4417-B3DB-2E82448C6074}" srcOrd="0" destOrd="0" parTransId="{87042AEA-9108-41ED-A898-DAEEB3A6A31D}" sibTransId="{A3EA71B4-B967-4625-BC97-9AE39C4A091C}"/>
    <dgm:cxn modelId="{6352E659-BD01-4152-9FFF-7EC4EFA966B4}" srcId="{34651457-079E-44D7-B2B3-9FD335790FA0}" destId="{D4038ECA-B612-40EA-9E46-E0B85EA0B368}" srcOrd="1" destOrd="0" parTransId="{2C34D566-ED94-4FC1-A2FF-77E7B8E45BCF}" sibTransId="{CC545B86-43BF-41C0-B7A8-997C851CF8F0}"/>
    <dgm:cxn modelId="{67CB39ED-727E-40AA-A2F9-1DBF56660FDB}" type="presOf" srcId="{88E25561-5888-4379-8C23-57A7897FC7CA}" destId="{D446E80E-E7E7-446E-86B0-BDDEB8288870}" srcOrd="0" destOrd="1" presId="urn:microsoft.com/office/officeart/2005/8/layout/vList5"/>
    <dgm:cxn modelId="{A607B332-38AD-432E-9DEB-961DBEAE9582}" type="presOf" srcId="{E7544402-2E1D-478E-9567-F4BE06B3B6F9}" destId="{D446E80E-E7E7-446E-86B0-BDDEB8288870}" srcOrd="0" destOrd="0" presId="urn:microsoft.com/office/officeart/2005/8/layout/vList5"/>
    <dgm:cxn modelId="{39306DAA-38E6-4744-A827-2240135ED408}" srcId="{70C6A53C-644E-4BCE-91E8-589A8EC20C25}" destId="{69BE00E2-DAF4-4583-BA09-292925B65FA2}" srcOrd="1" destOrd="0" parTransId="{2AFF829D-9F7D-4BAC-BBB7-CC15CB934BE6}" sibTransId="{CD5C2960-4449-4D8C-A0C6-D9F96DF9E351}"/>
    <dgm:cxn modelId="{F9011CBD-76B1-40ED-B693-2593F08EA772}" type="presOf" srcId="{69BE00E2-DAF4-4583-BA09-292925B65FA2}" destId="{DDC11BC3-F2CF-4EB6-A075-F0055DE58836}" srcOrd="0" destOrd="1" presId="urn:microsoft.com/office/officeart/2005/8/layout/vList5"/>
    <dgm:cxn modelId="{BE89E88D-DD38-4C63-A080-D7F27EC25F3C}" type="presOf" srcId="{E2EC17D4-C45F-4783-9C2D-DD73555F36F1}" destId="{DDC11BC3-F2CF-4EB6-A075-F0055DE58836}" srcOrd="0" destOrd="0" presId="urn:microsoft.com/office/officeart/2005/8/layout/vList5"/>
    <dgm:cxn modelId="{1F301C17-16C2-4064-A7BE-29AADD67E35B}" srcId="{FDCA97FA-AB26-42D0-A66F-7A5938F3A26D}" destId="{70C6A53C-644E-4BCE-91E8-589A8EC20C25}" srcOrd="2" destOrd="0" parTransId="{6546D579-CA38-4F10-B599-84309EC5D376}" sibTransId="{42BC0FD4-9CFE-48F6-99C9-21BB287AF167}"/>
    <dgm:cxn modelId="{0C342936-D43C-4501-B962-1EAE6E248F4D}" type="presOf" srcId="{70C6A53C-644E-4BCE-91E8-589A8EC20C25}" destId="{73575F34-DF8C-45C8-861E-73D68421B3DE}" srcOrd="0" destOrd="0" presId="urn:microsoft.com/office/officeart/2005/8/layout/vList5"/>
    <dgm:cxn modelId="{C950A68C-830F-4913-A99C-2EDFF500186A}" type="presParOf" srcId="{05DEF1DE-17F9-41F4-A9E8-6C129B7242AA}" destId="{246C0F34-17AB-4AB1-B9D0-63401091F77E}" srcOrd="0" destOrd="0" presId="urn:microsoft.com/office/officeart/2005/8/layout/vList5"/>
    <dgm:cxn modelId="{1608EA1A-D1C6-4687-BE36-4C3371F9EA78}" type="presParOf" srcId="{246C0F34-17AB-4AB1-B9D0-63401091F77E}" destId="{071CAF4A-69A2-4204-AB05-D82B431D5D1A}" srcOrd="0" destOrd="0" presId="urn:microsoft.com/office/officeart/2005/8/layout/vList5"/>
    <dgm:cxn modelId="{2483F592-8C0B-4A1D-AA74-FB4226ABA9B8}" type="presParOf" srcId="{246C0F34-17AB-4AB1-B9D0-63401091F77E}" destId="{4F4D4C21-420B-4FEF-8175-76C5EE76DDC5}" srcOrd="1" destOrd="0" presId="urn:microsoft.com/office/officeart/2005/8/layout/vList5"/>
    <dgm:cxn modelId="{472E5B7A-DB6C-4FDA-9D8A-01098C778A95}" type="presParOf" srcId="{05DEF1DE-17F9-41F4-A9E8-6C129B7242AA}" destId="{E0469A0D-F3AB-4B86-804B-9A8106FBE84C}" srcOrd="1" destOrd="0" presId="urn:microsoft.com/office/officeart/2005/8/layout/vList5"/>
    <dgm:cxn modelId="{849E60D9-B7DE-4D64-B510-20357C8267B9}" type="presParOf" srcId="{05DEF1DE-17F9-41F4-A9E8-6C129B7242AA}" destId="{0F5CCB1C-0E02-4C03-9EBA-EEE4DFF40910}" srcOrd="2" destOrd="0" presId="urn:microsoft.com/office/officeart/2005/8/layout/vList5"/>
    <dgm:cxn modelId="{D7BC8D3C-372C-421B-B954-BE966094C414}" type="presParOf" srcId="{0F5CCB1C-0E02-4C03-9EBA-EEE4DFF40910}" destId="{E9CD2F5F-97A1-4056-B5D3-1BCF762EF885}" srcOrd="0" destOrd="0" presId="urn:microsoft.com/office/officeart/2005/8/layout/vList5"/>
    <dgm:cxn modelId="{6F567D12-3422-4C5C-8657-6BC5D5F3722A}" type="presParOf" srcId="{0F5CCB1C-0E02-4C03-9EBA-EEE4DFF40910}" destId="{D446E80E-E7E7-446E-86B0-BDDEB8288870}" srcOrd="1" destOrd="0" presId="urn:microsoft.com/office/officeart/2005/8/layout/vList5"/>
    <dgm:cxn modelId="{3DB95CDE-2D00-4546-BCD8-DE8534B3B354}" type="presParOf" srcId="{05DEF1DE-17F9-41F4-A9E8-6C129B7242AA}" destId="{64D5FDC9-EE4C-4203-8982-04F4B67EED93}" srcOrd="3" destOrd="0" presId="urn:microsoft.com/office/officeart/2005/8/layout/vList5"/>
    <dgm:cxn modelId="{9F0E347E-AD04-4458-BFB8-099D3E7E6049}" type="presParOf" srcId="{05DEF1DE-17F9-41F4-A9E8-6C129B7242AA}" destId="{7014F86F-9F01-4F8F-8505-55A7E53E00DE}" srcOrd="4" destOrd="0" presId="urn:microsoft.com/office/officeart/2005/8/layout/vList5"/>
    <dgm:cxn modelId="{6813ADDF-4A92-4268-93E3-17E8D1619140}" type="presParOf" srcId="{7014F86F-9F01-4F8F-8505-55A7E53E00DE}" destId="{73575F34-DF8C-45C8-861E-73D68421B3DE}" srcOrd="0" destOrd="0" presId="urn:microsoft.com/office/officeart/2005/8/layout/vList5"/>
    <dgm:cxn modelId="{7579D064-DDE3-4EAA-AACB-9CE4401868FE}" type="presParOf" srcId="{7014F86F-9F01-4F8F-8505-55A7E53E00DE}" destId="{DDC11BC3-F2CF-4EB6-A075-F0055DE58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A97FA-AB26-42D0-A66F-7A5938F3A2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51457-079E-44D7-B2B3-9FD335790FA0}">
      <dgm:prSet/>
      <dgm:spPr/>
      <dgm:t>
        <a:bodyPr/>
        <a:lstStyle/>
        <a:p>
          <a:pPr rtl="0"/>
          <a:r>
            <a:rPr lang="en-US" dirty="0" smtClean="0"/>
            <a:t>PIRE</a:t>
          </a:r>
          <a:endParaRPr lang="en-US" dirty="0"/>
        </a:p>
      </dgm:t>
    </dgm:pt>
    <dgm:pt modelId="{45FF30DE-2DFF-40A1-86CB-5C8CF2B64C2B}" type="parTrans" cxnId="{B6FC0EB0-0EC6-412E-A0C7-32C41D357BC9}">
      <dgm:prSet/>
      <dgm:spPr/>
      <dgm:t>
        <a:bodyPr/>
        <a:lstStyle/>
        <a:p>
          <a:endParaRPr lang="en-US"/>
        </a:p>
      </dgm:t>
    </dgm:pt>
    <dgm:pt modelId="{F944DEB9-8ED0-46F0-B81C-C4AC177DF8AF}" type="sibTrans" cxnId="{B6FC0EB0-0EC6-412E-A0C7-32C41D357BC9}">
      <dgm:prSet/>
      <dgm:spPr/>
      <dgm:t>
        <a:bodyPr/>
        <a:lstStyle/>
        <a:p>
          <a:endParaRPr lang="en-US"/>
        </a:p>
      </dgm:t>
    </dgm:pt>
    <dgm:pt modelId="{7114AA71-9B99-46E4-A33E-841B16D70002}">
      <dgm:prSet/>
      <dgm:spPr/>
      <dgm:t>
        <a:bodyPr/>
        <a:lstStyle/>
        <a:p>
          <a:pPr rtl="0"/>
          <a:r>
            <a:rPr lang="en-US" dirty="0" smtClean="0"/>
            <a:t>GROW</a:t>
          </a:r>
          <a:endParaRPr lang="en-US" dirty="0"/>
        </a:p>
      </dgm:t>
    </dgm:pt>
    <dgm:pt modelId="{D19EAB67-D866-4FB7-BB06-9DFFF3A68E9E}" type="parTrans" cxnId="{D5E01386-9039-4B9E-8A9E-6E9F658A65A7}">
      <dgm:prSet/>
      <dgm:spPr/>
      <dgm:t>
        <a:bodyPr/>
        <a:lstStyle/>
        <a:p>
          <a:endParaRPr lang="en-US"/>
        </a:p>
      </dgm:t>
    </dgm:pt>
    <dgm:pt modelId="{0619C760-18D7-42D1-9C4B-97E33CC0ED8C}" type="sibTrans" cxnId="{D5E01386-9039-4B9E-8A9E-6E9F658A65A7}">
      <dgm:prSet/>
      <dgm:spPr/>
      <dgm:t>
        <a:bodyPr/>
        <a:lstStyle/>
        <a:p>
          <a:endParaRPr lang="en-US"/>
        </a:p>
      </dgm:t>
    </dgm:pt>
    <dgm:pt modelId="{70C6A53C-644E-4BCE-91E8-589A8EC20C25}">
      <dgm:prSet/>
      <dgm:spPr/>
      <dgm:t>
        <a:bodyPr/>
        <a:lstStyle/>
        <a:p>
          <a:pPr rtl="0"/>
          <a:r>
            <a:rPr lang="en-US" dirty="0" smtClean="0"/>
            <a:t>PEER</a:t>
          </a:r>
          <a:endParaRPr lang="en-US" dirty="0"/>
        </a:p>
      </dgm:t>
    </dgm:pt>
    <dgm:pt modelId="{6546D579-CA38-4F10-B599-84309EC5D376}" type="parTrans" cxnId="{1F301C17-16C2-4064-A7BE-29AADD67E35B}">
      <dgm:prSet/>
      <dgm:spPr/>
      <dgm:t>
        <a:bodyPr/>
        <a:lstStyle/>
        <a:p>
          <a:endParaRPr lang="en-US"/>
        </a:p>
      </dgm:t>
    </dgm:pt>
    <dgm:pt modelId="{42BC0FD4-9CFE-48F6-99C9-21BB287AF167}" type="sibTrans" cxnId="{1F301C17-16C2-4064-A7BE-29AADD67E35B}">
      <dgm:prSet/>
      <dgm:spPr/>
      <dgm:t>
        <a:bodyPr/>
        <a:lstStyle/>
        <a:p>
          <a:endParaRPr lang="en-US"/>
        </a:p>
      </dgm:t>
    </dgm:pt>
    <dgm:pt modelId="{28507FA9-31E9-4417-B3DB-2E82448C6074}">
      <dgm:prSet custT="1"/>
      <dgm:spPr/>
      <dgm:t>
        <a:bodyPr/>
        <a:lstStyle/>
        <a:p>
          <a:pPr rtl="0"/>
          <a:r>
            <a:rPr lang="en-US" sz="3600" dirty="0" smtClean="0"/>
            <a:t>Partnerships for International Research and Education</a:t>
          </a:r>
          <a:endParaRPr lang="en-US" sz="3600" dirty="0"/>
        </a:p>
      </dgm:t>
    </dgm:pt>
    <dgm:pt modelId="{87042AEA-9108-41ED-A898-DAEEB3A6A31D}" type="parTrans" cxnId="{52D388EE-1A9D-4A16-9B24-BD1177450788}">
      <dgm:prSet/>
      <dgm:spPr/>
      <dgm:t>
        <a:bodyPr/>
        <a:lstStyle/>
        <a:p>
          <a:endParaRPr lang="en-US"/>
        </a:p>
      </dgm:t>
    </dgm:pt>
    <dgm:pt modelId="{A3EA71B4-B967-4625-BC97-9AE39C4A091C}" type="sibTrans" cxnId="{52D388EE-1A9D-4A16-9B24-BD1177450788}">
      <dgm:prSet/>
      <dgm:spPr/>
      <dgm:t>
        <a:bodyPr/>
        <a:lstStyle/>
        <a:p>
          <a:endParaRPr lang="en-US"/>
        </a:p>
      </dgm:t>
    </dgm:pt>
    <dgm:pt modelId="{E7544402-2E1D-478E-9567-F4BE06B3B6F9}">
      <dgm:prSet custT="1"/>
      <dgm:spPr/>
      <dgm:t>
        <a:bodyPr/>
        <a:lstStyle/>
        <a:p>
          <a:pPr rtl="0"/>
          <a:r>
            <a:rPr lang="en-US" sz="3600" dirty="0" smtClean="0"/>
            <a:t>Graduate Research Opportunities Worldwide </a:t>
          </a:r>
          <a:endParaRPr lang="en-US" sz="3600" dirty="0"/>
        </a:p>
      </dgm:t>
    </dgm:pt>
    <dgm:pt modelId="{C0603E41-193E-4290-8665-13CC24FA2CE4}" type="parTrans" cxnId="{1D49931C-BCA1-4708-966A-07DA8C89F168}">
      <dgm:prSet/>
      <dgm:spPr/>
      <dgm:t>
        <a:bodyPr/>
        <a:lstStyle/>
        <a:p>
          <a:endParaRPr lang="en-US"/>
        </a:p>
      </dgm:t>
    </dgm:pt>
    <dgm:pt modelId="{C0216FCE-2B1E-4C91-8F3E-510E6D0325D9}" type="sibTrans" cxnId="{1D49931C-BCA1-4708-966A-07DA8C89F168}">
      <dgm:prSet/>
      <dgm:spPr/>
      <dgm:t>
        <a:bodyPr/>
        <a:lstStyle/>
        <a:p>
          <a:endParaRPr lang="en-US"/>
        </a:p>
      </dgm:t>
    </dgm:pt>
    <dgm:pt modelId="{E2EC17D4-C45F-4783-9C2D-DD73555F36F1}">
      <dgm:prSet custT="1"/>
      <dgm:spPr/>
      <dgm:t>
        <a:bodyPr/>
        <a:lstStyle/>
        <a:p>
          <a:pPr rtl="0"/>
          <a:r>
            <a:rPr lang="en-US" sz="3600" dirty="0" smtClean="0"/>
            <a:t>Partnerships for Enhanced Engagement in Research</a:t>
          </a:r>
          <a:endParaRPr lang="en-US" sz="3600" dirty="0"/>
        </a:p>
      </dgm:t>
    </dgm:pt>
    <dgm:pt modelId="{ACAA86EC-6E3C-45CF-9CAB-3A8D71993210}" type="parTrans" cxnId="{9D75979D-BAB7-4FA8-9327-EE0F0E5CD1CC}">
      <dgm:prSet/>
      <dgm:spPr/>
      <dgm:t>
        <a:bodyPr/>
        <a:lstStyle/>
        <a:p>
          <a:endParaRPr lang="en-US"/>
        </a:p>
      </dgm:t>
    </dgm:pt>
    <dgm:pt modelId="{E853DD8D-F622-47CF-BFEC-782B957EA119}" type="sibTrans" cxnId="{9D75979D-BAB7-4FA8-9327-EE0F0E5CD1CC}">
      <dgm:prSet/>
      <dgm:spPr/>
      <dgm:t>
        <a:bodyPr/>
        <a:lstStyle/>
        <a:p>
          <a:endParaRPr lang="en-US"/>
        </a:p>
      </dgm:t>
    </dgm:pt>
    <dgm:pt modelId="{05DEF1DE-17F9-41F4-A9E8-6C129B7242AA}" type="pres">
      <dgm:prSet presAssocID="{FDCA97FA-AB26-42D0-A66F-7A5938F3A2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C0F34-17AB-4AB1-B9D0-63401091F77E}" type="pres">
      <dgm:prSet presAssocID="{34651457-079E-44D7-B2B3-9FD335790FA0}" presName="linNode" presStyleCnt="0"/>
      <dgm:spPr/>
    </dgm:pt>
    <dgm:pt modelId="{071CAF4A-69A2-4204-AB05-D82B431D5D1A}" type="pres">
      <dgm:prSet presAssocID="{34651457-079E-44D7-B2B3-9FD335790F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D4C21-420B-4FEF-8175-76C5EE76DDC5}" type="pres">
      <dgm:prSet presAssocID="{34651457-079E-44D7-B2B3-9FD335790F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69A0D-F3AB-4B86-804B-9A8106FBE84C}" type="pres">
      <dgm:prSet presAssocID="{F944DEB9-8ED0-46F0-B81C-C4AC177DF8AF}" presName="sp" presStyleCnt="0"/>
      <dgm:spPr/>
    </dgm:pt>
    <dgm:pt modelId="{0F5CCB1C-0E02-4C03-9EBA-EEE4DFF40910}" type="pres">
      <dgm:prSet presAssocID="{7114AA71-9B99-46E4-A33E-841B16D70002}" presName="linNode" presStyleCnt="0"/>
      <dgm:spPr/>
    </dgm:pt>
    <dgm:pt modelId="{E9CD2F5F-97A1-4056-B5D3-1BCF762EF885}" type="pres">
      <dgm:prSet presAssocID="{7114AA71-9B99-46E4-A33E-841B16D700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6E80E-E7E7-446E-86B0-BDDEB8288870}" type="pres">
      <dgm:prSet presAssocID="{7114AA71-9B99-46E4-A33E-841B16D700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5FDC9-EE4C-4203-8982-04F4B67EED93}" type="pres">
      <dgm:prSet presAssocID="{0619C760-18D7-42D1-9C4B-97E33CC0ED8C}" presName="sp" presStyleCnt="0"/>
      <dgm:spPr/>
    </dgm:pt>
    <dgm:pt modelId="{7014F86F-9F01-4F8F-8505-55A7E53E00DE}" type="pres">
      <dgm:prSet presAssocID="{70C6A53C-644E-4BCE-91E8-589A8EC20C25}" presName="linNode" presStyleCnt="0"/>
      <dgm:spPr/>
    </dgm:pt>
    <dgm:pt modelId="{73575F34-DF8C-45C8-861E-73D68421B3DE}" type="pres">
      <dgm:prSet presAssocID="{70C6A53C-644E-4BCE-91E8-589A8EC20C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11BC3-F2CF-4EB6-A075-F0055DE58836}" type="pres">
      <dgm:prSet presAssocID="{70C6A53C-644E-4BCE-91E8-589A8EC20C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FCF93-36D8-4A61-8F04-B50346B64E5B}" type="presOf" srcId="{FDCA97FA-AB26-42D0-A66F-7A5938F3A26D}" destId="{05DEF1DE-17F9-41F4-A9E8-6C129B7242AA}" srcOrd="0" destOrd="0" presId="urn:microsoft.com/office/officeart/2005/8/layout/vList5"/>
    <dgm:cxn modelId="{1D49931C-BCA1-4708-966A-07DA8C89F168}" srcId="{7114AA71-9B99-46E4-A33E-841B16D70002}" destId="{E7544402-2E1D-478E-9567-F4BE06B3B6F9}" srcOrd="0" destOrd="0" parTransId="{C0603E41-193E-4290-8665-13CC24FA2CE4}" sibTransId="{C0216FCE-2B1E-4C91-8F3E-510E6D0325D9}"/>
    <dgm:cxn modelId="{CBD3533B-4117-4DB8-88EF-E393F3BA621C}" type="presOf" srcId="{7114AA71-9B99-46E4-A33E-841B16D70002}" destId="{E9CD2F5F-97A1-4056-B5D3-1BCF762EF885}" srcOrd="0" destOrd="0" presId="urn:microsoft.com/office/officeart/2005/8/layout/vList5"/>
    <dgm:cxn modelId="{D55C4E29-1320-4631-A093-5979B0C5806D}" type="presOf" srcId="{28507FA9-31E9-4417-B3DB-2E82448C6074}" destId="{4F4D4C21-420B-4FEF-8175-76C5EE76DDC5}" srcOrd="0" destOrd="0" presId="urn:microsoft.com/office/officeart/2005/8/layout/vList5"/>
    <dgm:cxn modelId="{84A42661-2654-4B04-8B32-C992919B04F4}" type="presOf" srcId="{34651457-079E-44D7-B2B3-9FD335790FA0}" destId="{071CAF4A-69A2-4204-AB05-D82B431D5D1A}" srcOrd="0" destOrd="0" presId="urn:microsoft.com/office/officeart/2005/8/layout/vList5"/>
    <dgm:cxn modelId="{9D75979D-BAB7-4FA8-9327-EE0F0E5CD1CC}" srcId="{70C6A53C-644E-4BCE-91E8-589A8EC20C25}" destId="{E2EC17D4-C45F-4783-9C2D-DD73555F36F1}" srcOrd="0" destOrd="0" parTransId="{ACAA86EC-6E3C-45CF-9CAB-3A8D71993210}" sibTransId="{E853DD8D-F622-47CF-BFEC-782B957EA119}"/>
    <dgm:cxn modelId="{1F301C17-16C2-4064-A7BE-29AADD67E35B}" srcId="{FDCA97FA-AB26-42D0-A66F-7A5938F3A26D}" destId="{70C6A53C-644E-4BCE-91E8-589A8EC20C25}" srcOrd="2" destOrd="0" parTransId="{6546D579-CA38-4F10-B599-84309EC5D376}" sibTransId="{42BC0FD4-9CFE-48F6-99C9-21BB287AF167}"/>
    <dgm:cxn modelId="{BE0B7A6B-A55D-47BF-BC74-7BE22652D9E2}" type="presOf" srcId="{E7544402-2E1D-478E-9567-F4BE06B3B6F9}" destId="{D446E80E-E7E7-446E-86B0-BDDEB8288870}" srcOrd="0" destOrd="0" presId="urn:microsoft.com/office/officeart/2005/8/layout/vList5"/>
    <dgm:cxn modelId="{B6FC0EB0-0EC6-412E-A0C7-32C41D357BC9}" srcId="{FDCA97FA-AB26-42D0-A66F-7A5938F3A26D}" destId="{34651457-079E-44D7-B2B3-9FD335790FA0}" srcOrd="0" destOrd="0" parTransId="{45FF30DE-2DFF-40A1-86CB-5C8CF2B64C2B}" sibTransId="{F944DEB9-8ED0-46F0-B81C-C4AC177DF8AF}"/>
    <dgm:cxn modelId="{18938E45-4924-4023-A5CB-24A3620B230D}" type="presOf" srcId="{E2EC17D4-C45F-4783-9C2D-DD73555F36F1}" destId="{DDC11BC3-F2CF-4EB6-A075-F0055DE58836}" srcOrd="0" destOrd="0" presId="urn:microsoft.com/office/officeart/2005/8/layout/vList5"/>
    <dgm:cxn modelId="{46D6FFFF-F4A6-470F-90C4-1C529E6D60CF}" type="presOf" srcId="{70C6A53C-644E-4BCE-91E8-589A8EC20C25}" destId="{73575F34-DF8C-45C8-861E-73D68421B3DE}" srcOrd="0" destOrd="0" presId="urn:microsoft.com/office/officeart/2005/8/layout/vList5"/>
    <dgm:cxn modelId="{D5E01386-9039-4B9E-8A9E-6E9F658A65A7}" srcId="{FDCA97FA-AB26-42D0-A66F-7A5938F3A26D}" destId="{7114AA71-9B99-46E4-A33E-841B16D70002}" srcOrd="1" destOrd="0" parTransId="{D19EAB67-D866-4FB7-BB06-9DFFF3A68E9E}" sibTransId="{0619C760-18D7-42D1-9C4B-97E33CC0ED8C}"/>
    <dgm:cxn modelId="{52D388EE-1A9D-4A16-9B24-BD1177450788}" srcId="{34651457-079E-44D7-B2B3-9FD335790FA0}" destId="{28507FA9-31E9-4417-B3DB-2E82448C6074}" srcOrd="0" destOrd="0" parTransId="{87042AEA-9108-41ED-A898-DAEEB3A6A31D}" sibTransId="{A3EA71B4-B967-4625-BC97-9AE39C4A091C}"/>
    <dgm:cxn modelId="{24492696-D9C8-4D65-8601-5DC084A942E6}" type="presParOf" srcId="{05DEF1DE-17F9-41F4-A9E8-6C129B7242AA}" destId="{246C0F34-17AB-4AB1-B9D0-63401091F77E}" srcOrd="0" destOrd="0" presId="urn:microsoft.com/office/officeart/2005/8/layout/vList5"/>
    <dgm:cxn modelId="{3F625671-57E6-4669-812C-6F18E6024830}" type="presParOf" srcId="{246C0F34-17AB-4AB1-B9D0-63401091F77E}" destId="{071CAF4A-69A2-4204-AB05-D82B431D5D1A}" srcOrd="0" destOrd="0" presId="urn:microsoft.com/office/officeart/2005/8/layout/vList5"/>
    <dgm:cxn modelId="{7A293277-BB62-4069-804A-4C8335A26337}" type="presParOf" srcId="{246C0F34-17AB-4AB1-B9D0-63401091F77E}" destId="{4F4D4C21-420B-4FEF-8175-76C5EE76DDC5}" srcOrd="1" destOrd="0" presId="urn:microsoft.com/office/officeart/2005/8/layout/vList5"/>
    <dgm:cxn modelId="{8BB7FFCD-3F73-4C80-99C6-86F8421CFE0C}" type="presParOf" srcId="{05DEF1DE-17F9-41F4-A9E8-6C129B7242AA}" destId="{E0469A0D-F3AB-4B86-804B-9A8106FBE84C}" srcOrd="1" destOrd="0" presId="urn:microsoft.com/office/officeart/2005/8/layout/vList5"/>
    <dgm:cxn modelId="{9C704BCE-DAC9-4A08-B9DA-B41B424C63EE}" type="presParOf" srcId="{05DEF1DE-17F9-41F4-A9E8-6C129B7242AA}" destId="{0F5CCB1C-0E02-4C03-9EBA-EEE4DFF40910}" srcOrd="2" destOrd="0" presId="urn:microsoft.com/office/officeart/2005/8/layout/vList5"/>
    <dgm:cxn modelId="{7A98F07C-4F43-4397-BF9D-D4715C628355}" type="presParOf" srcId="{0F5CCB1C-0E02-4C03-9EBA-EEE4DFF40910}" destId="{E9CD2F5F-97A1-4056-B5D3-1BCF762EF885}" srcOrd="0" destOrd="0" presId="urn:microsoft.com/office/officeart/2005/8/layout/vList5"/>
    <dgm:cxn modelId="{41C71535-C15B-4574-8A6A-F120BEC41018}" type="presParOf" srcId="{0F5CCB1C-0E02-4C03-9EBA-EEE4DFF40910}" destId="{D446E80E-E7E7-446E-86B0-BDDEB8288870}" srcOrd="1" destOrd="0" presId="urn:microsoft.com/office/officeart/2005/8/layout/vList5"/>
    <dgm:cxn modelId="{3A2FB10A-64D7-4794-95D8-FF344E263C86}" type="presParOf" srcId="{05DEF1DE-17F9-41F4-A9E8-6C129B7242AA}" destId="{64D5FDC9-EE4C-4203-8982-04F4B67EED93}" srcOrd="3" destOrd="0" presId="urn:microsoft.com/office/officeart/2005/8/layout/vList5"/>
    <dgm:cxn modelId="{96590072-967D-49A5-9C73-C9DA8A6FACA1}" type="presParOf" srcId="{05DEF1DE-17F9-41F4-A9E8-6C129B7242AA}" destId="{7014F86F-9F01-4F8F-8505-55A7E53E00DE}" srcOrd="4" destOrd="0" presId="urn:microsoft.com/office/officeart/2005/8/layout/vList5"/>
    <dgm:cxn modelId="{8DCF4632-0D15-493E-8EBA-98C1AB452B3A}" type="presParOf" srcId="{7014F86F-9F01-4F8F-8505-55A7E53E00DE}" destId="{73575F34-DF8C-45C8-861E-73D68421B3DE}" srcOrd="0" destOrd="0" presId="urn:microsoft.com/office/officeart/2005/8/layout/vList5"/>
    <dgm:cxn modelId="{4A69373A-F6EE-4688-8FC3-C34DE78E6720}" type="presParOf" srcId="{7014F86F-9F01-4F8F-8505-55A7E53E00DE}" destId="{DDC11BC3-F2CF-4EB6-A075-F0055DE58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B5F8-05BC-4D43-AEF4-27A5F25D1CE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Water</a:t>
          </a:r>
          <a:endParaRPr lang="en-US" sz="2500" kern="1200" dirty="0"/>
        </a:p>
      </dsp:txBody>
      <dsp:txXfrm>
        <a:off x="1221978" y="2645"/>
        <a:ext cx="2706687" cy="1624012"/>
      </dsp:txXfrm>
    </dsp:sp>
    <dsp:sp modelId="{0838B5C0-9A5B-4453-9305-B00ADBC785AA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Information Technology</a:t>
          </a:r>
          <a:endParaRPr lang="en-US" sz="2500" kern="1200" dirty="0"/>
        </a:p>
      </dsp:txBody>
      <dsp:txXfrm>
        <a:off x="4199334" y="2645"/>
        <a:ext cx="2706687" cy="1624012"/>
      </dsp:txXfrm>
    </dsp:sp>
    <dsp:sp modelId="{DF69B109-7A75-426C-AF73-EECEA4A1FDEB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Supply Chains</a:t>
          </a:r>
          <a:endParaRPr lang="en-US" sz="2500" kern="1200" dirty="0"/>
        </a:p>
      </dsp:txBody>
      <dsp:txXfrm>
        <a:off x="1221978" y="1897327"/>
        <a:ext cx="2706687" cy="1624012"/>
      </dsp:txXfrm>
    </dsp:sp>
    <dsp:sp modelId="{98F0AEC3-BE33-4574-A170-5254B65D22B1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Construction Research</a:t>
          </a:r>
          <a:endParaRPr lang="en-US" sz="2500" kern="1200" dirty="0"/>
        </a:p>
      </dsp:txBody>
      <dsp:txXfrm>
        <a:off x="4199334" y="1897327"/>
        <a:ext cx="2706687" cy="1624012"/>
      </dsp:txXfrm>
    </dsp:sp>
    <dsp:sp modelId="{C0870525-8627-4260-AF7A-0DCA57A95B51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Food Security</a:t>
          </a:r>
          <a:endParaRPr lang="en-US" sz="2500" kern="1200" dirty="0"/>
        </a:p>
      </dsp:txBody>
      <dsp:txXfrm>
        <a:off x="1221978" y="3792008"/>
        <a:ext cx="2706687" cy="1624012"/>
      </dsp:txXfrm>
    </dsp:sp>
    <dsp:sp modelId="{582461F1-8BCA-4C00-BB95-E4270B84B722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Hazards Awareness, Prevention, Mitigation</a:t>
          </a:r>
          <a:endParaRPr lang="en-US" sz="2500" kern="1200" dirty="0"/>
        </a:p>
      </dsp:txBody>
      <dsp:txXfrm>
        <a:off x="4199334" y="3792008"/>
        <a:ext cx="2706687" cy="162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4C21-420B-4FEF-8175-76C5EE76DDC5}">
      <dsp:nvSpPr>
        <dsp:cNvPr id="0" name=""/>
        <dsp:cNvSpPr/>
      </dsp:nvSpPr>
      <dsp:spPr>
        <a:xfrm rot="5400000">
          <a:off x="7339662" y="-3123155"/>
          <a:ext cx="844748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 Climate Change Office (Peru &amp; Nepal)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 Office of U.S. Foreign Assistance (Costa Rica) </a:t>
          </a:r>
          <a:endParaRPr lang="en-US" sz="2200" kern="1200" dirty="0"/>
        </a:p>
      </dsp:txBody>
      <dsp:txXfrm rot="-5400000">
        <a:off x="4109314" y="148430"/>
        <a:ext cx="7264209" cy="762274"/>
      </dsp:txXfrm>
    </dsp:sp>
    <dsp:sp modelId="{071CAF4A-69A2-4204-AB05-D82B431D5D1A}">
      <dsp:nvSpPr>
        <dsp:cNvPr id="0" name=""/>
        <dsp:cNvSpPr/>
      </dsp:nvSpPr>
      <dsp:spPr>
        <a:xfrm>
          <a:off x="0" y="1599"/>
          <a:ext cx="4109313" cy="1055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Workshops</a:t>
          </a:r>
          <a:endParaRPr lang="en-US" sz="5300" kern="1200" dirty="0"/>
        </a:p>
      </dsp:txBody>
      <dsp:txXfrm>
        <a:off x="51546" y="53145"/>
        <a:ext cx="4006221" cy="952843"/>
      </dsp:txXfrm>
    </dsp:sp>
    <dsp:sp modelId="{D446E80E-E7E7-446E-86B0-BDDEB8288870}">
      <dsp:nvSpPr>
        <dsp:cNvPr id="0" name=""/>
        <dsp:cNvSpPr/>
      </dsp:nvSpPr>
      <dsp:spPr>
        <a:xfrm rot="5400000">
          <a:off x="7339662" y="-2014423"/>
          <a:ext cx="844748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 Climate Change Office &amp; NASA Marshall (Panama)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USAID, NASA, DOS (Kenya)</a:t>
          </a:r>
          <a:endParaRPr lang="en-US" sz="2200" kern="1200" dirty="0"/>
        </a:p>
      </dsp:txBody>
      <dsp:txXfrm rot="-5400000">
        <a:off x="4109314" y="1257162"/>
        <a:ext cx="7264209" cy="762274"/>
      </dsp:txXfrm>
    </dsp:sp>
    <dsp:sp modelId="{E9CD2F5F-97A1-4056-B5D3-1BCF762EF885}">
      <dsp:nvSpPr>
        <dsp:cNvPr id="0" name=""/>
        <dsp:cNvSpPr/>
      </dsp:nvSpPr>
      <dsp:spPr>
        <a:xfrm>
          <a:off x="0" y="1110332"/>
          <a:ext cx="4109313" cy="1055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EAGERs</a:t>
          </a:r>
          <a:endParaRPr lang="en-US" sz="4600" kern="1200" dirty="0"/>
        </a:p>
      </dsp:txBody>
      <dsp:txXfrm>
        <a:off x="51546" y="1161878"/>
        <a:ext cx="4006221" cy="952843"/>
      </dsp:txXfrm>
    </dsp:sp>
    <dsp:sp modelId="{DDC11BC3-F2CF-4EB6-A075-F0055DE58836}">
      <dsp:nvSpPr>
        <dsp:cNvPr id="0" name=""/>
        <dsp:cNvSpPr/>
      </dsp:nvSpPr>
      <dsp:spPr>
        <a:xfrm rot="5400000">
          <a:off x="7339662" y="-905690"/>
          <a:ext cx="844748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USAID, USGS, DOS (Malawi)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USAID, CDC (Haiti)</a:t>
          </a:r>
          <a:endParaRPr lang="en-US" sz="2200" kern="1200" dirty="0"/>
        </a:p>
      </dsp:txBody>
      <dsp:txXfrm rot="-5400000">
        <a:off x="4109314" y="2365895"/>
        <a:ext cx="7264209" cy="762274"/>
      </dsp:txXfrm>
    </dsp:sp>
    <dsp:sp modelId="{73575F34-DF8C-45C8-861E-73D68421B3DE}">
      <dsp:nvSpPr>
        <dsp:cNvPr id="0" name=""/>
        <dsp:cNvSpPr/>
      </dsp:nvSpPr>
      <dsp:spPr>
        <a:xfrm>
          <a:off x="0" y="2219064"/>
          <a:ext cx="4109313" cy="1055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RAPIDs</a:t>
          </a:r>
          <a:endParaRPr lang="en-US" sz="5300" kern="1200" dirty="0"/>
        </a:p>
      </dsp:txBody>
      <dsp:txXfrm>
        <a:off x="51546" y="2270610"/>
        <a:ext cx="4006221" cy="952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4C21-420B-4FEF-8175-76C5EE76DDC5}">
      <dsp:nvSpPr>
        <dsp:cNvPr id="0" name=""/>
        <dsp:cNvSpPr/>
      </dsp:nvSpPr>
      <dsp:spPr>
        <a:xfrm rot="5400000">
          <a:off x="7196251" y="-2943348"/>
          <a:ext cx="1131570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Partnerships for International Research and Education</a:t>
          </a:r>
          <a:endParaRPr lang="en-US" sz="3600" kern="1200" dirty="0"/>
        </a:p>
      </dsp:txBody>
      <dsp:txXfrm rot="-5400000">
        <a:off x="4109314" y="198828"/>
        <a:ext cx="7250207" cy="1021092"/>
      </dsp:txXfrm>
    </dsp:sp>
    <dsp:sp modelId="{071CAF4A-69A2-4204-AB05-D82B431D5D1A}">
      <dsp:nvSpPr>
        <dsp:cNvPr id="0" name=""/>
        <dsp:cNvSpPr/>
      </dsp:nvSpPr>
      <dsp:spPr>
        <a:xfrm>
          <a:off x="0" y="2143"/>
          <a:ext cx="4109313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PIRE</a:t>
          </a:r>
          <a:endParaRPr lang="en-US" sz="6500" kern="1200" dirty="0"/>
        </a:p>
      </dsp:txBody>
      <dsp:txXfrm>
        <a:off x="69048" y="71191"/>
        <a:ext cx="3971217" cy="1276366"/>
      </dsp:txXfrm>
    </dsp:sp>
    <dsp:sp modelId="{D446E80E-E7E7-446E-86B0-BDDEB8288870}">
      <dsp:nvSpPr>
        <dsp:cNvPr id="0" name=""/>
        <dsp:cNvSpPr/>
      </dsp:nvSpPr>
      <dsp:spPr>
        <a:xfrm rot="5400000">
          <a:off x="7196251" y="-1458163"/>
          <a:ext cx="1131570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Graduate Research Opportunities Worldwide </a:t>
          </a:r>
          <a:endParaRPr lang="en-US" sz="3600" kern="1200" dirty="0"/>
        </a:p>
      </dsp:txBody>
      <dsp:txXfrm rot="-5400000">
        <a:off x="4109314" y="1684013"/>
        <a:ext cx="7250207" cy="1021092"/>
      </dsp:txXfrm>
    </dsp:sp>
    <dsp:sp modelId="{E9CD2F5F-97A1-4056-B5D3-1BCF762EF885}">
      <dsp:nvSpPr>
        <dsp:cNvPr id="0" name=""/>
        <dsp:cNvSpPr/>
      </dsp:nvSpPr>
      <dsp:spPr>
        <a:xfrm>
          <a:off x="0" y="1487328"/>
          <a:ext cx="4109313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GROW</a:t>
          </a:r>
          <a:endParaRPr lang="en-US" sz="6500" kern="1200" dirty="0"/>
        </a:p>
      </dsp:txBody>
      <dsp:txXfrm>
        <a:off x="69048" y="1556376"/>
        <a:ext cx="3971217" cy="1276366"/>
      </dsp:txXfrm>
    </dsp:sp>
    <dsp:sp modelId="{DDC11BC3-F2CF-4EB6-A075-F0055DE58836}">
      <dsp:nvSpPr>
        <dsp:cNvPr id="0" name=""/>
        <dsp:cNvSpPr/>
      </dsp:nvSpPr>
      <dsp:spPr>
        <a:xfrm rot="5400000">
          <a:off x="7196251" y="27022"/>
          <a:ext cx="1131570" cy="73054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Partnerships for Enhanced Engagement in Research</a:t>
          </a:r>
          <a:endParaRPr lang="en-US" sz="3600" kern="1200" dirty="0"/>
        </a:p>
      </dsp:txBody>
      <dsp:txXfrm rot="-5400000">
        <a:off x="4109314" y="3169199"/>
        <a:ext cx="7250207" cy="1021092"/>
      </dsp:txXfrm>
    </dsp:sp>
    <dsp:sp modelId="{73575F34-DF8C-45C8-861E-73D68421B3DE}">
      <dsp:nvSpPr>
        <dsp:cNvPr id="0" name=""/>
        <dsp:cNvSpPr/>
      </dsp:nvSpPr>
      <dsp:spPr>
        <a:xfrm>
          <a:off x="0" y="2972514"/>
          <a:ext cx="4109313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PEER</a:t>
          </a:r>
          <a:endParaRPr lang="en-US" sz="6500" kern="1200" dirty="0"/>
        </a:p>
      </dsp:txBody>
      <dsp:txXfrm>
        <a:off x="69048" y="3041562"/>
        <a:ext cx="3971217" cy="1276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8B9852-067A-4FA2-A922-BE51C14C5726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93DD28-AB2A-42F1-A978-912955C58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Numbers have been</a:t>
            </a:r>
            <a:r>
              <a:rPr lang="en-US" b="0" baseline="0" dirty="0" smtClean="0"/>
              <a:t> </a:t>
            </a:r>
            <a:r>
              <a:rPr lang="en-US" b="0" dirty="0" smtClean="0"/>
              <a:t>updated with BFA figures 1/13/15</a:t>
            </a:r>
          </a:p>
          <a:p>
            <a:r>
              <a:rPr lang="en-US" b="0" dirty="0" smtClean="0"/>
              <a:t>NSF is the primary funder of basic research across all disciplines of science and engineering (</a:t>
            </a:r>
            <a:r>
              <a:rPr lang="en-US" b="0" baseline="0" dirty="0" smtClean="0"/>
              <a:t>25% of all basic research conducted at universities is funded by NSF). </a:t>
            </a:r>
          </a:p>
          <a:p>
            <a:r>
              <a:rPr lang="en-US" b="0" baseline="0" dirty="0" smtClean="0"/>
              <a:t>But for comparison, NIH budget is ~$30.4B for 2015</a:t>
            </a:r>
          </a:p>
          <a:p>
            <a:r>
              <a:rPr lang="en-US" b="0" baseline="0" dirty="0" smtClean="0"/>
              <a:t>~45% of support for basic research in the physical sciences is funded by NSF</a:t>
            </a:r>
          </a:p>
          <a:p>
            <a:r>
              <a:rPr lang="en-US" b="0" baseline="0" dirty="0" smtClean="0"/>
              <a:t>~65% of support for basic research in biology (that is not health related) is funded by NSF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3E0-476A-1941-8D9D-3857810522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F65E6-550A-44E0-A8A5-624B175FE1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Numbers have been</a:t>
            </a:r>
            <a:r>
              <a:rPr lang="en-US" b="0" baseline="0" dirty="0" smtClean="0"/>
              <a:t> </a:t>
            </a:r>
            <a:r>
              <a:rPr lang="en-US" b="0" dirty="0" smtClean="0"/>
              <a:t>updated with BFA figures 1/13/15</a:t>
            </a:r>
          </a:p>
          <a:p>
            <a:r>
              <a:rPr lang="en-US" b="0" dirty="0" smtClean="0"/>
              <a:t>NSF is the primary funder of basic research across all disciplines of science and engineering (</a:t>
            </a:r>
            <a:r>
              <a:rPr lang="en-US" b="0" baseline="0" dirty="0" smtClean="0"/>
              <a:t>25% of all basic research conducted at universities is funded by NSF). </a:t>
            </a:r>
          </a:p>
          <a:p>
            <a:r>
              <a:rPr lang="en-US" b="0" baseline="0" dirty="0" smtClean="0"/>
              <a:t>But for comparison, NIH budget is ~$30.4B for 2015</a:t>
            </a:r>
          </a:p>
          <a:p>
            <a:r>
              <a:rPr lang="en-US" b="0" baseline="0" dirty="0" smtClean="0"/>
              <a:t>~45% of support for basic research in the physical sciences is funded by NSF</a:t>
            </a:r>
          </a:p>
          <a:p>
            <a:r>
              <a:rPr lang="en-US" b="0" baseline="0" dirty="0" smtClean="0"/>
              <a:t>~65% of support for basic research in biology (that is not health related) is funded by NSF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3E0-476A-1941-8D9D-3857810522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4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Numbers have been</a:t>
            </a:r>
            <a:r>
              <a:rPr lang="en-US" b="0" baseline="0" dirty="0" smtClean="0"/>
              <a:t> </a:t>
            </a:r>
            <a:r>
              <a:rPr lang="en-US" b="0" dirty="0" smtClean="0"/>
              <a:t>updated with BFA figures 1/13/15</a:t>
            </a:r>
          </a:p>
          <a:p>
            <a:r>
              <a:rPr lang="en-US" b="0" dirty="0" smtClean="0"/>
              <a:t>NSF is the primary funder of basic research across all disciplines of science and engineering (</a:t>
            </a:r>
            <a:r>
              <a:rPr lang="en-US" b="0" baseline="0" dirty="0" smtClean="0"/>
              <a:t>25% of all basic research conducted at universities is funded by NSF). </a:t>
            </a:r>
          </a:p>
          <a:p>
            <a:r>
              <a:rPr lang="en-US" b="0" baseline="0" dirty="0" smtClean="0"/>
              <a:t>But for comparison, NIH budget is ~$30.4B for 2015</a:t>
            </a:r>
          </a:p>
          <a:p>
            <a:r>
              <a:rPr lang="en-US" b="0" baseline="0" dirty="0" smtClean="0"/>
              <a:t>~45% of support for basic research in the physical sciences is funded by NSF</a:t>
            </a:r>
          </a:p>
          <a:p>
            <a:r>
              <a:rPr lang="en-US" b="0" baseline="0" dirty="0" smtClean="0"/>
              <a:t>~65% of support for basic research in biology (that is not health related) is funded by NSF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3E0-476A-1941-8D9D-3857810522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516E-9483-4DD9-BE5B-1DF63A104BC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0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516E-9483-4DD9-BE5B-1DF63A104BC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5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 (L):  </a:t>
            </a:r>
          </a:p>
          <a:p>
            <a:pPr defTabSz="931774">
              <a:defRPr/>
            </a:pPr>
            <a:r>
              <a:rPr lang="en-US" dirty="0" smtClean="0"/>
              <a:t>(Left) – PEER Cycle</a:t>
            </a:r>
            <a:r>
              <a:rPr lang="en-US" baseline="0" dirty="0" smtClean="0"/>
              <a:t> 2:  </a:t>
            </a:r>
            <a:r>
              <a:rPr lang="en-US" dirty="0" smtClean="0"/>
              <a:t>Development of advanced composite materials and </a:t>
            </a:r>
            <a:r>
              <a:rPr lang="en-US" dirty="0" err="1" smtClean="0"/>
              <a:t>geopolymers</a:t>
            </a:r>
            <a:r>
              <a:rPr lang="en-US" dirty="0" smtClean="0"/>
              <a:t> for the removal of uranium and toxic elements from gold mine-polluted water</a:t>
            </a:r>
          </a:p>
          <a:p>
            <a:r>
              <a:rPr lang="en-US" dirty="0" smtClean="0"/>
              <a:t>PI: </a:t>
            </a:r>
            <a:r>
              <a:rPr lang="en-US" dirty="0" err="1" smtClean="0"/>
              <a:t>Hlanganani</a:t>
            </a:r>
            <a:r>
              <a:rPr lang="en-US" dirty="0" smtClean="0"/>
              <a:t> Tutu (University of the Witwatersrand)</a:t>
            </a:r>
          </a:p>
          <a:p>
            <a:r>
              <a:rPr lang="en-US" dirty="0" smtClean="0"/>
              <a:t>U.S. Partner: Edward Rosenberg (University of Montana)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(Middle) – Peer Cycle 2:  Computational Mathematics, Modeling and Analysis of Biological, Bio-inspired and Engineering Systems</a:t>
            </a:r>
          </a:p>
          <a:p>
            <a:r>
              <a:rPr lang="en-US" dirty="0" smtClean="0"/>
              <a:t>PIs: </a:t>
            </a:r>
            <a:r>
              <a:rPr lang="en-US" dirty="0" err="1" smtClean="0"/>
              <a:t>Madundo</a:t>
            </a:r>
            <a:r>
              <a:rPr lang="en-US" dirty="0" smtClean="0"/>
              <a:t> </a:t>
            </a:r>
            <a:r>
              <a:rPr lang="en-US" dirty="0" err="1" smtClean="0"/>
              <a:t>Mtambo</a:t>
            </a:r>
            <a:r>
              <a:rPr lang="en-US" dirty="0" smtClean="0"/>
              <a:t> and Burton </a:t>
            </a:r>
            <a:r>
              <a:rPr lang="en-US" dirty="0" err="1" smtClean="0"/>
              <a:t>Mwamila</a:t>
            </a:r>
            <a:r>
              <a:rPr lang="en-US" dirty="0" smtClean="0"/>
              <a:t> (Nelson Mandela African Institute of Science and Technology); </a:t>
            </a:r>
          </a:p>
          <a:p>
            <a:r>
              <a:rPr lang="en-US" dirty="0" smtClean="0"/>
              <a:t>U.S. Partner: </a:t>
            </a:r>
            <a:r>
              <a:rPr lang="en-US" dirty="0" err="1" smtClean="0"/>
              <a:t>Padmanabhan</a:t>
            </a:r>
            <a:r>
              <a:rPr lang="en-US" dirty="0" smtClean="0"/>
              <a:t> </a:t>
            </a:r>
            <a:r>
              <a:rPr lang="en-US" dirty="0" err="1" smtClean="0"/>
              <a:t>Seshaiyer</a:t>
            </a:r>
            <a:r>
              <a:rPr lang="en-US" dirty="0" smtClean="0"/>
              <a:t> (George Mason University)</a:t>
            </a:r>
          </a:p>
          <a:p>
            <a:endParaRPr lang="en-US" dirty="0" smtClean="0"/>
          </a:p>
          <a:p>
            <a:r>
              <a:rPr lang="en-US" dirty="0" smtClean="0"/>
              <a:t>(Right) -- PEER Cycle 1:  Natural pest and weed suppression functions by birds as incentives to conserve a globally threatened bird species and enhance livelihoods in an agricultural landscape</a:t>
            </a:r>
          </a:p>
          <a:p>
            <a:r>
              <a:rPr lang="en-US" dirty="0" smtClean="0"/>
              <a:t>PI: Peter </a:t>
            </a:r>
            <a:r>
              <a:rPr lang="en-US" dirty="0" err="1" smtClean="0"/>
              <a:t>Njoroge</a:t>
            </a:r>
            <a:r>
              <a:rPr lang="en-US" dirty="0" smtClean="0"/>
              <a:t> (National Museums of Kenya) </a:t>
            </a:r>
          </a:p>
          <a:p>
            <a:r>
              <a:rPr lang="en-US" dirty="0" smtClean="0"/>
              <a:t>U.S. Partner: Matthew Johnson (Humboldt State University)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516E-9483-4DD9-BE5B-1DF63A104BC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8465-FBBA-43BF-A25F-99BE2A2D9177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E1-B409-4910-AA6F-448CA2691256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D33-BD0F-4576-B8B7-432DD71AFAC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C24A-502F-4BD6-978B-B6BC2BEFABF5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197D-E7BF-4CCB-AD1A-D41293AE750B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9C44-E6B0-469F-B814-F2D4932C2ACF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8268-48A8-4C94-B5FB-B66BCE9A00F7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F2F7-D303-44B2-B2AD-519D6C011352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0E9-C08F-4B4A-AA8D-5DA401B5D9CB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3C34-149B-4EE6-9663-28580752CE54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6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41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68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B24D-99AF-4F5A-9133-73D1AE268D4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803C-F781-4750-9FE3-E1BC267B002A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0D5-1D30-4DEF-A91D-EAC93A7D35D9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5A9C-7619-460C-AADE-EA0116BBB5CC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3A18-4B59-48BE-A09B-4B0A8C7A6984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F2DE-698F-4CA4-BB72-7EE000F5C6E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9547-F059-4DC0-8753-6D79B57F1D57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237481E-AA46-4DC2-A282-1214BA104EFD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8735-F64B-44DE-B58E-9CA74EC36211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76AC-3298-4406-ADF2-6F2F6EE95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 txBox="1">
            <a:spLocks/>
          </p:cNvSpPr>
          <p:nvPr/>
        </p:nvSpPr>
        <p:spPr>
          <a:xfrm>
            <a:off x="649350" y="809493"/>
            <a:ext cx="10888579" cy="1181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smtClean="0"/>
              <a:t>National Science Foundation</a:t>
            </a:r>
            <a:endParaRPr lang="en-US" spc="-100" dirty="0"/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521640" y="4708888"/>
            <a:ext cx="9144000" cy="1677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Jessica Robin, PhD </a:t>
            </a:r>
          </a:p>
          <a:p>
            <a:pPr marL="0" indent="0" algn="ctr">
              <a:buNone/>
            </a:pPr>
            <a:r>
              <a:rPr lang="en-US" dirty="0" smtClean="0"/>
              <a:t>Office of International Science &amp; Engineering</a:t>
            </a:r>
          </a:p>
          <a:p>
            <a:pPr marL="0" indent="0" algn="ctr">
              <a:buNone/>
            </a:pPr>
            <a:r>
              <a:rPr lang="en-US" dirty="0" smtClean="0"/>
              <a:t>May 20, 2016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51" y="2236214"/>
            <a:ext cx="2058576" cy="207047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4483" y="348919"/>
            <a:ext cx="9584965" cy="460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USG agencies in development partnerships with USAID </a:t>
            </a:r>
          </a:p>
        </p:txBody>
      </p:sp>
    </p:spTree>
    <p:extLst>
      <p:ext uri="{BB962C8B-B14F-4D97-AF65-F5344CB8AC3E}">
        <p14:creationId xmlns:p14="http://schemas.microsoft.com/office/powerpoint/2010/main" val="6349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NSF-USAID PARTNERSHIPS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981087"/>
              </p:ext>
            </p:extLst>
          </p:nvPr>
        </p:nvGraphicFramePr>
        <p:xfrm>
          <a:off x="396240" y="1752600"/>
          <a:ext cx="1141476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0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18" y="318248"/>
            <a:ext cx="102616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Partnerships for Enhanced Engagement in Research (PEER)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1366" y="1586752"/>
            <a:ext cx="11900880" cy="48409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USAID-funded competitive grants program to support research &amp; capacity building for developing country scientists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Researchers must have USG-funded collaborator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Program began in 2011 as USAID-NSF partnership and has expanded to include NIH, NASA, USGS, USDA, NOAA, Smithsonian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Proposals reviewed by panel of science experts with development experience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USAID contributes 6 to 7 million annually to this program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National Academies of Science administers PEER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There are ~ 150 PEER awards that involve NSF-funded researchers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930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4" y="1080157"/>
            <a:ext cx="11642825" cy="272536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Unique access to facilities and sites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Strengthens collaborations between U.S. and international researchers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Workforce development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4629" y="174810"/>
            <a:ext cx="10464800" cy="11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HOW PEER BENEFITS U.S. SCIENCE</a:t>
            </a:r>
            <a:endParaRPr lang="en-US" sz="48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7"/>
          <a:stretch/>
        </p:blipFill>
        <p:spPr bwMode="auto">
          <a:xfrm>
            <a:off x="8897751" y="4185788"/>
            <a:ext cx="3137941" cy="21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14013" y="6364395"/>
            <a:ext cx="250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U.S. Graduate Student Meghan Miller in Kenya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" y="4433932"/>
            <a:ext cx="3822915" cy="187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949" y="6317077"/>
            <a:ext cx="3362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Abandoned South African Gold Mine 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(Photo courtesy of Dr. Tutu)</a:t>
            </a:r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64" y="3647288"/>
            <a:ext cx="4402667" cy="2476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9864" y="6163764"/>
            <a:ext cx="4863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Photo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courtesy </a:t>
            </a:r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Dr. Najib </a:t>
            </a:r>
            <a:endParaRPr lang="en-US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814" y="286870"/>
            <a:ext cx="9753600" cy="6556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PEER &amp; PIRE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3427" y="1219200"/>
            <a:ext cx="12090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i="1" dirty="0" smtClean="0"/>
              <a:t>PEER:  Demonstrating the integration of ground-based monitoring and satellite remote sensing for forecasting landslides and flooding hazards in volcanic terrains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PEER PI:  Dr. José </a:t>
            </a:r>
            <a:r>
              <a:rPr lang="en-US" sz="3200" dirty="0" err="1" smtClean="0"/>
              <a:t>Fredy</a:t>
            </a:r>
            <a:r>
              <a:rPr lang="en-US" sz="3200" dirty="0" smtClean="0"/>
              <a:t> Cruz, University of El Salvador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NSF Partner: Dr. John </a:t>
            </a:r>
            <a:r>
              <a:rPr lang="en-US" sz="3200" dirty="0" err="1" smtClean="0"/>
              <a:t>Gierke</a:t>
            </a:r>
            <a:r>
              <a:rPr lang="en-US" sz="3200" dirty="0" smtClean="0"/>
              <a:t>, Michigan Tech University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PIRE:  Remote Sensing for Hazard Mitigation and Resource Protection in Pacific Latin America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77890" y="6168640"/>
            <a:ext cx="3433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i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19" y="4395965"/>
            <a:ext cx="4682067" cy="231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924090"/>
            <a:ext cx="3149600" cy="1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shing_frontiers_v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 descr="BitmapLogo_NOLayers_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" y="304558"/>
            <a:ext cx="1000423" cy="754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53" y="6673334"/>
            <a:ext cx="14227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cs typeface="Arial Narrow"/>
              </a:rPr>
              <a:t> Data Current as of 2014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  <a:latin typeface="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194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al_presence_v6_awards_cordov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" y="-16719"/>
            <a:ext cx="12192000" cy="6858000"/>
          </a:xfrm>
          <a:prstGeom prst="rect">
            <a:avLst/>
          </a:prstGeom>
        </p:spPr>
      </p:pic>
      <p:pic>
        <p:nvPicPr>
          <p:cNvPr id="4" name="Picture 3" descr="BitmapLogo_NOLayers_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" y="304558"/>
            <a:ext cx="1000423" cy="754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53" y="6673334"/>
            <a:ext cx="14227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cs typeface="Arial Narrow"/>
              </a:rPr>
              <a:t> Data Current as of 2014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  <a:latin typeface="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88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1981200" y="1516978"/>
            <a:ext cx="8153400" cy="4883822"/>
            <a:chOff x="457200" y="1219200"/>
            <a:chExt cx="7903237" cy="4502822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57200" y="1219200"/>
              <a:ext cx="4445662" cy="442662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86200" y="1219200"/>
              <a:ext cx="4474237" cy="4502822"/>
            </a:xfrm>
            <a:prstGeom prst="ellipse">
              <a:avLst/>
            </a:prstGeom>
            <a:solidFill>
              <a:srgbClr val="0099CC">
                <a:alpha val="27000"/>
              </a:srgb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562600" y="3657601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MOU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76601" y="1828801"/>
            <a:ext cx="5327189" cy="584775"/>
            <a:chOff x="2010548" y="3238500"/>
            <a:chExt cx="4916841" cy="584775"/>
          </a:xfrm>
        </p:grpSpPr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2010548" y="3238500"/>
              <a:ext cx="19692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Black" pitchFamily="34" charset="0"/>
                  <a:cs typeface="Arial" pitchFamily="34" charset="0"/>
                </a:rPr>
                <a:t>NSF</a:t>
              </a: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5105400" y="3238500"/>
              <a:ext cx="182198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 Black" pitchFamily="34" charset="0"/>
                  <a:cs typeface="Arial" pitchFamily="34" charset="0"/>
                </a:rPr>
                <a:t>USAID</a:t>
              </a:r>
            </a:p>
          </p:txBody>
        </p:sp>
      </p:grpSp>
      <p:sp>
        <p:nvSpPr>
          <p:cNvPr id="21" name="Title 2"/>
          <p:cNvSpPr txBox="1">
            <a:spLocks/>
          </p:cNvSpPr>
          <p:nvPr/>
        </p:nvSpPr>
        <p:spPr>
          <a:xfrm>
            <a:off x="2133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NSF and USAID: Different Mandates But Mutual Areas of Interest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667000" y="2890898"/>
            <a:ext cx="2667000" cy="206210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Congressional mandate is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scientific research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Primary client is the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US</a:t>
            </a:r>
            <a:r>
              <a:rPr lang="en-US" sz="1600" dirty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science community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Funding is allocated to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US institutions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Merit review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for research proposals is fundamental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781800" y="2797076"/>
            <a:ext cx="2895600" cy="23083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Congressional mandate is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foreign assistance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Primary clients are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developing countries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Funding flows to </a:t>
            </a:r>
            <a:r>
              <a:rPr lang="en-US" sz="1600" b="1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implementing partner,</a:t>
            </a:r>
            <a:r>
              <a:rPr lang="en-US" sz="1600" dirty="0">
                <a:solidFill>
                  <a:srgbClr val="00669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often a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US institution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Highly decentralized - strategy and funding decisions are made in the USAID Missions</a:t>
            </a:r>
            <a:endParaRPr lang="en-US" sz="1600" b="1" dirty="0">
              <a:solidFill>
                <a:srgbClr val="0066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3820" y="1900101"/>
            <a:ext cx="2727889" cy="1480097"/>
          </a:xfrm>
          <a:prstGeom prst="roundRect">
            <a:avLst/>
          </a:prstGeom>
          <a:solidFill>
            <a:srgbClr val="628B13"/>
          </a:solidFill>
          <a:ln w="25400">
            <a:solidFill>
              <a:srgbClr val="A2E8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9420" y="2321715"/>
            <a:ext cx="629227" cy="684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2678" y="2321715"/>
            <a:ext cx="9781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Arial"/>
                <a:cs typeface="Arial"/>
              </a:rPr>
              <a:t>NSF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4" y="177055"/>
            <a:ext cx="828842" cy="833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USAID-NSF MOU</a:t>
            </a:r>
            <a:br>
              <a:rPr lang="en-US" dirty="0" smtClean="0"/>
            </a:br>
            <a:r>
              <a:rPr lang="en-US" sz="4400" dirty="0" smtClean="0"/>
              <a:t>(</a:t>
            </a:r>
            <a:r>
              <a:rPr lang="en-US" sz="5300" dirty="0" smtClean="0"/>
              <a:t>200</a:t>
            </a:r>
            <a:r>
              <a:rPr lang="en-US" sz="4400" dirty="0" smtClean="0"/>
              <a:t>8)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9827" y="1878759"/>
            <a:ext cx="7661493" cy="4064842"/>
          </a:xfrm>
        </p:spPr>
        <p:txBody>
          <a:bodyPr>
            <a:norm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International Science &amp; Engineering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Education for Development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Consultative Group on International Agricultural Research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89347" y="4155621"/>
            <a:ext cx="2727889" cy="1480097"/>
          </a:xfrm>
          <a:prstGeom prst="roundRect">
            <a:avLst/>
          </a:prstGeom>
          <a:solidFill>
            <a:srgbClr val="628B13"/>
          </a:solidFill>
          <a:ln w="25400">
            <a:solidFill>
              <a:srgbClr val="A2E8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947" y="4577235"/>
            <a:ext cx="629227" cy="6848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53165" y="4637880"/>
            <a:ext cx="139814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Arial"/>
                <a:cs typeface="Arial"/>
              </a:rPr>
              <a:t>USAID</a:t>
            </a:r>
          </a:p>
        </p:txBody>
      </p:sp>
    </p:spTree>
    <p:extLst>
      <p:ext uri="{BB962C8B-B14F-4D97-AF65-F5344CB8AC3E}">
        <p14:creationId xmlns:p14="http://schemas.microsoft.com/office/powerpoint/2010/main" val="6993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4" y="177055"/>
            <a:ext cx="828842" cy="833633"/>
          </a:xfrm>
          <a:prstGeom prst="rect">
            <a:avLst/>
          </a:prstGeom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2937197" y="94953"/>
            <a:ext cx="6413909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Initial focal points </a:t>
            </a:r>
            <a:endParaRPr lang="en-US" sz="4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1455852"/>
              </p:ext>
            </p:extLst>
          </p:nvPr>
        </p:nvGraphicFramePr>
        <p:xfrm>
          <a:off x="1971040" y="12073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92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under initial MOU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45080"/>
              </p:ext>
            </p:extLst>
          </p:nvPr>
        </p:nvGraphicFramePr>
        <p:xfrm>
          <a:off x="396240" y="1752600"/>
          <a:ext cx="1141476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6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480347"/>
            <a:ext cx="8458200" cy="2895600"/>
          </a:xfrm>
        </p:spPr>
        <p:txBody>
          <a:bodyPr/>
          <a:lstStyle/>
          <a:p>
            <a:pPr marL="0" indent="0">
              <a:buClr>
                <a:schemeClr val="accent5">
                  <a:lumMod val="25000"/>
                </a:schemeClr>
              </a:buClr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25000"/>
                </a:schemeClr>
              </a:buClr>
              <a:buNone/>
            </a:pPr>
            <a:endParaRPr lang="en-US" b="1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08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Corbel" panose="020B0503020204020204" pitchFamily="34" charset="0"/>
              </a:rPr>
              <a:t>NSF </a:t>
            </a:r>
            <a:r>
              <a:rPr lang="en-US" sz="4400" dirty="0" smtClean="0">
                <a:solidFill>
                  <a:srgbClr val="FFFFFF"/>
                </a:solidFill>
                <a:latin typeface="Corbel" panose="020B0503020204020204" pitchFamily="34" charset="0"/>
              </a:rPr>
              <a:t>&amp; </a:t>
            </a:r>
            <a:r>
              <a:rPr lang="en-US" sz="4400" dirty="0">
                <a:solidFill>
                  <a:srgbClr val="FFFFFF"/>
                </a:solidFill>
                <a:latin typeface="Corbel" panose="020B0503020204020204" pitchFamily="34" charset="0"/>
              </a:rPr>
              <a:t>USAID PERU </a:t>
            </a:r>
            <a:r>
              <a:rPr lang="en-US" sz="4400" dirty="0" smtClean="0">
                <a:solidFill>
                  <a:srgbClr val="FFFFFF"/>
                </a:solidFill>
                <a:latin typeface="Corbel" panose="020B0503020204020204" pitchFamily="34" charset="0"/>
              </a:rPr>
              <a:t>&amp; NEPAL WORKSHOPS </a:t>
            </a:r>
            <a:r>
              <a:rPr lang="en-US" sz="4400" dirty="0">
                <a:solidFill>
                  <a:srgbClr val="FFFFFF"/>
                </a:solidFill>
                <a:latin typeface="Corbel" panose="020B0503020204020204" pitchFamily="34" charset="0"/>
              </a:rPr>
              <a:t>(</a:t>
            </a:r>
            <a:r>
              <a:rPr lang="en-US" sz="4400" dirty="0" smtClean="0">
                <a:solidFill>
                  <a:srgbClr val="FFFFFF"/>
                </a:solidFill>
                <a:latin typeface="Corbel" panose="020B0503020204020204" pitchFamily="34" charset="0"/>
              </a:rPr>
              <a:t>2009 &amp; 2010)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79" y="1836398"/>
            <a:ext cx="55245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63440"/>
            <a:ext cx="426720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7" y="4663440"/>
            <a:ext cx="4267200" cy="219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771" y="6570508"/>
            <a:ext cx="349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Photo Credit:  High Mountain Adaptation Partnership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2222" y="1341163"/>
            <a:ext cx="6381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Adapting to a World without Glaciers</a:t>
            </a:r>
          </a:p>
        </p:txBody>
      </p:sp>
    </p:spTree>
    <p:extLst>
      <p:ext uri="{BB962C8B-B14F-4D97-AF65-F5344CB8AC3E}">
        <p14:creationId xmlns:p14="http://schemas.microsoft.com/office/powerpoint/2010/main" val="21554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8" y="1909271"/>
            <a:ext cx="2803092" cy="366376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16" y="4194955"/>
            <a:ext cx="3679320" cy="243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53" y="1569660"/>
            <a:ext cx="3686683" cy="2454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853" y="5693495"/>
            <a:ext cx="1803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Photo Credit:  Bryan Mark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811" y="9853"/>
            <a:ext cx="676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panose="020B0503020204020204" pitchFamily="34" charset="0"/>
              </a:rPr>
              <a:t>NSF:  Hydrologic </a:t>
            </a:r>
            <a:r>
              <a:rPr lang="en-US" sz="3200" dirty="0">
                <a:latin typeface="Corbel" panose="020B0503020204020204" pitchFamily="34" charset="0"/>
              </a:rPr>
              <a:t>Transformation and Human Resilience to Climate Change in the Peruvian Andes </a:t>
            </a:r>
          </a:p>
        </p:txBody>
      </p:sp>
      <p:pic>
        <p:nvPicPr>
          <p:cNvPr id="1026" name="Picture 2" descr="http://www.highmountains.org/sites/default/files/styles/700x360/public/SN%27D%20Presentation-1%28800x550%29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14" y="2753778"/>
            <a:ext cx="4940486" cy="25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0984" y="615552"/>
            <a:ext cx="178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USAID</a:t>
            </a:r>
            <a:endParaRPr lang="en-US" sz="4000" dirty="0"/>
          </a:p>
        </p:txBody>
      </p:sp>
      <p:pic>
        <p:nvPicPr>
          <p:cNvPr id="1030" name="Picture 6" descr="High Mountain Glacial Watershed Pro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16" y="1401037"/>
            <a:ext cx="23812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3169</TotalTime>
  <Words>791</Words>
  <Application>Microsoft Office PowerPoint</Application>
  <PresentationFormat>Custom</PresentationFormat>
  <Paragraphs>114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Depth</vt:lpstr>
      <vt:lpstr>Custom Design</vt:lpstr>
      <vt:lpstr>PowerPoint Presentation</vt:lpstr>
      <vt:lpstr>PowerPoint Presentation</vt:lpstr>
      <vt:lpstr>PowerPoint Presentation</vt:lpstr>
      <vt:lpstr>PowerPoint Presentation</vt:lpstr>
      <vt:lpstr>USAID-NSF MOU (2008)</vt:lpstr>
      <vt:lpstr>Initial focal points </vt:lpstr>
      <vt:lpstr>Activities under initial MOU</vt:lpstr>
      <vt:lpstr>PowerPoint Presentation</vt:lpstr>
      <vt:lpstr>PowerPoint Presentation</vt:lpstr>
      <vt:lpstr>NSF-USAID PARTNERSHIPS</vt:lpstr>
      <vt:lpstr>Partnerships for Enhanced Engagement in Research (PEER)</vt:lpstr>
      <vt:lpstr>PowerPoint Presentation</vt:lpstr>
      <vt:lpstr>PEER &amp; PIRE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Keiser, Rebecca Lynn</dc:creator>
  <cp:lastModifiedBy>Windows User</cp:lastModifiedBy>
  <cp:revision>283</cp:revision>
  <cp:lastPrinted>2016-01-28T19:58:25Z</cp:lastPrinted>
  <dcterms:created xsi:type="dcterms:W3CDTF">2015-09-21T17:39:36Z</dcterms:created>
  <dcterms:modified xsi:type="dcterms:W3CDTF">2016-05-23T14:49:44Z</dcterms:modified>
</cp:coreProperties>
</file>