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2" d="100"/>
          <a:sy n="92" d="100"/>
        </p:scale>
        <p:origin x="-16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C49B13-28EF-414E-B115-04A2B230057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ED04EF0-D8AE-B54E-B3A6-DD19BB71CA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df.usaid.gov/pdf_docs/Pnadl231.pdf" TargetMode="External"/><Relationship Id="rId2" Type="http://schemas.openxmlformats.org/officeDocument/2006/relationships/hyperlink" Target="https://www.usaid.gov/evalu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aidlandtenure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 of impact evaluations in the growth of STIP programs at USAID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Heather Huntington, PhD</a:t>
            </a:r>
          </a:p>
          <a:p>
            <a:r>
              <a:rPr lang="en-US" dirty="0" smtClean="0"/>
              <a:t>Cloudburst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7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71625"/>
            <a:ext cx="7840662" cy="4730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(2) Evaluation designs must be embedded in program designs at early stage of program development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(3)Rebuild institutional learning capacity</a:t>
            </a:r>
          </a:p>
          <a:p>
            <a:pPr lvl="1"/>
            <a:r>
              <a:rPr lang="en-US" dirty="0" smtClean="0"/>
              <a:t> Lack of organizational mechanisms to integrate findings and learn from research</a:t>
            </a:r>
          </a:p>
          <a:p>
            <a:pPr lvl="1"/>
            <a:r>
              <a:rPr lang="en-US" dirty="0" smtClean="0"/>
              <a:t>Low capacity to absorb and disseminate the results of evaluations  </a:t>
            </a:r>
          </a:p>
          <a:p>
            <a:pPr marL="0" indent="0">
              <a:buNone/>
            </a:pPr>
            <a:r>
              <a:rPr lang="en-US" dirty="0" smtClean="0"/>
              <a:t>(4) Need continued support and incentives from senior leadership </a:t>
            </a:r>
            <a:endParaRPr lang="en-US" dirty="0"/>
          </a:p>
          <a:p>
            <a:pPr lvl="1"/>
            <a:r>
              <a:rPr lang="en-US" dirty="0" smtClean="0"/>
              <a:t>Continued skepticism of IE methods; they are seen as cumbersome, expensive and inflexible to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01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444438"/>
            <a:ext cx="7583487" cy="47150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https://www.usaid.gov/</a:t>
            </a:r>
            <a:r>
              <a:rPr lang="en-US" dirty="0" smtClean="0">
                <a:hlinkClick r:id="rId2"/>
              </a:rPr>
              <a:t>evaluation</a:t>
            </a:r>
            <a:endParaRPr lang="en-US" dirty="0" smtClean="0"/>
          </a:p>
          <a:p>
            <a:pPr lvl="1"/>
            <a:r>
              <a:rPr lang="en-US" dirty="0" smtClean="0"/>
              <a:t>USAID Evaluation Policy (2011) </a:t>
            </a:r>
          </a:p>
          <a:p>
            <a:pPr lvl="1"/>
            <a:r>
              <a:rPr lang="en-US" dirty="0" smtClean="0"/>
              <a:t>Examples of learning integration (education, food security, policy updates, program design)</a:t>
            </a:r>
          </a:p>
          <a:p>
            <a:pPr lvl="1"/>
            <a:r>
              <a:rPr lang="en-US" dirty="0" smtClean="0"/>
              <a:t>USAID Evaluation 5 year report (2016)</a:t>
            </a:r>
          </a:p>
          <a:p>
            <a:pPr marL="282575" lvl="1" indent="0">
              <a:buNone/>
            </a:pPr>
            <a:endParaRPr lang="en-US" dirty="0" smtClean="0"/>
          </a:p>
          <a:p>
            <a:r>
              <a:rPr lang="en-US" dirty="0" smtClean="0"/>
              <a:t>National Academies Report (2008) - </a:t>
            </a:r>
            <a:r>
              <a:rPr lang="en-US" i="1" dirty="0" smtClean="0"/>
              <a:t>Improving Democracy Assistance: Building Knowledge Through Evaluations and Research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>
                <a:hlinkClick r:id="rId3"/>
              </a:rPr>
              <a:t>http://pdf.usaid.gov/pdf_docs/Pnadl231.pdf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4"/>
              </a:rPr>
              <a:t>www.usaidlandtenure.net</a:t>
            </a:r>
            <a:endParaRPr lang="en-US" dirty="0" smtClean="0"/>
          </a:p>
          <a:p>
            <a:pPr lvl="1"/>
            <a:r>
              <a:rPr lang="en-US" dirty="0" smtClean="0"/>
              <a:t>E3/Land Office evaluation and impact site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Democracy, Human Rights and Governance  </a:t>
            </a:r>
          </a:p>
          <a:p>
            <a:pPr lvl="1"/>
            <a:r>
              <a:rPr lang="en-US" dirty="0" smtClean="0"/>
              <a:t>Democracy Fellow (2012) – USAID’s DCHA/DRG Center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Land Tenure and Natural Resource Management </a:t>
            </a:r>
          </a:p>
          <a:p>
            <a:pPr lvl="1"/>
            <a:r>
              <a:rPr lang="en-US" dirty="0" smtClean="0"/>
              <a:t>Task lead for evaluation portfolio (2014- present) – USAID’s E3/Land Office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Evaluations – USAID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935912" cy="4208930"/>
          </a:xfrm>
        </p:spPr>
        <p:txBody>
          <a:bodyPr>
            <a:normAutofit/>
          </a:bodyPr>
          <a:lstStyle/>
          <a:p>
            <a:r>
              <a:rPr lang="en-US" dirty="0"/>
              <a:t>Ethiopia: Pastoral </a:t>
            </a:r>
            <a:r>
              <a:rPr lang="en-US" dirty="0" smtClean="0"/>
              <a:t>rights </a:t>
            </a:r>
            <a:r>
              <a:rPr lang="en-US" dirty="0"/>
              <a:t>certification programs </a:t>
            </a:r>
            <a:r>
              <a:rPr lang="en-US" dirty="0" smtClean="0"/>
              <a:t>(2) </a:t>
            </a:r>
          </a:p>
          <a:p>
            <a:r>
              <a:rPr lang="en-US" dirty="0" smtClean="0"/>
              <a:t>Ethiopia: Farmland rights certification program </a:t>
            </a:r>
            <a:endParaRPr lang="en-US" dirty="0"/>
          </a:p>
          <a:p>
            <a:r>
              <a:rPr lang="en-US" dirty="0" smtClean="0"/>
              <a:t>Ghana: Local governance and service delivery</a:t>
            </a:r>
          </a:p>
          <a:p>
            <a:r>
              <a:rPr lang="en-US" dirty="0" smtClean="0"/>
              <a:t>Guinea</a:t>
            </a:r>
            <a:r>
              <a:rPr lang="en-US" dirty="0"/>
              <a:t>: Community land and artisanal diamond rights </a:t>
            </a:r>
          </a:p>
          <a:p>
            <a:r>
              <a:rPr lang="en-US" dirty="0"/>
              <a:t>Liberia: Community land rights protection </a:t>
            </a:r>
            <a:r>
              <a:rPr lang="en-US" dirty="0" smtClean="0"/>
              <a:t>program</a:t>
            </a:r>
          </a:p>
          <a:p>
            <a:r>
              <a:rPr lang="en-US" dirty="0"/>
              <a:t>Zambia:  Agroforestry and land certification </a:t>
            </a:r>
            <a:r>
              <a:rPr lang="en-US" dirty="0" smtClean="0"/>
              <a:t>pilot</a:t>
            </a:r>
          </a:p>
          <a:p>
            <a:r>
              <a:rPr lang="en-US" dirty="0" smtClean="0"/>
              <a:t>Zambia: </a:t>
            </a:r>
            <a:r>
              <a:rPr lang="en-US" dirty="0"/>
              <a:t>REDD+ </a:t>
            </a:r>
            <a:r>
              <a:rPr lang="en-US" dirty="0" smtClean="0"/>
              <a:t>pilot, global climate change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0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IEs in growth of STIP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from IEs is still at a nascent stage at AID.</a:t>
            </a:r>
          </a:p>
          <a:p>
            <a:pPr lvl="1"/>
            <a:r>
              <a:rPr lang="en-US" dirty="0" smtClean="0"/>
              <a:t>Variation across sectors, Offices and Missions </a:t>
            </a:r>
          </a:p>
          <a:p>
            <a:pPr lvl="1"/>
            <a:r>
              <a:rPr lang="en-US" dirty="0" smtClean="0"/>
              <a:t>Current evaluation practices and results still do not provide compelling evidence of the impacts of many programs.</a:t>
            </a:r>
          </a:p>
          <a:p>
            <a:r>
              <a:rPr lang="en-US" dirty="0" smtClean="0"/>
              <a:t>There is still much work to be done on improving IEs and the learning from research and evaluation.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9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Early stage of building a learning 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Justification for programming funds </a:t>
            </a:r>
          </a:p>
          <a:p>
            <a:r>
              <a:rPr lang="en-US" dirty="0" smtClean="0"/>
              <a:t>Policy requirement (USAID Evaluation Policy) </a:t>
            </a:r>
          </a:p>
          <a:p>
            <a:pPr lvl="1"/>
            <a:r>
              <a:rPr lang="en-US" dirty="0" smtClean="0"/>
              <a:t>Afterthought, separate box to check</a:t>
            </a:r>
          </a:p>
          <a:p>
            <a:pPr lvl="1"/>
            <a:r>
              <a:rPr lang="en-US" dirty="0" smtClean="0"/>
              <a:t>Example – Mobile application technologies </a:t>
            </a:r>
          </a:p>
          <a:p>
            <a:r>
              <a:rPr lang="en-US" dirty="0" smtClean="0"/>
              <a:t>Offices/Missions vary in how much they are willing to invest in IEs</a:t>
            </a:r>
          </a:p>
          <a:p>
            <a:pPr lvl="2"/>
            <a:r>
              <a:rPr lang="en-US" dirty="0" smtClean="0"/>
              <a:t>Pressure/support from leadership</a:t>
            </a:r>
          </a:p>
          <a:p>
            <a:pPr lvl="2"/>
            <a:r>
              <a:rPr lang="en-US" dirty="0" smtClean="0"/>
              <a:t>USAID internal technical capacity and interest </a:t>
            </a:r>
          </a:p>
          <a:p>
            <a:r>
              <a:rPr lang="en-US" dirty="0" smtClean="0"/>
              <a:t>Dearth of evidence on potential impact of many interventions </a:t>
            </a:r>
          </a:p>
          <a:p>
            <a:pPr lvl="1"/>
            <a:r>
              <a:rPr lang="en-US" dirty="0" smtClean="0"/>
              <a:t>Too early for results to drive programming </a:t>
            </a:r>
          </a:p>
          <a:p>
            <a:pPr lvl="1"/>
            <a:r>
              <a:rPr lang="en-US" dirty="0" smtClean="0"/>
              <a:t>IEs required for pilots (Evaluation policy) </a:t>
            </a:r>
          </a:p>
        </p:txBody>
      </p:sp>
    </p:spTree>
    <p:extLst>
      <p:ext uri="{BB962C8B-B14F-4D97-AF65-F5344CB8AC3E}">
        <p14:creationId xmlns:p14="http://schemas.microsoft.com/office/powerpoint/2010/main" val="3179316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improve R&amp;E and data driven approaches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5" y="1425388"/>
            <a:ext cx="8651875" cy="50992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Many programs (as designed) are not amenable to rigorous evaluations</a:t>
            </a:r>
          </a:p>
          <a:p>
            <a:pPr lvl="1"/>
            <a:r>
              <a:rPr lang="en-US" dirty="0" smtClean="0"/>
              <a:t>Not integrated into program design </a:t>
            </a:r>
          </a:p>
          <a:p>
            <a:pPr lvl="1"/>
            <a:r>
              <a:rPr lang="en-US" dirty="0" smtClean="0"/>
              <a:t>‘Christmas tree’ programs</a:t>
            </a:r>
          </a:p>
          <a:p>
            <a:r>
              <a:rPr lang="en-US" dirty="0"/>
              <a:t>Low internal technical capacity </a:t>
            </a:r>
          </a:p>
          <a:p>
            <a:pPr lvl="1"/>
            <a:r>
              <a:rPr lang="en-US" dirty="0" smtClean="0"/>
              <a:t>Recruitment is difficult, talent </a:t>
            </a:r>
            <a:r>
              <a:rPr lang="en-US" dirty="0"/>
              <a:t>turnover </a:t>
            </a:r>
            <a:endParaRPr lang="en-US" dirty="0" smtClean="0"/>
          </a:p>
          <a:p>
            <a:pPr lvl="1"/>
            <a:r>
              <a:rPr lang="en-US" dirty="0" smtClean="0"/>
              <a:t>Coordination is critical - over reliance on contractors </a:t>
            </a:r>
            <a:endParaRPr lang="en-US" dirty="0"/>
          </a:p>
          <a:p>
            <a:r>
              <a:rPr lang="en-US" dirty="0"/>
              <a:t>Not a norm </a:t>
            </a:r>
          </a:p>
          <a:p>
            <a:pPr lvl="1"/>
            <a:r>
              <a:rPr lang="en-US" dirty="0"/>
              <a:t>Lack of Institutions, processes for effective R&amp;E and building a sustainable learning agenda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IEs are difficult, time-consuming and expensive</a:t>
            </a:r>
          </a:p>
          <a:p>
            <a:pPr lvl="1"/>
            <a:r>
              <a:rPr lang="en-US" dirty="0" smtClean="0"/>
              <a:t>Internal resistance and external (implementing partners) </a:t>
            </a:r>
          </a:p>
          <a:p>
            <a:pPr lvl="1"/>
            <a:r>
              <a:rPr lang="en-US" dirty="0" smtClean="0"/>
              <a:t>IEs can make programming more difficult and expensive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6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26" y="142875"/>
            <a:ext cx="8778874" cy="1044388"/>
          </a:xfrm>
        </p:spPr>
        <p:txBody>
          <a:bodyPr/>
          <a:lstStyle/>
          <a:p>
            <a:r>
              <a:rPr lang="en-US" dirty="0" smtClean="0"/>
              <a:t>What has been accomplished? (8 years)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7" y="1349375"/>
            <a:ext cx="8604248" cy="5175250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IEs have become a more important part of USAID’s portfolio of M&amp;E</a:t>
            </a:r>
          </a:p>
          <a:p>
            <a:r>
              <a:rPr lang="en-US" sz="1800" b="1" dirty="0" smtClean="0"/>
              <a:t>USAID Policies </a:t>
            </a:r>
            <a:r>
              <a:rPr lang="en-US" sz="1800" dirty="0" smtClean="0"/>
              <a:t>– Evaluation (2011), Research, Development Data Library </a:t>
            </a:r>
          </a:p>
          <a:p>
            <a:pPr lvl="1"/>
            <a:r>
              <a:rPr lang="en-US" sz="1800" dirty="0" smtClean="0"/>
              <a:t>Independent,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party evaluations</a:t>
            </a:r>
          </a:p>
          <a:p>
            <a:pPr lvl="1"/>
            <a:r>
              <a:rPr lang="en-US" sz="1800" dirty="0" smtClean="0"/>
              <a:t>Significant improvement in rigor, methods </a:t>
            </a:r>
          </a:p>
          <a:p>
            <a:pPr marL="282575" lvl="1" indent="0">
              <a:buNone/>
            </a:pPr>
            <a:endParaRPr lang="en-US" sz="1800" dirty="0" smtClean="0"/>
          </a:p>
          <a:p>
            <a:r>
              <a:rPr lang="en-US" sz="1800" dirty="0" smtClean="0"/>
              <a:t>Growing R&amp;E and data driven culture </a:t>
            </a:r>
          </a:p>
          <a:p>
            <a:pPr lvl="1"/>
            <a:r>
              <a:rPr lang="en-US" sz="1800" dirty="0" smtClean="0"/>
              <a:t>Greater leadership support </a:t>
            </a:r>
          </a:p>
          <a:p>
            <a:pPr lvl="1"/>
            <a:r>
              <a:rPr lang="en-US" sz="1800" dirty="0" smtClean="0"/>
              <a:t>Missions and Offices applying best practices, innovative and standardized methods </a:t>
            </a:r>
          </a:p>
          <a:p>
            <a:pPr lvl="2"/>
            <a:r>
              <a:rPr lang="en-US" sz="1600" dirty="0" smtClean="0"/>
              <a:t>Mobile data collection</a:t>
            </a:r>
          </a:p>
          <a:p>
            <a:pPr lvl="2"/>
            <a:r>
              <a:rPr lang="en-US" sz="1600" dirty="0" smtClean="0"/>
              <a:t>Geospatial integration</a:t>
            </a:r>
          </a:p>
          <a:p>
            <a:pPr lvl="2"/>
            <a:r>
              <a:rPr lang="en-US" sz="1600" dirty="0" smtClean="0"/>
              <a:t>Improved survey instruments </a:t>
            </a:r>
          </a:p>
          <a:p>
            <a:pPr marL="282575" lvl="1" indent="0">
              <a:buNone/>
            </a:pPr>
            <a:endParaRPr lang="en-US" sz="1800" dirty="0" smtClean="0"/>
          </a:p>
          <a:p>
            <a:pPr lvl="2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8512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55750"/>
            <a:ext cx="7583487" cy="4481980"/>
          </a:xfrm>
        </p:spPr>
        <p:txBody>
          <a:bodyPr/>
          <a:lstStyle/>
          <a:p>
            <a:r>
              <a:rPr lang="en-US" sz="2000" dirty="0"/>
              <a:t>Attempts to build internal capacity </a:t>
            </a:r>
          </a:p>
          <a:p>
            <a:pPr lvl="1"/>
            <a:r>
              <a:rPr lang="en-US" sz="1800" dirty="0"/>
              <a:t>Improved knowledge, awareness and training </a:t>
            </a:r>
          </a:p>
          <a:p>
            <a:pPr lvl="1"/>
            <a:r>
              <a:rPr lang="en-US" sz="1800" dirty="0"/>
              <a:t>Focused recruitment (AAAS, Democracy Fellows) </a:t>
            </a:r>
            <a:r>
              <a:rPr lang="en-US" sz="1800" dirty="0" smtClean="0"/>
              <a:t>and staff with research/evaluation background </a:t>
            </a:r>
            <a:endParaRPr lang="en-US" sz="1800" dirty="0"/>
          </a:p>
          <a:p>
            <a:r>
              <a:rPr lang="en-US" sz="2000" dirty="0"/>
              <a:t>Learning from Baseline data collection</a:t>
            </a:r>
          </a:p>
          <a:p>
            <a:pPr lvl="1"/>
            <a:r>
              <a:rPr lang="en-US" sz="1800" dirty="0"/>
              <a:t>Adapt interventions based on pre treatment data</a:t>
            </a:r>
          </a:p>
          <a:p>
            <a:pPr lvl="1"/>
            <a:r>
              <a:rPr lang="en-US" sz="1800" dirty="0"/>
              <a:t>Sponsor research on baseline data </a:t>
            </a:r>
          </a:p>
          <a:p>
            <a:r>
              <a:rPr lang="en-US" sz="2000" dirty="0"/>
              <a:t>Improve developing country capacity for R&amp;E</a:t>
            </a:r>
          </a:p>
          <a:p>
            <a:pPr lvl="1"/>
            <a:r>
              <a:rPr lang="en-US" sz="1800" dirty="0"/>
              <a:t>Emphasis on engaging local data collection partners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182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further steps could be taken?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1" y="1539876"/>
            <a:ext cx="7842250" cy="47148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(1) USAID does not have internal capacity to assess the impact and effectiveness of programs. </a:t>
            </a:r>
          </a:p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Building USAID internal capacity is critical to developing (1) high quality evaluations and (2) a sustainable learning agenda regarding the impact of STIP programs. </a:t>
            </a:r>
            <a:endParaRPr lang="en-US" dirty="0">
              <a:latin typeface="Gill Sans MT" panose="020B0502020104020203" pitchFamily="34" charset="0"/>
            </a:endParaRP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Managing rigorous impact evaluations and promoting an associated learning agenda is a significant time commitment – requires:</a:t>
            </a:r>
          </a:p>
          <a:p>
            <a:pPr marL="282575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(a) very close coordination </a:t>
            </a:r>
            <a:r>
              <a:rPr lang="en-US" dirty="0">
                <a:latin typeface="Gill Sans MT" panose="020B0502020104020203" pitchFamily="34" charset="0"/>
              </a:rPr>
              <a:t>with technical and program staff, plus evaluation and implementation teams </a:t>
            </a:r>
            <a:endParaRPr lang="en-US" dirty="0" smtClean="0">
              <a:latin typeface="Gill Sans MT" panose="020B0502020104020203" pitchFamily="34" charset="0"/>
            </a:endParaRPr>
          </a:p>
          <a:p>
            <a:pPr marL="282575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(b) deep understanding of programming and evaluation components </a:t>
            </a:r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pPr marL="282575" lvl="1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-Need to take steps to recruit and retain staff with necessary background and skills and prioritize this role </a:t>
            </a:r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98162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142</TotalTime>
  <Words>717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Revolution</vt:lpstr>
      <vt:lpstr>Role of impact evaluations in the growth of STIP programs at USAID </vt:lpstr>
      <vt:lpstr>Background </vt:lpstr>
      <vt:lpstr>Evaluations – USAID  </vt:lpstr>
      <vt:lpstr>Role of IEs in growth of STIP</vt:lpstr>
      <vt:lpstr> Early stage of building a learning agenda </vt:lpstr>
      <vt:lpstr>Need to improve R&amp;E and data driven approaches </vt:lpstr>
      <vt:lpstr>What has been accomplished? (8 years)</vt:lpstr>
      <vt:lpstr>Continued…</vt:lpstr>
      <vt:lpstr>What further steps could be taken? </vt:lpstr>
      <vt:lpstr>Continued</vt:lpstr>
      <vt:lpstr>Resources </vt:lpstr>
    </vt:vector>
  </TitlesOfParts>
  <Company>Cloudburst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impact evaluations in the growth of STIP programs at USAID</dc:title>
  <dc:creator>Heather Huntington</dc:creator>
  <cp:lastModifiedBy>Windows User</cp:lastModifiedBy>
  <cp:revision>20</cp:revision>
  <dcterms:created xsi:type="dcterms:W3CDTF">2016-05-19T13:27:18Z</dcterms:created>
  <dcterms:modified xsi:type="dcterms:W3CDTF">2016-05-23T14:51:34Z</dcterms:modified>
</cp:coreProperties>
</file>