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  <p:sldMasterId id="2147485443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8" r:id="rId5"/>
    <p:sldId id="269" r:id="rId6"/>
    <p:sldId id="279" r:id="rId7"/>
    <p:sldId id="275" r:id="rId8"/>
    <p:sldId id="276" r:id="rId9"/>
    <p:sldId id="272" r:id="rId10"/>
    <p:sldId id="280" r:id="rId11"/>
    <p:sldId id="274" r:id="rId12"/>
    <p:sldId id="281" r:id="rId13"/>
    <p:sldId id="27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205262803688"/>
          <c:y val="5.1400554097404488E-2"/>
          <c:w val="0.8433160037687597"/>
          <c:h val="0.686842009332166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AKIStimechart!$A$8</c:f>
              <c:strCache>
                <c:ptCount val="1"/>
                <c:pt idx="0">
                  <c:v>Annual AKIS project component lending</c:v>
                </c:pt>
              </c:strCache>
            </c:strRef>
          </c:tx>
          <c:invertIfNegative val="0"/>
          <c:cat>
            <c:strRef>
              <c:f>AKIStimechart!$B$7:$AJ$7</c:f>
              <c:strCache>
                <c:ptCount val="35"/>
                <c:pt idx="0">
                  <c:v>FY81</c:v>
                </c:pt>
                <c:pt idx="1">
                  <c:v>FY82</c:v>
                </c:pt>
                <c:pt idx="2">
                  <c:v>FY83</c:v>
                </c:pt>
                <c:pt idx="3">
                  <c:v>FY84</c:v>
                </c:pt>
                <c:pt idx="4">
                  <c:v>FY85</c:v>
                </c:pt>
                <c:pt idx="5">
                  <c:v>FY86</c:v>
                </c:pt>
                <c:pt idx="6">
                  <c:v>FY87</c:v>
                </c:pt>
                <c:pt idx="7">
                  <c:v>FY88</c:v>
                </c:pt>
                <c:pt idx="8">
                  <c:v>FY89</c:v>
                </c:pt>
                <c:pt idx="9">
                  <c:v>FY90</c:v>
                </c:pt>
                <c:pt idx="10">
                  <c:v>FY91</c:v>
                </c:pt>
                <c:pt idx="11">
                  <c:v>FY92</c:v>
                </c:pt>
                <c:pt idx="12">
                  <c:v>FY93</c:v>
                </c:pt>
                <c:pt idx="13">
                  <c:v>FY94</c:v>
                </c:pt>
                <c:pt idx="14">
                  <c:v>FY95</c:v>
                </c:pt>
                <c:pt idx="15">
                  <c:v>FY96</c:v>
                </c:pt>
                <c:pt idx="16">
                  <c:v>FY97</c:v>
                </c:pt>
                <c:pt idx="17">
                  <c:v>FY98</c:v>
                </c:pt>
                <c:pt idx="18">
                  <c:v>FY99</c:v>
                </c:pt>
                <c:pt idx="19">
                  <c:v>FY00</c:v>
                </c:pt>
                <c:pt idx="20">
                  <c:v>FY01</c:v>
                </c:pt>
                <c:pt idx="21">
                  <c:v>FY02</c:v>
                </c:pt>
                <c:pt idx="22">
                  <c:v>FY03</c:v>
                </c:pt>
                <c:pt idx="23">
                  <c:v>FY04</c:v>
                </c:pt>
                <c:pt idx="24">
                  <c:v>FY05</c:v>
                </c:pt>
                <c:pt idx="25">
                  <c:v>FY06</c:v>
                </c:pt>
                <c:pt idx="26">
                  <c:v>FY07</c:v>
                </c:pt>
                <c:pt idx="27">
                  <c:v>FY08</c:v>
                </c:pt>
                <c:pt idx="28">
                  <c:v>FY09</c:v>
                </c:pt>
                <c:pt idx="29">
                  <c:v>FY10</c:v>
                </c:pt>
                <c:pt idx="30">
                  <c:v>FY11</c:v>
                </c:pt>
                <c:pt idx="31">
                  <c:v>FY12</c:v>
                </c:pt>
                <c:pt idx="32">
                  <c:v>FY13</c:v>
                </c:pt>
                <c:pt idx="33">
                  <c:v>FY14</c:v>
                </c:pt>
                <c:pt idx="34">
                  <c:v>FY15</c:v>
                </c:pt>
              </c:strCache>
            </c:strRef>
          </c:cat>
          <c:val>
            <c:numRef>
              <c:f>AKIStimechart!$B$8:$AJ$8</c:f>
              <c:numCache>
                <c:formatCode>General</c:formatCode>
                <c:ptCount val="35"/>
                <c:pt idx="0">
                  <c:v>215</c:v>
                </c:pt>
                <c:pt idx="1">
                  <c:v>103</c:v>
                </c:pt>
                <c:pt idx="2">
                  <c:v>176</c:v>
                </c:pt>
                <c:pt idx="3">
                  <c:v>170</c:v>
                </c:pt>
                <c:pt idx="4">
                  <c:v>248</c:v>
                </c:pt>
                <c:pt idx="5">
                  <c:v>300</c:v>
                </c:pt>
                <c:pt idx="6">
                  <c:v>356</c:v>
                </c:pt>
                <c:pt idx="7">
                  <c:v>134</c:v>
                </c:pt>
                <c:pt idx="8">
                  <c:v>250</c:v>
                </c:pt>
                <c:pt idx="9">
                  <c:v>326</c:v>
                </c:pt>
                <c:pt idx="10">
                  <c:v>305</c:v>
                </c:pt>
                <c:pt idx="11">
                  <c:v>424</c:v>
                </c:pt>
                <c:pt idx="12">
                  <c:v>250</c:v>
                </c:pt>
                <c:pt idx="13">
                  <c:v>217</c:v>
                </c:pt>
                <c:pt idx="14">
                  <c:v>311</c:v>
                </c:pt>
                <c:pt idx="15">
                  <c:v>154</c:v>
                </c:pt>
                <c:pt idx="16">
                  <c:v>419</c:v>
                </c:pt>
                <c:pt idx="17">
                  <c:v>682</c:v>
                </c:pt>
                <c:pt idx="18">
                  <c:v>523</c:v>
                </c:pt>
                <c:pt idx="19">
                  <c:v>288</c:v>
                </c:pt>
                <c:pt idx="20">
                  <c:v>114</c:v>
                </c:pt>
                <c:pt idx="21">
                  <c:v>160</c:v>
                </c:pt>
                <c:pt idx="22">
                  <c:v>104.32602226874951</c:v>
                </c:pt>
                <c:pt idx="23">
                  <c:v>213.87</c:v>
                </c:pt>
                <c:pt idx="24">
                  <c:v>282.05549590232221</c:v>
                </c:pt>
                <c:pt idx="25">
                  <c:v>499.04360538386908</c:v>
                </c:pt>
                <c:pt idx="26">
                  <c:v>110.76</c:v>
                </c:pt>
                <c:pt idx="27">
                  <c:v>126.16551987767585</c:v>
                </c:pt>
                <c:pt idx="28">
                  <c:v>582.37300000000005</c:v>
                </c:pt>
                <c:pt idx="29">
                  <c:v>294.92962999999997</c:v>
                </c:pt>
                <c:pt idx="30">
                  <c:v>416.12</c:v>
                </c:pt>
                <c:pt idx="31">
                  <c:v>1057</c:v>
                </c:pt>
                <c:pt idx="32">
                  <c:v>691.1</c:v>
                </c:pt>
                <c:pt idx="33">
                  <c:v>572.64800000000002</c:v>
                </c:pt>
                <c:pt idx="34">
                  <c:v>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613184"/>
        <c:axId val="10843776"/>
      </c:barChart>
      <c:lineChart>
        <c:grouping val="standard"/>
        <c:varyColors val="0"/>
        <c:ser>
          <c:idx val="2"/>
          <c:order val="1"/>
          <c:tx>
            <c:strRef>
              <c:f>AKIStimechart!$A$10</c:f>
              <c:strCache>
                <c:ptCount val="1"/>
                <c:pt idx="0">
                  <c:v>AKIS component lending 5-Year central moving average</c:v>
                </c:pt>
              </c:strCache>
            </c:strRef>
          </c:tx>
          <c:cat>
            <c:strRef>
              <c:f>AKIStimechart!$B$7:$AJ$7</c:f>
              <c:strCache>
                <c:ptCount val="35"/>
                <c:pt idx="0">
                  <c:v>FY81</c:v>
                </c:pt>
                <c:pt idx="1">
                  <c:v>FY82</c:v>
                </c:pt>
                <c:pt idx="2">
                  <c:v>FY83</c:v>
                </c:pt>
                <c:pt idx="3">
                  <c:v>FY84</c:v>
                </c:pt>
                <c:pt idx="4">
                  <c:v>FY85</c:v>
                </c:pt>
                <c:pt idx="5">
                  <c:v>FY86</c:v>
                </c:pt>
                <c:pt idx="6">
                  <c:v>FY87</c:v>
                </c:pt>
                <c:pt idx="7">
                  <c:v>FY88</c:v>
                </c:pt>
                <c:pt idx="8">
                  <c:v>FY89</c:v>
                </c:pt>
                <c:pt idx="9">
                  <c:v>FY90</c:v>
                </c:pt>
                <c:pt idx="10">
                  <c:v>FY91</c:v>
                </c:pt>
                <c:pt idx="11">
                  <c:v>FY92</c:v>
                </c:pt>
                <c:pt idx="12">
                  <c:v>FY93</c:v>
                </c:pt>
                <c:pt idx="13">
                  <c:v>FY94</c:v>
                </c:pt>
                <c:pt idx="14">
                  <c:v>FY95</c:v>
                </c:pt>
                <c:pt idx="15">
                  <c:v>FY96</c:v>
                </c:pt>
                <c:pt idx="16">
                  <c:v>FY97</c:v>
                </c:pt>
                <c:pt idx="17">
                  <c:v>FY98</c:v>
                </c:pt>
                <c:pt idx="18">
                  <c:v>FY99</c:v>
                </c:pt>
                <c:pt idx="19">
                  <c:v>FY00</c:v>
                </c:pt>
                <c:pt idx="20">
                  <c:v>FY01</c:v>
                </c:pt>
                <c:pt idx="21">
                  <c:v>FY02</c:v>
                </c:pt>
                <c:pt idx="22">
                  <c:v>FY03</c:v>
                </c:pt>
                <c:pt idx="23">
                  <c:v>FY04</c:v>
                </c:pt>
                <c:pt idx="24">
                  <c:v>FY05</c:v>
                </c:pt>
                <c:pt idx="25">
                  <c:v>FY06</c:v>
                </c:pt>
                <c:pt idx="26">
                  <c:v>FY07</c:v>
                </c:pt>
                <c:pt idx="27">
                  <c:v>FY08</c:v>
                </c:pt>
                <c:pt idx="28">
                  <c:v>FY09</c:v>
                </c:pt>
                <c:pt idx="29">
                  <c:v>FY10</c:v>
                </c:pt>
                <c:pt idx="30">
                  <c:v>FY11</c:v>
                </c:pt>
                <c:pt idx="31">
                  <c:v>FY12</c:v>
                </c:pt>
                <c:pt idx="32">
                  <c:v>FY13</c:v>
                </c:pt>
                <c:pt idx="33">
                  <c:v>FY14</c:v>
                </c:pt>
                <c:pt idx="34">
                  <c:v>FY15</c:v>
                </c:pt>
              </c:strCache>
            </c:strRef>
          </c:cat>
          <c:val>
            <c:numRef>
              <c:f>AKIStimechart!$B$10:$AI$10</c:f>
              <c:numCache>
                <c:formatCode>General</c:formatCode>
                <c:ptCount val="34"/>
                <c:pt idx="2" formatCode="0">
                  <c:v>182.4</c:v>
                </c:pt>
                <c:pt idx="3" formatCode="0">
                  <c:v>199.4</c:v>
                </c:pt>
                <c:pt idx="4" formatCode="0">
                  <c:v>250</c:v>
                </c:pt>
                <c:pt idx="5" formatCode="0">
                  <c:v>241.6</c:v>
                </c:pt>
                <c:pt idx="6" formatCode="0">
                  <c:v>257.60000000000002</c:v>
                </c:pt>
                <c:pt idx="7" formatCode="0">
                  <c:v>273.2</c:v>
                </c:pt>
                <c:pt idx="8" formatCode="0">
                  <c:v>274.2</c:v>
                </c:pt>
                <c:pt idx="9" formatCode="0">
                  <c:v>287.8</c:v>
                </c:pt>
                <c:pt idx="10" formatCode="0">
                  <c:v>311</c:v>
                </c:pt>
                <c:pt idx="11" formatCode="0">
                  <c:v>304.39999999999998</c:v>
                </c:pt>
                <c:pt idx="12" formatCode="0">
                  <c:v>301.39999999999998</c:v>
                </c:pt>
                <c:pt idx="13" formatCode="0">
                  <c:v>271.2</c:v>
                </c:pt>
                <c:pt idx="14" formatCode="0">
                  <c:v>270.2</c:v>
                </c:pt>
                <c:pt idx="15" formatCode="0">
                  <c:v>356.6</c:v>
                </c:pt>
                <c:pt idx="16" formatCode="0">
                  <c:v>417.8</c:v>
                </c:pt>
                <c:pt idx="17" formatCode="0">
                  <c:v>413.2</c:v>
                </c:pt>
                <c:pt idx="18" formatCode="0">
                  <c:v>405.2</c:v>
                </c:pt>
                <c:pt idx="19" formatCode="0">
                  <c:v>353.4</c:v>
                </c:pt>
                <c:pt idx="20" formatCode="0">
                  <c:v>237.8652044537499</c:v>
                </c:pt>
                <c:pt idx="21" formatCode="0">
                  <c:v>176.0392044537499</c:v>
                </c:pt>
                <c:pt idx="22" formatCode="0">
                  <c:v>174.85030363421433</c:v>
                </c:pt>
                <c:pt idx="23" formatCode="0">
                  <c:v>251.85902471098817</c:v>
                </c:pt>
                <c:pt idx="24" formatCode="0">
                  <c:v>242.01102471098815</c:v>
                </c:pt>
                <c:pt idx="25" formatCode="0">
                  <c:v>246.37892423277344</c:v>
                </c:pt>
                <c:pt idx="26" formatCode="0">
                  <c:v>320.07952423277345</c:v>
                </c:pt>
                <c:pt idx="27" formatCode="0">
                  <c:v>322.65435105230898</c:v>
                </c:pt>
                <c:pt idx="28" formatCode="0">
                  <c:v>306.06962997553518</c:v>
                </c:pt>
                <c:pt idx="29" formatCode="0">
                  <c:v>495.31762997553517</c:v>
                </c:pt>
                <c:pt idx="30" formatCode="0">
                  <c:v>608.30452600000001</c:v>
                </c:pt>
                <c:pt idx="31" formatCode="0">
                  <c:v>606.35952599999996</c:v>
                </c:pt>
                <c:pt idx="32" formatCode="0">
                  <c:v>732.37360000000001</c:v>
                </c:pt>
                <c:pt idx="33" formatCode="0">
                  <c:v>811.43700000000001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13184"/>
        <c:axId val="10843776"/>
      </c:lineChart>
      <c:catAx>
        <c:axId val="12361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843776"/>
        <c:crosses val="autoZero"/>
        <c:auto val="1"/>
        <c:lblAlgn val="ctr"/>
        <c:lblOffset val="100"/>
        <c:tickMarkSkip val="2"/>
        <c:noMultiLvlLbl val="0"/>
      </c:catAx>
      <c:valAx>
        <c:axId val="10843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Estimated</a:t>
                </a:r>
                <a:r>
                  <a:rPr lang="en-US" b="0" baseline="0"/>
                  <a:t> AKIS commitments, IBRD/IDA USD$m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0278282522377011E-2"/>
              <c:y val="4.143496062992126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3613184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23348677569150011"/>
          <c:y val="8.4448923884514443E-2"/>
          <c:w val="0.53302628036880007"/>
          <c:h val="0.24355107611548557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5227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May 19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56" y="0"/>
            <a:ext cx="1918447" cy="4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12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3938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941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9150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27125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7910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447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9412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4853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982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1" y="5777161"/>
            <a:ext cx="4029635" cy="9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4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305550"/>
            <a:ext cx="1982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  <p:sldLayoutId id="214748545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23" y="2176617"/>
            <a:ext cx="6971806" cy="182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agricultural science and technology in international development today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Willem Janssen</a:t>
            </a:r>
          </a:p>
          <a:p>
            <a:pPr marL="0" indent="0">
              <a:buNone/>
            </a:pPr>
            <a:r>
              <a:rPr lang="en-US" dirty="0" smtClean="0"/>
              <a:t>Lead Agricultural Economist</a:t>
            </a:r>
            <a:endParaRPr lang="en-US" dirty="0"/>
          </a:p>
        </p:txBody>
      </p:sp>
      <p:sp>
        <p:nvSpPr>
          <p:cNvPr id="12293" name="Date Placeholder 9"/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E3D92BB9-2198-43A5-811D-9C71F81AAEAF}" type="datetime4">
              <a:rPr lang="en-US" sz="1400" b="0" smtClean="0">
                <a:latin typeface="Arial" pitchFamily="34" charset="0"/>
                <a:cs typeface="Arial" pitchFamily="34" charset="0"/>
              </a:rPr>
              <a:pPr eaLnBrk="1" hangingPunct="1"/>
              <a:t>May 23, 2016</a:t>
            </a:fld>
            <a:endParaRPr lang="en-US" sz="1400" b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on (public) science </a:t>
            </a:r>
            <a:r>
              <a:rPr lang="en-US" dirty="0"/>
              <a:t>and technology in agriculture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Public science plays a big role in agriculture! 79% of total global spending is public</a:t>
            </a:r>
          </a:p>
          <a:p>
            <a:r>
              <a:rPr lang="en-US" dirty="0" smtClean="0"/>
              <a:t>In </a:t>
            </a:r>
            <a:r>
              <a:rPr lang="en-US" dirty="0"/>
              <a:t>developing countries s</a:t>
            </a:r>
            <a:r>
              <a:rPr lang="en-US" dirty="0" smtClean="0"/>
              <a:t>cience may </a:t>
            </a:r>
            <a:r>
              <a:rPr lang="en-US" dirty="0"/>
              <a:t>be </a:t>
            </a:r>
            <a:r>
              <a:rPr lang="en-US" dirty="0" smtClean="0"/>
              <a:t>even harder </a:t>
            </a:r>
            <a:r>
              <a:rPr lang="en-US" dirty="0"/>
              <a:t>to </a:t>
            </a:r>
            <a:r>
              <a:rPr lang="en-US" dirty="0" smtClean="0"/>
              <a:t>appropriate…..</a:t>
            </a:r>
          </a:p>
          <a:p>
            <a:pPr lvl="0"/>
            <a:r>
              <a:rPr lang="en-US" dirty="0" smtClean="0"/>
              <a:t>Public-sector </a:t>
            </a:r>
            <a:r>
              <a:rPr lang="en-US" dirty="0"/>
              <a:t>capacity to carry out cutting-edge science and innovation </a:t>
            </a:r>
            <a:r>
              <a:rPr lang="en-US" dirty="0" smtClean="0"/>
              <a:t>remains weak </a:t>
            </a:r>
            <a:r>
              <a:rPr lang="en-US" dirty="0"/>
              <a:t>in many developing countries</a:t>
            </a:r>
            <a:r>
              <a:rPr lang="en-US" dirty="0" smtClean="0"/>
              <a:t>. Scientists are aging</a:t>
            </a:r>
          </a:p>
          <a:p>
            <a:r>
              <a:rPr lang="en-US" dirty="0" smtClean="0"/>
              <a:t>Private </a:t>
            </a:r>
            <a:r>
              <a:rPr lang="en-US" dirty="0"/>
              <a:t>sector R&amp;D strongly benefits from </a:t>
            </a:r>
            <a:r>
              <a:rPr lang="en-US" dirty="0" smtClean="0"/>
              <a:t>an </a:t>
            </a:r>
            <a:r>
              <a:rPr lang="en-US" dirty="0"/>
              <a:t>enabling environment with access to public research organizations and researchers </a:t>
            </a:r>
          </a:p>
          <a:p>
            <a:r>
              <a:rPr lang="en-US" dirty="0" smtClean="0"/>
              <a:t>Policy </a:t>
            </a:r>
            <a:r>
              <a:rPr lang="en-US" dirty="0"/>
              <a:t>makers in many developing countries do not appreciate the returns to investment in science and </a:t>
            </a:r>
            <a:r>
              <a:rPr lang="en-US" dirty="0" smtClean="0"/>
              <a:t>innovation, resulting in under investment and volatility</a:t>
            </a:r>
            <a:endParaRPr lang="en-US" dirty="0"/>
          </a:p>
          <a:p>
            <a:pPr lvl="0"/>
            <a:r>
              <a:rPr lang="en-US" dirty="0" smtClean="0"/>
              <a:t>The traditional concept of a National Agricultural Research System is under pressure. It works better in larger than in smaller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011" y="568345"/>
            <a:ext cx="7263919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 Bank and agricultural science and technology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11896"/>
              </p:ext>
            </p:extLst>
          </p:nvPr>
        </p:nvGraphicFramePr>
        <p:xfrm>
          <a:off x="2697934" y="2761307"/>
          <a:ext cx="6056768" cy="281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14"/>
                <a:gridCol w="2656306"/>
                <a:gridCol w="1924748"/>
              </a:tblGrid>
              <a:tr h="64566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World Bank supported public investment</a:t>
                      </a:r>
                      <a:r>
                        <a:rPr lang="en-US" sz="1800" baseline="0" dirty="0" smtClean="0"/>
                        <a:t>s ($millions)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566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Under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implementation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 preparation</a:t>
                      </a:r>
                      <a:endParaRPr lang="en-US" sz="2000" dirty="0"/>
                    </a:p>
                  </a:txBody>
                  <a:tcPr/>
                </a:tc>
              </a:tr>
              <a:tr h="6456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Agriculture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20,625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7,563 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56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Agricultural</a:t>
                      </a:r>
                      <a:r>
                        <a:rPr lang="en-US" sz="2000" baseline="0" dirty="0" smtClean="0"/>
                        <a:t> R&amp;D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6994" y="3758035"/>
            <a:ext cx="1865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</a:t>
            </a:r>
            <a:r>
              <a:rPr lang="en-US" dirty="0" smtClean="0"/>
              <a:t>30</a:t>
            </a:r>
            <a:r>
              <a:rPr lang="en-US" dirty="0"/>
              <a:t>% of projects support </a:t>
            </a:r>
            <a:r>
              <a:rPr lang="en-US" dirty="0" smtClean="0"/>
              <a:t>R&amp;D</a:t>
            </a:r>
          </a:p>
          <a:p>
            <a:endParaRPr lang="en-US" dirty="0"/>
          </a:p>
          <a:p>
            <a:r>
              <a:rPr lang="en-US" dirty="0" smtClean="0"/>
              <a:t>Less than 10% of projects focus on Ag R&amp;D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19850" y="5681638"/>
            <a:ext cx="272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WBG, portfolio indicators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1614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967" y="568345"/>
            <a:ext cx="7429238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</a:t>
            </a:r>
            <a:r>
              <a:rPr lang="en-US" dirty="0" smtClean="0"/>
              <a:t>Bank’s  commitment to agricultural </a:t>
            </a:r>
            <a:r>
              <a:rPr lang="en-US" dirty="0"/>
              <a:t>science and technology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94685"/>
              </p:ext>
            </p:extLst>
          </p:nvPr>
        </p:nvGraphicFramePr>
        <p:xfrm>
          <a:off x="1584356" y="2438400"/>
          <a:ext cx="7194519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6325" y="5705475"/>
            <a:ext cx="4010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Source: </a:t>
            </a:r>
            <a:r>
              <a:rPr lang="en-US" sz="1100" b="0" dirty="0" err="1" smtClean="0"/>
              <a:t>A.Pape</a:t>
            </a:r>
            <a:r>
              <a:rPr lang="en-US" sz="1100" b="0" dirty="0" smtClean="0"/>
              <a:t>-Christiansen, Portfolio Review 2016, GFADR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2823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Bank’s approach: science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 A renewed urgency,  and international and national commitment, is needed to sustain climate-smart agricultural research to deliver needed science based solutions”. (</a:t>
            </a:r>
            <a:r>
              <a:rPr lang="en-US" sz="1500" dirty="0" smtClean="0"/>
              <a:t>Shaping a Climate-Smart Global Food System, WBG 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Incorporate technical assistance in productive alliance and other market based </a:t>
            </a:r>
            <a:r>
              <a:rPr lang="en-US" dirty="0"/>
              <a:t>approaches (</a:t>
            </a:r>
            <a:r>
              <a:rPr lang="en-US" sz="1400" dirty="0"/>
              <a:t>Linking farmers to markets through Productive </a:t>
            </a:r>
            <a:r>
              <a:rPr lang="en-US" sz="1400" dirty="0" smtClean="0"/>
              <a:t>Alliances: an </a:t>
            </a:r>
            <a:r>
              <a:rPr lang="en-US" sz="1400" dirty="0"/>
              <a:t>assessment of the World Bank experience in Latin </a:t>
            </a:r>
            <a:r>
              <a:rPr lang="en-US" sz="1400" dirty="0" smtClean="0"/>
              <a:t>America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“Increase research and development of more nutrient-rich crops” (</a:t>
            </a:r>
            <a:r>
              <a:rPr lang="en-US" sz="1500" dirty="0" smtClean="0"/>
              <a:t>Shaping the Global Food system to Deliver Improved Nutrition and Health, WBG 2016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Strengthen partnerships with the CGIAR and other knowledge providers </a:t>
            </a:r>
            <a:r>
              <a:rPr lang="en-US" dirty="0"/>
              <a:t>(</a:t>
            </a:r>
            <a:r>
              <a:rPr lang="en-US" sz="1500" dirty="0"/>
              <a:t>Shaping a Climate-Smart Global Food System, WBG 2015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issues: Climate smart agriculture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75" y="2438399"/>
            <a:ext cx="6035929" cy="4010973"/>
          </a:xfrm>
        </p:spPr>
      </p:pic>
      <p:sp>
        <p:nvSpPr>
          <p:cNvPr id="7" name="TextBox 6"/>
          <p:cNvSpPr txBox="1"/>
          <p:nvPr/>
        </p:nvSpPr>
        <p:spPr>
          <a:xfrm>
            <a:off x="226016" y="3547732"/>
            <a:ext cx="22452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triple win!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Systems oriented research (socio-economic and biophysical)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Natural resource management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Landscape approaches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</a:t>
            </a:r>
            <a:r>
              <a:rPr lang="en-US" dirty="0" smtClean="0"/>
              <a:t>management and ICT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issues: the sustainable global food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746" y="1964603"/>
            <a:ext cx="6630458" cy="4766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36293"/>
            <a:ext cx="1855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Soil depletion and pollution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Scarcity and waste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Stunting and obesity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Food safety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Regulatory research</a:t>
            </a:r>
          </a:p>
          <a:p>
            <a:pPr marL="285750" indent="-285750">
              <a:buFontTx/>
              <a:buChar char="-"/>
            </a:pPr>
            <a:r>
              <a:rPr lang="en-US" dirty="0"/>
              <a:t>Nudging </a:t>
            </a:r>
            <a:r>
              <a:rPr lang="en-US" dirty="0" smtClean="0"/>
              <a:t>approaches and consumer science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From more to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945" y="568345"/>
            <a:ext cx="7396681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Redesigning technology generation: innovation systems and innovation platforms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9" y="2438399"/>
            <a:ext cx="5850661" cy="4392581"/>
          </a:xfrm>
        </p:spPr>
      </p:pic>
      <p:sp>
        <p:nvSpPr>
          <p:cNvPr id="7" name="TextBox 6"/>
          <p:cNvSpPr txBox="1"/>
          <p:nvPr/>
        </p:nvSpPr>
        <p:spPr>
          <a:xfrm>
            <a:off x="135803" y="2372531"/>
            <a:ext cx="23539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More market driven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Larger role for the private sector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Greater adaptive capacity (good for small countries)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More attention to the last mile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Need for local capacity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attribute impact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Scaling up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728" y="237475"/>
            <a:ext cx="6665047" cy="1560716"/>
          </a:xfrm>
        </p:spPr>
        <p:txBody>
          <a:bodyPr>
            <a:noAutofit/>
          </a:bodyPr>
          <a:lstStyle/>
          <a:p>
            <a:r>
              <a:rPr lang="en-US" sz="2800" dirty="0" smtClean="0"/>
              <a:t>USAID, WB </a:t>
            </a:r>
            <a:r>
              <a:rPr lang="en-US" sz="2800" dirty="0"/>
              <a:t>and the </a:t>
            </a:r>
            <a:r>
              <a:rPr lang="en-US" sz="2800" dirty="0" smtClean="0"/>
              <a:t>Consultative Group on International Agricultural Research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7" y="1306453"/>
            <a:ext cx="1792586" cy="21259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" y="3478898"/>
            <a:ext cx="2098706" cy="1727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" y="5495453"/>
            <a:ext cx="1973365" cy="1118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8634" y="2282982"/>
            <a:ext cx="6572816" cy="493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 </a:t>
            </a:r>
            <a:r>
              <a:rPr lang="en-US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core building block </a:t>
            </a:r>
            <a:r>
              <a:rPr lang="en-US" sz="18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of scientific progress in developing country agriculture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USAID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and WB 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are both staunch supporters! 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Focusing on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long-term research continuity 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and scientific breakthroughs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Translating research into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development </a:t>
            </a:r>
            <a:r>
              <a:rPr lang="en-US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impact, </a:t>
            </a:r>
            <a:r>
              <a:rPr lang="en-US" sz="18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requiring  “downstream partnerships”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Often aligned around CGIAR’s comparative advantage in the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science of genes 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(varietal improvement) 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Transforming smallholder systems through sustainable intensification; 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Leveraging the expertise of U.S</a:t>
            </a:r>
            <a:r>
              <a:rPr lang="en-US" sz="18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 universities and scientists 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into the CGIAR system</a:t>
            </a:r>
          </a:p>
          <a:p>
            <a:pPr marL="240030" indent="-240030" defTabSz="685800">
              <a:lnSpc>
                <a:spcPct val="9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Encouraging, facilitating and benefiting from 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CGIAR 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partnerships </a:t>
            </a:r>
          </a:p>
          <a:p>
            <a:pPr marL="285750" indent="-285750">
              <a:buFontTx/>
              <a:buChar char="-"/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and </a:t>
            </a:r>
            <a:r>
              <a:rPr lang="en-US" dirty="0"/>
              <a:t>agricultural science and technology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6" y="2150186"/>
            <a:ext cx="6577928" cy="3651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Some suggestions:</a:t>
            </a:r>
          </a:p>
          <a:p>
            <a:pPr>
              <a:buFontTx/>
              <a:buChar char="-"/>
            </a:pPr>
            <a:r>
              <a:rPr lang="en-US" dirty="0" smtClean="0"/>
              <a:t>Science and </a:t>
            </a:r>
            <a:r>
              <a:rPr lang="en-US" b="1" dirty="0" smtClean="0"/>
              <a:t>low income countries</a:t>
            </a:r>
            <a:r>
              <a:rPr lang="en-US" dirty="0" smtClean="0"/>
              <a:t>: develop incentive systems to encourage spending on public science; strengthen extension systems and innovation platforms; support the enabling environment for private sector engagement; regional collaboration</a:t>
            </a:r>
          </a:p>
          <a:p>
            <a:pPr>
              <a:buFontTx/>
              <a:buChar char="-"/>
            </a:pPr>
            <a:r>
              <a:rPr lang="en-US" b="1" dirty="0" smtClean="0"/>
              <a:t>Volatility</a:t>
            </a:r>
            <a:r>
              <a:rPr lang="en-US" dirty="0" smtClean="0"/>
              <a:t> in country systems and in the CGIAR: consider stabilization funds, avoid funding swings, pursue domestic co-financing</a:t>
            </a:r>
          </a:p>
          <a:p>
            <a:pPr>
              <a:buFontTx/>
              <a:buChar char="-"/>
            </a:pPr>
            <a:r>
              <a:rPr lang="en-US" dirty="0" smtClean="0"/>
              <a:t>Renewing </a:t>
            </a:r>
            <a:r>
              <a:rPr lang="en-US" b="1" dirty="0" smtClean="0"/>
              <a:t>capacities</a:t>
            </a:r>
            <a:r>
              <a:rPr lang="en-US" dirty="0" smtClean="0"/>
              <a:t>: support training in country and in region, strengthen (lean) institutions; enhance twinning approaches</a:t>
            </a:r>
          </a:p>
          <a:p>
            <a:pPr>
              <a:buFontTx/>
              <a:buChar char="-"/>
            </a:pPr>
            <a:r>
              <a:rPr lang="en-US" dirty="0" smtClean="0"/>
              <a:t>Strengthen engagement with </a:t>
            </a:r>
            <a:r>
              <a:rPr lang="en-US" b="1" dirty="0" smtClean="0"/>
              <a:t>systems</a:t>
            </a:r>
            <a:r>
              <a:rPr lang="en-US" dirty="0" smtClean="0"/>
              <a:t> approaches and </a:t>
            </a:r>
            <a:r>
              <a:rPr lang="en-US" b="1" dirty="0" smtClean="0"/>
              <a:t>social sciences</a:t>
            </a:r>
          </a:p>
          <a:p>
            <a:pPr>
              <a:buFontTx/>
              <a:buChar char="-"/>
            </a:pPr>
            <a:r>
              <a:rPr lang="en-US" dirty="0" smtClean="0"/>
              <a:t>Invest in the </a:t>
            </a:r>
            <a:r>
              <a:rPr lang="en-US" b="1" dirty="0" smtClean="0"/>
              <a:t>science of delivery: </a:t>
            </a:r>
            <a:r>
              <a:rPr lang="en-US" dirty="0" smtClean="0"/>
              <a:t>comprehensive risk assessments, </a:t>
            </a:r>
            <a:r>
              <a:rPr lang="en-US" b="1" dirty="0" err="1" smtClean="0"/>
              <a:t>com</a:t>
            </a:r>
            <a:r>
              <a:rPr lang="en-US" dirty="0" err="1" smtClean="0"/>
              <a:t>impact</a:t>
            </a:r>
            <a:r>
              <a:rPr lang="en-US" dirty="0" smtClean="0"/>
              <a:t> analysis, pilot projects, research alliances</a:t>
            </a:r>
            <a:endParaRPr lang="en-US" b="1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46" y="3420583"/>
            <a:ext cx="1942068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 fontAlgn="auto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latin typeface="Calibri" panose="020F0502020204030204"/>
                <a:ea typeface="+mn-ea"/>
              </a:rPr>
              <a:t>A </a:t>
            </a:r>
            <a:r>
              <a:rPr lang="en-US" sz="2000" b="0" dirty="0">
                <a:latin typeface="Calibri" panose="020F0502020204030204"/>
                <a:ea typeface="+mn-ea"/>
              </a:rPr>
              <a:t>highly appreciated </a:t>
            </a:r>
            <a:r>
              <a:rPr lang="en-US" sz="2000" b="0" dirty="0" smtClean="0">
                <a:latin typeface="Calibri" panose="020F0502020204030204"/>
                <a:ea typeface="+mn-ea"/>
              </a:rPr>
              <a:t>partner</a:t>
            </a:r>
          </a:p>
          <a:p>
            <a:pPr marL="342900" lvl="0" indent="-342900" defTabSz="685800" fontAlgn="auto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latin typeface="Calibri" panose="020F0502020204030204"/>
                <a:ea typeface="+mn-ea"/>
              </a:rPr>
              <a:t>For </a:t>
            </a:r>
            <a:r>
              <a:rPr lang="en-US" sz="2000" b="0" dirty="0">
                <a:latin typeface="Calibri" panose="020F0502020204030204"/>
                <a:ea typeface="+mn-ea"/>
              </a:rPr>
              <a:t>the long run </a:t>
            </a:r>
            <a:endParaRPr lang="en-US" sz="2000" b="0" dirty="0" smtClean="0">
              <a:latin typeface="Calibri" panose="020F0502020204030204"/>
              <a:ea typeface="+mn-ea"/>
            </a:endParaRPr>
          </a:p>
          <a:p>
            <a:pPr marL="342900" lvl="0" indent="-342900" defTabSz="685800" fontAlgn="auto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latin typeface="Calibri" panose="020F0502020204030204"/>
                <a:ea typeface="+mn-ea"/>
              </a:rPr>
              <a:t>Keep up or increase support! </a:t>
            </a:r>
            <a:endParaRPr lang="en-US" sz="2000" b="0" dirty="0">
              <a:latin typeface="Calibri" panose="020F0502020204030204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4" y="1578706"/>
            <a:ext cx="1495325" cy="14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4" y="387476"/>
            <a:ext cx="2749292" cy="10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and the state of science and technology in agriculture</a:t>
            </a:r>
          </a:p>
          <a:p>
            <a:r>
              <a:rPr lang="en-US" dirty="0" smtClean="0"/>
              <a:t>The World Bank and agricultural science and technology</a:t>
            </a:r>
          </a:p>
          <a:p>
            <a:r>
              <a:rPr lang="en-US" dirty="0" smtClean="0"/>
              <a:t>New issues </a:t>
            </a:r>
          </a:p>
          <a:p>
            <a:r>
              <a:rPr lang="en-US" dirty="0" smtClean="0"/>
              <a:t>Redesigning technology generation, progress and challenges</a:t>
            </a:r>
          </a:p>
          <a:p>
            <a:r>
              <a:rPr lang="en-US" dirty="0" smtClean="0"/>
              <a:t>USAID, the WB and the CGIAR</a:t>
            </a:r>
          </a:p>
          <a:p>
            <a:r>
              <a:rPr lang="en-US" dirty="0" smtClean="0"/>
              <a:t>USAID and agricultural science and technology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of science and technology in </a:t>
            </a:r>
            <a:r>
              <a:rPr lang="en-US" dirty="0" smtClean="0"/>
              <a:t>agriculture - 1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Productivity growth </a:t>
            </a:r>
            <a:r>
              <a:rPr lang="en-US" dirty="0"/>
              <a:t>is the key to agricultural development, and </a:t>
            </a:r>
            <a:r>
              <a:rPr lang="en-US" dirty="0" smtClean="0"/>
              <a:t>is often driven </a:t>
            </a:r>
            <a:r>
              <a:rPr lang="en-US" dirty="0"/>
              <a:t>by science and </a:t>
            </a:r>
            <a:r>
              <a:rPr lang="en-US" dirty="0" smtClean="0"/>
              <a:t>innovation</a:t>
            </a:r>
          </a:p>
          <a:p>
            <a:pPr lvl="0"/>
            <a:r>
              <a:rPr lang="en-US" dirty="0" smtClean="0"/>
              <a:t>Science not only helps to grow more but also better, more </a:t>
            </a:r>
            <a:r>
              <a:rPr lang="en-US" b="1" dirty="0" smtClean="0"/>
              <a:t>nutritious food</a:t>
            </a:r>
            <a:r>
              <a:rPr lang="en-US" dirty="0" smtClean="0"/>
              <a:t>;  </a:t>
            </a:r>
          </a:p>
          <a:p>
            <a:pPr lvl="0"/>
            <a:r>
              <a:rPr lang="en-US" dirty="0" smtClean="0"/>
              <a:t>The </a:t>
            </a:r>
            <a:r>
              <a:rPr lang="en-US" b="1" dirty="0" smtClean="0"/>
              <a:t>efficiency of food systems </a:t>
            </a:r>
            <a:r>
              <a:rPr lang="en-US" dirty="0" smtClean="0"/>
              <a:t>warrants attention: waste, obesity, pollution, water use </a:t>
            </a:r>
            <a:endParaRPr lang="en-US" dirty="0"/>
          </a:p>
          <a:p>
            <a:pPr lvl="0"/>
            <a:r>
              <a:rPr lang="en-US" dirty="0" smtClean="0"/>
              <a:t>The returns to agricultural  research in developing countries have consistently proven to be high, even in recalibrated estimations (14%)</a:t>
            </a:r>
          </a:p>
          <a:p>
            <a:pPr lvl="0"/>
            <a:r>
              <a:rPr lang="en-US" dirty="0" smtClean="0"/>
              <a:t>New issues are coming on the agenda, and science will be key again</a:t>
            </a:r>
          </a:p>
        </p:txBody>
      </p:sp>
    </p:spTree>
    <p:extLst>
      <p:ext uri="{BB962C8B-B14F-4D97-AF65-F5344CB8AC3E}">
        <p14:creationId xmlns:p14="http://schemas.microsoft.com/office/powerpoint/2010/main" val="31007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Spending on public agricultural research  increasing; developing countries catching 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588" y="2438400"/>
            <a:ext cx="6227974" cy="365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23" y="4390931"/>
            <a:ext cx="209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China, India, and </a:t>
            </a:r>
            <a:r>
              <a:rPr lang="en-US" dirty="0" smtClean="0"/>
              <a:t>Brazil accounted for half </a:t>
            </a:r>
            <a:r>
              <a:rPr lang="en-US" dirty="0"/>
              <a:t>of combined spending in developing countries.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9900" y="6152927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837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science remains a tool of the wealthy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044" y="2438400"/>
            <a:ext cx="4231062" cy="365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7881" y="6121990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0107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011" y="568345"/>
            <a:ext cx="7079193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growth rates 2000-2008, low-income countries stay behind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546" y="2471597"/>
            <a:ext cx="7329365" cy="2873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5345113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5087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countries increase public spending!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011" y="2524819"/>
            <a:ext cx="7248839" cy="3771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4225" y="6296616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714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Private spending grows more quickly, especially in food processing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969" y="2777960"/>
            <a:ext cx="6243905" cy="2972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083" y="4180430"/>
            <a:ext cx="2055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Private spending concentrated in developed countries, and growing in Brazil, India, China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5983288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269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35" y="695855"/>
            <a:ext cx="7336347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Volatility of research expenditures, by country category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3014863"/>
            <a:ext cx="6578600" cy="2498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0" y="5745163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Source: ASTI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534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601</TotalTime>
  <Words>889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2014 WB Treasury Slide Deck</vt:lpstr>
      <vt:lpstr>Full Page Interior</vt:lpstr>
      <vt:lpstr>Feathered</vt:lpstr>
      <vt:lpstr>The role of agricultural science and technology in international development today</vt:lpstr>
      <vt:lpstr>Content</vt:lpstr>
      <vt:lpstr>The importance of science and technology in agriculture - 1 </vt:lpstr>
      <vt:lpstr>Spending on public agricultural research  increasing; developing countries catching up</vt:lpstr>
      <vt:lpstr>Agricultural science remains a tool of the wealthy</vt:lpstr>
      <vt:lpstr>Annual growth rates 2000-2008, low-income countries stay behind </vt:lpstr>
      <vt:lpstr>The big countries increase public spending!</vt:lpstr>
      <vt:lpstr>Private spending grows more quickly, especially in food processing</vt:lpstr>
      <vt:lpstr>Volatility of research expenditures, by country category</vt:lpstr>
      <vt:lpstr>Conclusions on (public) science and technology in agriculture   </vt:lpstr>
      <vt:lpstr>The World Bank and agricultural science and technology </vt:lpstr>
      <vt:lpstr>The World Bank’s  commitment to agricultural science and technology </vt:lpstr>
      <vt:lpstr>The World Bank’s approach: science as a tool</vt:lpstr>
      <vt:lpstr>New issues: Climate smart agriculture</vt:lpstr>
      <vt:lpstr>New issues: the sustainable global food system</vt:lpstr>
      <vt:lpstr>Redesigning technology generation: innovation systems and innovation platforms </vt:lpstr>
      <vt:lpstr>USAID, WB and the Consultative Group on International Agricultural Research </vt:lpstr>
      <vt:lpstr>            and agricultural science and technology 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G. Janssen</dc:creator>
  <cp:lastModifiedBy>Windows User</cp:lastModifiedBy>
  <cp:revision>36</cp:revision>
  <dcterms:created xsi:type="dcterms:W3CDTF">2016-05-18T13:40:10Z</dcterms:created>
  <dcterms:modified xsi:type="dcterms:W3CDTF">2016-05-23T13:38:31Z</dcterms:modified>
</cp:coreProperties>
</file>