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9" r:id="rId2"/>
    <p:sldMasterId id="2147483687" r:id="rId3"/>
  </p:sldMasterIdLst>
  <p:notesMasterIdLst>
    <p:notesMasterId r:id="rId42"/>
  </p:notesMasterIdLst>
  <p:handoutMasterIdLst>
    <p:handoutMasterId r:id="rId43"/>
  </p:handoutMasterIdLst>
  <p:sldIdLst>
    <p:sldId id="447" r:id="rId4"/>
    <p:sldId id="449" r:id="rId5"/>
    <p:sldId id="515" r:id="rId6"/>
    <p:sldId id="516" r:id="rId7"/>
    <p:sldId id="457" r:id="rId8"/>
    <p:sldId id="513" r:id="rId9"/>
    <p:sldId id="460" r:id="rId10"/>
    <p:sldId id="491" r:id="rId11"/>
    <p:sldId id="419" r:id="rId12"/>
    <p:sldId id="483" r:id="rId13"/>
    <p:sldId id="494" r:id="rId14"/>
    <p:sldId id="490" r:id="rId15"/>
    <p:sldId id="523" r:id="rId16"/>
    <p:sldId id="506" r:id="rId17"/>
    <p:sldId id="514" r:id="rId18"/>
    <p:sldId id="507" r:id="rId19"/>
    <p:sldId id="320" r:id="rId20"/>
    <p:sldId id="326" r:id="rId21"/>
    <p:sldId id="517" r:id="rId22"/>
    <p:sldId id="366" r:id="rId23"/>
    <p:sldId id="369" r:id="rId24"/>
    <p:sldId id="496" r:id="rId25"/>
    <p:sldId id="518" r:id="rId26"/>
    <p:sldId id="519" r:id="rId27"/>
    <p:sldId id="521" r:id="rId28"/>
    <p:sldId id="499" r:id="rId29"/>
    <p:sldId id="529" r:id="rId30"/>
    <p:sldId id="509" r:id="rId31"/>
    <p:sldId id="524" r:id="rId32"/>
    <p:sldId id="525" r:id="rId33"/>
    <p:sldId id="534" r:id="rId34"/>
    <p:sldId id="522" r:id="rId35"/>
    <p:sldId id="512" r:id="rId36"/>
    <p:sldId id="532" r:id="rId37"/>
    <p:sldId id="531" r:id="rId38"/>
    <p:sldId id="535" r:id="rId39"/>
    <p:sldId id="321" r:id="rId40"/>
    <p:sldId id="313" r:id="rId4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379"/>
    <a:srgbClr val="03117B"/>
    <a:srgbClr val="EB6E19"/>
    <a:srgbClr val="CB5005"/>
    <a:srgbClr val="FCAC38"/>
    <a:srgbClr val="5D2884"/>
    <a:srgbClr val="481F67"/>
    <a:srgbClr val="003964"/>
    <a:srgbClr val="005286"/>
    <a:srgbClr val="BF2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117" d="100"/>
          <a:sy n="117" d="100"/>
        </p:scale>
        <p:origin x="-14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116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BF7B3A-E5D3-478D-873C-7AA941FA3C9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EF1E1B8-E88C-474B-8DDD-33DF55BF78DE}">
      <dgm:prSet phldrT="[Text]"/>
      <dgm:spPr/>
      <dgm:t>
        <a:bodyPr/>
        <a:lstStyle/>
        <a:p>
          <a:r>
            <a:rPr lang="en-US" b="1" dirty="0" smtClean="0"/>
            <a:t>~2004 – A133 Database</a:t>
          </a:r>
          <a:endParaRPr lang="en-US" b="1" dirty="0"/>
        </a:p>
      </dgm:t>
    </dgm:pt>
    <dgm:pt modelId="{28D9571C-103C-456A-8F35-3DDDBEEF0D0C}" type="parTrans" cxnId="{8911FFD5-EFFD-493E-8F33-81097CB52D01}">
      <dgm:prSet/>
      <dgm:spPr/>
      <dgm:t>
        <a:bodyPr/>
        <a:lstStyle/>
        <a:p>
          <a:endParaRPr lang="en-US"/>
        </a:p>
      </dgm:t>
    </dgm:pt>
    <dgm:pt modelId="{6E2369DB-FAC6-4D73-8BC8-FC093C89B81B}" type="sibTrans" cxnId="{8911FFD5-EFFD-493E-8F33-81097CB52D01}">
      <dgm:prSet/>
      <dgm:spPr/>
      <dgm:t>
        <a:bodyPr/>
        <a:lstStyle/>
        <a:p>
          <a:endParaRPr lang="en-US"/>
        </a:p>
      </dgm:t>
    </dgm:pt>
    <dgm:pt modelId="{8B9A4B55-C5B9-4E38-B399-F92197DBDF91}">
      <dgm:prSet phldrT="[Text]"/>
      <dgm:spPr/>
      <dgm:t>
        <a:bodyPr/>
        <a:lstStyle/>
        <a:p>
          <a:r>
            <a:rPr lang="en-US" b="1" dirty="0" smtClean="0"/>
            <a:t>2012 FCOI Clearinghouse</a:t>
          </a:r>
        </a:p>
        <a:p>
          <a:r>
            <a:rPr lang="en-US" dirty="0" smtClean="0"/>
            <a:t>(currently 1028 Institutions)</a:t>
          </a:r>
          <a:endParaRPr lang="en-US" dirty="0"/>
        </a:p>
      </dgm:t>
    </dgm:pt>
    <dgm:pt modelId="{741D89B1-CEEF-48EA-9AC6-AC9789F845B7}" type="parTrans" cxnId="{1AC3BCC2-7EF3-40F0-91D2-EB7EDB68911B}">
      <dgm:prSet/>
      <dgm:spPr/>
      <dgm:t>
        <a:bodyPr/>
        <a:lstStyle/>
        <a:p>
          <a:endParaRPr lang="en-US"/>
        </a:p>
      </dgm:t>
    </dgm:pt>
    <dgm:pt modelId="{8E468332-2D14-48EE-8604-463DD1394596}" type="sibTrans" cxnId="{1AC3BCC2-7EF3-40F0-91D2-EB7EDB68911B}">
      <dgm:prSet/>
      <dgm:spPr/>
      <dgm:t>
        <a:bodyPr/>
        <a:lstStyle/>
        <a:p>
          <a:endParaRPr lang="en-US"/>
        </a:p>
      </dgm:t>
    </dgm:pt>
    <dgm:pt modelId="{36BA1558-BF85-4809-9ADB-B869BFBB6889}">
      <dgm:prSet phldrT="[Text]"/>
      <dgm:spPr/>
      <dgm:t>
        <a:bodyPr/>
        <a:lstStyle/>
        <a:p>
          <a:r>
            <a:rPr lang="en-US" b="1" dirty="0" smtClean="0"/>
            <a:t>2013 Expanded Clearinghouse Original Working Group</a:t>
          </a:r>
          <a:endParaRPr lang="en-US" b="1" dirty="0"/>
        </a:p>
      </dgm:t>
    </dgm:pt>
    <dgm:pt modelId="{8984956C-B322-4B54-A3CF-1C0D0BAE8260}" type="parTrans" cxnId="{4A234C9E-361C-4AA9-8791-E0C2AFDE0165}">
      <dgm:prSet/>
      <dgm:spPr/>
      <dgm:t>
        <a:bodyPr/>
        <a:lstStyle/>
        <a:p>
          <a:endParaRPr lang="en-US"/>
        </a:p>
      </dgm:t>
    </dgm:pt>
    <dgm:pt modelId="{10B71EB3-E77B-4BC3-9D83-7A80386FB7D3}" type="sibTrans" cxnId="{4A234C9E-361C-4AA9-8791-E0C2AFDE0165}">
      <dgm:prSet/>
      <dgm:spPr/>
      <dgm:t>
        <a:bodyPr/>
        <a:lstStyle/>
        <a:p>
          <a:endParaRPr lang="en-US"/>
        </a:p>
      </dgm:t>
    </dgm:pt>
    <dgm:pt modelId="{3B8425D3-CA71-4573-ACC8-93BA50D3576A}">
      <dgm:prSet phldrT="[Text]"/>
      <dgm:spPr/>
      <dgm:t>
        <a:bodyPr/>
        <a:lstStyle/>
        <a:p>
          <a:r>
            <a:rPr lang="en-US" b="1" dirty="0" smtClean="0"/>
            <a:t>Uniform Guidance </a:t>
          </a:r>
        </a:p>
        <a:p>
          <a:r>
            <a:rPr lang="en-US" dirty="0" smtClean="0"/>
            <a:t>Temporary hiatus as we figure out how </a:t>
          </a:r>
          <a:r>
            <a:rPr lang="en-US" dirty="0" err="1" smtClean="0"/>
            <a:t>subrecipient</a:t>
          </a:r>
          <a:r>
            <a:rPr lang="en-US" dirty="0" smtClean="0"/>
            <a:t> monitoring will change under the UG</a:t>
          </a:r>
          <a:endParaRPr lang="en-US" dirty="0"/>
        </a:p>
      </dgm:t>
    </dgm:pt>
    <dgm:pt modelId="{485FECAC-F82B-4D13-B2E0-2A623FBD8C74}" type="parTrans" cxnId="{86259D4E-7313-4ECE-AA23-01A0B0270E95}">
      <dgm:prSet/>
      <dgm:spPr/>
      <dgm:t>
        <a:bodyPr/>
        <a:lstStyle/>
        <a:p>
          <a:endParaRPr lang="en-US"/>
        </a:p>
      </dgm:t>
    </dgm:pt>
    <dgm:pt modelId="{4561CFC3-13A3-47B5-A0D7-5C00DD3563E8}" type="sibTrans" cxnId="{86259D4E-7313-4ECE-AA23-01A0B0270E95}">
      <dgm:prSet/>
      <dgm:spPr/>
      <dgm:t>
        <a:bodyPr/>
        <a:lstStyle/>
        <a:p>
          <a:endParaRPr lang="en-US"/>
        </a:p>
      </dgm:t>
    </dgm:pt>
    <dgm:pt modelId="{7AD427A9-07EB-4F98-AA2E-C7C16A0478AC}">
      <dgm:prSet phldrT="[Text]"/>
      <dgm:spPr/>
      <dgm:t>
        <a:bodyPr/>
        <a:lstStyle/>
        <a:p>
          <a:r>
            <a:rPr lang="en-US" b="1" dirty="0" smtClean="0"/>
            <a:t>2015 Expanded Clearinghouse </a:t>
          </a:r>
          <a:r>
            <a:rPr lang="en-US" dirty="0" smtClean="0"/>
            <a:t>Reignites</a:t>
          </a:r>
          <a:endParaRPr lang="en-US" dirty="0"/>
        </a:p>
      </dgm:t>
    </dgm:pt>
    <dgm:pt modelId="{D24AC755-677E-4260-BA3F-F90297BFB45B}" type="parTrans" cxnId="{278770E6-4ED9-4000-985D-7F83734CEADC}">
      <dgm:prSet/>
      <dgm:spPr/>
      <dgm:t>
        <a:bodyPr/>
        <a:lstStyle/>
        <a:p>
          <a:endParaRPr lang="en-US"/>
        </a:p>
      </dgm:t>
    </dgm:pt>
    <dgm:pt modelId="{DFED9DC1-8F2E-4D76-A845-72930AFFA4D3}" type="sibTrans" cxnId="{278770E6-4ED9-4000-985D-7F83734CEADC}">
      <dgm:prSet/>
      <dgm:spPr/>
      <dgm:t>
        <a:bodyPr/>
        <a:lstStyle/>
        <a:p>
          <a:endParaRPr lang="en-US"/>
        </a:p>
      </dgm:t>
    </dgm:pt>
    <dgm:pt modelId="{BC6AAA76-95B6-46B3-BA58-267E3858F45A}">
      <dgm:prSet/>
      <dgm:spPr/>
      <dgm:t>
        <a:bodyPr/>
        <a:lstStyle/>
        <a:p>
          <a:r>
            <a:rPr lang="en-US" dirty="0" smtClean="0"/>
            <a:t>Institution Profile</a:t>
          </a:r>
          <a:endParaRPr lang="en-US" dirty="0"/>
        </a:p>
      </dgm:t>
    </dgm:pt>
    <dgm:pt modelId="{160424BC-EB84-48AF-BF6E-90328B922A41}" type="parTrans" cxnId="{A02C2D1C-4D19-4BDF-ACBA-E4B4CAA9E4F3}">
      <dgm:prSet/>
      <dgm:spPr/>
      <dgm:t>
        <a:bodyPr/>
        <a:lstStyle/>
        <a:p>
          <a:endParaRPr lang="en-US"/>
        </a:p>
      </dgm:t>
    </dgm:pt>
    <dgm:pt modelId="{6BFFF90B-1C53-4251-8066-8F56D48D25C4}" type="sibTrans" cxnId="{A02C2D1C-4D19-4BDF-ACBA-E4B4CAA9E4F3}">
      <dgm:prSet/>
      <dgm:spPr/>
      <dgm:t>
        <a:bodyPr/>
        <a:lstStyle/>
        <a:p>
          <a:endParaRPr lang="en-US"/>
        </a:p>
      </dgm:t>
    </dgm:pt>
    <dgm:pt modelId="{DA87AEAA-4169-4DAC-9CF5-725A133CD86C}">
      <dgm:prSet/>
      <dgm:spPr/>
      <dgm:t>
        <a:bodyPr/>
        <a:lstStyle/>
        <a:p>
          <a:r>
            <a:rPr lang="en-US" dirty="0" smtClean="0"/>
            <a:t>F&amp;A Rate</a:t>
          </a:r>
          <a:endParaRPr lang="en-US" dirty="0"/>
        </a:p>
      </dgm:t>
    </dgm:pt>
    <dgm:pt modelId="{6242DAA3-7343-41B8-AA7D-26507D1B0667}" type="parTrans" cxnId="{FAF385A6-8208-467E-8E0B-0A8F2F7BEDEB}">
      <dgm:prSet/>
      <dgm:spPr/>
      <dgm:t>
        <a:bodyPr/>
        <a:lstStyle/>
        <a:p>
          <a:endParaRPr lang="en-US"/>
        </a:p>
      </dgm:t>
    </dgm:pt>
    <dgm:pt modelId="{29D9AE67-FD02-4898-9EEA-B51CD176167A}" type="sibTrans" cxnId="{FAF385A6-8208-467E-8E0B-0A8F2F7BEDEB}">
      <dgm:prSet/>
      <dgm:spPr/>
      <dgm:t>
        <a:bodyPr/>
        <a:lstStyle/>
        <a:p>
          <a:endParaRPr lang="en-US"/>
        </a:p>
      </dgm:t>
    </dgm:pt>
    <dgm:pt modelId="{0BAFDA22-C213-4D4D-8F4D-F16FFBAD31B2}">
      <dgm:prSet/>
      <dgm:spPr/>
      <dgm:t>
        <a:bodyPr/>
        <a:lstStyle/>
        <a:p>
          <a:r>
            <a:rPr lang="en-US" dirty="0" smtClean="0"/>
            <a:t>Audit/Financial Questionnaire</a:t>
          </a:r>
          <a:endParaRPr lang="en-US" dirty="0"/>
        </a:p>
      </dgm:t>
    </dgm:pt>
    <dgm:pt modelId="{3A3FC9D8-C1FB-4658-BCB0-33A5D909767A}" type="parTrans" cxnId="{B5C59CC3-7E92-465E-BBDF-9716650462A7}">
      <dgm:prSet/>
      <dgm:spPr/>
      <dgm:t>
        <a:bodyPr/>
        <a:lstStyle/>
        <a:p>
          <a:endParaRPr lang="en-US"/>
        </a:p>
      </dgm:t>
    </dgm:pt>
    <dgm:pt modelId="{E0C982BB-E797-486E-8756-1CD3B5C09623}" type="sibTrans" cxnId="{B5C59CC3-7E92-465E-BBDF-9716650462A7}">
      <dgm:prSet/>
      <dgm:spPr/>
      <dgm:t>
        <a:bodyPr/>
        <a:lstStyle/>
        <a:p>
          <a:endParaRPr lang="en-US"/>
        </a:p>
      </dgm:t>
    </dgm:pt>
    <dgm:pt modelId="{1E9BF3D0-2702-4232-B90A-292D569A5180}">
      <dgm:prSet/>
      <dgm:spPr/>
      <dgm:t>
        <a:bodyPr/>
        <a:lstStyle/>
        <a:p>
          <a:r>
            <a:rPr lang="en-US" dirty="0" smtClean="0"/>
            <a:t>Risk Assessment</a:t>
          </a:r>
          <a:endParaRPr lang="en-US" dirty="0"/>
        </a:p>
      </dgm:t>
    </dgm:pt>
    <dgm:pt modelId="{02224C2E-231E-4E69-BFCC-B7827571FD9C}" type="parTrans" cxnId="{C0BBC063-B99F-44C8-BFB2-65553D4742C0}">
      <dgm:prSet/>
      <dgm:spPr/>
      <dgm:t>
        <a:bodyPr/>
        <a:lstStyle/>
        <a:p>
          <a:endParaRPr lang="en-US"/>
        </a:p>
      </dgm:t>
    </dgm:pt>
    <dgm:pt modelId="{85F1354E-875A-425D-B702-3E7668153BC3}" type="sibTrans" cxnId="{C0BBC063-B99F-44C8-BFB2-65553D4742C0}">
      <dgm:prSet/>
      <dgm:spPr/>
      <dgm:t>
        <a:bodyPr/>
        <a:lstStyle/>
        <a:p>
          <a:endParaRPr lang="en-US"/>
        </a:p>
      </dgm:t>
    </dgm:pt>
    <dgm:pt modelId="{7E401866-17B2-4104-AFF8-9EDC654E6C19}" type="pres">
      <dgm:prSet presAssocID="{4FBF7B3A-E5D3-478D-873C-7AA941FA3C90}" presName="CompostProcess" presStyleCnt="0">
        <dgm:presLayoutVars>
          <dgm:dir/>
          <dgm:resizeHandles val="exact"/>
        </dgm:presLayoutVars>
      </dgm:prSet>
      <dgm:spPr/>
    </dgm:pt>
    <dgm:pt modelId="{C403B123-C73C-4958-AA89-6CE8DE219478}" type="pres">
      <dgm:prSet presAssocID="{4FBF7B3A-E5D3-478D-873C-7AA941FA3C90}" presName="arrow" presStyleLbl="bgShp" presStyleIdx="0" presStyleCnt="1"/>
      <dgm:spPr/>
    </dgm:pt>
    <dgm:pt modelId="{5B2F488B-C6A5-452B-96BC-57950F52B531}" type="pres">
      <dgm:prSet presAssocID="{4FBF7B3A-E5D3-478D-873C-7AA941FA3C90}" presName="linearProcess" presStyleCnt="0"/>
      <dgm:spPr/>
    </dgm:pt>
    <dgm:pt modelId="{B39AF480-D007-4C84-92C2-74D608487290}" type="pres">
      <dgm:prSet presAssocID="{3EF1E1B8-E88C-474B-8DDD-33DF55BF78DE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0B0DE-9880-46ED-AB96-CFAEDCD55E96}" type="pres">
      <dgm:prSet presAssocID="{6E2369DB-FAC6-4D73-8BC8-FC093C89B81B}" presName="sibTrans" presStyleCnt="0"/>
      <dgm:spPr/>
    </dgm:pt>
    <dgm:pt modelId="{E0F002A1-4C73-4844-AA16-1267227C2D24}" type="pres">
      <dgm:prSet presAssocID="{8B9A4B55-C5B9-4E38-B399-F92197DBDF91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DB966-AC75-4DAA-8E87-290C8AE3BD4A}" type="pres">
      <dgm:prSet presAssocID="{8E468332-2D14-48EE-8604-463DD1394596}" presName="sibTrans" presStyleCnt="0"/>
      <dgm:spPr/>
    </dgm:pt>
    <dgm:pt modelId="{AD0A9BB9-F320-434F-891D-A5AA74417B91}" type="pres">
      <dgm:prSet presAssocID="{36BA1558-BF85-4809-9ADB-B869BFBB6889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71A3DD-8FDA-439E-B83E-AD6770C3D3F3}" type="pres">
      <dgm:prSet presAssocID="{10B71EB3-E77B-4BC3-9D83-7A80386FB7D3}" presName="sibTrans" presStyleCnt="0"/>
      <dgm:spPr/>
    </dgm:pt>
    <dgm:pt modelId="{43C77175-D583-4ACE-9992-BE9B0D0B97F9}" type="pres">
      <dgm:prSet presAssocID="{3B8425D3-CA71-4573-ACC8-93BA50D3576A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027345-1F7F-4A7D-B48B-C883CD0FC56E}" type="pres">
      <dgm:prSet presAssocID="{4561CFC3-13A3-47B5-A0D7-5C00DD3563E8}" presName="sibTrans" presStyleCnt="0"/>
      <dgm:spPr/>
    </dgm:pt>
    <dgm:pt modelId="{6B4741B5-0852-4048-B807-CCDCA4B1329E}" type="pres">
      <dgm:prSet presAssocID="{7AD427A9-07EB-4F98-AA2E-C7C16A0478AC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824C7B-6EEB-471E-AB7B-0FECC63FCC21}" type="presOf" srcId="{8B9A4B55-C5B9-4E38-B399-F92197DBDF91}" destId="{E0F002A1-4C73-4844-AA16-1267227C2D24}" srcOrd="0" destOrd="0" presId="urn:microsoft.com/office/officeart/2005/8/layout/hProcess9"/>
    <dgm:cxn modelId="{86259D4E-7313-4ECE-AA23-01A0B0270E95}" srcId="{4FBF7B3A-E5D3-478D-873C-7AA941FA3C90}" destId="{3B8425D3-CA71-4573-ACC8-93BA50D3576A}" srcOrd="3" destOrd="0" parTransId="{485FECAC-F82B-4D13-B2E0-2A623FBD8C74}" sibTransId="{4561CFC3-13A3-47B5-A0D7-5C00DD3563E8}"/>
    <dgm:cxn modelId="{C0BBC063-B99F-44C8-BFB2-65553D4742C0}" srcId="{36BA1558-BF85-4809-9ADB-B869BFBB6889}" destId="{1E9BF3D0-2702-4232-B90A-292D569A5180}" srcOrd="3" destOrd="0" parTransId="{02224C2E-231E-4E69-BFCC-B7827571FD9C}" sibTransId="{85F1354E-875A-425D-B702-3E7668153BC3}"/>
    <dgm:cxn modelId="{1AC3BCC2-7EF3-40F0-91D2-EB7EDB68911B}" srcId="{4FBF7B3A-E5D3-478D-873C-7AA941FA3C90}" destId="{8B9A4B55-C5B9-4E38-B399-F92197DBDF91}" srcOrd="1" destOrd="0" parTransId="{741D89B1-CEEF-48EA-9AC6-AC9789F845B7}" sibTransId="{8E468332-2D14-48EE-8604-463DD1394596}"/>
    <dgm:cxn modelId="{67D47350-18A0-439A-A1F5-084F5C15D9EC}" type="presOf" srcId="{1E9BF3D0-2702-4232-B90A-292D569A5180}" destId="{AD0A9BB9-F320-434F-891D-A5AA74417B91}" srcOrd="0" destOrd="4" presId="urn:microsoft.com/office/officeart/2005/8/layout/hProcess9"/>
    <dgm:cxn modelId="{881083D9-E02D-47A8-B869-E34C0255E3F9}" type="presOf" srcId="{4FBF7B3A-E5D3-478D-873C-7AA941FA3C90}" destId="{7E401866-17B2-4104-AFF8-9EDC654E6C19}" srcOrd="0" destOrd="0" presId="urn:microsoft.com/office/officeart/2005/8/layout/hProcess9"/>
    <dgm:cxn modelId="{8911FFD5-EFFD-493E-8F33-81097CB52D01}" srcId="{4FBF7B3A-E5D3-478D-873C-7AA941FA3C90}" destId="{3EF1E1B8-E88C-474B-8DDD-33DF55BF78DE}" srcOrd="0" destOrd="0" parTransId="{28D9571C-103C-456A-8F35-3DDDBEEF0D0C}" sibTransId="{6E2369DB-FAC6-4D73-8BC8-FC093C89B81B}"/>
    <dgm:cxn modelId="{E3DE14D1-7C94-420E-961E-0846A51829F7}" type="presOf" srcId="{3EF1E1B8-E88C-474B-8DDD-33DF55BF78DE}" destId="{B39AF480-D007-4C84-92C2-74D608487290}" srcOrd="0" destOrd="0" presId="urn:microsoft.com/office/officeart/2005/8/layout/hProcess9"/>
    <dgm:cxn modelId="{278770E6-4ED9-4000-985D-7F83734CEADC}" srcId="{4FBF7B3A-E5D3-478D-873C-7AA941FA3C90}" destId="{7AD427A9-07EB-4F98-AA2E-C7C16A0478AC}" srcOrd="4" destOrd="0" parTransId="{D24AC755-677E-4260-BA3F-F90297BFB45B}" sibTransId="{DFED9DC1-8F2E-4D76-A845-72930AFFA4D3}"/>
    <dgm:cxn modelId="{38E2C6DB-A50B-410F-87F3-34E7BE7DCA2A}" type="presOf" srcId="{36BA1558-BF85-4809-9ADB-B869BFBB6889}" destId="{AD0A9BB9-F320-434F-891D-A5AA74417B91}" srcOrd="0" destOrd="0" presId="urn:microsoft.com/office/officeart/2005/8/layout/hProcess9"/>
    <dgm:cxn modelId="{4A234C9E-361C-4AA9-8791-E0C2AFDE0165}" srcId="{4FBF7B3A-E5D3-478D-873C-7AA941FA3C90}" destId="{36BA1558-BF85-4809-9ADB-B869BFBB6889}" srcOrd="2" destOrd="0" parTransId="{8984956C-B322-4B54-A3CF-1C0D0BAE8260}" sibTransId="{10B71EB3-E77B-4BC3-9D83-7A80386FB7D3}"/>
    <dgm:cxn modelId="{415A36A7-0653-48A5-BBF0-C77D63AC4CC0}" type="presOf" srcId="{3B8425D3-CA71-4573-ACC8-93BA50D3576A}" destId="{43C77175-D583-4ACE-9992-BE9B0D0B97F9}" srcOrd="0" destOrd="0" presId="urn:microsoft.com/office/officeart/2005/8/layout/hProcess9"/>
    <dgm:cxn modelId="{173B03C7-7457-438A-A922-A09AF9B79213}" type="presOf" srcId="{DA87AEAA-4169-4DAC-9CF5-725A133CD86C}" destId="{AD0A9BB9-F320-434F-891D-A5AA74417B91}" srcOrd="0" destOrd="2" presId="urn:microsoft.com/office/officeart/2005/8/layout/hProcess9"/>
    <dgm:cxn modelId="{FAF385A6-8208-467E-8E0B-0A8F2F7BEDEB}" srcId="{36BA1558-BF85-4809-9ADB-B869BFBB6889}" destId="{DA87AEAA-4169-4DAC-9CF5-725A133CD86C}" srcOrd="1" destOrd="0" parTransId="{6242DAA3-7343-41B8-AA7D-26507D1B0667}" sibTransId="{29D9AE67-FD02-4898-9EEA-B51CD176167A}"/>
    <dgm:cxn modelId="{A41C2D79-4C91-4DA1-B98A-F7B78E29593C}" type="presOf" srcId="{0BAFDA22-C213-4D4D-8F4D-F16FFBAD31B2}" destId="{AD0A9BB9-F320-434F-891D-A5AA74417B91}" srcOrd="0" destOrd="3" presId="urn:microsoft.com/office/officeart/2005/8/layout/hProcess9"/>
    <dgm:cxn modelId="{A02C2D1C-4D19-4BDF-ACBA-E4B4CAA9E4F3}" srcId="{36BA1558-BF85-4809-9ADB-B869BFBB6889}" destId="{BC6AAA76-95B6-46B3-BA58-267E3858F45A}" srcOrd="0" destOrd="0" parTransId="{160424BC-EB84-48AF-BF6E-90328B922A41}" sibTransId="{6BFFF90B-1C53-4251-8066-8F56D48D25C4}"/>
    <dgm:cxn modelId="{B5C59CC3-7E92-465E-BBDF-9716650462A7}" srcId="{36BA1558-BF85-4809-9ADB-B869BFBB6889}" destId="{0BAFDA22-C213-4D4D-8F4D-F16FFBAD31B2}" srcOrd="2" destOrd="0" parTransId="{3A3FC9D8-C1FB-4658-BCB0-33A5D909767A}" sibTransId="{E0C982BB-E797-486E-8756-1CD3B5C09623}"/>
    <dgm:cxn modelId="{5584C9A6-3926-40C4-866F-B3FD208F74EF}" type="presOf" srcId="{7AD427A9-07EB-4F98-AA2E-C7C16A0478AC}" destId="{6B4741B5-0852-4048-B807-CCDCA4B1329E}" srcOrd="0" destOrd="0" presId="urn:microsoft.com/office/officeart/2005/8/layout/hProcess9"/>
    <dgm:cxn modelId="{E7F2905C-C117-4E68-BBA1-D020128E9558}" type="presOf" srcId="{BC6AAA76-95B6-46B3-BA58-267E3858F45A}" destId="{AD0A9BB9-F320-434F-891D-A5AA74417B91}" srcOrd="0" destOrd="1" presId="urn:microsoft.com/office/officeart/2005/8/layout/hProcess9"/>
    <dgm:cxn modelId="{F309B9D6-A66B-455C-82EE-83C139D38CCA}" type="presParOf" srcId="{7E401866-17B2-4104-AFF8-9EDC654E6C19}" destId="{C403B123-C73C-4958-AA89-6CE8DE219478}" srcOrd="0" destOrd="0" presId="urn:microsoft.com/office/officeart/2005/8/layout/hProcess9"/>
    <dgm:cxn modelId="{2D62713D-AE33-45AE-90CC-6120627FA174}" type="presParOf" srcId="{7E401866-17B2-4104-AFF8-9EDC654E6C19}" destId="{5B2F488B-C6A5-452B-96BC-57950F52B531}" srcOrd="1" destOrd="0" presId="urn:microsoft.com/office/officeart/2005/8/layout/hProcess9"/>
    <dgm:cxn modelId="{EB4C16AA-2FA0-4763-9504-18B91B9E426F}" type="presParOf" srcId="{5B2F488B-C6A5-452B-96BC-57950F52B531}" destId="{B39AF480-D007-4C84-92C2-74D608487290}" srcOrd="0" destOrd="0" presId="urn:microsoft.com/office/officeart/2005/8/layout/hProcess9"/>
    <dgm:cxn modelId="{EECBFD7F-DC14-42BB-B981-85C1599C3031}" type="presParOf" srcId="{5B2F488B-C6A5-452B-96BC-57950F52B531}" destId="{F1E0B0DE-9880-46ED-AB96-CFAEDCD55E96}" srcOrd="1" destOrd="0" presId="urn:microsoft.com/office/officeart/2005/8/layout/hProcess9"/>
    <dgm:cxn modelId="{BDE21DE9-E5F4-434F-A8FB-A09718A00CE6}" type="presParOf" srcId="{5B2F488B-C6A5-452B-96BC-57950F52B531}" destId="{E0F002A1-4C73-4844-AA16-1267227C2D24}" srcOrd="2" destOrd="0" presId="urn:microsoft.com/office/officeart/2005/8/layout/hProcess9"/>
    <dgm:cxn modelId="{2CEA6D40-726C-4236-A416-DE463DF8A7A8}" type="presParOf" srcId="{5B2F488B-C6A5-452B-96BC-57950F52B531}" destId="{E1CDB966-AC75-4DAA-8E87-290C8AE3BD4A}" srcOrd="3" destOrd="0" presId="urn:microsoft.com/office/officeart/2005/8/layout/hProcess9"/>
    <dgm:cxn modelId="{3DD1FBE0-2D90-4281-A485-B2E479BB16EB}" type="presParOf" srcId="{5B2F488B-C6A5-452B-96BC-57950F52B531}" destId="{AD0A9BB9-F320-434F-891D-A5AA74417B91}" srcOrd="4" destOrd="0" presId="urn:microsoft.com/office/officeart/2005/8/layout/hProcess9"/>
    <dgm:cxn modelId="{2D517597-0575-472E-8380-177C40BE6780}" type="presParOf" srcId="{5B2F488B-C6A5-452B-96BC-57950F52B531}" destId="{3971A3DD-8FDA-439E-B83E-AD6770C3D3F3}" srcOrd="5" destOrd="0" presId="urn:microsoft.com/office/officeart/2005/8/layout/hProcess9"/>
    <dgm:cxn modelId="{CBF361DC-5D88-44E2-B8DA-2A29ED6E0755}" type="presParOf" srcId="{5B2F488B-C6A5-452B-96BC-57950F52B531}" destId="{43C77175-D583-4ACE-9992-BE9B0D0B97F9}" srcOrd="6" destOrd="0" presId="urn:microsoft.com/office/officeart/2005/8/layout/hProcess9"/>
    <dgm:cxn modelId="{6E1CF093-4BD1-4EE4-BAA4-35CCC32C89F3}" type="presParOf" srcId="{5B2F488B-C6A5-452B-96BC-57950F52B531}" destId="{B4027345-1F7F-4A7D-B48B-C883CD0FC56E}" srcOrd="7" destOrd="0" presId="urn:microsoft.com/office/officeart/2005/8/layout/hProcess9"/>
    <dgm:cxn modelId="{C08F5570-680D-4A2B-A641-B80744C22DD6}" type="presParOf" srcId="{5B2F488B-C6A5-452B-96BC-57950F52B531}" destId="{6B4741B5-0852-4048-B807-CCDCA4B1329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03CDC9-599B-4D84-8747-BF3AE5697B5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FECDDE-6E7D-4005-923A-63952CB70D6C}">
      <dgm:prSet phldrT="[Text]"/>
      <dgm:spPr/>
      <dgm:t>
        <a:bodyPr/>
        <a:lstStyle/>
        <a:p>
          <a:r>
            <a:rPr lang="en-US" dirty="0" smtClean="0"/>
            <a:t>Proposal</a:t>
          </a:r>
          <a:endParaRPr lang="en-US" dirty="0"/>
        </a:p>
      </dgm:t>
    </dgm:pt>
    <dgm:pt modelId="{9F3D2D8A-69A8-42FE-9790-1EB189B345FF}" type="parTrans" cxnId="{36C93579-7CD7-4024-864C-02504459F811}">
      <dgm:prSet/>
      <dgm:spPr/>
      <dgm:t>
        <a:bodyPr/>
        <a:lstStyle/>
        <a:p>
          <a:endParaRPr lang="en-US"/>
        </a:p>
      </dgm:t>
    </dgm:pt>
    <dgm:pt modelId="{FA9CE8A7-0B7C-46A0-ABD5-49302AAAC497}" type="sibTrans" cxnId="{36C93579-7CD7-4024-864C-02504459F811}">
      <dgm:prSet/>
      <dgm:spPr/>
      <dgm:t>
        <a:bodyPr/>
        <a:lstStyle/>
        <a:p>
          <a:endParaRPr lang="en-US"/>
        </a:p>
      </dgm:t>
    </dgm:pt>
    <dgm:pt modelId="{7BEF9D33-D3DF-44BE-BBB5-57D96F62936F}">
      <dgm:prSet phldrT="[Text]" custT="1"/>
      <dgm:spPr/>
      <dgm:t>
        <a:bodyPr/>
        <a:lstStyle/>
        <a:p>
          <a:r>
            <a:rPr lang="en-US" sz="1400" dirty="0" err="1" smtClean="0"/>
            <a:t>Subrecipient</a:t>
          </a:r>
          <a:r>
            <a:rPr lang="en-US" sz="1400" dirty="0" smtClean="0"/>
            <a:t> uses Pilot’s optional Letter of Intent (LOI) to provide pass-through entity (PTE)  the info they need </a:t>
          </a:r>
          <a:endParaRPr lang="en-US" sz="1400" dirty="0"/>
        </a:p>
      </dgm:t>
    </dgm:pt>
    <dgm:pt modelId="{56FFAC8F-E81E-4594-AF00-26CEB19C2A30}" type="parTrans" cxnId="{16AABE2E-CBAC-43CB-B679-FD6463AC0AF4}">
      <dgm:prSet/>
      <dgm:spPr/>
      <dgm:t>
        <a:bodyPr/>
        <a:lstStyle/>
        <a:p>
          <a:endParaRPr lang="en-US"/>
        </a:p>
      </dgm:t>
    </dgm:pt>
    <dgm:pt modelId="{E3C88C0D-98D9-4314-8AFD-9F4A2C008635}" type="sibTrans" cxnId="{16AABE2E-CBAC-43CB-B679-FD6463AC0AF4}">
      <dgm:prSet/>
      <dgm:spPr/>
      <dgm:t>
        <a:bodyPr/>
        <a:lstStyle/>
        <a:p>
          <a:endParaRPr lang="en-US"/>
        </a:p>
      </dgm:t>
    </dgm:pt>
    <dgm:pt modelId="{96D98EFC-D2B4-4CD9-A987-0FD30B27E271}">
      <dgm:prSet phldrT="[Text]"/>
      <dgm:spPr/>
      <dgm:t>
        <a:bodyPr/>
        <a:lstStyle/>
        <a:p>
          <a:r>
            <a:rPr lang="en-US" dirty="0" smtClean="0"/>
            <a:t>JIT</a:t>
          </a:r>
          <a:endParaRPr lang="en-US" dirty="0"/>
        </a:p>
      </dgm:t>
    </dgm:pt>
    <dgm:pt modelId="{95285A41-E7C4-4C6C-A2B2-70C13F6B4183}" type="parTrans" cxnId="{2FB151DF-4475-4812-9E5E-FBD66C790ED5}">
      <dgm:prSet/>
      <dgm:spPr/>
      <dgm:t>
        <a:bodyPr/>
        <a:lstStyle/>
        <a:p>
          <a:endParaRPr lang="en-US"/>
        </a:p>
      </dgm:t>
    </dgm:pt>
    <dgm:pt modelId="{D45C43CD-D9D9-498E-ABDB-F6D884B12744}" type="sibTrans" cxnId="{2FB151DF-4475-4812-9E5E-FBD66C790ED5}">
      <dgm:prSet/>
      <dgm:spPr/>
      <dgm:t>
        <a:bodyPr/>
        <a:lstStyle/>
        <a:p>
          <a:endParaRPr lang="en-US"/>
        </a:p>
      </dgm:t>
    </dgm:pt>
    <dgm:pt modelId="{9BEE0E29-CF1B-4070-9C5F-508231CD5FE9}">
      <dgm:prSet phldrT="[Text]" custT="1"/>
      <dgm:spPr/>
      <dgm:t>
        <a:bodyPr/>
        <a:lstStyle/>
        <a:p>
          <a:r>
            <a:rPr lang="en-US" sz="1400" dirty="0" smtClean="0"/>
            <a:t>Use Entity Profile for any entity related information</a:t>
          </a:r>
          <a:endParaRPr lang="en-US" sz="1400" dirty="0"/>
        </a:p>
      </dgm:t>
    </dgm:pt>
    <dgm:pt modelId="{267069E2-56C3-42AE-BC72-04305C131195}" type="parTrans" cxnId="{00D7610A-E063-4FBD-8FD0-9F574FF5CBFC}">
      <dgm:prSet/>
      <dgm:spPr/>
      <dgm:t>
        <a:bodyPr/>
        <a:lstStyle/>
        <a:p>
          <a:endParaRPr lang="en-US"/>
        </a:p>
      </dgm:t>
    </dgm:pt>
    <dgm:pt modelId="{C5A442E2-5DDF-4E59-B348-F9FAA292E76B}" type="sibTrans" cxnId="{00D7610A-E063-4FBD-8FD0-9F574FF5CBFC}">
      <dgm:prSet/>
      <dgm:spPr/>
      <dgm:t>
        <a:bodyPr/>
        <a:lstStyle/>
        <a:p>
          <a:endParaRPr lang="en-US"/>
        </a:p>
      </dgm:t>
    </dgm:pt>
    <dgm:pt modelId="{4477D3C7-5488-43EF-AFCB-E4501E8EF55E}">
      <dgm:prSet phldrT="[Text]"/>
      <dgm:spPr/>
      <dgm:t>
        <a:bodyPr/>
        <a:lstStyle/>
        <a:p>
          <a:r>
            <a:rPr lang="en-US" dirty="0" smtClean="0"/>
            <a:t>Award</a:t>
          </a:r>
          <a:endParaRPr lang="en-US" dirty="0"/>
        </a:p>
      </dgm:t>
    </dgm:pt>
    <dgm:pt modelId="{85476D59-C3FD-4CB0-B1FA-B62055956DEA}" type="parTrans" cxnId="{496FD222-74D2-4C24-9546-A7898C78D0BC}">
      <dgm:prSet/>
      <dgm:spPr/>
      <dgm:t>
        <a:bodyPr/>
        <a:lstStyle/>
        <a:p>
          <a:endParaRPr lang="en-US"/>
        </a:p>
      </dgm:t>
    </dgm:pt>
    <dgm:pt modelId="{767F5685-6174-4C9B-871D-90B1B169D486}" type="sibTrans" cxnId="{496FD222-74D2-4C24-9546-A7898C78D0BC}">
      <dgm:prSet/>
      <dgm:spPr/>
      <dgm:t>
        <a:bodyPr/>
        <a:lstStyle/>
        <a:p>
          <a:endParaRPr lang="en-US"/>
        </a:p>
      </dgm:t>
    </dgm:pt>
    <dgm:pt modelId="{2647F856-2334-4378-99BC-D40996DC8033}">
      <dgm:prSet phldrT="[Text]" custT="1"/>
      <dgm:spPr/>
      <dgm:t>
        <a:bodyPr/>
        <a:lstStyle/>
        <a:p>
          <a:r>
            <a:rPr lang="en-US" sz="1400" dirty="0" smtClean="0"/>
            <a:t>Core Specifics: LOI + </a:t>
          </a:r>
          <a:r>
            <a:rPr lang="en-US" sz="1400" dirty="0" err="1" smtClean="0"/>
            <a:t>Subrecipient’s</a:t>
          </a:r>
          <a:r>
            <a:rPr lang="en-US" sz="1400" dirty="0" smtClean="0"/>
            <a:t> Proposal + Award Information</a:t>
          </a:r>
          <a:endParaRPr lang="en-US" sz="1400" dirty="0"/>
        </a:p>
      </dgm:t>
    </dgm:pt>
    <dgm:pt modelId="{CB79D124-6B1C-4AC5-B1DA-9A42929EFD33}" type="parTrans" cxnId="{7599310D-385F-4B55-9119-BF47A4505ADA}">
      <dgm:prSet/>
      <dgm:spPr/>
      <dgm:t>
        <a:bodyPr/>
        <a:lstStyle/>
        <a:p>
          <a:endParaRPr lang="en-US"/>
        </a:p>
      </dgm:t>
    </dgm:pt>
    <dgm:pt modelId="{79113D60-8B10-40FC-8D9F-4CC14513F6C8}" type="sibTrans" cxnId="{7599310D-385F-4B55-9119-BF47A4505ADA}">
      <dgm:prSet/>
      <dgm:spPr/>
      <dgm:t>
        <a:bodyPr/>
        <a:lstStyle/>
        <a:p>
          <a:endParaRPr lang="en-US"/>
        </a:p>
      </dgm:t>
    </dgm:pt>
    <dgm:pt modelId="{A5EF9D23-DC83-4CF2-8D04-465978C9EDA7}">
      <dgm:prSet phldrT="[Text]"/>
      <dgm:spPr/>
      <dgm:t>
        <a:bodyPr/>
        <a:lstStyle/>
        <a:p>
          <a:r>
            <a:rPr lang="en-US" dirty="0" err="1" smtClean="0"/>
            <a:t>Subaward</a:t>
          </a:r>
          <a:endParaRPr lang="en-US" dirty="0" smtClean="0"/>
        </a:p>
      </dgm:t>
    </dgm:pt>
    <dgm:pt modelId="{29CB6CD0-F015-47C0-84B3-EDA5F7D90318}" type="parTrans" cxnId="{1F4BF91A-1C3F-4503-864D-0E21B5589586}">
      <dgm:prSet/>
      <dgm:spPr/>
      <dgm:t>
        <a:bodyPr/>
        <a:lstStyle/>
        <a:p>
          <a:endParaRPr lang="en-US"/>
        </a:p>
      </dgm:t>
    </dgm:pt>
    <dgm:pt modelId="{59164C2A-51BE-4CEB-9BD8-E59ADC1A5DCA}" type="sibTrans" cxnId="{1F4BF91A-1C3F-4503-864D-0E21B5589586}">
      <dgm:prSet/>
      <dgm:spPr/>
      <dgm:t>
        <a:bodyPr/>
        <a:lstStyle/>
        <a:p>
          <a:endParaRPr lang="en-US"/>
        </a:p>
      </dgm:t>
    </dgm:pt>
    <dgm:pt modelId="{BDB79B6A-4AC3-4ED0-ADB4-5A654E14D58E}">
      <dgm:prSet phldrT="[Text]" custT="1"/>
      <dgm:spPr/>
      <dgm:t>
        <a:bodyPr/>
        <a:lstStyle/>
        <a:p>
          <a:r>
            <a:rPr lang="en-US" sz="1400" dirty="0" smtClean="0"/>
            <a:t>Use Entity Profile for any entity related information</a:t>
          </a:r>
          <a:endParaRPr lang="en-US" sz="1500" dirty="0"/>
        </a:p>
      </dgm:t>
    </dgm:pt>
    <dgm:pt modelId="{7D85E174-21A8-4BE1-82D4-CD497F6B9D87}" type="parTrans" cxnId="{A7EF2BDC-69B9-4E3A-ADAC-F62C0F829224}">
      <dgm:prSet/>
      <dgm:spPr/>
      <dgm:t>
        <a:bodyPr/>
        <a:lstStyle/>
        <a:p>
          <a:endParaRPr lang="en-US"/>
        </a:p>
      </dgm:t>
    </dgm:pt>
    <dgm:pt modelId="{1C8D2138-025B-41F6-9C3F-6BA9EEB16212}" type="sibTrans" cxnId="{A7EF2BDC-69B9-4E3A-ADAC-F62C0F829224}">
      <dgm:prSet/>
      <dgm:spPr/>
      <dgm:t>
        <a:bodyPr/>
        <a:lstStyle/>
        <a:p>
          <a:endParaRPr lang="en-US"/>
        </a:p>
      </dgm:t>
    </dgm:pt>
    <dgm:pt modelId="{B6E036D4-CF9D-4851-AA8F-8F3E18C2D47E}">
      <dgm:prSet phldrT="[Text]" custT="1"/>
      <dgm:spPr/>
      <dgm:t>
        <a:bodyPr/>
        <a:lstStyle/>
        <a:p>
          <a:r>
            <a:rPr lang="en-US" sz="1400" dirty="0" smtClean="0"/>
            <a:t>Then they won’t need to send you their form to complete!</a:t>
          </a:r>
          <a:endParaRPr lang="en-US" sz="1400" dirty="0"/>
        </a:p>
      </dgm:t>
    </dgm:pt>
    <dgm:pt modelId="{C56AE26F-DECA-4AFA-B22B-D2C41D710F8C}" type="parTrans" cxnId="{C75FB042-4B1D-490D-9AA1-EB2BDCFD895A}">
      <dgm:prSet/>
      <dgm:spPr/>
      <dgm:t>
        <a:bodyPr/>
        <a:lstStyle/>
        <a:p>
          <a:endParaRPr lang="en-US"/>
        </a:p>
      </dgm:t>
    </dgm:pt>
    <dgm:pt modelId="{C8B03ED7-90E1-45DB-9AAA-F697BBABE352}" type="sibTrans" cxnId="{C75FB042-4B1D-490D-9AA1-EB2BDCFD895A}">
      <dgm:prSet/>
      <dgm:spPr/>
      <dgm:t>
        <a:bodyPr/>
        <a:lstStyle/>
        <a:p>
          <a:endParaRPr lang="en-US"/>
        </a:p>
      </dgm:t>
    </dgm:pt>
    <dgm:pt modelId="{94810F4A-A11A-4337-BCD9-7AE514041E81}">
      <dgm:prSet phldrT="[Text]" custT="1"/>
      <dgm:spPr/>
      <dgm:t>
        <a:bodyPr/>
        <a:lstStyle/>
        <a:p>
          <a:r>
            <a:rPr lang="en-US" sz="1400" dirty="0" smtClean="0"/>
            <a:t>LOI includes basic project info</a:t>
          </a:r>
          <a:endParaRPr lang="en-US" sz="1400" dirty="0"/>
        </a:p>
      </dgm:t>
    </dgm:pt>
    <dgm:pt modelId="{AAF51F82-5085-4109-902F-376F2D784F76}" type="parTrans" cxnId="{A53454A2-C901-4B74-8AED-9AD4ECABC66C}">
      <dgm:prSet/>
      <dgm:spPr/>
      <dgm:t>
        <a:bodyPr/>
        <a:lstStyle/>
        <a:p>
          <a:endParaRPr lang="en-US"/>
        </a:p>
      </dgm:t>
    </dgm:pt>
    <dgm:pt modelId="{A6DC8F8D-79A0-4AA1-A3ED-0DC13EBE19AF}" type="sibTrans" cxnId="{A53454A2-C901-4B74-8AED-9AD4ECABC66C}">
      <dgm:prSet/>
      <dgm:spPr/>
      <dgm:t>
        <a:bodyPr/>
        <a:lstStyle/>
        <a:p>
          <a:endParaRPr lang="en-US"/>
        </a:p>
      </dgm:t>
    </dgm:pt>
    <dgm:pt modelId="{EEC3C8E5-A9BB-4C2B-9093-3BD051BBB659}">
      <dgm:prSet phldrT="[Text]" custT="1"/>
      <dgm:spPr/>
      <dgm:t>
        <a:bodyPr/>
        <a:lstStyle/>
        <a:p>
          <a:r>
            <a:rPr lang="en-US" sz="1400" dirty="0" smtClean="0"/>
            <a:t>Entity Profile available for any entity information needed</a:t>
          </a:r>
          <a:endParaRPr lang="en-US" sz="1400" dirty="0"/>
        </a:p>
      </dgm:t>
    </dgm:pt>
    <dgm:pt modelId="{287B8C86-B528-4596-91C7-18F980615BD1}" type="parTrans" cxnId="{F9585C6D-3269-45B1-9FCC-87E060AB4BD4}">
      <dgm:prSet/>
      <dgm:spPr/>
      <dgm:t>
        <a:bodyPr/>
        <a:lstStyle/>
        <a:p>
          <a:endParaRPr lang="en-US"/>
        </a:p>
      </dgm:t>
    </dgm:pt>
    <dgm:pt modelId="{BD3C91B5-0ECC-49DD-B9D8-4DB186DC91AF}" type="sibTrans" cxnId="{F9585C6D-3269-45B1-9FCC-87E060AB4BD4}">
      <dgm:prSet/>
      <dgm:spPr/>
      <dgm:t>
        <a:bodyPr/>
        <a:lstStyle/>
        <a:p>
          <a:endParaRPr lang="en-US"/>
        </a:p>
      </dgm:t>
    </dgm:pt>
    <dgm:pt modelId="{50195F16-DAAB-4E36-AF58-2AF688BCCEF2}">
      <dgm:prSet phldrT="[Text]" custT="1"/>
      <dgm:spPr/>
      <dgm:t>
        <a:bodyPr/>
        <a:lstStyle/>
        <a:p>
          <a:r>
            <a:rPr lang="en-US" sz="1400" dirty="0" smtClean="0"/>
            <a:t>Core Template:  FDP </a:t>
          </a:r>
          <a:r>
            <a:rPr lang="en-US" sz="1400" dirty="0" err="1" smtClean="0"/>
            <a:t>Subaward</a:t>
          </a:r>
          <a:r>
            <a:rPr lang="en-US" sz="1400" dirty="0" smtClean="0"/>
            <a:t> Template (soon to include compliance information like human subjects approval info) </a:t>
          </a:r>
          <a:endParaRPr lang="en-US" sz="1400" dirty="0"/>
        </a:p>
      </dgm:t>
    </dgm:pt>
    <dgm:pt modelId="{0C1CB5F7-7C2A-40BA-8364-6491F2F69DDF}" type="parTrans" cxnId="{90EE9D4F-E8B7-4F4F-BD95-798B6EBD21B4}">
      <dgm:prSet/>
      <dgm:spPr/>
      <dgm:t>
        <a:bodyPr/>
        <a:lstStyle/>
        <a:p>
          <a:endParaRPr lang="en-US"/>
        </a:p>
      </dgm:t>
    </dgm:pt>
    <dgm:pt modelId="{E941C143-368C-4188-9399-B699E487D1E3}" type="sibTrans" cxnId="{90EE9D4F-E8B7-4F4F-BD95-798B6EBD21B4}">
      <dgm:prSet/>
      <dgm:spPr/>
      <dgm:t>
        <a:bodyPr/>
        <a:lstStyle/>
        <a:p>
          <a:endParaRPr lang="en-US"/>
        </a:p>
      </dgm:t>
    </dgm:pt>
    <dgm:pt modelId="{61E791DD-F8AD-4413-862A-09922E625049}" type="pres">
      <dgm:prSet presAssocID="{3103CDC9-599B-4D84-8747-BF3AE5697B5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6B8397-C03C-4097-8633-126425AE3A4B}" type="pres">
      <dgm:prSet presAssocID="{44FECDDE-6E7D-4005-923A-63952CB70D6C}" presName="linNode" presStyleCnt="0"/>
      <dgm:spPr/>
    </dgm:pt>
    <dgm:pt modelId="{694E93B9-645A-4745-B3A6-66B7E42350A7}" type="pres">
      <dgm:prSet presAssocID="{44FECDDE-6E7D-4005-923A-63952CB70D6C}" presName="parentText" presStyleLbl="node1" presStyleIdx="0" presStyleCnt="4" custScaleX="67330" custLinFactNeighborX="48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01903F-ED9C-466E-86A2-7AAD59523E91}" type="pres">
      <dgm:prSet presAssocID="{44FECDDE-6E7D-4005-923A-63952CB70D6C}" presName="descendantText" presStyleLbl="alignAccFollowNode1" presStyleIdx="0" presStyleCnt="4" custScaleX="104120" custScaleY="138811" custLinFactNeighborX="8021" custLinFactNeighborY="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AC3064-84F0-40D2-9FC5-F4FB54AEC1E0}" type="pres">
      <dgm:prSet presAssocID="{FA9CE8A7-0B7C-46A0-ABD5-49302AAAC497}" presName="sp" presStyleCnt="0"/>
      <dgm:spPr/>
    </dgm:pt>
    <dgm:pt modelId="{FCCB49D3-9B06-4577-9BA8-7EF1670AE2A0}" type="pres">
      <dgm:prSet presAssocID="{96D98EFC-D2B4-4CD9-A987-0FD30B27E271}" presName="linNode" presStyleCnt="0"/>
      <dgm:spPr/>
    </dgm:pt>
    <dgm:pt modelId="{1E339B97-CA08-4B19-AAB9-005CDA53B7DA}" type="pres">
      <dgm:prSet presAssocID="{96D98EFC-D2B4-4CD9-A987-0FD30B27E271}" presName="parentText" presStyleLbl="node1" presStyleIdx="1" presStyleCnt="4" custScaleX="6651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6F0626-E29C-4DAB-82FD-C5F0FE773D3A}" type="pres">
      <dgm:prSet presAssocID="{96D98EFC-D2B4-4CD9-A987-0FD30B27E271}" presName="descendantText" presStyleLbl="alignAccFollowNode1" presStyleIdx="1" presStyleCnt="4" custScaleX="102673" custLinFactNeighborX="9567" custLinFactNeighborY="4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44467-EF04-4EB4-94B7-F0B2803309FA}" type="pres">
      <dgm:prSet presAssocID="{D45C43CD-D9D9-498E-ABDB-F6D884B12744}" presName="sp" presStyleCnt="0"/>
      <dgm:spPr/>
    </dgm:pt>
    <dgm:pt modelId="{13DF177F-C316-411D-928A-0614FEC27B81}" type="pres">
      <dgm:prSet presAssocID="{4477D3C7-5488-43EF-AFCB-E4501E8EF55E}" presName="linNode" presStyleCnt="0"/>
      <dgm:spPr/>
    </dgm:pt>
    <dgm:pt modelId="{43C6E73D-B664-48AD-8C48-B791FE9AD6E8}" type="pres">
      <dgm:prSet presAssocID="{4477D3C7-5488-43EF-AFCB-E4501E8EF55E}" presName="parentText" presStyleLbl="node1" presStyleIdx="2" presStyleCnt="4" custScaleX="6666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29011-D258-4E57-9F51-B413AC3F4F61}" type="pres">
      <dgm:prSet presAssocID="{4477D3C7-5488-43EF-AFCB-E4501E8EF55E}" presName="descendantText" presStyleLbl="alignAccFollowNode1" presStyleIdx="2" presStyleCnt="4" custScaleX="103954" custLinFactNeighborX="9966" custLinFactNeighborY="14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D3AEA-F508-478F-A14B-30216D1EC8E3}" type="pres">
      <dgm:prSet presAssocID="{767F5685-6174-4C9B-871D-90B1B169D486}" presName="sp" presStyleCnt="0"/>
      <dgm:spPr/>
    </dgm:pt>
    <dgm:pt modelId="{877E024B-86EC-4E03-9A06-58572C551442}" type="pres">
      <dgm:prSet presAssocID="{A5EF9D23-DC83-4CF2-8D04-465978C9EDA7}" presName="linNode" presStyleCnt="0"/>
      <dgm:spPr/>
    </dgm:pt>
    <dgm:pt modelId="{4FA858C5-0106-4FB9-9BD7-F2BD12CFD803}" type="pres">
      <dgm:prSet presAssocID="{A5EF9D23-DC83-4CF2-8D04-465978C9EDA7}" presName="parentText" presStyleLbl="node1" presStyleIdx="3" presStyleCnt="4" custScaleX="6666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87370-6D73-434D-9EFF-7AD61C71E10A}" type="pres">
      <dgm:prSet presAssocID="{A5EF9D23-DC83-4CF2-8D04-465978C9EDA7}" presName="descendantText" presStyleLbl="alignAccFollowNode1" presStyleIdx="3" presStyleCnt="4" custScaleX="105034" custLinFactNeighborX="9168" custLinFactNeighborY="4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C93579-7CD7-4024-864C-02504459F811}" srcId="{3103CDC9-599B-4D84-8747-BF3AE5697B57}" destId="{44FECDDE-6E7D-4005-923A-63952CB70D6C}" srcOrd="0" destOrd="0" parTransId="{9F3D2D8A-69A8-42FE-9790-1EB189B345FF}" sibTransId="{FA9CE8A7-0B7C-46A0-ABD5-49302AAAC497}"/>
    <dgm:cxn modelId="{A53454A2-C901-4B74-8AED-9AD4ECABC66C}" srcId="{44FECDDE-6E7D-4005-923A-63952CB70D6C}" destId="{94810F4A-A11A-4337-BCD9-7AE514041E81}" srcOrd="2" destOrd="0" parTransId="{AAF51F82-5085-4109-902F-376F2D784F76}" sibTransId="{A6DC8F8D-79A0-4AA1-A3ED-0DC13EBE19AF}"/>
    <dgm:cxn modelId="{DCA6A3B0-DBFC-4844-BD6D-9FE50DA96F0A}" type="presOf" srcId="{96D98EFC-D2B4-4CD9-A987-0FD30B27E271}" destId="{1E339B97-CA08-4B19-AAB9-005CDA53B7DA}" srcOrd="0" destOrd="0" presId="urn:microsoft.com/office/officeart/2005/8/layout/vList5"/>
    <dgm:cxn modelId="{407D9712-86AE-4E42-B5D3-1FCC7F1493C9}" type="presOf" srcId="{EEC3C8E5-A9BB-4C2B-9093-3BD051BBB659}" destId="{C701903F-ED9C-466E-86A2-7AAD59523E91}" srcOrd="0" destOrd="3" presId="urn:microsoft.com/office/officeart/2005/8/layout/vList5"/>
    <dgm:cxn modelId="{F9585C6D-3269-45B1-9FCC-87E060AB4BD4}" srcId="{44FECDDE-6E7D-4005-923A-63952CB70D6C}" destId="{EEC3C8E5-A9BB-4C2B-9093-3BD051BBB659}" srcOrd="3" destOrd="0" parTransId="{287B8C86-B528-4596-91C7-18F980615BD1}" sibTransId="{BD3C91B5-0ECC-49DD-B9D8-4DB186DC91AF}"/>
    <dgm:cxn modelId="{2FB151DF-4475-4812-9E5E-FBD66C790ED5}" srcId="{3103CDC9-599B-4D84-8747-BF3AE5697B57}" destId="{96D98EFC-D2B4-4CD9-A987-0FD30B27E271}" srcOrd="1" destOrd="0" parTransId="{95285A41-E7C4-4C6C-A2B2-70C13F6B4183}" sibTransId="{D45C43CD-D9D9-498E-ABDB-F6D884B12744}"/>
    <dgm:cxn modelId="{C75FB042-4B1D-490D-9AA1-EB2BDCFD895A}" srcId="{44FECDDE-6E7D-4005-923A-63952CB70D6C}" destId="{B6E036D4-CF9D-4851-AA8F-8F3E18C2D47E}" srcOrd="1" destOrd="0" parTransId="{C56AE26F-DECA-4AFA-B22B-D2C41D710F8C}" sibTransId="{C8B03ED7-90E1-45DB-9AAA-F697BBABE352}"/>
    <dgm:cxn modelId="{85742A2F-5AAF-41A2-8A6D-02B48C8FB10C}" type="presOf" srcId="{50195F16-DAAB-4E36-AF58-2AF688BCCEF2}" destId="{4BF87370-6D73-434D-9EFF-7AD61C71E10A}" srcOrd="0" destOrd="1" presId="urn:microsoft.com/office/officeart/2005/8/layout/vList5"/>
    <dgm:cxn modelId="{1F4BF91A-1C3F-4503-864D-0E21B5589586}" srcId="{3103CDC9-599B-4D84-8747-BF3AE5697B57}" destId="{A5EF9D23-DC83-4CF2-8D04-465978C9EDA7}" srcOrd="3" destOrd="0" parTransId="{29CB6CD0-F015-47C0-84B3-EDA5F7D90318}" sibTransId="{59164C2A-51BE-4CEB-9BD8-E59ADC1A5DCA}"/>
    <dgm:cxn modelId="{2283D461-02A3-42F1-BF99-827A31486117}" type="presOf" srcId="{9BEE0E29-CF1B-4070-9C5F-508231CD5FE9}" destId="{566F0626-E29C-4DAB-82FD-C5F0FE773D3A}" srcOrd="0" destOrd="0" presId="urn:microsoft.com/office/officeart/2005/8/layout/vList5"/>
    <dgm:cxn modelId="{A7EF2BDC-69B9-4E3A-ADAC-F62C0F829224}" srcId="{4477D3C7-5488-43EF-AFCB-E4501E8EF55E}" destId="{BDB79B6A-4AC3-4ED0-ADB4-5A654E14D58E}" srcOrd="0" destOrd="0" parTransId="{7D85E174-21A8-4BE1-82D4-CD497F6B9D87}" sibTransId="{1C8D2138-025B-41F6-9C3F-6BA9EEB16212}"/>
    <dgm:cxn modelId="{37895F8B-D13A-4EF9-896B-7BB3F3938F80}" type="presOf" srcId="{BDB79B6A-4AC3-4ED0-ADB4-5A654E14D58E}" destId="{E5529011-D258-4E57-9F51-B413AC3F4F61}" srcOrd="0" destOrd="0" presId="urn:microsoft.com/office/officeart/2005/8/layout/vList5"/>
    <dgm:cxn modelId="{C54F2E4C-8E49-43B2-9D98-373F71A5CF63}" type="presOf" srcId="{4477D3C7-5488-43EF-AFCB-E4501E8EF55E}" destId="{43C6E73D-B664-48AD-8C48-B791FE9AD6E8}" srcOrd="0" destOrd="0" presId="urn:microsoft.com/office/officeart/2005/8/layout/vList5"/>
    <dgm:cxn modelId="{9B8BE2F8-873B-4145-9F0A-7506386AE7D1}" type="presOf" srcId="{2647F856-2334-4378-99BC-D40996DC8033}" destId="{4BF87370-6D73-434D-9EFF-7AD61C71E10A}" srcOrd="0" destOrd="0" presId="urn:microsoft.com/office/officeart/2005/8/layout/vList5"/>
    <dgm:cxn modelId="{79AED748-2729-4B63-A66A-C3DF818947AE}" type="presOf" srcId="{A5EF9D23-DC83-4CF2-8D04-465978C9EDA7}" destId="{4FA858C5-0106-4FB9-9BD7-F2BD12CFD803}" srcOrd="0" destOrd="0" presId="urn:microsoft.com/office/officeart/2005/8/layout/vList5"/>
    <dgm:cxn modelId="{7599310D-385F-4B55-9119-BF47A4505ADA}" srcId="{A5EF9D23-DC83-4CF2-8D04-465978C9EDA7}" destId="{2647F856-2334-4378-99BC-D40996DC8033}" srcOrd="0" destOrd="0" parTransId="{CB79D124-6B1C-4AC5-B1DA-9A42929EFD33}" sibTransId="{79113D60-8B10-40FC-8D9F-4CC14513F6C8}"/>
    <dgm:cxn modelId="{FBDF39DC-1A55-4F59-B1F2-4BAE1D1D2E65}" type="presOf" srcId="{7BEF9D33-D3DF-44BE-BBB5-57D96F62936F}" destId="{C701903F-ED9C-466E-86A2-7AAD59523E91}" srcOrd="0" destOrd="0" presId="urn:microsoft.com/office/officeart/2005/8/layout/vList5"/>
    <dgm:cxn modelId="{3EDF8193-AA31-441D-B737-AC6E53455AAB}" type="presOf" srcId="{3103CDC9-599B-4D84-8747-BF3AE5697B57}" destId="{61E791DD-F8AD-4413-862A-09922E625049}" srcOrd="0" destOrd="0" presId="urn:microsoft.com/office/officeart/2005/8/layout/vList5"/>
    <dgm:cxn modelId="{00D7610A-E063-4FBD-8FD0-9F574FF5CBFC}" srcId="{96D98EFC-D2B4-4CD9-A987-0FD30B27E271}" destId="{9BEE0E29-CF1B-4070-9C5F-508231CD5FE9}" srcOrd="0" destOrd="0" parTransId="{267069E2-56C3-42AE-BC72-04305C131195}" sibTransId="{C5A442E2-5DDF-4E59-B348-F9FAA292E76B}"/>
    <dgm:cxn modelId="{D0B8C91D-E2A8-4E63-8B9F-016227B98F13}" type="presOf" srcId="{B6E036D4-CF9D-4851-AA8F-8F3E18C2D47E}" destId="{C701903F-ED9C-466E-86A2-7AAD59523E91}" srcOrd="0" destOrd="1" presId="urn:microsoft.com/office/officeart/2005/8/layout/vList5"/>
    <dgm:cxn modelId="{496FD222-74D2-4C24-9546-A7898C78D0BC}" srcId="{3103CDC9-599B-4D84-8747-BF3AE5697B57}" destId="{4477D3C7-5488-43EF-AFCB-E4501E8EF55E}" srcOrd="2" destOrd="0" parTransId="{85476D59-C3FD-4CB0-B1FA-B62055956DEA}" sibTransId="{767F5685-6174-4C9B-871D-90B1B169D486}"/>
    <dgm:cxn modelId="{BCDE6751-6DC2-4716-A562-2AB3B940E60E}" type="presOf" srcId="{94810F4A-A11A-4337-BCD9-7AE514041E81}" destId="{C701903F-ED9C-466E-86A2-7AAD59523E91}" srcOrd="0" destOrd="2" presId="urn:microsoft.com/office/officeart/2005/8/layout/vList5"/>
    <dgm:cxn modelId="{90EE9D4F-E8B7-4F4F-BD95-798B6EBD21B4}" srcId="{A5EF9D23-DC83-4CF2-8D04-465978C9EDA7}" destId="{50195F16-DAAB-4E36-AF58-2AF688BCCEF2}" srcOrd="1" destOrd="0" parTransId="{0C1CB5F7-7C2A-40BA-8364-6491F2F69DDF}" sibTransId="{E941C143-368C-4188-9399-B699E487D1E3}"/>
    <dgm:cxn modelId="{16AABE2E-CBAC-43CB-B679-FD6463AC0AF4}" srcId="{44FECDDE-6E7D-4005-923A-63952CB70D6C}" destId="{7BEF9D33-D3DF-44BE-BBB5-57D96F62936F}" srcOrd="0" destOrd="0" parTransId="{56FFAC8F-E81E-4594-AF00-26CEB19C2A30}" sibTransId="{E3C88C0D-98D9-4314-8AFD-9F4A2C008635}"/>
    <dgm:cxn modelId="{874C231C-3EB9-4FE4-86FE-AF33D572A19D}" type="presOf" srcId="{44FECDDE-6E7D-4005-923A-63952CB70D6C}" destId="{694E93B9-645A-4745-B3A6-66B7E42350A7}" srcOrd="0" destOrd="0" presId="urn:microsoft.com/office/officeart/2005/8/layout/vList5"/>
    <dgm:cxn modelId="{E49C2648-C244-43F1-9AB2-F15275B9BC8C}" type="presParOf" srcId="{61E791DD-F8AD-4413-862A-09922E625049}" destId="{D76B8397-C03C-4097-8633-126425AE3A4B}" srcOrd="0" destOrd="0" presId="urn:microsoft.com/office/officeart/2005/8/layout/vList5"/>
    <dgm:cxn modelId="{C9245C1D-DD42-4B69-A383-380C815EE4D3}" type="presParOf" srcId="{D76B8397-C03C-4097-8633-126425AE3A4B}" destId="{694E93B9-645A-4745-B3A6-66B7E42350A7}" srcOrd="0" destOrd="0" presId="urn:microsoft.com/office/officeart/2005/8/layout/vList5"/>
    <dgm:cxn modelId="{C1E81DAE-A882-4ABD-BF17-293909821A41}" type="presParOf" srcId="{D76B8397-C03C-4097-8633-126425AE3A4B}" destId="{C701903F-ED9C-466E-86A2-7AAD59523E91}" srcOrd="1" destOrd="0" presId="urn:microsoft.com/office/officeart/2005/8/layout/vList5"/>
    <dgm:cxn modelId="{A4A87494-AFAA-4B49-8437-A978809794A8}" type="presParOf" srcId="{61E791DD-F8AD-4413-862A-09922E625049}" destId="{D6AC3064-84F0-40D2-9FC5-F4FB54AEC1E0}" srcOrd="1" destOrd="0" presId="urn:microsoft.com/office/officeart/2005/8/layout/vList5"/>
    <dgm:cxn modelId="{3C626DB6-D7E1-4E66-92BB-A6C567B4C029}" type="presParOf" srcId="{61E791DD-F8AD-4413-862A-09922E625049}" destId="{FCCB49D3-9B06-4577-9BA8-7EF1670AE2A0}" srcOrd="2" destOrd="0" presId="urn:microsoft.com/office/officeart/2005/8/layout/vList5"/>
    <dgm:cxn modelId="{CC27FBE8-E8A9-42FE-A9DA-8F0B178E6058}" type="presParOf" srcId="{FCCB49D3-9B06-4577-9BA8-7EF1670AE2A0}" destId="{1E339B97-CA08-4B19-AAB9-005CDA53B7DA}" srcOrd="0" destOrd="0" presId="urn:microsoft.com/office/officeart/2005/8/layout/vList5"/>
    <dgm:cxn modelId="{984B8F4F-5FE2-4216-B805-54621C0CB13B}" type="presParOf" srcId="{FCCB49D3-9B06-4577-9BA8-7EF1670AE2A0}" destId="{566F0626-E29C-4DAB-82FD-C5F0FE773D3A}" srcOrd="1" destOrd="0" presId="urn:microsoft.com/office/officeart/2005/8/layout/vList5"/>
    <dgm:cxn modelId="{496828EE-E14E-4105-9D0D-C56F2EC8D503}" type="presParOf" srcId="{61E791DD-F8AD-4413-862A-09922E625049}" destId="{74744467-EF04-4EB4-94B7-F0B2803309FA}" srcOrd="3" destOrd="0" presId="urn:microsoft.com/office/officeart/2005/8/layout/vList5"/>
    <dgm:cxn modelId="{7A06D4EF-A896-45D2-919D-39B1DB450FF6}" type="presParOf" srcId="{61E791DD-F8AD-4413-862A-09922E625049}" destId="{13DF177F-C316-411D-928A-0614FEC27B81}" srcOrd="4" destOrd="0" presId="urn:microsoft.com/office/officeart/2005/8/layout/vList5"/>
    <dgm:cxn modelId="{8102FC00-26AF-425A-89FE-CC6F6675F20C}" type="presParOf" srcId="{13DF177F-C316-411D-928A-0614FEC27B81}" destId="{43C6E73D-B664-48AD-8C48-B791FE9AD6E8}" srcOrd="0" destOrd="0" presId="urn:microsoft.com/office/officeart/2005/8/layout/vList5"/>
    <dgm:cxn modelId="{345F6687-9E7E-4235-BDE4-A2A464B7E934}" type="presParOf" srcId="{13DF177F-C316-411D-928A-0614FEC27B81}" destId="{E5529011-D258-4E57-9F51-B413AC3F4F61}" srcOrd="1" destOrd="0" presId="urn:microsoft.com/office/officeart/2005/8/layout/vList5"/>
    <dgm:cxn modelId="{78C991E1-63CB-4465-8E72-F9BED72405BC}" type="presParOf" srcId="{61E791DD-F8AD-4413-862A-09922E625049}" destId="{CB4D3AEA-F508-478F-A14B-30216D1EC8E3}" srcOrd="5" destOrd="0" presId="urn:microsoft.com/office/officeart/2005/8/layout/vList5"/>
    <dgm:cxn modelId="{71817BBF-E476-4229-869D-21F8D18C52FF}" type="presParOf" srcId="{61E791DD-F8AD-4413-862A-09922E625049}" destId="{877E024B-86EC-4E03-9A06-58572C551442}" srcOrd="6" destOrd="0" presId="urn:microsoft.com/office/officeart/2005/8/layout/vList5"/>
    <dgm:cxn modelId="{8F05CB77-EA1B-4546-822D-A7C468E66B1C}" type="presParOf" srcId="{877E024B-86EC-4E03-9A06-58572C551442}" destId="{4FA858C5-0106-4FB9-9BD7-F2BD12CFD803}" srcOrd="0" destOrd="0" presId="urn:microsoft.com/office/officeart/2005/8/layout/vList5"/>
    <dgm:cxn modelId="{DC85133F-F558-4CB8-AB86-3E2DCACCE801}" type="presParOf" srcId="{877E024B-86EC-4E03-9A06-58572C551442}" destId="{4BF87370-6D73-434D-9EFF-7AD61C71E10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3B123-C73C-4958-AA89-6CE8DE219478}">
      <dsp:nvSpPr>
        <dsp:cNvPr id="0" name=""/>
        <dsp:cNvSpPr/>
      </dsp:nvSpPr>
      <dsp:spPr>
        <a:xfrm>
          <a:off x="591502" y="0"/>
          <a:ext cx="6703695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AF480-D007-4C84-92C2-74D608487290}">
      <dsp:nvSpPr>
        <dsp:cNvPr id="0" name=""/>
        <dsp:cNvSpPr/>
      </dsp:nvSpPr>
      <dsp:spPr>
        <a:xfrm>
          <a:off x="3465" y="1305401"/>
          <a:ext cx="151534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~2004 – A133 Database</a:t>
          </a:r>
          <a:endParaRPr lang="en-US" sz="1200" b="1" kern="1200" dirty="0"/>
        </a:p>
      </dsp:txBody>
      <dsp:txXfrm>
        <a:off x="77438" y="1379374"/>
        <a:ext cx="1367394" cy="1592589"/>
      </dsp:txXfrm>
    </dsp:sp>
    <dsp:sp modelId="{E0F002A1-4C73-4844-AA16-1267227C2D24}">
      <dsp:nvSpPr>
        <dsp:cNvPr id="0" name=""/>
        <dsp:cNvSpPr/>
      </dsp:nvSpPr>
      <dsp:spPr>
        <a:xfrm>
          <a:off x="1594572" y="1305401"/>
          <a:ext cx="151534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2012 FCOI Clearinghouse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(currently 1028 Institutions)</a:t>
          </a:r>
          <a:endParaRPr lang="en-US" sz="1200" kern="1200" dirty="0"/>
        </a:p>
      </dsp:txBody>
      <dsp:txXfrm>
        <a:off x="1668545" y="1379374"/>
        <a:ext cx="1367394" cy="1592589"/>
      </dsp:txXfrm>
    </dsp:sp>
    <dsp:sp modelId="{AD0A9BB9-F320-434F-891D-A5AA74417B91}">
      <dsp:nvSpPr>
        <dsp:cNvPr id="0" name=""/>
        <dsp:cNvSpPr/>
      </dsp:nvSpPr>
      <dsp:spPr>
        <a:xfrm>
          <a:off x="3185679" y="1305401"/>
          <a:ext cx="151534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2013 Expanded Clearinghouse Original Working Group</a:t>
          </a:r>
          <a:endParaRPr lang="en-US" sz="12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Institution Profile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F&amp;A Rate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Audit/Financial Questionnaire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Risk Assessment</a:t>
          </a:r>
          <a:endParaRPr lang="en-US" sz="900" kern="1200" dirty="0"/>
        </a:p>
      </dsp:txBody>
      <dsp:txXfrm>
        <a:off x="3259652" y="1379374"/>
        <a:ext cx="1367394" cy="1592589"/>
      </dsp:txXfrm>
    </dsp:sp>
    <dsp:sp modelId="{43C77175-D583-4ACE-9992-BE9B0D0B97F9}">
      <dsp:nvSpPr>
        <dsp:cNvPr id="0" name=""/>
        <dsp:cNvSpPr/>
      </dsp:nvSpPr>
      <dsp:spPr>
        <a:xfrm>
          <a:off x="4776787" y="1305401"/>
          <a:ext cx="151534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Uniform Guidance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Temporary hiatus as we figure out how </a:t>
          </a:r>
          <a:r>
            <a:rPr lang="en-US" sz="1200" kern="1200" dirty="0" err="1" smtClean="0"/>
            <a:t>subrecipient</a:t>
          </a:r>
          <a:r>
            <a:rPr lang="en-US" sz="1200" kern="1200" dirty="0" smtClean="0"/>
            <a:t> monitoring will change under the UG</a:t>
          </a:r>
          <a:endParaRPr lang="en-US" sz="1200" kern="1200" dirty="0"/>
        </a:p>
      </dsp:txBody>
      <dsp:txXfrm>
        <a:off x="4850760" y="1379374"/>
        <a:ext cx="1367394" cy="1592589"/>
      </dsp:txXfrm>
    </dsp:sp>
    <dsp:sp modelId="{6B4741B5-0852-4048-B807-CCDCA4B1329E}">
      <dsp:nvSpPr>
        <dsp:cNvPr id="0" name=""/>
        <dsp:cNvSpPr/>
      </dsp:nvSpPr>
      <dsp:spPr>
        <a:xfrm>
          <a:off x="6367894" y="1305401"/>
          <a:ext cx="151534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2015 Expanded Clearinghouse </a:t>
          </a:r>
          <a:r>
            <a:rPr lang="en-US" sz="1200" kern="1200" dirty="0" smtClean="0"/>
            <a:t>Reignites</a:t>
          </a:r>
          <a:endParaRPr lang="en-US" sz="1200" kern="1200" dirty="0"/>
        </a:p>
      </dsp:txBody>
      <dsp:txXfrm>
        <a:off x="6441867" y="1379374"/>
        <a:ext cx="1367394" cy="15925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1903F-ED9C-466E-86A2-7AAD59523E91}">
      <dsp:nvSpPr>
        <dsp:cNvPr id="0" name=""/>
        <dsp:cNvSpPr/>
      </dsp:nvSpPr>
      <dsp:spPr>
        <a:xfrm rot="5400000">
          <a:off x="4537104" y="-2029746"/>
          <a:ext cx="1133705" cy="52451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Subrecipient</a:t>
          </a:r>
          <a:r>
            <a:rPr lang="en-US" sz="1400" kern="1200" dirty="0" smtClean="0"/>
            <a:t> uses Pilot’s optional Letter of Intent (LOI) to provide pass-through entity (PTE)  the info they need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Then they won’t need to send you their form to complete!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LOI includes basic project info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Entity Profile available for any entity information needed</a:t>
          </a:r>
          <a:endParaRPr lang="en-US" sz="1400" kern="1200" dirty="0"/>
        </a:p>
      </dsp:txBody>
      <dsp:txXfrm rot="-5400000">
        <a:off x="2481365" y="81336"/>
        <a:ext cx="5189841" cy="1023019"/>
      </dsp:txXfrm>
    </dsp:sp>
    <dsp:sp modelId="{694E93B9-645A-4745-B3A6-66B7E42350A7}">
      <dsp:nvSpPr>
        <dsp:cNvPr id="0" name=""/>
        <dsp:cNvSpPr/>
      </dsp:nvSpPr>
      <dsp:spPr>
        <a:xfrm>
          <a:off x="370649" y="57286"/>
          <a:ext cx="1907909" cy="10209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Proposal</a:t>
          </a:r>
          <a:endParaRPr lang="en-US" sz="2900" kern="1200" dirty="0"/>
        </a:p>
      </dsp:txBody>
      <dsp:txXfrm>
        <a:off x="420486" y="107123"/>
        <a:ext cx="1808235" cy="921233"/>
      </dsp:txXfrm>
    </dsp:sp>
    <dsp:sp modelId="{566F0626-E29C-4DAB-82FD-C5F0FE773D3A}">
      <dsp:nvSpPr>
        <dsp:cNvPr id="0" name=""/>
        <dsp:cNvSpPr/>
      </dsp:nvSpPr>
      <dsp:spPr>
        <a:xfrm rot="5400000">
          <a:off x="4689193" y="-860392"/>
          <a:ext cx="816725" cy="51824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Use Entity Profile for any entity related information</a:t>
          </a:r>
          <a:endParaRPr lang="en-US" sz="1400" kern="1200" dirty="0"/>
        </a:p>
      </dsp:txBody>
      <dsp:txXfrm rot="-5400000">
        <a:off x="2506353" y="1362317"/>
        <a:ext cx="5142538" cy="736987"/>
      </dsp:txXfrm>
    </dsp:sp>
    <dsp:sp modelId="{1E339B97-CA08-4B19-AAB9-005CDA53B7DA}">
      <dsp:nvSpPr>
        <dsp:cNvPr id="0" name=""/>
        <dsp:cNvSpPr/>
      </dsp:nvSpPr>
      <dsp:spPr>
        <a:xfrm>
          <a:off x="346166" y="1185638"/>
          <a:ext cx="1888558" cy="10209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JIT</a:t>
          </a:r>
          <a:endParaRPr lang="en-US" sz="2900" kern="1200" dirty="0"/>
        </a:p>
      </dsp:txBody>
      <dsp:txXfrm>
        <a:off x="396003" y="1235475"/>
        <a:ext cx="1788884" cy="921233"/>
      </dsp:txXfrm>
    </dsp:sp>
    <dsp:sp modelId="{E5529011-D258-4E57-9F51-B413AC3F4F61}">
      <dsp:nvSpPr>
        <dsp:cNvPr id="0" name=""/>
        <dsp:cNvSpPr/>
      </dsp:nvSpPr>
      <dsp:spPr>
        <a:xfrm rot="5400000">
          <a:off x="4737081" y="156084"/>
          <a:ext cx="816725" cy="52470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Use Entity Profile for any entity related information</a:t>
          </a:r>
          <a:endParaRPr lang="en-US" sz="1500" kern="1200" dirty="0"/>
        </a:p>
      </dsp:txBody>
      <dsp:txXfrm rot="-5400000">
        <a:off x="2521912" y="2411123"/>
        <a:ext cx="5207196" cy="736987"/>
      </dsp:txXfrm>
    </dsp:sp>
    <dsp:sp modelId="{43C6E73D-B664-48AD-8C48-B791FE9AD6E8}">
      <dsp:nvSpPr>
        <dsp:cNvPr id="0" name=""/>
        <dsp:cNvSpPr/>
      </dsp:nvSpPr>
      <dsp:spPr>
        <a:xfrm>
          <a:off x="346166" y="2257590"/>
          <a:ext cx="1892789" cy="10209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Award</a:t>
          </a:r>
          <a:endParaRPr lang="en-US" sz="2900" kern="1200" dirty="0"/>
        </a:p>
      </dsp:txBody>
      <dsp:txXfrm>
        <a:off x="396003" y="2307427"/>
        <a:ext cx="1793115" cy="921233"/>
      </dsp:txXfrm>
    </dsp:sp>
    <dsp:sp modelId="{4BF87370-6D73-434D-9EFF-7AD61C71E10A}">
      <dsp:nvSpPr>
        <dsp:cNvPr id="0" name=""/>
        <dsp:cNvSpPr/>
      </dsp:nvSpPr>
      <dsp:spPr>
        <a:xfrm rot="5400000">
          <a:off x="4741680" y="1223926"/>
          <a:ext cx="816725" cy="53015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Core Specifics: LOI + </a:t>
          </a:r>
          <a:r>
            <a:rPr lang="en-US" sz="1400" kern="1200" dirty="0" err="1" smtClean="0"/>
            <a:t>Subrecipient’s</a:t>
          </a:r>
          <a:r>
            <a:rPr lang="en-US" sz="1400" kern="1200" dirty="0" smtClean="0"/>
            <a:t> Proposal + Award Information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Core Template:  FDP </a:t>
          </a:r>
          <a:r>
            <a:rPr lang="en-US" sz="1400" kern="1200" dirty="0" err="1" smtClean="0"/>
            <a:t>Subaward</a:t>
          </a:r>
          <a:r>
            <a:rPr lang="en-US" sz="1400" kern="1200" dirty="0" smtClean="0"/>
            <a:t> Template (soon to include compliance information like human subjects approval info) </a:t>
          </a:r>
          <a:endParaRPr lang="en-US" sz="1400" kern="1200" dirty="0"/>
        </a:p>
      </dsp:txBody>
      <dsp:txXfrm rot="-5400000">
        <a:off x="2499254" y="3506222"/>
        <a:ext cx="5261709" cy="736987"/>
      </dsp:txXfrm>
    </dsp:sp>
    <dsp:sp modelId="{4FA858C5-0106-4FB9-9BD7-F2BD12CFD803}">
      <dsp:nvSpPr>
        <dsp:cNvPr id="0" name=""/>
        <dsp:cNvSpPr/>
      </dsp:nvSpPr>
      <dsp:spPr>
        <a:xfrm>
          <a:off x="346166" y="3329543"/>
          <a:ext cx="1892789" cy="10209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Subaward</a:t>
          </a:r>
          <a:endParaRPr lang="en-US" sz="2900" kern="1200" dirty="0" smtClean="0"/>
        </a:p>
      </dsp:txBody>
      <dsp:txXfrm>
        <a:off x="396003" y="3379380"/>
        <a:ext cx="1793115" cy="921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6435"/>
          </a:xfrm>
          <a:prstGeom prst="rect">
            <a:avLst/>
          </a:prstGeom>
        </p:spPr>
        <p:txBody>
          <a:bodyPr vert="horz" lIns="92807" tIns="46403" rIns="92807" bIns="4640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2"/>
            <a:ext cx="3037840" cy="466435"/>
          </a:xfrm>
          <a:prstGeom prst="rect">
            <a:avLst/>
          </a:prstGeom>
        </p:spPr>
        <p:txBody>
          <a:bodyPr vert="horz" lIns="92807" tIns="46403" rIns="92807" bIns="46403" rtlCol="0"/>
          <a:lstStyle>
            <a:lvl1pPr algn="r">
              <a:defRPr sz="1200"/>
            </a:lvl1pPr>
          </a:lstStyle>
          <a:p>
            <a:fld id="{B3FE02FB-2851-4A5F-9041-79CB1DA36D71}" type="datetimeFigureOut">
              <a:rPr lang="en-US" smtClean="0"/>
              <a:t>8/5/2016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4"/>
          </a:xfrm>
          <a:prstGeom prst="rect">
            <a:avLst/>
          </a:prstGeom>
        </p:spPr>
        <p:txBody>
          <a:bodyPr vert="horz" lIns="92807" tIns="46403" rIns="92807" bIns="4640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8"/>
            <a:ext cx="3037840" cy="466434"/>
          </a:xfrm>
          <a:prstGeom prst="rect">
            <a:avLst/>
          </a:prstGeom>
        </p:spPr>
        <p:txBody>
          <a:bodyPr vert="horz" lIns="92807" tIns="46403" rIns="92807" bIns="46403" rtlCol="0" anchor="b"/>
          <a:lstStyle>
            <a:lvl1pPr algn="r">
              <a:defRPr sz="1200"/>
            </a:lvl1pPr>
          </a:lstStyle>
          <a:p>
            <a:fld id="{A3A2D49C-1154-40F9-80FE-1C3D4BEFE5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896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675CE946-3097-4B7C-BCBA-238375174028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88278646-58E0-40FC-BEA9-A61A262F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89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NSF, NIH, ONR, USDA, AFOSR, ARO, AMRMC, NASA, EPA and DHS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78646-58E0-40FC-BEA9-A61A262FB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10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154 Total FDP Institutions</a:t>
            </a:r>
          </a:p>
          <a:p>
            <a:pPr lvl="1"/>
            <a:r>
              <a:rPr lang="en-US" dirty="0"/>
              <a:t>128 Research Institutions – 100% subject to Single Audit</a:t>
            </a:r>
          </a:p>
          <a:p>
            <a:pPr lvl="1"/>
            <a:r>
              <a:rPr lang="en-US" dirty="0"/>
              <a:t>26 Emerging Research Institutions – 65% (at least) subject to Single Audit (still collecting info)</a:t>
            </a:r>
          </a:p>
          <a:p>
            <a:pPr lvl="1"/>
            <a:r>
              <a:rPr lang="en-US" dirty="0"/>
              <a:t>Of total – at least 94% subject to Single Audit</a:t>
            </a:r>
          </a:p>
          <a:p>
            <a:r>
              <a:rPr lang="en-US" dirty="0"/>
              <a:t>Since we are all </a:t>
            </a:r>
            <a:r>
              <a:rPr lang="en-US" dirty="0" err="1"/>
              <a:t>subawarding</a:t>
            </a:r>
            <a:r>
              <a:rPr lang="en-US" dirty="0"/>
              <a:t> to each other – the Pilot will cover a large # of entities and actions</a:t>
            </a:r>
          </a:p>
          <a:p>
            <a:r>
              <a:rPr lang="en-US" dirty="0"/>
              <a:t>Results similar if you extrapolate out to FDP Institutions and their sub entities</a:t>
            </a:r>
          </a:p>
          <a:p>
            <a:r>
              <a:rPr lang="en-US" dirty="0"/>
              <a:t>That’s a whole lot of admin burden reduction!!!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78646-58E0-40FC-BEA9-A61A262FB5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54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9823"/>
            <a:ext cx="7772400" cy="200014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43954-BF0A-4251-8097-575C2B96FD6B}" type="datetime1">
              <a:rPr lang="en-US" smtClean="0"/>
              <a:t>8/5/2016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2016 FDP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36"/>
            <a:ext cx="9144000" cy="120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27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012" y="292498"/>
            <a:ext cx="7089338" cy="917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37F0-06D2-436C-894F-61B4243615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3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37F0-06D2-436C-894F-61B4243615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426012" y="168673"/>
            <a:ext cx="7089338" cy="1177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26012" y="292498"/>
            <a:ext cx="7089338" cy="926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454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37F0-06D2-436C-894F-61B4243615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1426012" y="168673"/>
            <a:ext cx="7089338" cy="1177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26012" y="292498"/>
            <a:ext cx="7089338" cy="9380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196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37F0-06D2-436C-894F-61B4243615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426012" y="168673"/>
            <a:ext cx="7089338" cy="1177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26012" y="292498"/>
            <a:ext cx="7089338" cy="9380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73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562985"/>
            <a:ext cx="4629150" cy="42980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62986"/>
            <a:ext cx="2949178" cy="43060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37F0-06D2-436C-894F-61B4243615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426012" y="292498"/>
            <a:ext cx="7089338" cy="9380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334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577532"/>
            <a:ext cx="4629150" cy="42835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77532"/>
            <a:ext cx="2949178" cy="42914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37F0-06D2-436C-894F-61B4243615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26012" y="292498"/>
            <a:ext cx="7089338" cy="9380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5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9823"/>
            <a:ext cx="7772400" cy="200014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43954-BF0A-4251-8097-575C2B96FD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Jan 2016 FDP Meeting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36"/>
            <a:ext cx="9144000" cy="120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22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012" y="292498"/>
            <a:ext cx="7089338" cy="917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3372F-4D2E-41FF-89CB-BE34A00E94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Jan 2016 FDP Meeting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728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2409-1FF9-4544-A9BE-EB9DB90F8E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Jan 2016 FDP Meeting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426012" y="168673"/>
            <a:ext cx="7089338" cy="1177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26012" y="292498"/>
            <a:ext cx="7089338" cy="926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578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36B90-E202-4CF3-A16D-7100B98417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Jan 2016 FDP Meeting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1426012" y="168673"/>
            <a:ext cx="7089338" cy="1177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26012" y="292498"/>
            <a:ext cx="7089338" cy="9380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370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012" y="292498"/>
            <a:ext cx="7089338" cy="917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3372F-4D2E-41FF-89CB-BE34A00E944A}" type="datetime1">
              <a:rPr lang="en-US" smtClean="0"/>
              <a:t>8/5/2016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May 2016 FDP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229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0741-FFFC-484C-9A20-932EB6EBE8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Jan 2016 FDP Meeting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426012" y="168673"/>
            <a:ext cx="7089338" cy="1177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26012" y="292498"/>
            <a:ext cx="7089338" cy="9380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184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562985"/>
            <a:ext cx="4629150" cy="42980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62986"/>
            <a:ext cx="2949178" cy="43060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2D33-3CCC-410F-8F1D-0F8A5A767C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Jan 2016 FDP Meeting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426012" y="292498"/>
            <a:ext cx="7089338" cy="9380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8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577532"/>
            <a:ext cx="4629150" cy="42835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77532"/>
            <a:ext cx="2949178" cy="42914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943B9-A05A-4D5E-B6B0-1365CCDF8B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Jan 2016 FDP Meeting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26012" y="292498"/>
            <a:ext cx="7089338" cy="9380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8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2409-1FF9-4544-A9BE-EB9DB90F8E44}" type="datetime1">
              <a:rPr lang="en-US" smtClean="0"/>
              <a:t>8/5/2016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2016 FDP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426012" y="168673"/>
            <a:ext cx="7089338" cy="1177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26012" y="292498"/>
            <a:ext cx="7089338" cy="926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440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36B90-E202-4CF3-A16D-7100B98417A1}" type="datetime1">
              <a:rPr lang="en-US" smtClean="0"/>
              <a:t>8/5/2016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2016 FDP Meeting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1426012" y="168673"/>
            <a:ext cx="7089338" cy="1177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26012" y="292498"/>
            <a:ext cx="7089338" cy="9380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373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0741-FFFC-484C-9A20-932EB6EBE8B2}" type="datetime1">
              <a:rPr lang="en-US" smtClean="0"/>
              <a:t>8/5/2016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2016 FDP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426012" y="168673"/>
            <a:ext cx="7089338" cy="1177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26012" y="292498"/>
            <a:ext cx="7089338" cy="9380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723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562985"/>
            <a:ext cx="4629150" cy="42980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62986"/>
            <a:ext cx="2949178" cy="43060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2D33-3CCC-410F-8F1D-0F8A5A767CA2}" type="datetime1">
              <a:rPr lang="en-US" smtClean="0"/>
              <a:t>8/5/2016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2016 FDP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426012" y="292498"/>
            <a:ext cx="7089338" cy="9380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092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577532"/>
            <a:ext cx="4629150" cy="42835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77532"/>
            <a:ext cx="2949178" cy="42914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943B9-A05A-4D5E-B6B0-1365CCDF8B5F}" type="datetime1">
              <a:rPr lang="en-US" smtClean="0"/>
              <a:t>8/5/2016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2016 FDP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26012" y="292498"/>
            <a:ext cx="7089338" cy="9380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50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37F0-06D2-436C-894F-61B42436157B}" type="datetimeFigureOut">
              <a:rPr lang="en-US" smtClean="0"/>
              <a:t>8/5/2016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04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9823"/>
            <a:ext cx="7772400" cy="200014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37F0-06D2-436C-894F-61B4243615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36"/>
            <a:ext cx="9144000" cy="120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49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6012" y="292498"/>
            <a:ext cx="7089338" cy="94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61677-4E76-4414-80DC-09C1BD087E3D}" type="datetime1">
              <a:rPr lang="en-US" smtClean="0"/>
              <a:t>8/5/2016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Jan 2016 FDP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4C337-398D-4E1F-9A29-0256C29DC2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86" y="156230"/>
            <a:ext cx="1206986" cy="121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1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96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53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BF3C1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CAC3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28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BF2E1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6012" y="292498"/>
            <a:ext cx="7089338" cy="94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A37F0-06D2-436C-894F-61B4243615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4C337-398D-4E1F-9A29-0256C29DC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86" y="156230"/>
            <a:ext cx="1206986" cy="121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53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BF3C1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CAC3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28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BF2E1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6012" y="292498"/>
            <a:ext cx="7089338" cy="94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61677-4E76-4414-80DC-09C1BD087E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Jan 2016 FDP Meeting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4C337-398D-4E1F-9A29-0256C29DC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86" y="156230"/>
            <a:ext cx="1206986" cy="121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0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53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BF3C1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CAC3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28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BF2E1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6" Type="http://schemas.openxmlformats.org/officeDocument/2006/relationships/tags" Target="../tags/tag7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slideLayout" Target="../slideLayouts/slideLayout8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sites.nationalacademies.org/PGA/fdp/PGA_171219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sites.nationalacademies.org/PGA/fdp/PGA_055835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pwebb@umn.edu" TargetMode="External"/><Relationship Id="rId7" Type="http://schemas.openxmlformats.org/officeDocument/2006/relationships/image" Target="../media/image37.png"/><Relationship Id="rId2" Type="http://schemas.openxmlformats.org/officeDocument/2006/relationships/hyperlink" Target="mailto:ariasl@uw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hyperlink" Target="mailto:jlb@jhu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FDP Expanded Clearinghouse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Lynette Arias, University of Washington</a:t>
            </a:r>
          </a:p>
          <a:p>
            <a:r>
              <a:rPr lang="en-US" dirty="0" smtClean="0"/>
              <a:t>Pamela Webb, University of Minnesota</a:t>
            </a:r>
          </a:p>
          <a:p>
            <a:endParaRPr lang="en-US" dirty="0" smtClean="0"/>
          </a:p>
          <a:p>
            <a:r>
              <a:rPr lang="en-US" dirty="0" smtClean="0"/>
              <a:t>NCURA </a:t>
            </a:r>
            <a:r>
              <a:rPr lang="en-US" dirty="0"/>
              <a:t>Annual  Meeting – August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65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03385" y="1814733"/>
            <a:ext cx="7976381" cy="17584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dirty="0" smtClean="0"/>
              <a:t>REPOSITORY </a:t>
            </a:r>
          </a:p>
          <a:p>
            <a:pPr algn="ctr"/>
            <a:r>
              <a:rPr lang="en-US" b="1" dirty="0" smtClean="0"/>
              <a:t>ON</a:t>
            </a:r>
          </a:p>
          <a:p>
            <a:pPr algn="ctr"/>
            <a:r>
              <a:rPr lang="en-US" b="1" dirty="0" smtClean="0"/>
              <a:t>FDP </a:t>
            </a:r>
          </a:p>
          <a:p>
            <a:pPr algn="ctr"/>
            <a:r>
              <a:rPr lang="en-US" b="1" dirty="0" smtClean="0"/>
              <a:t>WEB SITE</a:t>
            </a:r>
          </a:p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012" y="292498"/>
            <a:ext cx="7521040" cy="9171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Expanded Clearinghouse – Phase I (40  institutions)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Flowchart: Document 5"/>
          <p:cNvSpPr/>
          <p:nvPr/>
        </p:nvSpPr>
        <p:spPr>
          <a:xfrm>
            <a:off x="952192" y="1979021"/>
            <a:ext cx="1339348" cy="1570947"/>
          </a:xfrm>
          <a:prstGeom prst="flowChartDocument">
            <a:avLst/>
          </a:prstGeom>
          <a:solidFill>
            <a:srgbClr val="0523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4" name="Flowchart: Document 13"/>
          <p:cNvSpPr/>
          <p:nvPr/>
        </p:nvSpPr>
        <p:spPr>
          <a:xfrm>
            <a:off x="2597262" y="2002248"/>
            <a:ext cx="1339348" cy="1570947"/>
          </a:xfrm>
          <a:prstGeom prst="flowChartDocument">
            <a:avLst/>
          </a:prstGeom>
          <a:solidFill>
            <a:srgbClr val="FFC6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5" name="Flowchart: Document 14"/>
          <p:cNvSpPr/>
          <p:nvPr/>
        </p:nvSpPr>
        <p:spPr>
          <a:xfrm>
            <a:off x="5452996" y="1990635"/>
            <a:ext cx="1437829" cy="1570947"/>
          </a:xfrm>
          <a:prstGeom prst="flowChartDocumen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6" name="Flowchart: Document 15"/>
          <p:cNvSpPr/>
          <p:nvPr/>
        </p:nvSpPr>
        <p:spPr>
          <a:xfrm>
            <a:off x="7127058" y="1979022"/>
            <a:ext cx="1339348" cy="1570947"/>
          </a:xfrm>
          <a:prstGeom prst="flowChartDocument">
            <a:avLst/>
          </a:prstGeom>
          <a:solidFill>
            <a:srgbClr val="5D28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37096" y="4009291"/>
            <a:ext cx="1332664" cy="618980"/>
          </a:xfrm>
          <a:prstGeom prst="rect">
            <a:avLst/>
          </a:prstGeom>
          <a:solidFill>
            <a:srgbClr val="0523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Johns Hopkins</a:t>
            </a:r>
          </a:p>
        </p:txBody>
      </p:sp>
      <p:pic>
        <p:nvPicPr>
          <p:cNvPr id="26" name="Picture 2" descr="C:\Users\pwebb\AppData\Local\Microsoft\Windows\Temporary Internet Files\Content.IE5\1ND5NDP1\9874307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336" y="5466471"/>
            <a:ext cx="457200" cy="3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webb\AppData\Local\Microsoft\Windows\Temporary Internet Files\Content.IE5\1ND5NDP1\9874307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304" y="4628271"/>
            <a:ext cx="457200" cy="3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7116046" y="4009291"/>
            <a:ext cx="1332664" cy="577949"/>
          </a:xfrm>
          <a:prstGeom prst="rect">
            <a:avLst/>
          </a:prstGeom>
          <a:solidFill>
            <a:srgbClr val="5D28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Washington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551477" y="4009291"/>
            <a:ext cx="1332664" cy="5732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Institute for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Systems Bio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25862" y="4009291"/>
            <a:ext cx="1332664" cy="6189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A0000"/>
                </a:solidFill>
              </a:rPr>
              <a:t>Minnesota</a:t>
            </a:r>
            <a:endParaRPr lang="en-US" b="1" dirty="0">
              <a:solidFill>
                <a:srgbClr val="8A0000"/>
              </a:solidFill>
            </a:endParaRPr>
          </a:p>
        </p:txBody>
      </p:sp>
      <p:pic>
        <p:nvPicPr>
          <p:cNvPr id="39" name="Picture 2" descr="C:\Users\pwebb\AppData\Local\Microsoft\Windows\Temporary Internet Files\Content.IE5\1ND5NDP1\9874307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994" y="5029200"/>
            <a:ext cx="457200" cy="3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pwebb\AppData\Local\Microsoft\Windows\Temporary Internet Files\Content.IE5\1ND5NDP1\9874307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778" y="4726745"/>
            <a:ext cx="457200" cy="3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pwebb\AppData\Local\Microsoft\Windows\Temporary Internet Files\Content.IE5\1ND5NDP1\9874307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704" y="5122985"/>
            <a:ext cx="457200" cy="3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pwebb\AppData\Local\Microsoft\Windows\Temporary Internet Files\Content.IE5\1ND5NDP1\9874307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762" y="6265985"/>
            <a:ext cx="457200" cy="3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pwebb\AppData\Local\Microsoft\Windows\Temporary Internet Files\Content.IE5\1ND5NDP1\9874307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762" y="5887330"/>
            <a:ext cx="457200" cy="3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pwebb\AppData\Local\Microsoft\Windows\Temporary Internet Files\Content.IE5\1ND5NDP1\9874307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209" y="4644683"/>
            <a:ext cx="457200" cy="3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pwebb\AppData\Local\Microsoft\Windows\Temporary Internet Files\Content.IE5\1ND5NDP1\9874307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675" y="5077265"/>
            <a:ext cx="457200" cy="3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pwebb\AppData\Local\Microsoft\Windows\Temporary Internet Files\Content.IE5\1ND5NDP1\9874307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266" y="4651718"/>
            <a:ext cx="457200" cy="3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pwebb\AppData\Local\Microsoft\Windows\Temporary Internet Files\Content.IE5\1ND5NDP1\9874307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832" y="4681025"/>
            <a:ext cx="457200" cy="3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pwebb\AppData\Local\Microsoft\Windows\Temporary Internet Files\Content.IE5\1ND5NDP1\9874307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94" y="5472333"/>
            <a:ext cx="457200" cy="3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Users\pwebb\AppData\Local\Microsoft\Windows\Temporary Internet Files\Content.IE5\1ND5NDP1\9874307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762" y="5519225"/>
            <a:ext cx="457200" cy="3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2054"/>
          <p:cNvSpPr/>
          <p:nvPr/>
        </p:nvSpPr>
        <p:spPr>
          <a:xfrm>
            <a:off x="556239" y="5869746"/>
            <a:ext cx="2891266" cy="8047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/>
              <a:t>SIMPLE EXAMPLE: </a:t>
            </a:r>
          </a:p>
          <a:p>
            <a:r>
              <a:rPr lang="en-US" sz="1400" dirty="0" smtClean="0"/>
              <a:t>4  Standard  Entity Profiles OR </a:t>
            </a:r>
          </a:p>
          <a:p>
            <a:r>
              <a:rPr lang="en-US" sz="1400" dirty="0" smtClean="0"/>
              <a:t>13 Variant  Sub Commitment Forms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143" y="1990635"/>
            <a:ext cx="1333500" cy="95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045" y="1976568"/>
            <a:ext cx="1332665" cy="12744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64" y="1970758"/>
            <a:ext cx="1340375" cy="12802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996" y="2034613"/>
            <a:ext cx="1327632" cy="50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9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</a:t>
            </a:r>
            <a:r>
              <a:rPr lang="en-US" dirty="0" smtClean="0"/>
              <a:t>articipate </a:t>
            </a:r>
            <a:r>
              <a:rPr lang="en-US" dirty="0"/>
              <a:t>as both a </a:t>
            </a:r>
            <a:r>
              <a:rPr lang="en-US" dirty="0" err="1"/>
              <a:t>subrecipient</a:t>
            </a:r>
            <a:r>
              <a:rPr lang="en-US" dirty="0"/>
              <a:t> and as a pass-through </a:t>
            </a:r>
            <a:r>
              <a:rPr lang="en-US" dirty="0" smtClean="0"/>
              <a:t>entity</a:t>
            </a:r>
          </a:p>
          <a:p>
            <a:r>
              <a:rPr lang="en-US" dirty="0" smtClean="0"/>
              <a:t>Agree to Terms of the Pilot</a:t>
            </a:r>
          </a:p>
          <a:p>
            <a:r>
              <a:rPr lang="en-US" dirty="0" smtClean="0"/>
              <a:t>Create profiles  &amp; have approved by Authorized Official</a:t>
            </a:r>
          </a:p>
          <a:p>
            <a:r>
              <a:rPr lang="en-US" dirty="0" smtClean="0"/>
              <a:t>Send profile to Working Group Co-Chair for review</a:t>
            </a:r>
          </a:p>
          <a:p>
            <a:r>
              <a:rPr lang="en-US" dirty="0" smtClean="0"/>
              <a:t>Agree that profile, F&amp;A rate and Audit info can be posted publically</a:t>
            </a:r>
          </a:p>
          <a:p>
            <a:r>
              <a:rPr lang="en-US" dirty="0" smtClean="0"/>
              <a:t>Agree to update profile timely and at least annually</a:t>
            </a:r>
          </a:p>
          <a:p>
            <a:r>
              <a:rPr lang="en-US" dirty="0" smtClean="0"/>
              <a:t>Forego use of other entity form or request for entity info</a:t>
            </a:r>
          </a:p>
          <a:p>
            <a:r>
              <a:rPr lang="en-US" dirty="0" smtClean="0"/>
              <a:t>Track number of subawards issued using this mechanism</a:t>
            </a:r>
          </a:p>
          <a:p>
            <a:r>
              <a:rPr lang="en-US" dirty="0" smtClean="0"/>
              <a:t>Suggest improvements &amp; evaluate at least twice</a:t>
            </a:r>
          </a:p>
          <a:p>
            <a:r>
              <a:rPr lang="en-US" dirty="0" smtClean="0"/>
              <a:t>Optional – </a:t>
            </a:r>
          </a:p>
          <a:p>
            <a:pPr lvl="1"/>
            <a:r>
              <a:rPr lang="en-US" dirty="0" smtClean="0">
                <a:solidFill>
                  <a:srgbClr val="005286"/>
                </a:solidFill>
              </a:rPr>
              <a:t>Help </a:t>
            </a:r>
            <a:r>
              <a:rPr lang="en-US" dirty="0">
                <a:solidFill>
                  <a:srgbClr val="005286"/>
                </a:solidFill>
              </a:rPr>
              <a:t>test the use of a standard </a:t>
            </a:r>
            <a:r>
              <a:rPr lang="en-US" dirty="0" smtClean="0">
                <a:solidFill>
                  <a:srgbClr val="005286"/>
                </a:solidFill>
              </a:rPr>
              <a:t>Letter of Intent &amp; Financial Questionnaire</a:t>
            </a:r>
            <a:endParaRPr lang="en-US" dirty="0">
              <a:solidFill>
                <a:srgbClr val="005286"/>
              </a:solidFill>
            </a:endParaRPr>
          </a:p>
          <a:p>
            <a:pPr lvl="1"/>
            <a:r>
              <a:rPr lang="en-US" dirty="0" smtClean="0">
                <a:solidFill>
                  <a:srgbClr val="005286"/>
                </a:solidFill>
              </a:rPr>
              <a:t>Post link to profile on webpage for use by other FDP institutions and non-FDP institutions</a:t>
            </a:r>
          </a:p>
          <a:p>
            <a:pPr lvl="1"/>
            <a:r>
              <a:rPr lang="en-US" dirty="0" smtClean="0">
                <a:solidFill>
                  <a:srgbClr val="005286"/>
                </a:solidFill>
              </a:rPr>
              <a:t>Can terminate participation at any time</a:t>
            </a:r>
            <a:endParaRPr lang="en-US" dirty="0">
              <a:solidFill>
                <a:srgbClr val="00528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11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251" y="3539393"/>
            <a:ext cx="2054517" cy="133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0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012" y="292498"/>
            <a:ext cx="7398392" cy="9171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Pilot Impact on </a:t>
            </a:r>
            <a:r>
              <a:rPr lang="en-US" dirty="0" err="1" smtClean="0"/>
              <a:t>Subaward</a:t>
            </a:r>
            <a:r>
              <a:rPr lang="en-US" dirty="0" smtClean="0"/>
              <a:t> Lifecycle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9782130"/>
              </p:ext>
            </p:extLst>
          </p:nvPr>
        </p:nvGraphicFramePr>
        <p:xfrm>
          <a:off x="669593" y="1811977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249003" y="1796795"/>
            <a:ext cx="484632" cy="4426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4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Supporting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NOT required as part of the Pilot</a:t>
            </a:r>
          </a:p>
          <a:p>
            <a:r>
              <a:rPr lang="en-US" dirty="0" smtClean="0"/>
              <a:t>But helps support the goals of the pilot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SAMPLE Letter of Intent (LOI)</a:t>
            </a:r>
          </a:p>
          <a:p>
            <a:r>
              <a:rPr lang="en-US" dirty="0" smtClean="0"/>
              <a:t>SAMPLE DRAFT Financial Questionnaire</a:t>
            </a:r>
          </a:p>
          <a:p>
            <a:pPr lvl="1"/>
            <a:r>
              <a:rPr lang="en-US" dirty="0" smtClean="0"/>
              <a:t>for non Single Audit Entities</a:t>
            </a:r>
          </a:p>
          <a:p>
            <a:r>
              <a:rPr lang="en-US" dirty="0" smtClean="0"/>
              <a:t>Transaction/Project Specific Form/Data Set</a:t>
            </a:r>
          </a:p>
          <a:p>
            <a:pPr lvl="1"/>
            <a:r>
              <a:rPr lang="en-US" dirty="0" smtClean="0"/>
              <a:t>Need determined during forms analysis and via Pilot survey</a:t>
            </a:r>
          </a:p>
          <a:p>
            <a:pPr lvl="1"/>
            <a:r>
              <a:rPr lang="en-US" dirty="0" smtClean="0"/>
              <a:t>Shifting to potentially be a component of the FDP Subaward Agreement Template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6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Letter of Intent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Subgroup suggested data set/template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be used when necessary at proposal stage between pilot institutions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nformation </a:t>
            </a:r>
            <a:r>
              <a:rPr lang="en-US" dirty="0"/>
              <a:t>included is minimal in order to reduce administrative </a:t>
            </a:r>
            <a:r>
              <a:rPr lang="en-US" dirty="0" smtClean="0"/>
              <a:t>burden</a:t>
            </a:r>
          </a:p>
          <a:p>
            <a:pPr lvl="1"/>
            <a:r>
              <a:rPr lang="en-US" dirty="0" smtClean="0"/>
              <a:t>Much discussion in subgroup about what really is needed at time of proposal</a:t>
            </a:r>
          </a:p>
          <a:p>
            <a:pPr lvl="1"/>
            <a:r>
              <a:rPr lang="en-US" dirty="0" smtClean="0"/>
              <a:t>Much information is currently collected, but not used</a:t>
            </a:r>
          </a:p>
          <a:p>
            <a:pPr lvl="1"/>
            <a:r>
              <a:rPr lang="en-US" dirty="0" smtClean="0"/>
              <a:t>Compliance certs handled in </a:t>
            </a:r>
            <a:r>
              <a:rPr lang="en-US" dirty="0" err="1" smtClean="0"/>
              <a:t>subaward</a:t>
            </a:r>
            <a:r>
              <a:rPr lang="en-US" dirty="0" smtClean="0"/>
              <a:t> agreement – not needed at proposal stage</a:t>
            </a:r>
            <a:endParaRPr lang="en-US" dirty="0"/>
          </a:p>
          <a:p>
            <a:pPr lvl="1"/>
            <a:r>
              <a:rPr lang="en-US" dirty="0"/>
              <a:t>G</a:t>
            </a:r>
            <a:r>
              <a:rPr lang="en-US" dirty="0" smtClean="0"/>
              <a:t>oal - provide PTEs </a:t>
            </a:r>
            <a:r>
              <a:rPr lang="en-US" dirty="0"/>
              <a:t>the info they need and encourage them not to send forms at proposal time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72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Jan 2016 FDP Meeting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571" y="292498"/>
            <a:ext cx="5432996" cy="652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5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Questionnaire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Available for Entities </a:t>
            </a:r>
            <a:r>
              <a:rPr lang="en-US" u="sng" dirty="0" smtClean="0"/>
              <a:t>NOT</a:t>
            </a:r>
            <a:r>
              <a:rPr lang="en-US" dirty="0" smtClean="0"/>
              <a:t> subject to Single Audit</a:t>
            </a:r>
          </a:p>
          <a:p>
            <a:r>
              <a:rPr lang="en-US" dirty="0" smtClean="0"/>
              <a:t>Series of questions to help assess Entity overall</a:t>
            </a:r>
          </a:p>
          <a:p>
            <a:r>
              <a:rPr lang="en-US" dirty="0" smtClean="0"/>
              <a:t>Matches very closely with NSF Financial Management Systems Questionnaire:</a:t>
            </a:r>
          </a:p>
          <a:p>
            <a:pPr lvl="1"/>
            <a:r>
              <a:rPr lang="en-US" dirty="0" smtClean="0"/>
              <a:t>General Information</a:t>
            </a:r>
          </a:p>
          <a:p>
            <a:pPr lvl="1"/>
            <a:r>
              <a:rPr lang="en-US" dirty="0" smtClean="0"/>
              <a:t>Fiscal Responsibility and Internal Controls</a:t>
            </a:r>
          </a:p>
          <a:p>
            <a:pPr lvl="1"/>
            <a:r>
              <a:rPr lang="en-US" dirty="0" smtClean="0"/>
              <a:t>Accounting System</a:t>
            </a:r>
          </a:p>
          <a:p>
            <a:pPr lvl="1"/>
            <a:r>
              <a:rPr lang="en-US" dirty="0" smtClean="0"/>
              <a:t>Facilities &amp; Administrative Costs</a:t>
            </a:r>
          </a:p>
          <a:p>
            <a:pPr lvl="1"/>
            <a:r>
              <a:rPr lang="en-US" dirty="0" smtClean="0"/>
              <a:t>Cost Sharing</a:t>
            </a:r>
          </a:p>
          <a:p>
            <a:pPr lvl="1"/>
            <a:r>
              <a:rPr lang="en-US" dirty="0" smtClean="0"/>
              <a:t>Funds Management</a:t>
            </a:r>
          </a:p>
          <a:p>
            <a:pPr lvl="1"/>
            <a:r>
              <a:rPr lang="en-US" dirty="0" smtClean="0"/>
              <a:t>Personnel </a:t>
            </a:r>
          </a:p>
          <a:p>
            <a:pPr lvl="1"/>
            <a:r>
              <a:rPr lang="en-US" dirty="0" smtClean="0"/>
              <a:t>Procurement</a:t>
            </a:r>
          </a:p>
          <a:p>
            <a:pPr lvl="1"/>
            <a:r>
              <a:rPr lang="en-US" dirty="0" smtClean="0"/>
              <a:t>Property Management</a:t>
            </a:r>
          </a:p>
          <a:p>
            <a:pPr lvl="1"/>
            <a:r>
              <a:rPr lang="en-US" dirty="0" smtClean="0"/>
              <a:t>Cost Transfers</a:t>
            </a:r>
          </a:p>
          <a:p>
            <a:pPr lvl="1"/>
            <a:r>
              <a:rPr lang="en-US" dirty="0" smtClean="0"/>
              <a:t>Program Income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090082" y="3435658"/>
            <a:ext cx="2281561" cy="13849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Smart Form Under Construction!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00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Cohort 1 Go-live Steps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5453658"/>
              </p:ext>
            </p:extLst>
          </p:nvPr>
        </p:nvGraphicFramePr>
        <p:xfrm>
          <a:off x="628650" y="1825625"/>
          <a:ext cx="821848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85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999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1/10/2016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Proposal approved by Executive Committee!!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1/22/2016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Entities Authorized Official approvals obtained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January 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Instructions developed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2/10/2016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Welcome Packets distributed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2/17 &amp; 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Welcome Calls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3/1/2016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Deadline for submission of Entity Profiles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Feb</a:t>
                      </a:r>
                      <a:r>
                        <a:rPr lang="en-US" baseline="0" dirty="0" smtClean="0"/>
                        <a:t> &amp; March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Piloteers</a:t>
                      </a:r>
                      <a:r>
                        <a:rPr lang="en-US" dirty="0" smtClean="0"/>
                        <a:t> ready their institutions for Pilot Go-Live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3/28/2016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Go-live for Pilot use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of Entity Profiles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4/29/2016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Gathered preliminary tracking info from Working Group members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6/30/2016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</a:t>
                      </a:r>
                      <a:r>
                        <a:rPr lang="en-US" baseline="0" dirty="0" smtClean="0"/>
                        <a:t> date of first official period for Pilot Tracking Forms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17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163" y="0"/>
            <a:ext cx="1835837" cy="183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39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011" y="292498"/>
            <a:ext cx="7628181" cy="9171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Cohort 1 Pilot Entities – “</a:t>
            </a:r>
            <a:r>
              <a:rPr lang="en-US" dirty="0" err="1" smtClean="0"/>
              <a:t>Piloteers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40 FDP Member Institutions</a:t>
            </a:r>
          </a:p>
          <a:p>
            <a:pPr lvl="1"/>
            <a:r>
              <a:rPr lang="en-US" dirty="0" smtClean="0"/>
              <a:t>Large Public &amp; Private</a:t>
            </a:r>
          </a:p>
          <a:p>
            <a:pPr lvl="1"/>
            <a:r>
              <a:rPr lang="en-US" dirty="0"/>
              <a:t>Institutions of all sizes!</a:t>
            </a:r>
          </a:p>
          <a:p>
            <a:pPr lvl="1"/>
            <a:r>
              <a:rPr lang="en-US" dirty="0" smtClean="0"/>
              <a:t>Emerging Research Institutions (ERI)</a:t>
            </a:r>
          </a:p>
          <a:p>
            <a:pPr lvl="1"/>
            <a:r>
              <a:rPr lang="en-US" dirty="0" smtClean="0"/>
              <a:t>Wide range of total funding per Institution </a:t>
            </a:r>
          </a:p>
          <a:p>
            <a:r>
              <a:rPr lang="en-US" dirty="0" smtClean="0"/>
              <a:t>53 Entity Profiles</a:t>
            </a:r>
          </a:p>
          <a:p>
            <a:pPr lvl="1"/>
            <a:r>
              <a:rPr lang="en-US" dirty="0" smtClean="0"/>
              <a:t>Multiple campuses</a:t>
            </a:r>
          </a:p>
          <a:p>
            <a:pPr lvl="1"/>
            <a:r>
              <a:rPr lang="en-US" dirty="0" smtClean="0"/>
              <a:t>Sub entities</a:t>
            </a:r>
          </a:p>
          <a:p>
            <a:pPr lvl="1"/>
            <a:r>
              <a:rPr lang="en-US" dirty="0" smtClean="0"/>
              <a:t>Multiple DUNS #s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18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72" y="3579125"/>
            <a:ext cx="18573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8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162" y="1487361"/>
            <a:ext cx="2906120" cy="518639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5600" dirty="0">
                <a:solidFill>
                  <a:srgbClr val="052379"/>
                </a:solidFill>
              </a:rPr>
              <a:t>Augusta University Research Institute</a:t>
            </a:r>
          </a:p>
          <a:p>
            <a:r>
              <a:rPr lang="en-US" sz="5600" dirty="0" smtClean="0">
                <a:solidFill>
                  <a:srgbClr val="052379"/>
                </a:solidFill>
              </a:rPr>
              <a:t>Brandeis University</a:t>
            </a:r>
          </a:p>
          <a:p>
            <a:r>
              <a:rPr lang="en-US" sz="5600" dirty="0" smtClean="0">
                <a:solidFill>
                  <a:srgbClr val="FF0000"/>
                </a:solidFill>
              </a:rPr>
              <a:t>Brown University</a:t>
            </a:r>
          </a:p>
          <a:p>
            <a:r>
              <a:rPr lang="en-US" sz="5600" dirty="0" smtClean="0">
                <a:solidFill>
                  <a:srgbClr val="052379"/>
                </a:solidFill>
              </a:rPr>
              <a:t>California Institute of Technology</a:t>
            </a:r>
          </a:p>
          <a:p>
            <a:r>
              <a:rPr lang="en-US" sz="5600" dirty="0" smtClean="0">
                <a:solidFill>
                  <a:srgbClr val="052379"/>
                </a:solidFill>
              </a:rPr>
              <a:t>Cedars-Sinai Health </a:t>
            </a:r>
            <a:r>
              <a:rPr lang="en-US" sz="5600" dirty="0">
                <a:solidFill>
                  <a:srgbClr val="052379"/>
                </a:solidFill>
              </a:rPr>
              <a:t>Systems</a:t>
            </a:r>
          </a:p>
          <a:p>
            <a:r>
              <a:rPr lang="en-US" sz="5600" dirty="0" smtClean="0">
                <a:solidFill>
                  <a:srgbClr val="052379"/>
                </a:solidFill>
              </a:rPr>
              <a:t>Dana-Farber </a:t>
            </a:r>
            <a:r>
              <a:rPr lang="en-US" sz="5600" dirty="0">
                <a:solidFill>
                  <a:srgbClr val="052379"/>
                </a:solidFill>
              </a:rPr>
              <a:t>Cancer Institute</a:t>
            </a:r>
          </a:p>
          <a:p>
            <a:r>
              <a:rPr lang="en-US" sz="5600" dirty="0">
                <a:solidFill>
                  <a:srgbClr val="052379"/>
                </a:solidFill>
              </a:rPr>
              <a:t>Duke </a:t>
            </a:r>
            <a:r>
              <a:rPr lang="en-US" sz="5600" dirty="0" smtClean="0">
                <a:solidFill>
                  <a:srgbClr val="052379"/>
                </a:solidFill>
              </a:rPr>
              <a:t>University</a:t>
            </a:r>
            <a:endParaRPr lang="en-US" sz="5600" dirty="0">
              <a:solidFill>
                <a:srgbClr val="052379"/>
              </a:solidFill>
            </a:endParaRPr>
          </a:p>
          <a:p>
            <a:r>
              <a:rPr lang="en-US" sz="5600" dirty="0" smtClean="0">
                <a:solidFill>
                  <a:srgbClr val="FF0000"/>
                </a:solidFill>
              </a:rPr>
              <a:t>Florida State University</a:t>
            </a:r>
          </a:p>
          <a:p>
            <a:r>
              <a:rPr lang="en-US" sz="5600" dirty="0" smtClean="0">
                <a:solidFill>
                  <a:srgbClr val="052379"/>
                </a:solidFill>
              </a:rPr>
              <a:t>Georgia Institute of Technology</a:t>
            </a:r>
          </a:p>
          <a:p>
            <a:r>
              <a:rPr lang="en-US" sz="5600" dirty="0" smtClean="0">
                <a:solidFill>
                  <a:srgbClr val="052379"/>
                </a:solidFill>
              </a:rPr>
              <a:t>Harvard </a:t>
            </a:r>
            <a:r>
              <a:rPr lang="en-US" sz="5600" dirty="0">
                <a:solidFill>
                  <a:srgbClr val="052379"/>
                </a:solidFill>
              </a:rPr>
              <a:t>Medical School</a:t>
            </a:r>
          </a:p>
          <a:p>
            <a:r>
              <a:rPr lang="en-US" sz="5600" dirty="0" smtClean="0">
                <a:solidFill>
                  <a:srgbClr val="052379"/>
                </a:solidFill>
              </a:rPr>
              <a:t>Harvard T.H. Chan School of Public Health</a:t>
            </a:r>
          </a:p>
          <a:p>
            <a:r>
              <a:rPr lang="en-US" sz="5600" dirty="0">
                <a:solidFill>
                  <a:srgbClr val="052379"/>
                </a:solidFill>
              </a:rPr>
              <a:t>Harvard </a:t>
            </a:r>
            <a:r>
              <a:rPr lang="en-US" sz="5600" dirty="0" smtClean="0">
                <a:solidFill>
                  <a:srgbClr val="052379"/>
                </a:solidFill>
              </a:rPr>
              <a:t>University</a:t>
            </a:r>
            <a:endParaRPr lang="en-US" sz="5600" dirty="0">
              <a:solidFill>
                <a:srgbClr val="052379"/>
              </a:solidFill>
            </a:endParaRPr>
          </a:p>
          <a:p>
            <a:r>
              <a:rPr lang="en-US" sz="5600" dirty="0" smtClean="0">
                <a:solidFill>
                  <a:srgbClr val="FF0000"/>
                </a:solidFill>
              </a:rPr>
              <a:t>Johns Hopkins University</a:t>
            </a:r>
          </a:p>
          <a:p>
            <a:r>
              <a:rPr lang="en-US" sz="5600" dirty="0" smtClean="0">
                <a:solidFill>
                  <a:srgbClr val="FF0000"/>
                </a:solidFill>
              </a:rPr>
              <a:t>Icahn School of Medicine at Mount Sinai</a:t>
            </a:r>
          </a:p>
          <a:p>
            <a:r>
              <a:rPr lang="en-US" sz="5600" dirty="0" smtClean="0">
                <a:solidFill>
                  <a:srgbClr val="FF0000"/>
                </a:solidFill>
              </a:rPr>
              <a:t>Institute for Systems Biology</a:t>
            </a:r>
          </a:p>
          <a:p>
            <a:r>
              <a:rPr lang="en-US" sz="5600" dirty="0" smtClean="0">
                <a:solidFill>
                  <a:srgbClr val="052379"/>
                </a:solidFill>
              </a:rPr>
              <a:t>Michigan Technological University</a:t>
            </a:r>
          </a:p>
          <a:p>
            <a:endParaRPr lang="en-US" dirty="0"/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305317" y="1500762"/>
            <a:ext cx="2836175" cy="5357238"/>
          </a:xfrm>
        </p:spPr>
        <p:txBody>
          <a:bodyPr>
            <a:noAutofit/>
          </a:bodyPr>
          <a:lstStyle/>
          <a:p>
            <a:r>
              <a:rPr lang="en-US" sz="1400" dirty="0" smtClean="0">
                <a:solidFill>
                  <a:srgbClr val="052379"/>
                </a:solidFill>
              </a:rPr>
              <a:t>New York University, Washington Square Campus</a:t>
            </a:r>
          </a:p>
          <a:p>
            <a:r>
              <a:rPr lang="en-US" sz="1400" dirty="0">
                <a:solidFill>
                  <a:srgbClr val="052379"/>
                </a:solidFill>
              </a:rPr>
              <a:t>Northern Illinois </a:t>
            </a:r>
            <a:r>
              <a:rPr lang="en-US" sz="1400" dirty="0" smtClean="0">
                <a:solidFill>
                  <a:srgbClr val="052379"/>
                </a:solidFill>
              </a:rPr>
              <a:t>University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Northwestern </a:t>
            </a:r>
            <a:r>
              <a:rPr lang="en-US" sz="1400" dirty="0">
                <a:solidFill>
                  <a:srgbClr val="FF0000"/>
                </a:solidFill>
              </a:rPr>
              <a:t>University, Evanston Campus</a:t>
            </a:r>
          </a:p>
          <a:p>
            <a:r>
              <a:rPr lang="en-US" sz="1400" dirty="0" smtClean="0">
                <a:solidFill>
                  <a:srgbClr val="052379"/>
                </a:solidFill>
              </a:rPr>
              <a:t>Oregon </a:t>
            </a:r>
            <a:r>
              <a:rPr lang="en-US" sz="1400" dirty="0">
                <a:solidFill>
                  <a:srgbClr val="052379"/>
                </a:solidFill>
              </a:rPr>
              <a:t>Health &amp; Science University</a:t>
            </a:r>
          </a:p>
          <a:p>
            <a:r>
              <a:rPr lang="en-US" sz="1400" dirty="0">
                <a:solidFill>
                  <a:srgbClr val="052379"/>
                </a:solidFill>
              </a:rPr>
              <a:t>Partners </a:t>
            </a:r>
            <a:r>
              <a:rPr lang="en-US" sz="1400" dirty="0" smtClean="0">
                <a:solidFill>
                  <a:srgbClr val="052379"/>
                </a:solidFill>
              </a:rPr>
              <a:t>HealthCare</a:t>
            </a:r>
          </a:p>
          <a:p>
            <a:pPr lvl="1"/>
            <a:r>
              <a:rPr lang="en-US" sz="1200" dirty="0" smtClean="0">
                <a:solidFill>
                  <a:srgbClr val="052379"/>
                </a:solidFill>
              </a:rPr>
              <a:t>Brigham and Women’s Hospital</a:t>
            </a:r>
          </a:p>
          <a:p>
            <a:pPr lvl="1"/>
            <a:r>
              <a:rPr lang="en-US" sz="1200" dirty="0">
                <a:solidFill>
                  <a:srgbClr val="052379"/>
                </a:solidFill>
              </a:rPr>
              <a:t>Massachusetts General </a:t>
            </a:r>
            <a:r>
              <a:rPr lang="en-US" sz="1200" dirty="0" smtClean="0">
                <a:solidFill>
                  <a:srgbClr val="052379"/>
                </a:solidFill>
              </a:rPr>
              <a:t>Hospital</a:t>
            </a:r>
          </a:p>
          <a:p>
            <a:pPr lvl="1"/>
            <a:r>
              <a:rPr lang="en-US" sz="1200" dirty="0" smtClean="0">
                <a:solidFill>
                  <a:srgbClr val="052379"/>
                </a:solidFill>
              </a:rPr>
              <a:t>McLean Hospital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Purdue </a:t>
            </a:r>
            <a:r>
              <a:rPr lang="en-US" sz="1400" dirty="0">
                <a:solidFill>
                  <a:srgbClr val="FF0000"/>
                </a:solidFill>
              </a:rPr>
              <a:t>University</a:t>
            </a:r>
          </a:p>
          <a:p>
            <a:r>
              <a:rPr lang="en-US" sz="1400" dirty="0">
                <a:solidFill>
                  <a:srgbClr val="052379"/>
                </a:solidFill>
              </a:rPr>
              <a:t>Syracuse University</a:t>
            </a:r>
            <a:endParaRPr lang="en-US" sz="1400" dirty="0" smtClean="0">
              <a:solidFill>
                <a:srgbClr val="052379"/>
              </a:solidFill>
            </a:endParaRPr>
          </a:p>
          <a:p>
            <a:r>
              <a:rPr lang="en-US" sz="1400" dirty="0" smtClean="0">
                <a:solidFill>
                  <a:srgbClr val="052379"/>
                </a:solidFill>
              </a:rPr>
              <a:t>Tufts </a:t>
            </a:r>
            <a:r>
              <a:rPr lang="en-US" sz="1400" dirty="0">
                <a:solidFill>
                  <a:srgbClr val="052379"/>
                </a:solidFill>
              </a:rPr>
              <a:t>University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University </a:t>
            </a:r>
            <a:r>
              <a:rPr lang="en-US" sz="1400" dirty="0">
                <a:solidFill>
                  <a:srgbClr val="FF0000"/>
                </a:solidFill>
              </a:rPr>
              <a:t>of Alabama</a:t>
            </a:r>
          </a:p>
          <a:p>
            <a:r>
              <a:rPr lang="en-US" sz="1400" dirty="0" smtClean="0">
                <a:solidFill>
                  <a:srgbClr val="052379"/>
                </a:solidFill>
              </a:rPr>
              <a:t>University of Alabama, Huntsville</a:t>
            </a:r>
          </a:p>
          <a:p>
            <a:r>
              <a:rPr lang="en-US" sz="1400" dirty="0" smtClean="0">
                <a:solidFill>
                  <a:srgbClr val="052379"/>
                </a:solidFill>
              </a:rPr>
              <a:t>University of Arkansas  for Medical Sciences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Cohort 1 Pilot Entities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80628" y="658976"/>
            <a:ext cx="180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Red = Beta Tester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265191" y="1487360"/>
            <a:ext cx="2836175" cy="51260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53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BF3C1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CAC3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28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BF2E1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052379"/>
                </a:solidFill>
              </a:rPr>
              <a:t>University  of </a:t>
            </a:r>
            <a:r>
              <a:rPr lang="en-US" sz="1400" dirty="0" smtClean="0">
                <a:solidFill>
                  <a:srgbClr val="052379"/>
                </a:solidFill>
              </a:rPr>
              <a:t>Cincinnati</a:t>
            </a:r>
          </a:p>
          <a:p>
            <a:r>
              <a:rPr lang="en-US" sz="1400" dirty="0" smtClean="0">
                <a:solidFill>
                  <a:srgbClr val="052379"/>
                </a:solidFill>
              </a:rPr>
              <a:t>University </a:t>
            </a:r>
            <a:r>
              <a:rPr lang="en-US" sz="1400" dirty="0">
                <a:solidFill>
                  <a:srgbClr val="052379"/>
                </a:solidFill>
              </a:rPr>
              <a:t>of Florida</a:t>
            </a:r>
          </a:p>
          <a:p>
            <a:r>
              <a:rPr lang="en-US" sz="1400" dirty="0">
                <a:solidFill>
                  <a:srgbClr val="052379"/>
                </a:solidFill>
              </a:rPr>
              <a:t>University of Kansas</a:t>
            </a:r>
          </a:p>
          <a:p>
            <a:r>
              <a:rPr lang="en-US" sz="1400" dirty="0" smtClean="0">
                <a:solidFill>
                  <a:srgbClr val="052379"/>
                </a:solidFill>
              </a:rPr>
              <a:t>University </a:t>
            </a:r>
            <a:r>
              <a:rPr lang="en-US" sz="1400" dirty="0">
                <a:solidFill>
                  <a:srgbClr val="052379"/>
                </a:solidFill>
              </a:rPr>
              <a:t>of Miami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University </a:t>
            </a:r>
            <a:r>
              <a:rPr lang="en-US" sz="1400" dirty="0">
                <a:solidFill>
                  <a:srgbClr val="FF0000"/>
                </a:solidFill>
              </a:rPr>
              <a:t>of Minnesota</a:t>
            </a:r>
          </a:p>
          <a:p>
            <a:r>
              <a:rPr lang="en-US" sz="1400" dirty="0" smtClean="0">
                <a:solidFill>
                  <a:srgbClr val="052379"/>
                </a:solidFill>
              </a:rPr>
              <a:t>University of South Alabama</a:t>
            </a:r>
          </a:p>
          <a:p>
            <a:r>
              <a:rPr lang="en-US" sz="1400" dirty="0" smtClean="0">
                <a:solidFill>
                  <a:srgbClr val="052379"/>
                </a:solidFill>
              </a:rPr>
              <a:t>University </a:t>
            </a:r>
            <a:r>
              <a:rPr lang="en-US" sz="1400" dirty="0">
                <a:solidFill>
                  <a:srgbClr val="052379"/>
                </a:solidFill>
              </a:rPr>
              <a:t>of </a:t>
            </a:r>
            <a:r>
              <a:rPr lang="en-US" sz="1400" dirty="0" smtClean="0">
                <a:solidFill>
                  <a:srgbClr val="052379"/>
                </a:solidFill>
              </a:rPr>
              <a:t>Tennessee, Knoxville</a:t>
            </a:r>
            <a:endParaRPr lang="en-US" sz="1400" dirty="0">
              <a:solidFill>
                <a:srgbClr val="052379"/>
              </a:solidFill>
            </a:endParaRPr>
          </a:p>
          <a:p>
            <a:r>
              <a:rPr lang="en-US" sz="1400" dirty="0" smtClean="0">
                <a:solidFill>
                  <a:srgbClr val="052379"/>
                </a:solidFill>
              </a:rPr>
              <a:t>University </a:t>
            </a:r>
            <a:r>
              <a:rPr lang="en-US" sz="1400" dirty="0">
                <a:solidFill>
                  <a:srgbClr val="052379"/>
                </a:solidFill>
              </a:rPr>
              <a:t>of Tennessee Health Sciences </a:t>
            </a:r>
            <a:r>
              <a:rPr lang="en-US" sz="1400" dirty="0" smtClean="0">
                <a:solidFill>
                  <a:srgbClr val="052379"/>
                </a:solidFill>
              </a:rPr>
              <a:t>Center</a:t>
            </a:r>
          </a:p>
          <a:p>
            <a:r>
              <a:rPr lang="en-US" sz="1400" dirty="0" smtClean="0">
                <a:solidFill>
                  <a:srgbClr val="052379"/>
                </a:solidFill>
              </a:rPr>
              <a:t>University of Texas Medical Branch at Galveston</a:t>
            </a:r>
            <a:endParaRPr lang="en-US" sz="1400" dirty="0">
              <a:solidFill>
                <a:srgbClr val="052379"/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University of Texas at </a:t>
            </a:r>
            <a:r>
              <a:rPr lang="en-US" sz="1400" dirty="0" smtClean="0">
                <a:solidFill>
                  <a:srgbClr val="FF0000"/>
                </a:solidFill>
              </a:rPr>
              <a:t>Austin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University of Washington</a:t>
            </a:r>
            <a:endParaRPr lang="en-US" sz="1400" dirty="0"/>
          </a:p>
          <a:p>
            <a:r>
              <a:rPr lang="en-US" sz="1400" dirty="0" smtClean="0">
                <a:solidFill>
                  <a:srgbClr val="FF0000"/>
                </a:solidFill>
              </a:rPr>
              <a:t>University </a:t>
            </a:r>
            <a:r>
              <a:rPr lang="en-US" sz="1400" dirty="0">
                <a:solidFill>
                  <a:srgbClr val="FF0000"/>
                </a:solidFill>
              </a:rPr>
              <a:t>of Wisconsin</a:t>
            </a:r>
          </a:p>
          <a:p>
            <a:r>
              <a:rPr lang="en-US" sz="1400" dirty="0">
                <a:solidFill>
                  <a:srgbClr val="052379"/>
                </a:solidFill>
              </a:rPr>
              <a:t>Vanderbilt </a:t>
            </a:r>
            <a:r>
              <a:rPr lang="en-US" sz="1400" dirty="0" smtClean="0">
                <a:solidFill>
                  <a:srgbClr val="052379"/>
                </a:solidFill>
              </a:rPr>
              <a:t>University</a:t>
            </a:r>
            <a:endParaRPr lang="en-US" sz="1400" dirty="0">
              <a:solidFill>
                <a:srgbClr val="052379"/>
              </a:solidFill>
            </a:endParaRPr>
          </a:p>
          <a:p>
            <a:r>
              <a:rPr lang="en-US" sz="1400" dirty="0">
                <a:solidFill>
                  <a:srgbClr val="052379"/>
                </a:solidFill>
              </a:rPr>
              <a:t>Washington University</a:t>
            </a:r>
          </a:p>
          <a:p>
            <a:r>
              <a:rPr lang="en-US" sz="1400" dirty="0">
                <a:solidFill>
                  <a:srgbClr val="052379"/>
                </a:solidFill>
              </a:rPr>
              <a:t>Wayne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8927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FDP Overview</a:t>
            </a:r>
          </a:p>
          <a:p>
            <a:r>
              <a:rPr lang="en-US" dirty="0" smtClean="0"/>
              <a:t>Pilot Background and Overview</a:t>
            </a:r>
          </a:p>
          <a:p>
            <a:r>
              <a:rPr lang="en-US" dirty="0" smtClean="0"/>
              <a:t>Phase 1 – Excel Repository</a:t>
            </a:r>
          </a:p>
          <a:p>
            <a:r>
              <a:rPr lang="en-US" dirty="0" smtClean="0"/>
              <a:t>Phase 2 – Web based system development</a:t>
            </a:r>
          </a:p>
          <a:p>
            <a:r>
              <a:rPr lang="en-US" dirty="0" smtClean="0"/>
              <a:t>Opportunities for involvement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861134" y="4802819"/>
            <a:ext cx="7350711" cy="949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FDP Expanded Clearinghouse Web Site: </a:t>
            </a:r>
          </a:p>
          <a:p>
            <a:pPr algn="ctr"/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sites.nationalacademies.org/PGA/fdp/PGA_055835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Cohort 1 Pilot Entity - Distribution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20</a:t>
            </a:fld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263" y="1501253"/>
            <a:ext cx="8243247" cy="481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6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Cohort 1 – Survey &amp;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71633"/>
            <a:ext cx="8278586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Assess Roll-Out – very high satisfaction rating!</a:t>
            </a:r>
          </a:p>
          <a:p>
            <a:pPr lvl="1"/>
            <a:r>
              <a:rPr lang="en-US" dirty="0" smtClean="0"/>
              <a:t>Utilized feedback for Cohort 2 rollout</a:t>
            </a:r>
          </a:p>
          <a:p>
            <a:r>
              <a:rPr lang="en-US" dirty="0" smtClean="0"/>
              <a:t>Baseline </a:t>
            </a:r>
            <a:r>
              <a:rPr lang="en-US" dirty="0"/>
              <a:t>for Potential Time Saved</a:t>
            </a:r>
          </a:p>
          <a:p>
            <a:pPr lvl="1"/>
            <a:r>
              <a:rPr lang="en-US" dirty="0" smtClean="0"/>
              <a:t>Hours </a:t>
            </a:r>
            <a:r>
              <a:rPr lang="en-US" dirty="0"/>
              <a:t>to gather data </a:t>
            </a:r>
            <a:r>
              <a:rPr lang="en-US" dirty="0" smtClean="0"/>
              <a:t>&amp; complete Entity Profile – 67% &lt;2 </a:t>
            </a:r>
            <a:r>
              <a:rPr lang="en-US" dirty="0" err="1" smtClean="0"/>
              <a:t>hrs</a:t>
            </a:r>
            <a:endParaRPr lang="en-US" dirty="0" smtClean="0"/>
          </a:p>
          <a:p>
            <a:pPr lvl="1"/>
            <a:r>
              <a:rPr lang="en-US" dirty="0"/>
              <a:t>Average </a:t>
            </a:r>
            <a:r>
              <a:rPr lang="en-US" dirty="0" smtClean="0"/>
              <a:t>estimated hours </a:t>
            </a:r>
            <a:r>
              <a:rPr lang="en-US" dirty="0"/>
              <a:t>as a PTE to disseminate</a:t>
            </a:r>
            <a:br>
              <a:rPr lang="en-US" dirty="0"/>
            </a:br>
            <a:r>
              <a:rPr lang="en-US" dirty="0" smtClean="0"/>
              <a:t>&amp; review </a:t>
            </a:r>
            <a:r>
              <a:rPr lang="en-US" dirty="0" err="1"/>
              <a:t>subrecipient</a:t>
            </a:r>
            <a:r>
              <a:rPr lang="en-US" dirty="0"/>
              <a:t> commitment </a:t>
            </a:r>
            <a:r>
              <a:rPr lang="en-US" dirty="0" smtClean="0"/>
              <a:t>forms – 80% &lt; 2hrs</a:t>
            </a:r>
            <a:endParaRPr lang="en-US" dirty="0"/>
          </a:p>
          <a:p>
            <a:pPr lvl="1"/>
            <a:r>
              <a:rPr lang="en-US" dirty="0" smtClean="0"/>
              <a:t>Average estimated hours </a:t>
            </a:r>
            <a:r>
              <a:rPr lang="en-US" dirty="0"/>
              <a:t>as a </a:t>
            </a:r>
            <a:r>
              <a:rPr lang="en-US" dirty="0" err="1"/>
              <a:t>subrecipient</a:t>
            </a:r>
            <a:r>
              <a:rPr lang="en-US" dirty="0"/>
              <a:t> to complete </a:t>
            </a:r>
            <a:r>
              <a:rPr lang="en-US" dirty="0" err="1"/>
              <a:t>subrecipient</a:t>
            </a:r>
            <a:r>
              <a:rPr lang="en-US" dirty="0"/>
              <a:t> commitment </a:t>
            </a:r>
            <a:r>
              <a:rPr lang="en-US" dirty="0" smtClean="0"/>
              <a:t>forms – 87% &lt; 2hrs</a:t>
            </a:r>
          </a:p>
          <a:p>
            <a:r>
              <a:rPr lang="en-US" dirty="0"/>
              <a:t>Quarter 1:  3/28/16 – </a:t>
            </a:r>
            <a:r>
              <a:rPr lang="en-US" dirty="0" smtClean="0"/>
              <a:t>6/30/16. Deadline 7/15/16</a:t>
            </a:r>
            <a:endParaRPr lang="en-US" dirty="0"/>
          </a:p>
          <a:p>
            <a:r>
              <a:rPr lang="en-US" dirty="0"/>
              <a:t>Compilation and analysis in process currently</a:t>
            </a:r>
          </a:p>
          <a:p>
            <a:r>
              <a:rPr lang="en-US" dirty="0"/>
              <a:t>Results planned to be shared at Sept FDP Meeting, and on Pilot webpage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46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Cohort 2 Go-live Steps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741459"/>
              </p:ext>
            </p:extLst>
          </p:nvPr>
        </p:nvGraphicFramePr>
        <p:xfrm>
          <a:off x="628650" y="1825625"/>
          <a:ext cx="821848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1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77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5/3/2016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Call</a:t>
                      </a:r>
                      <a:r>
                        <a:rPr lang="en-US" baseline="0" dirty="0" smtClean="0"/>
                        <a:t> for volunteers for Cohort 2 sent to FDP main email list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Week of 5/16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Call to Entities</a:t>
                      </a:r>
                      <a:r>
                        <a:rPr lang="en-US" baseline="0" dirty="0" smtClean="0"/>
                        <a:t> recommended by Working Group for Cohort 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6/3/2016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Email</a:t>
                      </a:r>
                      <a:r>
                        <a:rPr lang="en-US" baseline="0" dirty="0" smtClean="0"/>
                        <a:t> sent to Cohort 2 volunteers re: obtaining Authorized Approval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6/17/2016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Entities Authorized</a:t>
                      </a:r>
                      <a:r>
                        <a:rPr lang="en-US" baseline="0" dirty="0" smtClean="0"/>
                        <a:t> Official approvals due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7/6/2016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Welcome Packets distributed via email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7/14 &amp; 7/22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Welcome Calls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7/29/2016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Deadline for submission of Entity Profiles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July / Aug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Piloteers</a:t>
                      </a:r>
                      <a:r>
                        <a:rPr lang="en-US" dirty="0" smtClean="0"/>
                        <a:t> ready their institutions for Pilot Go-Live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8/15/2016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TENTATIVE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Go-live for Pilot use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of Entity Profiles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9/30/2016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Tentative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End</a:t>
                      </a:r>
                      <a:r>
                        <a:rPr lang="en-US" baseline="0" dirty="0" smtClean="0"/>
                        <a:t> date of first official period for Pilot Tracking Forms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22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163" y="0"/>
            <a:ext cx="1835837" cy="183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2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Cohort 2 Pilot Entities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549" y="1562987"/>
            <a:ext cx="3242930" cy="5135526"/>
          </a:xfrm>
        </p:spPr>
        <p:txBody>
          <a:bodyPr numCol="1">
            <a:noAutofit/>
          </a:bodyPr>
          <a:lstStyle/>
          <a:p>
            <a:pPr>
              <a:lnSpc>
                <a:spcPct val="80000"/>
              </a:lnSpc>
            </a:pPr>
            <a:r>
              <a:rPr lang="en-US" sz="1400" dirty="0">
                <a:solidFill>
                  <a:srgbClr val="052379"/>
                </a:solidFill>
              </a:rPr>
              <a:t>Arizona State University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rgbClr val="052379"/>
                </a:solidFill>
              </a:rPr>
              <a:t>Case Western Reserve University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rgbClr val="052379"/>
                </a:solidFill>
              </a:rPr>
              <a:t>Clemson University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rgbClr val="052379"/>
                </a:solidFill>
              </a:rPr>
              <a:t>Colorado State University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rgbClr val="052379"/>
                </a:solidFill>
              </a:rPr>
              <a:t>Cornell University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rgbClr val="052379"/>
                </a:solidFill>
              </a:rPr>
              <a:t>Emory University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rgbClr val="052379"/>
                </a:solidFill>
              </a:rPr>
              <a:t>Florida A&amp;M University (ERI)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rgbClr val="052379"/>
                </a:solidFill>
              </a:rPr>
              <a:t>Florida International University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rgbClr val="052379"/>
                </a:solidFill>
              </a:rPr>
              <a:t>Indiana University-Bloomington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rgbClr val="052379"/>
                </a:solidFill>
              </a:rPr>
              <a:t>Indiana University-Purdue University, Indianapolis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rgbClr val="052379"/>
                </a:solidFill>
              </a:rPr>
              <a:t>Iowa State University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rgbClr val="052379"/>
                </a:solidFill>
              </a:rPr>
              <a:t>Massachusetts Institute of </a:t>
            </a:r>
            <a:r>
              <a:rPr lang="en-US" sz="1400" dirty="0" smtClean="0">
                <a:solidFill>
                  <a:srgbClr val="052379"/>
                </a:solidFill>
              </a:rPr>
              <a:t>Technology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rgbClr val="052379"/>
                </a:solidFill>
              </a:rPr>
              <a:t>Medical University of South </a:t>
            </a:r>
            <a:r>
              <a:rPr lang="en-US" sz="1400" dirty="0" smtClean="0">
                <a:solidFill>
                  <a:srgbClr val="052379"/>
                </a:solidFill>
              </a:rPr>
              <a:t>Carolina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052379"/>
                </a:solidFill>
              </a:rPr>
              <a:t>Nevada System of Higher Education 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US" sz="1200" dirty="0">
                <a:solidFill>
                  <a:srgbClr val="052379"/>
                </a:solidFill>
              </a:rPr>
              <a:t>University of Nevada, Las </a:t>
            </a:r>
            <a:r>
              <a:rPr lang="en-US" sz="1200" dirty="0" smtClean="0">
                <a:solidFill>
                  <a:srgbClr val="052379"/>
                </a:solidFill>
              </a:rPr>
              <a:t>Vegas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US" sz="1200" dirty="0">
                <a:solidFill>
                  <a:srgbClr val="052379"/>
                </a:solidFill>
              </a:rPr>
              <a:t>University of Nevada, </a:t>
            </a:r>
            <a:r>
              <a:rPr lang="en-US" sz="1200" dirty="0" smtClean="0">
                <a:solidFill>
                  <a:srgbClr val="052379"/>
                </a:solidFill>
              </a:rPr>
              <a:t>Reno</a:t>
            </a:r>
            <a:endParaRPr lang="en-US" sz="1200" dirty="0">
              <a:solidFill>
                <a:srgbClr val="052379"/>
              </a:solidFill>
            </a:endParaRPr>
          </a:p>
          <a:p>
            <a:pPr>
              <a:lnSpc>
                <a:spcPct val="80000"/>
              </a:lnSpc>
            </a:pPr>
            <a:endParaRPr lang="en-US" sz="1400" dirty="0">
              <a:solidFill>
                <a:srgbClr val="05237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52103" y="1520455"/>
            <a:ext cx="3280588" cy="606055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53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BF3C1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CAC3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28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BF2E1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052379"/>
                </a:solidFill>
              </a:rPr>
              <a:t>New </a:t>
            </a:r>
            <a:r>
              <a:rPr lang="en-US" sz="1400" dirty="0">
                <a:solidFill>
                  <a:srgbClr val="052379"/>
                </a:solidFill>
              </a:rPr>
              <a:t>York University School of Medicine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052379"/>
                </a:solidFill>
              </a:rPr>
              <a:t>North Carolina State University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052379"/>
                </a:solidFill>
              </a:rPr>
              <a:t>Northeastern University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052379"/>
                </a:solidFill>
              </a:rPr>
              <a:t>Pennsylvania State University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052379"/>
                </a:solidFill>
              </a:rPr>
              <a:t>The Pennsylvania State University, College of Medicine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052379"/>
                </a:solidFill>
              </a:rPr>
              <a:t>Research Foundation for the State University of New York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US" sz="1200" dirty="0">
                <a:solidFill>
                  <a:srgbClr val="052379"/>
                </a:solidFill>
              </a:rPr>
              <a:t>Alfred State College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US" sz="1200" dirty="0">
                <a:solidFill>
                  <a:srgbClr val="052379"/>
                </a:solidFill>
              </a:rPr>
              <a:t>Binghamton University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US" sz="1200" dirty="0">
                <a:solidFill>
                  <a:srgbClr val="052379"/>
                </a:solidFill>
              </a:rPr>
              <a:t>Buffalo State College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US" sz="1200" dirty="0">
                <a:solidFill>
                  <a:srgbClr val="052379"/>
                </a:solidFill>
              </a:rPr>
              <a:t>College at Old Westbury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US" sz="1200" dirty="0">
                <a:solidFill>
                  <a:srgbClr val="052379"/>
                </a:solidFill>
              </a:rPr>
              <a:t>College of </a:t>
            </a:r>
            <a:r>
              <a:rPr lang="en-US" sz="1200" dirty="0" smtClean="0">
                <a:solidFill>
                  <a:srgbClr val="052379"/>
                </a:solidFill>
              </a:rPr>
              <a:t>Optometry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US" sz="1200" dirty="0">
                <a:solidFill>
                  <a:srgbClr val="052379"/>
                </a:solidFill>
              </a:rPr>
              <a:t>Empire State </a:t>
            </a:r>
            <a:r>
              <a:rPr lang="en-US" sz="1200" dirty="0" smtClean="0">
                <a:solidFill>
                  <a:srgbClr val="052379"/>
                </a:solidFill>
              </a:rPr>
              <a:t>College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US" sz="1200" dirty="0" smtClean="0">
                <a:solidFill>
                  <a:srgbClr val="052379"/>
                </a:solidFill>
              </a:rPr>
              <a:t>Purchase College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US" sz="1200" dirty="0">
                <a:solidFill>
                  <a:srgbClr val="052379"/>
                </a:solidFill>
              </a:rPr>
              <a:t>SUNY </a:t>
            </a:r>
            <a:r>
              <a:rPr lang="en-US" sz="1200" dirty="0" smtClean="0">
                <a:solidFill>
                  <a:srgbClr val="052379"/>
                </a:solidFill>
              </a:rPr>
              <a:t>Brockport</a:t>
            </a:r>
            <a:endParaRPr lang="en-US" sz="1200" dirty="0">
              <a:solidFill>
                <a:srgbClr val="052379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58540" y="1541721"/>
            <a:ext cx="3423684" cy="4880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53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BF3C1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CAC3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28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BF2E1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3232" lvl="2">
              <a:lnSpc>
                <a:spcPct val="80000"/>
              </a:lnSpc>
              <a:spcBef>
                <a:spcPts val="1000"/>
              </a:spcBef>
            </a:pPr>
            <a:r>
              <a:rPr lang="en-US" sz="1200" dirty="0" smtClean="0">
                <a:solidFill>
                  <a:srgbClr val="052379"/>
                </a:solidFill>
              </a:rPr>
              <a:t>SUNY </a:t>
            </a:r>
            <a:r>
              <a:rPr lang="en-US" sz="1200" dirty="0">
                <a:solidFill>
                  <a:srgbClr val="052379"/>
                </a:solidFill>
              </a:rPr>
              <a:t>College of Environmental Science and Forestry (ESF)</a:t>
            </a:r>
          </a:p>
          <a:p>
            <a:pPr marL="713232" lvl="2">
              <a:lnSpc>
                <a:spcPct val="80000"/>
              </a:lnSpc>
              <a:spcBef>
                <a:spcPts val="1000"/>
              </a:spcBef>
            </a:pPr>
            <a:r>
              <a:rPr lang="en-US" sz="1200" dirty="0">
                <a:solidFill>
                  <a:srgbClr val="052379"/>
                </a:solidFill>
              </a:rPr>
              <a:t>SUNY Cortland</a:t>
            </a:r>
          </a:p>
          <a:p>
            <a:pPr marL="713232" lvl="2">
              <a:lnSpc>
                <a:spcPct val="80000"/>
              </a:lnSpc>
              <a:spcBef>
                <a:spcPts val="1000"/>
              </a:spcBef>
            </a:pPr>
            <a:r>
              <a:rPr lang="en-US" sz="1200" dirty="0">
                <a:solidFill>
                  <a:srgbClr val="052379"/>
                </a:solidFill>
              </a:rPr>
              <a:t>SUNY Delhi</a:t>
            </a:r>
          </a:p>
          <a:p>
            <a:pPr marL="713232" lvl="2">
              <a:lnSpc>
                <a:spcPct val="80000"/>
              </a:lnSpc>
              <a:spcBef>
                <a:spcPts val="1000"/>
              </a:spcBef>
            </a:pPr>
            <a:r>
              <a:rPr lang="en-US" sz="1200" dirty="0">
                <a:solidFill>
                  <a:srgbClr val="052379"/>
                </a:solidFill>
              </a:rPr>
              <a:t>SUNY Downstate Medical Center</a:t>
            </a:r>
          </a:p>
          <a:p>
            <a:pPr marL="713232" lvl="2">
              <a:lnSpc>
                <a:spcPct val="80000"/>
              </a:lnSpc>
              <a:spcBef>
                <a:spcPts val="1000"/>
              </a:spcBef>
            </a:pPr>
            <a:r>
              <a:rPr lang="en-US" sz="1200" dirty="0">
                <a:solidFill>
                  <a:srgbClr val="052379"/>
                </a:solidFill>
              </a:rPr>
              <a:t>SUNY </a:t>
            </a:r>
            <a:r>
              <a:rPr lang="en-US" sz="1200" dirty="0" err="1" smtClean="0">
                <a:solidFill>
                  <a:srgbClr val="052379"/>
                </a:solidFill>
              </a:rPr>
              <a:t>Geneseo</a:t>
            </a:r>
            <a:endParaRPr lang="en-US" sz="1200" dirty="0" smtClean="0">
              <a:solidFill>
                <a:srgbClr val="052379"/>
              </a:solidFill>
            </a:endParaRPr>
          </a:p>
          <a:p>
            <a:pPr marL="713232" lvl="2">
              <a:lnSpc>
                <a:spcPct val="80000"/>
              </a:lnSpc>
              <a:spcBef>
                <a:spcPts val="1000"/>
              </a:spcBef>
            </a:pPr>
            <a:r>
              <a:rPr lang="en-US" sz="1200" dirty="0" smtClean="0">
                <a:solidFill>
                  <a:srgbClr val="052379"/>
                </a:solidFill>
              </a:rPr>
              <a:t>SUNY </a:t>
            </a:r>
            <a:r>
              <a:rPr lang="en-US" sz="1200" dirty="0">
                <a:solidFill>
                  <a:srgbClr val="052379"/>
                </a:solidFill>
              </a:rPr>
              <a:t>New </a:t>
            </a:r>
            <a:r>
              <a:rPr lang="en-US" sz="1200" dirty="0" err="1">
                <a:solidFill>
                  <a:srgbClr val="052379"/>
                </a:solidFill>
              </a:rPr>
              <a:t>Paltz</a:t>
            </a:r>
            <a:endParaRPr lang="en-US" sz="1200" dirty="0">
              <a:solidFill>
                <a:srgbClr val="052379"/>
              </a:solidFill>
            </a:endParaRPr>
          </a:p>
          <a:p>
            <a:pPr marL="713232" lvl="2">
              <a:lnSpc>
                <a:spcPct val="80000"/>
              </a:lnSpc>
              <a:spcBef>
                <a:spcPts val="1000"/>
              </a:spcBef>
            </a:pPr>
            <a:r>
              <a:rPr lang="en-US" sz="1200" dirty="0">
                <a:solidFill>
                  <a:srgbClr val="052379"/>
                </a:solidFill>
              </a:rPr>
              <a:t>SUNY Oneonta</a:t>
            </a:r>
          </a:p>
          <a:p>
            <a:pPr marL="713232" lvl="2">
              <a:lnSpc>
                <a:spcPct val="80000"/>
              </a:lnSpc>
              <a:spcBef>
                <a:spcPts val="1000"/>
              </a:spcBef>
            </a:pPr>
            <a:r>
              <a:rPr lang="en-US" sz="1200" dirty="0">
                <a:solidFill>
                  <a:srgbClr val="052379"/>
                </a:solidFill>
              </a:rPr>
              <a:t>SUNY Oswego</a:t>
            </a:r>
          </a:p>
          <a:p>
            <a:pPr marL="713232" lvl="2">
              <a:lnSpc>
                <a:spcPct val="80000"/>
              </a:lnSpc>
              <a:spcBef>
                <a:spcPts val="1000"/>
              </a:spcBef>
            </a:pPr>
            <a:r>
              <a:rPr lang="en-US" sz="1200" dirty="0">
                <a:solidFill>
                  <a:srgbClr val="052379"/>
                </a:solidFill>
              </a:rPr>
              <a:t>SUNY Plattsburgh</a:t>
            </a:r>
          </a:p>
          <a:p>
            <a:pPr marL="713232" lvl="2">
              <a:lnSpc>
                <a:spcPct val="80000"/>
              </a:lnSpc>
              <a:spcBef>
                <a:spcPts val="1000"/>
              </a:spcBef>
            </a:pPr>
            <a:r>
              <a:rPr lang="en-US" sz="1200" dirty="0">
                <a:solidFill>
                  <a:srgbClr val="052379"/>
                </a:solidFill>
              </a:rPr>
              <a:t>SUNY Polytechnic Institute</a:t>
            </a:r>
          </a:p>
          <a:p>
            <a:pPr marL="713232" lvl="2">
              <a:lnSpc>
                <a:spcPct val="80000"/>
              </a:lnSpc>
              <a:spcBef>
                <a:spcPts val="1000"/>
              </a:spcBef>
            </a:pPr>
            <a:r>
              <a:rPr lang="en-US" sz="1200" dirty="0">
                <a:solidFill>
                  <a:srgbClr val="052379"/>
                </a:solidFill>
              </a:rPr>
              <a:t>SUNY Potsdam</a:t>
            </a:r>
          </a:p>
          <a:p>
            <a:pPr marL="713232" lvl="2">
              <a:lnSpc>
                <a:spcPct val="80000"/>
              </a:lnSpc>
              <a:spcBef>
                <a:spcPts val="1000"/>
              </a:spcBef>
            </a:pPr>
            <a:r>
              <a:rPr lang="en-US" sz="1200" dirty="0">
                <a:solidFill>
                  <a:srgbClr val="052379"/>
                </a:solidFill>
              </a:rPr>
              <a:t>State University Ag/Tech/Cobleskill</a:t>
            </a:r>
          </a:p>
          <a:p>
            <a:pPr marL="713232" lvl="2">
              <a:lnSpc>
                <a:spcPct val="80000"/>
              </a:lnSpc>
              <a:spcBef>
                <a:spcPts val="1000"/>
              </a:spcBef>
            </a:pPr>
            <a:r>
              <a:rPr lang="en-US" sz="1200" dirty="0">
                <a:solidFill>
                  <a:srgbClr val="052379"/>
                </a:solidFill>
              </a:rPr>
              <a:t>State University College at Fredonia</a:t>
            </a:r>
          </a:p>
          <a:p>
            <a:pPr marL="713232" lvl="2">
              <a:lnSpc>
                <a:spcPct val="80000"/>
              </a:lnSpc>
              <a:spcBef>
                <a:spcPts val="1000"/>
              </a:spcBef>
            </a:pPr>
            <a:r>
              <a:rPr lang="en-US" sz="1200" dirty="0">
                <a:solidFill>
                  <a:srgbClr val="052379"/>
                </a:solidFill>
              </a:rPr>
              <a:t>State University Maritime College</a:t>
            </a:r>
          </a:p>
          <a:p>
            <a:pPr marL="713232" lvl="2">
              <a:lnSpc>
                <a:spcPct val="80000"/>
              </a:lnSpc>
              <a:spcBef>
                <a:spcPts val="1000"/>
              </a:spcBef>
            </a:pPr>
            <a:r>
              <a:rPr lang="en-US" sz="1200" dirty="0">
                <a:solidFill>
                  <a:srgbClr val="052379"/>
                </a:solidFill>
              </a:rPr>
              <a:t>Stony Brook University</a:t>
            </a:r>
          </a:p>
          <a:p>
            <a:pPr marL="713232" lvl="2">
              <a:lnSpc>
                <a:spcPct val="80000"/>
              </a:lnSpc>
              <a:spcBef>
                <a:spcPts val="1000"/>
              </a:spcBef>
            </a:pPr>
            <a:r>
              <a:rPr lang="en-US" sz="1200" dirty="0">
                <a:solidFill>
                  <a:srgbClr val="052379"/>
                </a:solidFill>
              </a:rPr>
              <a:t>University at Albany</a:t>
            </a:r>
          </a:p>
          <a:p>
            <a:pPr marL="713232" lvl="2">
              <a:lnSpc>
                <a:spcPct val="80000"/>
              </a:lnSpc>
              <a:spcBef>
                <a:spcPts val="1000"/>
              </a:spcBef>
            </a:pPr>
            <a:r>
              <a:rPr lang="en-US" sz="1200" dirty="0">
                <a:solidFill>
                  <a:srgbClr val="052379"/>
                </a:solidFill>
              </a:rPr>
              <a:t>University at Buffalo</a:t>
            </a:r>
          </a:p>
          <a:p>
            <a:pPr marL="713232" lvl="2">
              <a:lnSpc>
                <a:spcPct val="80000"/>
              </a:lnSpc>
              <a:spcBef>
                <a:spcPts val="1000"/>
              </a:spcBef>
            </a:pPr>
            <a:r>
              <a:rPr lang="en-US" sz="1200" dirty="0">
                <a:solidFill>
                  <a:srgbClr val="052379"/>
                </a:solidFill>
              </a:rPr>
              <a:t>Upstate Medical Center</a:t>
            </a:r>
          </a:p>
        </p:txBody>
      </p:sp>
    </p:spTree>
    <p:extLst>
      <p:ext uri="{BB962C8B-B14F-4D97-AF65-F5344CB8AC3E}">
        <p14:creationId xmlns:p14="http://schemas.microsoft.com/office/powerpoint/2010/main" val="66900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Cohort 2 Pilot Entities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447" y="1825625"/>
            <a:ext cx="2977106" cy="4351338"/>
          </a:xfrm>
        </p:spPr>
        <p:txBody>
          <a:bodyPr numCol="1">
            <a:normAutofit fontScale="92500" lnSpcReduction="10000"/>
          </a:bodyPr>
          <a:lstStyle/>
          <a:p>
            <a:r>
              <a:rPr lang="en-US" sz="1700" dirty="0" smtClean="0">
                <a:solidFill>
                  <a:srgbClr val="052379"/>
                </a:solidFill>
              </a:rPr>
              <a:t>Rockefeller </a:t>
            </a:r>
            <a:r>
              <a:rPr lang="en-US" sz="1700" dirty="0">
                <a:solidFill>
                  <a:srgbClr val="052379"/>
                </a:solidFill>
              </a:rPr>
              <a:t>University</a:t>
            </a:r>
          </a:p>
          <a:p>
            <a:r>
              <a:rPr lang="en-US" sz="1700" dirty="0">
                <a:solidFill>
                  <a:srgbClr val="052379"/>
                </a:solidFill>
              </a:rPr>
              <a:t>Stanford University</a:t>
            </a:r>
          </a:p>
          <a:p>
            <a:r>
              <a:rPr lang="en-US" sz="1700" dirty="0">
                <a:solidFill>
                  <a:srgbClr val="052379"/>
                </a:solidFill>
              </a:rPr>
              <a:t>Texas Tech University</a:t>
            </a:r>
          </a:p>
          <a:p>
            <a:r>
              <a:rPr lang="en-US" sz="1700" dirty="0">
                <a:solidFill>
                  <a:srgbClr val="052379"/>
                </a:solidFill>
              </a:rPr>
              <a:t>University of Alabama, Birmingham</a:t>
            </a:r>
          </a:p>
          <a:p>
            <a:r>
              <a:rPr lang="en-US" sz="1700" dirty="0">
                <a:solidFill>
                  <a:srgbClr val="052379"/>
                </a:solidFill>
              </a:rPr>
              <a:t>University of </a:t>
            </a:r>
            <a:r>
              <a:rPr lang="en-US" sz="1700" dirty="0" smtClean="0">
                <a:solidFill>
                  <a:srgbClr val="052379"/>
                </a:solidFill>
              </a:rPr>
              <a:t>California</a:t>
            </a:r>
          </a:p>
          <a:p>
            <a:pPr lvl="1"/>
            <a:r>
              <a:rPr lang="en-US" sz="1500" dirty="0" smtClean="0">
                <a:solidFill>
                  <a:srgbClr val="052379"/>
                </a:solidFill>
              </a:rPr>
              <a:t>University </a:t>
            </a:r>
            <a:r>
              <a:rPr lang="en-US" sz="1500" dirty="0">
                <a:solidFill>
                  <a:srgbClr val="052379"/>
                </a:solidFill>
              </a:rPr>
              <a:t>of California, Berkeley</a:t>
            </a:r>
          </a:p>
          <a:p>
            <a:pPr lvl="1"/>
            <a:r>
              <a:rPr lang="en-US" sz="1500" dirty="0">
                <a:solidFill>
                  <a:srgbClr val="052379"/>
                </a:solidFill>
              </a:rPr>
              <a:t>University of California, Davis</a:t>
            </a:r>
          </a:p>
          <a:p>
            <a:pPr lvl="1"/>
            <a:r>
              <a:rPr lang="en-US" sz="1500" dirty="0">
                <a:solidFill>
                  <a:srgbClr val="052379"/>
                </a:solidFill>
              </a:rPr>
              <a:t>University of California, Irvine</a:t>
            </a:r>
          </a:p>
          <a:p>
            <a:pPr lvl="1"/>
            <a:r>
              <a:rPr lang="en-US" sz="1500" dirty="0">
                <a:solidFill>
                  <a:srgbClr val="052379"/>
                </a:solidFill>
              </a:rPr>
              <a:t>University of California, Los Angeles  </a:t>
            </a:r>
          </a:p>
          <a:p>
            <a:pPr lvl="1"/>
            <a:r>
              <a:rPr lang="en-US" sz="1500" dirty="0">
                <a:solidFill>
                  <a:srgbClr val="052379"/>
                </a:solidFill>
              </a:rPr>
              <a:t>University of California, Riverside</a:t>
            </a:r>
          </a:p>
          <a:p>
            <a:pPr lvl="1"/>
            <a:r>
              <a:rPr lang="en-US" sz="1500" dirty="0">
                <a:solidFill>
                  <a:srgbClr val="052379"/>
                </a:solidFill>
              </a:rPr>
              <a:t>University of California, San Francisco</a:t>
            </a:r>
          </a:p>
          <a:p>
            <a:endParaRPr lang="en-US" sz="1500" dirty="0">
              <a:solidFill>
                <a:srgbClr val="05237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71078" y="1796900"/>
            <a:ext cx="2812754" cy="441251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53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BF3C1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CAC3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28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BF2E1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052379"/>
                </a:solidFill>
              </a:rPr>
              <a:t>University of Central </a:t>
            </a:r>
            <a:r>
              <a:rPr lang="en-US" sz="1600" dirty="0" smtClean="0">
                <a:solidFill>
                  <a:srgbClr val="052379"/>
                </a:solidFill>
              </a:rPr>
              <a:t>Florida</a:t>
            </a:r>
          </a:p>
          <a:p>
            <a:r>
              <a:rPr lang="en-US" sz="1600" dirty="0" smtClean="0">
                <a:solidFill>
                  <a:srgbClr val="052379"/>
                </a:solidFill>
              </a:rPr>
              <a:t>University of Colorado, Boulder</a:t>
            </a:r>
          </a:p>
          <a:p>
            <a:r>
              <a:rPr lang="en-US" sz="1600" dirty="0" smtClean="0">
                <a:solidFill>
                  <a:srgbClr val="052379"/>
                </a:solidFill>
              </a:rPr>
              <a:t>University of Hawaii</a:t>
            </a:r>
          </a:p>
          <a:p>
            <a:r>
              <a:rPr lang="en-US" sz="1600" dirty="0" smtClean="0">
                <a:solidFill>
                  <a:srgbClr val="052379"/>
                </a:solidFill>
              </a:rPr>
              <a:t>University of Idaho</a:t>
            </a:r>
          </a:p>
          <a:p>
            <a:r>
              <a:rPr lang="en-US" sz="1600" dirty="0" smtClean="0">
                <a:solidFill>
                  <a:srgbClr val="052379"/>
                </a:solidFill>
              </a:rPr>
              <a:t>University of Illinois, Chicago</a:t>
            </a:r>
          </a:p>
          <a:p>
            <a:r>
              <a:rPr lang="en-US" sz="1600" dirty="0" smtClean="0">
                <a:solidFill>
                  <a:srgbClr val="052379"/>
                </a:solidFill>
              </a:rPr>
              <a:t>University of Kentucky</a:t>
            </a:r>
          </a:p>
          <a:p>
            <a:r>
              <a:rPr lang="en-US" sz="1600" dirty="0" smtClean="0">
                <a:solidFill>
                  <a:srgbClr val="052379"/>
                </a:solidFill>
              </a:rPr>
              <a:t>University of Maryland, Baltimore</a:t>
            </a:r>
          </a:p>
          <a:p>
            <a:r>
              <a:rPr lang="en-US" sz="1600" dirty="0" smtClean="0">
                <a:solidFill>
                  <a:srgbClr val="052379"/>
                </a:solidFill>
              </a:rPr>
              <a:t>University of Maryland, College Park</a:t>
            </a:r>
          </a:p>
          <a:p>
            <a:r>
              <a:rPr lang="en-US" sz="1600" dirty="0" smtClean="0">
                <a:solidFill>
                  <a:srgbClr val="052379"/>
                </a:solidFill>
              </a:rPr>
              <a:t>University of Massachusetts, Medical School</a:t>
            </a:r>
          </a:p>
          <a:p>
            <a:r>
              <a:rPr lang="en-US" sz="1600" dirty="0" smtClean="0">
                <a:solidFill>
                  <a:srgbClr val="052379"/>
                </a:solidFill>
              </a:rPr>
              <a:t>University of Michigan</a:t>
            </a:r>
          </a:p>
        </p:txBody>
      </p:sp>
      <p:sp>
        <p:nvSpPr>
          <p:cNvPr id="7" name="Rectangle 6"/>
          <p:cNvSpPr/>
          <p:nvPr/>
        </p:nvSpPr>
        <p:spPr>
          <a:xfrm>
            <a:off x="6368905" y="1796902"/>
            <a:ext cx="2604973" cy="3550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52379"/>
                </a:solidFill>
              </a:rPr>
              <a:t>University of </a:t>
            </a:r>
            <a:r>
              <a:rPr lang="en-US" sz="1600" dirty="0" smtClean="0">
                <a:solidFill>
                  <a:srgbClr val="052379"/>
                </a:solidFill>
              </a:rPr>
              <a:t>Missouri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52379"/>
                </a:solidFill>
              </a:rPr>
              <a:t>University of Nebraska-Lincoln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52379"/>
                </a:solidFill>
              </a:rPr>
              <a:t>University </a:t>
            </a:r>
            <a:r>
              <a:rPr lang="en-US" sz="1600" dirty="0">
                <a:solidFill>
                  <a:srgbClr val="052379"/>
                </a:solidFill>
              </a:rPr>
              <a:t>of North Carolina, Chapel Hill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52379"/>
                </a:solidFill>
              </a:rPr>
              <a:t>University of Notre Dame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52379"/>
                </a:solidFill>
              </a:rPr>
              <a:t>University of Rochester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52379"/>
                </a:solidFill>
              </a:rPr>
              <a:t>University of Texas Health Science Center at San Antonio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52379"/>
                </a:solidFill>
              </a:rPr>
              <a:t>University of Texas at Dallas (ERI)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52379"/>
                </a:solidFill>
              </a:rPr>
              <a:t>Yale University</a:t>
            </a:r>
          </a:p>
        </p:txBody>
      </p:sp>
    </p:spTree>
    <p:extLst>
      <p:ext uri="{BB962C8B-B14F-4D97-AF65-F5344CB8AC3E}">
        <p14:creationId xmlns:p14="http://schemas.microsoft.com/office/powerpoint/2010/main" val="73586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Pilot Entity </a:t>
            </a:r>
            <a:r>
              <a:rPr lang="en-US" dirty="0" smtClean="0"/>
              <a:t>– Cohort 1 &amp; 2 Coverage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25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r="829"/>
          <a:stretch/>
        </p:blipFill>
        <p:spPr bwMode="auto">
          <a:xfrm>
            <a:off x="140739" y="1482712"/>
            <a:ext cx="8896934" cy="4954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7" y="5359916"/>
            <a:ext cx="1866900" cy="13811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743" y="4682519"/>
            <a:ext cx="958725" cy="867898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317" y="5682104"/>
            <a:ext cx="1850852" cy="73674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77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 – Web Based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Vanderbilt volunteered to build!</a:t>
            </a:r>
          </a:p>
          <a:p>
            <a:pPr lvl="1"/>
            <a:r>
              <a:rPr lang="en-US" dirty="0" smtClean="0"/>
              <a:t>4/18/2016 – Exploratory Meeting</a:t>
            </a:r>
          </a:p>
          <a:p>
            <a:pPr lvl="1"/>
            <a:r>
              <a:rPr lang="en-US" dirty="0" smtClean="0"/>
              <a:t>6/9/2016 – submission of Proposal</a:t>
            </a:r>
          </a:p>
          <a:p>
            <a:pPr lvl="1"/>
            <a:r>
              <a:rPr lang="en-US" dirty="0" smtClean="0"/>
              <a:t>6/16/2016 – FDP Executive Committee approved</a:t>
            </a:r>
          </a:p>
          <a:p>
            <a:r>
              <a:rPr lang="en-US" dirty="0" smtClean="0"/>
              <a:t>Development is currently active!!!!</a:t>
            </a:r>
          </a:p>
          <a:p>
            <a:r>
              <a:rPr lang="en-US" dirty="0" smtClean="0"/>
              <a:t>Demo of initial development – 9/22 FDP Meeting</a:t>
            </a:r>
          </a:p>
          <a:p>
            <a:r>
              <a:rPr lang="en-US" dirty="0" smtClean="0"/>
              <a:t>FDP </a:t>
            </a:r>
            <a:r>
              <a:rPr lang="en-US" dirty="0"/>
              <a:t>Clearinghouse domain </a:t>
            </a:r>
            <a:r>
              <a:rPr lang="en-US" dirty="0" smtClean="0"/>
              <a:t>name/ Hosted cloud based dev</a:t>
            </a:r>
            <a:endParaRPr lang="en-US" dirty="0"/>
          </a:p>
          <a:p>
            <a:r>
              <a:rPr lang="en-US" dirty="0" smtClean="0"/>
              <a:t>System </a:t>
            </a:r>
            <a:r>
              <a:rPr lang="en-US" dirty="0"/>
              <a:t>Dev Working Group</a:t>
            </a:r>
          </a:p>
          <a:p>
            <a:pPr lvl="1"/>
            <a:r>
              <a:rPr lang="en-US" dirty="0"/>
              <a:t>Vanderbilt developers – Chris Renner and Bryce Embry</a:t>
            </a:r>
          </a:p>
          <a:p>
            <a:pPr lvl="1"/>
            <a:r>
              <a:rPr lang="en-US" dirty="0"/>
              <a:t>Lead of FDP </a:t>
            </a:r>
            <a:r>
              <a:rPr lang="en-US" dirty="0" err="1"/>
              <a:t>eRA</a:t>
            </a:r>
            <a:r>
              <a:rPr lang="en-US" dirty="0"/>
              <a:t> committee – Mark Sweet</a:t>
            </a:r>
          </a:p>
          <a:p>
            <a:pPr lvl="1"/>
            <a:r>
              <a:rPr lang="en-US" dirty="0"/>
              <a:t>FDP Executive Director – David Wright</a:t>
            </a:r>
          </a:p>
          <a:p>
            <a:pPr lvl="1"/>
            <a:r>
              <a:rPr lang="en-US" dirty="0"/>
              <a:t>Content Dev/Review Subgroup – Robert Prentiss, Courtney </a:t>
            </a:r>
            <a:r>
              <a:rPr lang="en-US" dirty="0" err="1"/>
              <a:t>Swaney</a:t>
            </a:r>
            <a:r>
              <a:rPr lang="en-US" dirty="0"/>
              <a:t>, Jennifer </a:t>
            </a:r>
            <a:r>
              <a:rPr lang="en-US" dirty="0" err="1"/>
              <a:t>Rodis</a:t>
            </a:r>
            <a:r>
              <a:rPr lang="en-US" dirty="0"/>
              <a:t>, Lulu Sun, Lynette Arias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48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074" y="0"/>
            <a:ext cx="5939484" cy="3138261"/>
          </a:xfrm>
          <a:prstGeom prst="rect">
            <a:avLst/>
          </a:prstGeom>
        </p:spPr>
      </p:pic>
      <p:pic>
        <p:nvPicPr>
          <p:cNvPr id="7" name="Content Placeholder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146072" y="3100840"/>
            <a:ext cx="4961066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7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28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641" y="0"/>
            <a:ext cx="6249990" cy="357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034" y="3683566"/>
            <a:ext cx="6171792" cy="26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96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29</a:t>
            </a:fld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0733" y="0"/>
            <a:ext cx="5054083" cy="3840389"/>
          </a:xfrm>
          <a:prstGeom prst="rect">
            <a:avLst/>
          </a:prstGeom>
        </p:spPr>
      </p:pic>
      <p:pic>
        <p:nvPicPr>
          <p:cNvPr id="7" name="Content Placeholder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421268" y="3629932"/>
            <a:ext cx="5604224" cy="322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8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746" y="3409025"/>
            <a:ext cx="7368466" cy="17489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52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012" y="292498"/>
            <a:ext cx="7717988" cy="1190073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Federal Demonstration Partnership (FDP)</a:t>
            </a:r>
            <a:br>
              <a:rPr lang="en-US" sz="4000" dirty="0" smtClean="0"/>
            </a:br>
            <a:r>
              <a:rPr lang="en-US" sz="2200" dirty="0" smtClean="0"/>
              <a:t>Website:  thefdp.org</a:t>
            </a:r>
            <a:br>
              <a:rPr lang="en-US" sz="2200" dirty="0" smtClean="0"/>
            </a:br>
            <a:endParaRPr lang="en-US" sz="2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154 academic research institutions and 10 federal agencies working together to streamline the administration of federally sponsored research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Agency:  Grant Administrators + Program Officials</a:t>
            </a:r>
          </a:p>
          <a:p>
            <a:pPr marL="0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r>
              <a:rPr lang="en-US" dirty="0" smtClean="0"/>
              <a:t>Institutions:  Grant Administrators + Faculty + Technical Professionals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6027" y="5486400"/>
            <a:ext cx="1535837" cy="690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Face-to-Face </a:t>
            </a:r>
          </a:p>
          <a:p>
            <a:pPr algn="ctr"/>
            <a:r>
              <a:rPr lang="en-US" dirty="0" smtClean="0"/>
              <a:t>(3 x a year)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38147" y="5486399"/>
            <a:ext cx="3052439" cy="690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“Demonstrate” Better Ways of Doing Business </a:t>
            </a:r>
          </a:p>
        </p:txBody>
      </p:sp>
      <p:sp>
        <p:nvSpPr>
          <p:cNvPr id="9" name="Rectangle 8"/>
          <p:cNvSpPr/>
          <p:nvPr/>
        </p:nvSpPr>
        <p:spPr>
          <a:xfrm>
            <a:off x="6411157" y="5486399"/>
            <a:ext cx="1535837" cy="690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Initiatives  All the Time! 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500979" y="3032567"/>
            <a:ext cx="418262" cy="376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027990" y="3044142"/>
            <a:ext cx="472989" cy="364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83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30</a:t>
            </a:fld>
            <a:endParaRPr lang="en-US" dirty="0"/>
          </a:p>
        </p:txBody>
      </p:sp>
      <p:pic>
        <p:nvPicPr>
          <p:cNvPr id="7" name="Content Placeholder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66314" y="0"/>
            <a:ext cx="5526371" cy="3089276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80338" y="3259921"/>
            <a:ext cx="5804807" cy="301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139793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These are all the “output” pages</a:t>
            </a:r>
          </a:p>
          <a:p>
            <a:r>
              <a:rPr lang="en-US" dirty="0" smtClean="0"/>
              <a:t>Also data entry forms, with validation and dropdown lists for standard consistent options</a:t>
            </a:r>
          </a:p>
          <a:p>
            <a:r>
              <a:rPr lang="en-US" dirty="0" smtClean="0"/>
              <a:t>Will pull data from other systems, as feasible (SAM)</a:t>
            </a:r>
          </a:p>
          <a:p>
            <a:r>
              <a:rPr lang="en-US" dirty="0" smtClean="0"/>
              <a:t>Will notify POC of expired information</a:t>
            </a:r>
          </a:p>
          <a:p>
            <a:r>
              <a:rPr lang="en-US" dirty="0" smtClean="0"/>
              <a:t>Users will sign business use agreement </a:t>
            </a:r>
          </a:p>
          <a:p>
            <a:r>
              <a:rPr lang="en-US" dirty="0" smtClean="0"/>
              <a:t>User access management structure </a:t>
            </a:r>
          </a:p>
          <a:p>
            <a:r>
              <a:rPr lang="en-US" dirty="0" smtClean="0"/>
              <a:t>Output / data / reports</a:t>
            </a:r>
          </a:p>
          <a:p>
            <a:r>
              <a:rPr lang="en-US" dirty="0" smtClean="0"/>
              <a:t>Cohort 1 &amp; 2 data will be converted into new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5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35" name="OTLSHAPE_M_c0cee829a0af46279307d25115b625bb_Connector1"/>
          <p:cNvCxnSpPr/>
          <p:nvPr>
            <p:custDataLst>
              <p:tags r:id="rId2"/>
            </p:custDataLst>
          </p:nvPr>
        </p:nvCxnSpPr>
        <p:spPr>
          <a:xfrm>
            <a:off x="6900373" y="3429000"/>
            <a:ext cx="0" cy="442172"/>
          </a:xfrm>
          <a:prstGeom prst="line">
            <a:avLst/>
          </a:prstGeom>
          <a:ln w="9525" cap="flat" cmpd="sng" algn="ctr">
            <a:solidFill>
              <a:srgbClr val="1AAA4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4" name="OTLSHAPE_M_e8ec289523784a27962e480a3164d873_Connector2"/>
          <p:cNvCxnSpPr/>
          <p:nvPr>
            <p:custDataLst>
              <p:tags r:id="rId3"/>
            </p:custDataLst>
          </p:nvPr>
        </p:nvCxnSpPr>
        <p:spPr>
          <a:xfrm>
            <a:off x="6541298" y="3983143"/>
            <a:ext cx="0" cy="340572"/>
          </a:xfrm>
          <a:prstGeom prst="line">
            <a:avLst/>
          </a:prstGeom>
          <a:ln w="9525" cap="flat" cmpd="sng" algn="ctr">
            <a:solidFill>
              <a:schemeClr val="accen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3" name="OTLSHAPE_M_e8ec289523784a27962e480a3164d873_Connector1"/>
          <p:cNvCxnSpPr/>
          <p:nvPr>
            <p:custDataLst>
              <p:tags r:id="rId4"/>
            </p:custDataLst>
          </p:nvPr>
        </p:nvCxnSpPr>
        <p:spPr>
          <a:xfrm>
            <a:off x="6541298" y="3429000"/>
            <a:ext cx="0" cy="383625"/>
          </a:xfrm>
          <a:prstGeom prst="line">
            <a:avLst/>
          </a:prstGeom>
          <a:ln w="9525" cap="flat" cmpd="sng" algn="ctr">
            <a:solidFill>
              <a:schemeClr val="accen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2" name="OTLSHAPE_M_f4e76f1c8a9a4e4a98688c24386126dd_Connector3"/>
          <p:cNvCxnSpPr/>
          <p:nvPr>
            <p:custDataLst>
              <p:tags r:id="rId5"/>
            </p:custDataLst>
          </p:nvPr>
        </p:nvCxnSpPr>
        <p:spPr>
          <a:xfrm>
            <a:off x="5974756" y="3983143"/>
            <a:ext cx="0" cy="963634"/>
          </a:xfrm>
          <a:prstGeom prst="line">
            <a:avLst/>
          </a:prstGeom>
          <a:ln w="9525" cap="flat" cmpd="sng" algn="ctr">
            <a:solidFill>
              <a:schemeClr val="accen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1" name="OTLSHAPE_M_f4e76f1c8a9a4e4a98688c24386126dd_Connector2"/>
          <p:cNvCxnSpPr/>
          <p:nvPr>
            <p:custDataLst>
              <p:tags r:id="rId6"/>
            </p:custDataLst>
          </p:nvPr>
        </p:nvCxnSpPr>
        <p:spPr>
          <a:xfrm>
            <a:off x="5974756" y="3799925"/>
            <a:ext cx="0" cy="12700"/>
          </a:xfrm>
          <a:prstGeom prst="line">
            <a:avLst/>
          </a:prstGeom>
          <a:ln w="9525" cap="flat" cmpd="sng" algn="ctr">
            <a:solidFill>
              <a:schemeClr val="accen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0" name="OTLSHAPE_M_f4e76f1c8a9a4e4a98688c24386126dd_Connector1"/>
          <p:cNvCxnSpPr/>
          <p:nvPr>
            <p:custDataLst>
              <p:tags r:id="rId7"/>
            </p:custDataLst>
          </p:nvPr>
        </p:nvCxnSpPr>
        <p:spPr>
          <a:xfrm>
            <a:off x="5974756" y="3429000"/>
            <a:ext cx="0" cy="215900"/>
          </a:xfrm>
          <a:prstGeom prst="line">
            <a:avLst/>
          </a:prstGeom>
          <a:ln w="9525" cap="flat" cmpd="sng" algn="ctr">
            <a:solidFill>
              <a:schemeClr val="accen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9" name="OTLSHAPE_M_bcdc95f8c5204ae5b6476235a8470717_Connector1"/>
          <p:cNvCxnSpPr/>
          <p:nvPr>
            <p:custDataLst>
              <p:tags r:id="rId8"/>
            </p:custDataLst>
          </p:nvPr>
        </p:nvCxnSpPr>
        <p:spPr>
          <a:xfrm>
            <a:off x="5671536" y="3429000"/>
            <a:ext cx="0" cy="442172"/>
          </a:xfrm>
          <a:prstGeom prst="line">
            <a:avLst/>
          </a:prstGeom>
          <a:ln w="9525" cap="flat" cmpd="sng" algn="ctr">
            <a:solidFill>
              <a:srgbClr val="1AAA4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8" name="OTLSHAPE_M_976f90e0d5344e8ba9f498d29b50a36f_Connector1"/>
          <p:cNvCxnSpPr/>
          <p:nvPr>
            <p:custDataLst>
              <p:tags r:id="rId9"/>
            </p:custDataLst>
          </p:nvPr>
        </p:nvCxnSpPr>
        <p:spPr>
          <a:xfrm>
            <a:off x="4554412" y="3429000"/>
            <a:ext cx="0" cy="894715"/>
          </a:xfrm>
          <a:prstGeom prst="line">
            <a:avLst/>
          </a:prstGeom>
          <a:ln w="9525" cap="flat" cmpd="sng" algn="ctr">
            <a:solidFill>
              <a:srgbClr val="1AAA4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7" name="OTLSHAPE_M_01a4de35f1114637a7f45ee884b83867_Connector2"/>
          <p:cNvCxnSpPr/>
          <p:nvPr>
            <p:custDataLst>
              <p:tags r:id="rId10"/>
            </p:custDataLst>
          </p:nvPr>
        </p:nvCxnSpPr>
        <p:spPr>
          <a:xfrm>
            <a:off x="3748486" y="4153662"/>
            <a:ext cx="0" cy="1416177"/>
          </a:xfrm>
          <a:prstGeom prst="line">
            <a:avLst/>
          </a:prstGeom>
          <a:ln w="9525" cap="flat" cmpd="sng" algn="ctr">
            <a:solidFill>
              <a:schemeClr val="accen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6" name="OTLSHAPE_M_01a4de35f1114637a7f45ee884b83867_Connector1"/>
          <p:cNvCxnSpPr/>
          <p:nvPr>
            <p:custDataLst>
              <p:tags r:id="rId11"/>
            </p:custDataLst>
          </p:nvPr>
        </p:nvCxnSpPr>
        <p:spPr>
          <a:xfrm>
            <a:off x="3748486" y="3429000"/>
            <a:ext cx="0" cy="383625"/>
          </a:xfrm>
          <a:prstGeom prst="line">
            <a:avLst/>
          </a:prstGeom>
          <a:ln w="9525" cap="flat" cmpd="sng" algn="ctr">
            <a:solidFill>
              <a:schemeClr val="accen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5" name="OTLSHAPE_M_b0dfa9a837894c9dba56c8185a47823d_Connector1"/>
          <p:cNvCxnSpPr/>
          <p:nvPr>
            <p:custDataLst>
              <p:tags r:id="rId12"/>
            </p:custDataLst>
          </p:nvPr>
        </p:nvCxnSpPr>
        <p:spPr>
          <a:xfrm>
            <a:off x="2886704" y="3429000"/>
            <a:ext cx="0" cy="527431"/>
          </a:xfrm>
          <a:prstGeom prst="line">
            <a:avLst/>
          </a:prstGeom>
          <a:ln w="9525" cap="flat" cmpd="sng" algn="ctr">
            <a:solidFill>
              <a:schemeClr val="accen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4" name="OTLSHAPE_M_3815894c31094f74b5a3833d7bd7e440_Connector1"/>
          <p:cNvCxnSpPr/>
          <p:nvPr>
            <p:custDataLst>
              <p:tags r:id="rId13"/>
            </p:custDataLst>
          </p:nvPr>
        </p:nvCxnSpPr>
        <p:spPr>
          <a:xfrm>
            <a:off x="1003551" y="3429000"/>
            <a:ext cx="0" cy="612690"/>
          </a:xfrm>
          <a:prstGeom prst="line">
            <a:avLst/>
          </a:prstGeom>
          <a:ln w="9525" cap="flat" cmpd="sng" algn="ctr">
            <a:solidFill>
              <a:srgbClr val="2F3699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3" name="OTLSHAPE_M_4aae1d7467f644aea753732f20f97bf0_Connector1"/>
          <p:cNvCxnSpPr/>
          <p:nvPr>
            <p:custDataLst>
              <p:tags r:id="rId14"/>
            </p:custDataLst>
          </p:nvPr>
        </p:nvCxnSpPr>
        <p:spPr>
          <a:xfrm>
            <a:off x="8216984" y="2435310"/>
            <a:ext cx="0" cy="612690"/>
          </a:xfrm>
          <a:prstGeom prst="line">
            <a:avLst/>
          </a:prstGeom>
          <a:ln w="9525" cap="flat" cmpd="sng" algn="ctr">
            <a:solidFill>
              <a:srgbClr val="2F3699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2" name="OTLSHAPE_M_c46ba77af89f4bc69a2a1c7067b3d9e0_Connector1"/>
          <p:cNvCxnSpPr/>
          <p:nvPr>
            <p:custDataLst>
              <p:tags r:id="rId15"/>
            </p:custDataLst>
          </p:nvPr>
        </p:nvCxnSpPr>
        <p:spPr>
          <a:xfrm>
            <a:off x="5192769" y="2520569"/>
            <a:ext cx="0" cy="527431"/>
          </a:xfrm>
          <a:prstGeom prst="line">
            <a:avLst/>
          </a:prstGeom>
          <a:ln w="9525" cap="flat" cmpd="sng" algn="ctr">
            <a:solidFill>
              <a:schemeClr val="accen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1" name="OTLSHAPE_M_ef33126c1d1640eb9098df18b3421331_Connector1"/>
          <p:cNvCxnSpPr/>
          <p:nvPr>
            <p:custDataLst>
              <p:tags r:id="rId16"/>
            </p:custDataLst>
          </p:nvPr>
        </p:nvCxnSpPr>
        <p:spPr>
          <a:xfrm>
            <a:off x="4107562" y="1982766"/>
            <a:ext cx="0" cy="1065234"/>
          </a:xfrm>
          <a:prstGeom prst="line">
            <a:avLst/>
          </a:prstGeom>
          <a:ln w="9525" cap="flat" cmpd="sng" algn="ctr">
            <a:solidFill>
              <a:srgbClr val="2F3699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0" name="OTLSHAPE_M_af883e92491c46deb38f1003ef1aa89c_Connector1"/>
          <p:cNvCxnSpPr/>
          <p:nvPr>
            <p:custDataLst>
              <p:tags r:id="rId17"/>
            </p:custDataLst>
          </p:nvPr>
        </p:nvCxnSpPr>
        <p:spPr>
          <a:xfrm>
            <a:off x="3932013" y="1530223"/>
            <a:ext cx="0" cy="1517777"/>
          </a:xfrm>
          <a:prstGeom prst="line">
            <a:avLst/>
          </a:prstGeom>
          <a:ln w="9525" cap="flat" cmpd="sng" algn="ctr">
            <a:solidFill>
              <a:srgbClr val="2F3699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5" name="OTLSHAPE_TB_00000000000000000000000000000000_LeftEndCaps"/>
          <p:cNvSpPr txBox="1"/>
          <p:nvPr>
            <p:custDataLst>
              <p:tags r:id="rId18"/>
            </p:custDataLst>
          </p:nvPr>
        </p:nvSpPr>
        <p:spPr>
          <a:xfrm>
            <a:off x="317500" y="309896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smtClean="0">
                <a:solidFill>
                  <a:srgbClr val="C0504D"/>
                </a:solidFill>
                <a:latin typeface="Calibri"/>
              </a:rPr>
              <a:t>2015</a:t>
            </a:r>
            <a:endParaRPr lang="en-US" b="1" spc="-38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2896" name="OTLSHAPE_TB_00000000000000000000000000000000_RightEndCaps"/>
          <p:cNvSpPr txBox="1"/>
          <p:nvPr>
            <p:custDataLst>
              <p:tags r:id="rId19"/>
            </p:custDataLst>
          </p:nvPr>
        </p:nvSpPr>
        <p:spPr>
          <a:xfrm>
            <a:off x="8363034" y="309896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smtClean="0">
                <a:solidFill>
                  <a:srgbClr val="C0504D"/>
                </a:solidFill>
                <a:latin typeface="Calibri"/>
              </a:rPr>
              <a:t>2017</a:t>
            </a:r>
            <a:endParaRPr lang="en-US" b="1" spc="-38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2897" name="OTLSHAPE_TB_00000000000000000000000000000000_ScaleContainer"/>
          <p:cNvSpPr/>
          <p:nvPr>
            <p:custDataLst>
              <p:tags r:id="rId20"/>
            </p:custDataLst>
          </p:nvPr>
        </p:nvSpPr>
        <p:spPr>
          <a:xfrm>
            <a:off x="933365" y="3048000"/>
            <a:ext cx="7289800" cy="381000"/>
          </a:xfrm>
          <a:prstGeom prst="rect">
            <a:avLst/>
          </a:prstGeom>
          <a:gradFill flip="none" rotWithShape="1">
            <a:gsLst>
              <a:gs pos="0">
                <a:srgbClr val="44546A"/>
              </a:gs>
              <a:gs pos="0">
                <a:schemeClr val="dk2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8" name="OTLSHAPE_TB_00000000000000000000000000000000_ElapsedTime"/>
          <p:cNvSpPr/>
          <p:nvPr>
            <p:custDataLst>
              <p:tags r:id="rId21"/>
            </p:custDataLst>
          </p:nvPr>
        </p:nvSpPr>
        <p:spPr>
          <a:xfrm>
            <a:off x="933365" y="3352800"/>
            <a:ext cx="4635500" cy="76200"/>
          </a:xfrm>
          <a:prstGeom prst="rect">
            <a:avLst/>
          </a:prstGeom>
          <a:solidFill>
            <a:srgbClr val="FF0000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9" name="OTLSHAPE_TB_00000000000000000000000000000000_TodayMarkerShape" hidden="1"/>
          <p:cNvSpPr/>
          <p:nvPr>
            <p:custDataLst>
              <p:tags r:id="rId22"/>
            </p:custDataLst>
          </p:nvPr>
        </p:nvSpPr>
        <p:spPr>
          <a:xfrm>
            <a:off x="5511655" y="3429000"/>
            <a:ext cx="108858" cy="127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0" name="OTLSHAPE_TB_00000000000000000000000000000000_TodayMarkerText" hidden="1"/>
          <p:cNvSpPr txBox="1"/>
          <p:nvPr>
            <p:custDataLst>
              <p:tags r:id="rId23"/>
            </p:custDataLst>
          </p:nvPr>
        </p:nvSpPr>
        <p:spPr>
          <a:xfrm>
            <a:off x="5385956" y="3556000"/>
            <a:ext cx="368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200" smtClean="0">
                <a:solidFill>
                  <a:schemeClr val="dk1"/>
                </a:solidFill>
                <a:latin typeface="Calibri"/>
              </a:rPr>
              <a:t>Today</a:t>
            </a:r>
            <a:endParaRPr lang="en-US" sz="120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901" name="OTLSHAPE_TB_00000000000000000000000000000000_TimescaleInterval1"/>
          <p:cNvSpPr txBox="1"/>
          <p:nvPr>
            <p:custDataLst>
              <p:tags r:id="rId24"/>
            </p:custDataLst>
          </p:nvPr>
        </p:nvSpPr>
        <p:spPr>
          <a:xfrm>
            <a:off x="996865" y="3145473"/>
            <a:ext cx="2032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/>
              </a:rPr>
              <a:t>Jan</a:t>
            </a:r>
            <a:endParaRPr lang="en-US" sz="1200" spc="-20">
              <a:solidFill>
                <a:schemeClr val="lt1"/>
              </a:solidFill>
              <a:latin typeface="Calibri"/>
            </a:endParaRPr>
          </a:p>
        </p:txBody>
      </p:sp>
      <p:cxnSp>
        <p:nvCxnSpPr>
          <p:cNvPr id="2902" name="OTLSHAPE_TB_00000000000000000000000000000000_Separator1"/>
          <p:cNvCxnSpPr/>
          <p:nvPr>
            <p:custDataLst>
              <p:tags r:id="rId25"/>
            </p:custDataLst>
          </p:nvPr>
        </p:nvCxnSpPr>
        <p:spPr>
          <a:xfrm>
            <a:off x="1651517" y="313690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3" name="OTLSHAPE_TB_00000000000000000000000000000000_TimescaleInterval2"/>
          <p:cNvSpPr txBox="1"/>
          <p:nvPr>
            <p:custDataLst>
              <p:tags r:id="rId26"/>
            </p:custDataLst>
          </p:nvPr>
        </p:nvSpPr>
        <p:spPr>
          <a:xfrm>
            <a:off x="1715017" y="3145473"/>
            <a:ext cx="2197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/>
              </a:rPr>
              <a:t>Apr</a:t>
            </a:r>
            <a:endParaRPr lang="en-US" sz="1200" spc="-18">
              <a:solidFill>
                <a:schemeClr val="lt1"/>
              </a:solidFill>
              <a:latin typeface="Calibri"/>
            </a:endParaRPr>
          </a:p>
        </p:txBody>
      </p:sp>
      <p:cxnSp>
        <p:nvCxnSpPr>
          <p:cNvPr id="2904" name="OTLSHAPE_TB_00000000000000000000000000000000_Separator2"/>
          <p:cNvCxnSpPr/>
          <p:nvPr>
            <p:custDataLst>
              <p:tags r:id="rId27"/>
            </p:custDataLst>
          </p:nvPr>
        </p:nvCxnSpPr>
        <p:spPr>
          <a:xfrm>
            <a:off x="2377648" y="313690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5" name="OTLSHAPE_TB_00000000000000000000000000000000_TimescaleInterval3"/>
          <p:cNvSpPr txBox="1"/>
          <p:nvPr>
            <p:custDataLst>
              <p:tags r:id="rId28"/>
            </p:custDataLst>
          </p:nvPr>
        </p:nvSpPr>
        <p:spPr>
          <a:xfrm>
            <a:off x="2441148" y="3145473"/>
            <a:ext cx="15818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/>
              </a:rPr>
              <a:t>Jul</a:t>
            </a:r>
            <a:endParaRPr lang="en-US" sz="1200" spc="-20">
              <a:solidFill>
                <a:schemeClr val="lt1"/>
              </a:solidFill>
              <a:latin typeface="Calibri"/>
            </a:endParaRPr>
          </a:p>
        </p:txBody>
      </p:sp>
      <p:cxnSp>
        <p:nvCxnSpPr>
          <p:cNvPr id="2906" name="OTLSHAPE_TB_00000000000000000000000000000000_Separator3"/>
          <p:cNvCxnSpPr/>
          <p:nvPr>
            <p:custDataLst>
              <p:tags r:id="rId29"/>
            </p:custDataLst>
          </p:nvPr>
        </p:nvCxnSpPr>
        <p:spPr>
          <a:xfrm>
            <a:off x="3111758" y="313690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7" name="OTLSHAPE_TB_00000000000000000000000000000000_TimescaleInterval4"/>
          <p:cNvSpPr txBox="1"/>
          <p:nvPr>
            <p:custDataLst>
              <p:tags r:id="rId30"/>
            </p:custDataLst>
          </p:nvPr>
        </p:nvSpPr>
        <p:spPr>
          <a:xfrm>
            <a:off x="3175259" y="3145473"/>
            <a:ext cx="21114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 smtClean="0">
                <a:solidFill>
                  <a:schemeClr val="lt1"/>
                </a:solidFill>
                <a:latin typeface="Calibri"/>
              </a:rPr>
              <a:t>Oct</a:t>
            </a:r>
            <a:endParaRPr lang="en-US" sz="1200" spc="-22">
              <a:solidFill>
                <a:schemeClr val="lt1"/>
              </a:solidFill>
              <a:latin typeface="Calibri"/>
            </a:endParaRPr>
          </a:p>
        </p:txBody>
      </p:sp>
      <p:cxnSp>
        <p:nvCxnSpPr>
          <p:cNvPr id="2908" name="OTLSHAPE_TB_00000000000000000000000000000000_Separator4"/>
          <p:cNvCxnSpPr/>
          <p:nvPr>
            <p:custDataLst>
              <p:tags r:id="rId31"/>
            </p:custDataLst>
          </p:nvPr>
        </p:nvCxnSpPr>
        <p:spPr>
          <a:xfrm>
            <a:off x="3845869" y="313690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9" name="OTLSHAPE_TB_00000000000000000000000000000000_TimescaleInterval5"/>
          <p:cNvSpPr txBox="1"/>
          <p:nvPr>
            <p:custDataLst>
              <p:tags r:id="rId32"/>
            </p:custDataLst>
          </p:nvPr>
        </p:nvSpPr>
        <p:spPr>
          <a:xfrm>
            <a:off x="3909369" y="31454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/>
              </a:rPr>
              <a:t>2016</a:t>
            </a:r>
            <a:endParaRPr lang="en-US" sz="1200" spc="-20">
              <a:solidFill>
                <a:schemeClr val="lt1"/>
              </a:solidFill>
              <a:latin typeface="Calibri"/>
            </a:endParaRPr>
          </a:p>
        </p:txBody>
      </p:sp>
      <p:cxnSp>
        <p:nvCxnSpPr>
          <p:cNvPr id="2910" name="OTLSHAPE_TB_00000000000000000000000000000000_Separator5"/>
          <p:cNvCxnSpPr/>
          <p:nvPr>
            <p:custDataLst>
              <p:tags r:id="rId33"/>
            </p:custDataLst>
          </p:nvPr>
        </p:nvCxnSpPr>
        <p:spPr>
          <a:xfrm>
            <a:off x="4572000" y="313690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1" name="OTLSHAPE_TB_00000000000000000000000000000000_TimescaleInterval6"/>
          <p:cNvSpPr txBox="1"/>
          <p:nvPr>
            <p:custDataLst>
              <p:tags r:id="rId34"/>
            </p:custDataLst>
          </p:nvPr>
        </p:nvSpPr>
        <p:spPr>
          <a:xfrm>
            <a:off x="4635500" y="3145473"/>
            <a:ext cx="2197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/>
              </a:rPr>
              <a:t>Apr</a:t>
            </a:r>
            <a:endParaRPr lang="en-US" sz="1200" spc="-18">
              <a:solidFill>
                <a:schemeClr val="lt1"/>
              </a:solidFill>
              <a:latin typeface="Calibri"/>
            </a:endParaRPr>
          </a:p>
        </p:txBody>
      </p:sp>
      <p:cxnSp>
        <p:nvCxnSpPr>
          <p:cNvPr id="2912" name="OTLSHAPE_TB_00000000000000000000000000000000_Separator6"/>
          <p:cNvCxnSpPr/>
          <p:nvPr>
            <p:custDataLst>
              <p:tags r:id="rId35"/>
            </p:custDataLst>
          </p:nvPr>
        </p:nvCxnSpPr>
        <p:spPr>
          <a:xfrm>
            <a:off x="5298131" y="313690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3" name="OTLSHAPE_TB_00000000000000000000000000000000_TimescaleInterval7"/>
          <p:cNvSpPr txBox="1"/>
          <p:nvPr>
            <p:custDataLst>
              <p:tags r:id="rId36"/>
            </p:custDataLst>
          </p:nvPr>
        </p:nvSpPr>
        <p:spPr>
          <a:xfrm>
            <a:off x="5361631" y="3145473"/>
            <a:ext cx="15818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/>
              </a:rPr>
              <a:t>Jul</a:t>
            </a:r>
            <a:endParaRPr lang="en-US" sz="1200" spc="-20">
              <a:solidFill>
                <a:schemeClr val="lt1"/>
              </a:solidFill>
              <a:latin typeface="Calibri"/>
            </a:endParaRPr>
          </a:p>
        </p:txBody>
      </p:sp>
      <p:cxnSp>
        <p:nvCxnSpPr>
          <p:cNvPr id="2914" name="OTLSHAPE_TB_00000000000000000000000000000000_Separator7"/>
          <p:cNvCxnSpPr/>
          <p:nvPr>
            <p:custDataLst>
              <p:tags r:id="rId37"/>
            </p:custDataLst>
          </p:nvPr>
        </p:nvCxnSpPr>
        <p:spPr>
          <a:xfrm>
            <a:off x="6032241" y="313690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5" name="OTLSHAPE_TB_00000000000000000000000000000000_TimescaleInterval8"/>
          <p:cNvSpPr txBox="1"/>
          <p:nvPr>
            <p:custDataLst>
              <p:tags r:id="rId38"/>
            </p:custDataLst>
          </p:nvPr>
        </p:nvSpPr>
        <p:spPr>
          <a:xfrm>
            <a:off x="6095741" y="3145473"/>
            <a:ext cx="21114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 smtClean="0">
                <a:solidFill>
                  <a:schemeClr val="lt1"/>
                </a:solidFill>
                <a:latin typeface="Calibri"/>
              </a:rPr>
              <a:t>Oct</a:t>
            </a:r>
            <a:endParaRPr lang="en-US" sz="1200" spc="-22">
              <a:solidFill>
                <a:schemeClr val="lt1"/>
              </a:solidFill>
              <a:latin typeface="Calibri"/>
            </a:endParaRPr>
          </a:p>
        </p:txBody>
      </p:sp>
      <p:cxnSp>
        <p:nvCxnSpPr>
          <p:cNvPr id="2916" name="OTLSHAPE_TB_00000000000000000000000000000000_Separator8"/>
          <p:cNvCxnSpPr/>
          <p:nvPr>
            <p:custDataLst>
              <p:tags r:id="rId39"/>
            </p:custDataLst>
          </p:nvPr>
        </p:nvCxnSpPr>
        <p:spPr>
          <a:xfrm>
            <a:off x="6766352" y="313690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7" name="OTLSHAPE_TB_00000000000000000000000000000000_TimescaleInterval9"/>
          <p:cNvSpPr txBox="1"/>
          <p:nvPr>
            <p:custDataLst>
              <p:tags r:id="rId40"/>
            </p:custDataLst>
          </p:nvPr>
        </p:nvSpPr>
        <p:spPr>
          <a:xfrm>
            <a:off x="6829852" y="31454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/>
              </a:rPr>
              <a:t>2017</a:t>
            </a:r>
            <a:endParaRPr lang="en-US" sz="1200" spc="-20">
              <a:solidFill>
                <a:schemeClr val="lt1"/>
              </a:solidFill>
              <a:latin typeface="Calibri"/>
            </a:endParaRPr>
          </a:p>
        </p:txBody>
      </p:sp>
      <p:cxnSp>
        <p:nvCxnSpPr>
          <p:cNvPr id="2918" name="OTLSHAPE_TB_00000000000000000000000000000000_Separator9"/>
          <p:cNvCxnSpPr/>
          <p:nvPr>
            <p:custDataLst>
              <p:tags r:id="rId41"/>
            </p:custDataLst>
          </p:nvPr>
        </p:nvCxnSpPr>
        <p:spPr>
          <a:xfrm>
            <a:off x="7484504" y="313690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9" name="OTLSHAPE_TB_00000000000000000000000000000000_TimescaleInterval10"/>
          <p:cNvSpPr txBox="1"/>
          <p:nvPr>
            <p:custDataLst>
              <p:tags r:id="rId42"/>
            </p:custDataLst>
          </p:nvPr>
        </p:nvSpPr>
        <p:spPr>
          <a:xfrm>
            <a:off x="7548004" y="3145473"/>
            <a:ext cx="2197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/>
              </a:rPr>
              <a:t>Apr</a:t>
            </a:r>
            <a:endParaRPr lang="en-US" sz="1200" spc="-18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936" name="OTLSHAPE_M_af883e92491c46deb38f1003ef1aa89c_Title"/>
          <p:cNvSpPr txBox="1"/>
          <p:nvPr>
            <p:custDataLst>
              <p:tags r:id="rId43"/>
            </p:custDataLst>
          </p:nvPr>
        </p:nvSpPr>
        <p:spPr>
          <a:xfrm>
            <a:off x="4154263" y="1418251"/>
            <a:ext cx="3263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100" b="1" spc="-4" smtClean="0">
                <a:solidFill>
                  <a:schemeClr val="dk1"/>
                </a:solidFill>
                <a:latin typeface="Calibri"/>
              </a:rPr>
              <a:t>Phase 1 Proposal approved by FDP Executive Committee</a:t>
            </a:r>
            <a:endParaRPr lang="en-US" sz="1100" b="1" spc="-4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937" name="OTLSHAPE_M_af883e92491c46deb38f1003ef1aa89c_Date"/>
          <p:cNvSpPr txBox="1"/>
          <p:nvPr>
            <p:custDataLst>
              <p:tags r:id="rId44"/>
            </p:custDataLst>
          </p:nvPr>
        </p:nvSpPr>
        <p:spPr>
          <a:xfrm>
            <a:off x="4154263" y="1601470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8" smtClean="0">
                <a:solidFill>
                  <a:srgbClr val="1F497E"/>
                </a:solidFill>
                <a:latin typeface="Calibri"/>
              </a:rPr>
              <a:t>1/10/2016</a:t>
            </a:r>
            <a:endParaRPr lang="en-US" sz="1000" spc="-8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2938" name="OTLSHAPE_M_af883e92491c46deb38f1003ef1aa89c_Shape"/>
          <p:cNvSpPr/>
          <p:nvPr>
            <p:custDataLst>
              <p:tags r:id="rId45"/>
            </p:custDataLst>
          </p:nvPr>
        </p:nvSpPr>
        <p:spPr>
          <a:xfrm rot="16200000">
            <a:off x="3957413" y="1530223"/>
            <a:ext cx="165100" cy="165100"/>
          </a:xfrm>
          <a:prstGeom prst="flowChartMerge">
            <a:avLst/>
          </a:prstGeom>
          <a:solidFill>
            <a:srgbClr val="2F369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9" name="OTLSHAPE_M_ef33126c1d1640eb9098df18b3421331_Title"/>
          <p:cNvSpPr txBox="1"/>
          <p:nvPr>
            <p:custDataLst>
              <p:tags r:id="rId46"/>
            </p:custDataLst>
          </p:nvPr>
        </p:nvSpPr>
        <p:spPr>
          <a:xfrm>
            <a:off x="4329812" y="1870795"/>
            <a:ext cx="1498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/>
              </a:rPr>
              <a:t>Official State Date of Pilot</a:t>
            </a:r>
            <a:endParaRPr lang="en-US" sz="1100" b="1" spc="-8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940" name="OTLSHAPE_M_ef33126c1d1640eb9098df18b3421331_Date"/>
          <p:cNvSpPr txBox="1"/>
          <p:nvPr>
            <p:custDataLst>
              <p:tags r:id="rId47"/>
            </p:custDataLst>
          </p:nvPr>
        </p:nvSpPr>
        <p:spPr>
          <a:xfrm>
            <a:off x="4329812" y="2054013"/>
            <a:ext cx="495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8" smtClean="0">
                <a:solidFill>
                  <a:srgbClr val="1F497E"/>
                </a:solidFill>
                <a:latin typeface="Calibri"/>
              </a:rPr>
              <a:t>2/1/2016</a:t>
            </a:r>
            <a:endParaRPr lang="en-US" sz="1000" spc="-8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2941" name="OTLSHAPE_M_ef33126c1d1640eb9098df18b3421331_Shape"/>
          <p:cNvSpPr/>
          <p:nvPr>
            <p:custDataLst>
              <p:tags r:id="rId48"/>
            </p:custDataLst>
          </p:nvPr>
        </p:nvSpPr>
        <p:spPr>
          <a:xfrm rot="16200000">
            <a:off x="4132962" y="1982766"/>
            <a:ext cx="165100" cy="165100"/>
          </a:xfrm>
          <a:prstGeom prst="flowChartMerge">
            <a:avLst/>
          </a:prstGeom>
          <a:solidFill>
            <a:srgbClr val="2F369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2" name="OTLSHAPE_M_c46ba77af89f4bc69a2a1c7067b3d9e0_Title"/>
          <p:cNvSpPr txBox="1"/>
          <p:nvPr>
            <p:custDataLst>
              <p:tags r:id="rId49"/>
            </p:custDataLst>
          </p:nvPr>
        </p:nvSpPr>
        <p:spPr>
          <a:xfrm>
            <a:off x="5415019" y="2323338"/>
            <a:ext cx="22479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/>
              </a:rPr>
              <a:t>Phase 2 - Web Based System Proposal approved by FDP Executive Committee</a:t>
            </a:r>
            <a:endParaRPr lang="en-US" sz="1100" b="1" spc="-6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943" name="OTLSHAPE_M_c46ba77af89f4bc69a2a1c7067b3d9e0_Date"/>
          <p:cNvSpPr txBox="1"/>
          <p:nvPr>
            <p:custDataLst>
              <p:tags r:id="rId50"/>
            </p:custDataLst>
          </p:nvPr>
        </p:nvSpPr>
        <p:spPr>
          <a:xfrm>
            <a:off x="5415019" y="2677075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8" smtClean="0">
                <a:solidFill>
                  <a:srgbClr val="1F497E"/>
                </a:solidFill>
                <a:latin typeface="Calibri"/>
              </a:rPr>
              <a:t>6/16/2016</a:t>
            </a:r>
            <a:endParaRPr lang="en-US" sz="1000" spc="-8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2944" name="OTLSHAPE_M_c46ba77af89f4bc69a2a1c7067b3d9e0_Shape"/>
          <p:cNvSpPr/>
          <p:nvPr>
            <p:custDataLst>
              <p:tags r:id="rId51"/>
            </p:custDataLst>
          </p:nvPr>
        </p:nvSpPr>
        <p:spPr>
          <a:xfrm rot="16200000">
            <a:off x="5218169" y="2520569"/>
            <a:ext cx="165100" cy="165100"/>
          </a:xfrm>
          <a:prstGeom prst="flowChartMerg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5" name="OTLSHAPE_M_4aae1d7467f644aea753732f20f97bf0_Title"/>
          <p:cNvSpPr txBox="1"/>
          <p:nvPr>
            <p:custDataLst>
              <p:tags r:id="rId52"/>
            </p:custDataLst>
          </p:nvPr>
        </p:nvSpPr>
        <p:spPr>
          <a:xfrm>
            <a:off x="8439234" y="2152819"/>
            <a:ext cx="609600" cy="5115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100" b="1" smtClean="0">
                <a:solidFill>
                  <a:schemeClr val="dk1"/>
                </a:solidFill>
                <a:latin typeface="Calibri"/>
              </a:rPr>
              <a:t>Estimated End Date of Pilot</a:t>
            </a:r>
            <a:endParaRPr lang="en-US" sz="1100" b="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946" name="OTLSHAPE_M_4aae1d7467f644aea753732f20f97bf0_Date"/>
          <p:cNvSpPr txBox="1"/>
          <p:nvPr>
            <p:custDataLst>
              <p:tags r:id="rId53"/>
            </p:custDataLst>
          </p:nvPr>
        </p:nvSpPr>
        <p:spPr>
          <a:xfrm>
            <a:off x="8439234" y="2677075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8" smtClean="0">
                <a:solidFill>
                  <a:srgbClr val="1F497E"/>
                </a:solidFill>
                <a:latin typeface="Calibri"/>
              </a:rPr>
              <a:t>6/30/2017</a:t>
            </a:r>
            <a:endParaRPr lang="en-US" sz="1000" spc="-8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2947" name="OTLSHAPE_M_4aae1d7467f644aea753732f20f97bf0_Shape"/>
          <p:cNvSpPr/>
          <p:nvPr>
            <p:custDataLst>
              <p:tags r:id="rId54"/>
            </p:custDataLst>
          </p:nvPr>
        </p:nvSpPr>
        <p:spPr>
          <a:xfrm rot="16200000">
            <a:off x="8242384" y="2435310"/>
            <a:ext cx="165100" cy="165100"/>
          </a:xfrm>
          <a:prstGeom prst="flowChartMerge">
            <a:avLst/>
          </a:prstGeom>
          <a:solidFill>
            <a:srgbClr val="2F369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8" name="OTLSHAPE_M_3815894c31094f74b5a3833d7bd7e440_Title"/>
          <p:cNvSpPr txBox="1"/>
          <p:nvPr>
            <p:custDataLst>
              <p:tags r:id="rId55"/>
            </p:custDataLst>
          </p:nvPr>
        </p:nvSpPr>
        <p:spPr>
          <a:xfrm>
            <a:off x="1225801" y="3812625"/>
            <a:ext cx="1384300" cy="5115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100" b="1" smtClean="0">
                <a:solidFill>
                  <a:schemeClr val="dk1"/>
                </a:solidFill>
                <a:latin typeface="Calibri"/>
              </a:rPr>
              <a:t>Expanded Clearinghouse Working Group gathers again</a:t>
            </a:r>
            <a:endParaRPr lang="en-US" sz="1100" b="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949" name="OTLSHAPE_M_3815894c31094f74b5a3833d7bd7e440_Date"/>
          <p:cNvSpPr txBox="1"/>
          <p:nvPr>
            <p:custDataLst>
              <p:tags r:id="rId56"/>
            </p:custDataLst>
          </p:nvPr>
        </p:nvSpPr>
        <p:spPr>
          <a:xfrm>
            <a:off x="1225801" y="3644900"/>
            <a:ext cx="495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8" smtClean="0">
                <a:solidFill>
                  <a:srgbClr val="1F497E"/>
                </a:solidFill>
                <a:latin typeface="Calibri"/>
              </a:rPr>
              <a:t>1/8/2015</a:t>
            </a:r>
            <a:endParaRPr lang="en-US" sz="1000" spc="-8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2950" name="OTLSHAPE_M_3815894c31094f74b5a3833d7bd7e440_Shape"/>
          <p:cNvSpPr/>
          <p:nvPr>
            <p:custDataLst>
              <p:tags r:id="rId57"/>
            </p:custDataLst>
          </p:nvPr>
        </p:nvSpPr>
        <p:spPr>
          <a:xfrm rot="16200000">
            <a:off x="1028951" y="3876591"/>
            <a:ext cx="165100" cy="165100"/>
          </a:xfrm>
          <a:prstGeom prst="flowChartMerge">
            <a:avLst/>
          </a:prstGeom>
          <a:solidFill>
            <a:srgbClr val="2F369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1" name="OTLSHAPE_M_b0dfa9a837894c9dba56c8185a47823d_Title"/>
          <p:cNvSpPr txBox="1"/>
          <p:nvPr>
            <p:custDataLst>
              <p:tags r:id="rId58"/>
            </p:custDataLst>
          </p:nvPr>
        </p:nvSpPr>
        <p:spPr>
          <a:xfrm>
            <a:off x="3111758" y="3815186"/>
            <a:ext cx="1220858" cy="56451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100" b="1" spc="-24" dirty="0" smtClean="0">
                <a:solidFill>
                  <a:schemeClr val="dk1"/>
                </a:solidFill>
                <a:latin typeface="Calibri"/>
              </a:rPr>
              <a:t>Forms Data Collection/Analysis completed </a:t>
            </a:r>
            <a:endParaRPr lang="en-US" sz="1100" b="1" spc="-24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952" name="OTLSHAPE_M_b0dfa9a837894c9dba56c8185a47823d_Date"/>
          <p:cNvSpPr txBox="1"/>
          <p:nvPr>
            <p:custDataLst>
              <p:tags r:id="rId59"/>
            </p:custDataLst>
          </p:nvPr>
        </p:nvSpPr>
        <p:spPr>
          <a:xfrm>
            <a:off x="3108954" y="3644900"/>
            <a:ext cx="495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8" smtClean="0">
                <a:solidFill>
                  <a:srgbClr val="1F497E"/>
                </a:solidFill>
                <a:latin typeface="Calibri"/>
              </a:rPr>
              <a:t>9/1/2015</a:t>
            </a:r>
            <a:endParaRPr lang="en-US" sz="1000" spc="-8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2953" name="OTLSHAPE_M_b0dfa9a837894c9dba56c8185a47823d_Shape"/>
          <p:cNvSpPr/>
          <p:nvPr>
            <p:custDataLst>
              <p:tags r:id="rId60"/>
            </p:custDataLst>
          </p:nvPr>
        </p:nvSpPr>
        <p:spPr>
          <a:xfrm rot="16200000">
            <a:off x="2912104" y="3791331"/>
            <a:ext cx="165100" cy="165100"/>
          </a:xfrm>
          <a:prstGeom prst="flowChartMerg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4" name="OTLSHAPE_M_01a4de35f1114637a7f45ee884b83867_Title"/>
          <p:cNvSpPr txBox="1"/>
          <p:nvPr>
            <p:custDataLst>
              <p:tags r:id="rId61"/>
            </p:custDataLst>
          </p:nvPr>
        </p:nvSpPr>
        <p:spPr>
          <a:xfrm>
            <a:off x="3970736" y="5511292"/>
            <a:ext cx="2222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/>
              </a:rPr>
              <a:t>Entity Profile developed &amp; Beta tested</a:t>
            </a:r>
            <a:endParaRPr lang="en-US" sz="1100" b="1" spc="-6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955" name="OTLSHAPE_M_01a4de35f1114637a7f45ee884b83867_Date"/>
          <p:cNvSpPr txBox="1"/>
          <p:nvPr>
            <p:custDataLst>
              <p:tags r:id="rId62"/>
            </p:custDataLst>
          </p:nvPr>
        </p:nvSpPr>
        <p:spPr>
          <a:xfrm>
            <a:off x="3970736" y="5343567"/>
            <a:ext cx="622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8" smtClean="0">
                <a:solidFill>
                  <a:srgbClr val="1F497E"/>
                </a:solidFill>
                <a:latin typeface="Calibri"/>
              </a:rPr>
              <a:t>12/18/2015</a:t>
            </a:r>
            <a:endParaRPr lang="en-US" sz="1000" spc="-8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2956" name="OTLSHAPE_M_01a4de35f1114637a7f45ee884b83867_Shape"/>
          <p:cNvSpPr/>
          <p:nvPr>
            <p:custDataLst>
              <p:tags r:id="rId63"/>
            </p:custDataLst>
          </p:nvPr>
        </p:nvSpPr>
        <p:spPr>
          <a:xfrm rot="16200000">
            <a:off x="3773886" y="5404739"/>
            <a:ext cx="165100" cy="165100"/>
          </a:xfrm>
          <a:prstGeom prst="flowChartMerg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7" name="OTLSHAPE_M_976f90e0d5344e8ba9f498d29b50a36f_Title"/>
          <p:cNvSpPr txBox="1"/>
          <p:nvPr>
            <p:custDataLst>
              <p:tags r:id="rId64"/>
            </p:custDataLst>
          </p:nvPr>
        </p:nvSpPr>
        <p:spPr>
          <a:xfrm>
            <a:off x="4776662" y="4265168"/>
            <a:ext cx="977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smtClean="0">
                <a:solidFill>
                  <a:schemeClr val="dk1"/>
                </a:solidFill>
                <a:latin typeface="Calibri"/>
              </a:rPr>
              <a:t>Cohort 1 Go-Live</a:t>
            </a:r>
            <a:endParaRPr lang="en-US" sz="1100" b="1" spc="-4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958" name="OTLSHAPE_M_976f90e0d5344e8ba9f498d29b50a36f_Date"/>
          <p:cNvSpPr txBox="1"/>
          <p:nvPr>
            <p:custDataLst>
              <p:tags r:id="rId65"/>
            </p:custDataLst>
          </p:nvPr>
        </p:nvSpPr>
        <p:spPr>
          <a:xfrm>
            <a:off x="4776662" y="4097443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8" smtClean="0">
                <a:solidFill>
                  <a:srgbClr val="1F497E"/>
                </a:solidFill>
                <a:latin typeface="Calibri"/>
              </a:rPr>
              <a:t>3/28/2016</a:t>
            </a:r>
            <a:endParaRPr lang="en-US" sz="1000" spc="-8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2959" name="OTLSHAPE_M_976f90e0d5344e8ba9f498d29b50a36f_Shape"/>
          <p:cNvSpPr/>
          <p:nvPr>
            <p:custDataLst>
              <p:tags r:id="rId66"/>
            </p:custDataLst>
          </p:nvPr>
        </p:nvSpPr>
        <p:spPr>
          <a:xfrm rot="16200000">
            <a:off x="4579812" y="4158615"/>
            <a:ext cx="165100" cy="165100"/>
          </a:xfrm>
          <a:prstGeom prst="flowChartMerge">
            <a:avLst/>
          </a:prstGeom>
          <a:solidFill>
            <a:srgbClr val="1AAA4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0" name="OTLSHAPE_M_bcdc95f8c5204ae5b6476235a8470717_Title"/>
          <p:cNvSpPr txBox="1"/>
          <p:nvPr>
            <p:custDataLst>
              <p:tags r:id="rId67"/>
            </p:custDataLst>
          </p:nvPr>
        </p:nvSpPr>
        <p:spPr>
          <a:xfrm>
            <a:off x="5893786" y="3812625"/>
            <a:ext cx="977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smtClean="0">
                <a:solidFill>
                  <a:schemeClr val="dk1"/>
                </a:solidFill>
                <a:latin typeface="Calibri"/>
              </a:rPr>
              <a:t>Cohort 2 Go-Live</a:t>
            </a:r>
            <a:endParaRPr lang="en-US" sz="1100" b="1" spc="-4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961" name="OTLSHAPE_M_bcdc95f8c5204ae5b6476235a8470717_Date"/>
          <p:cNvSpPr txBox="1"/>
          <p:nvPr>
            <p:custDataLst>
              <p:tags r:id="rId68"/>
            </p:custDataLst>
          </p:nvPr>
        </p:nvSpPr>
        <p:spPr>
          <a:xfrm>
            <a:off x="5893786" y="3644900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8" smtClean="0">
                <a:solidFill>
                  <a:srgbClr val="1F497E"/>
                </a:solidFill>
                <a:latin typeface="Calibri"/>
              </a:rPr>
              <a:t>8/15/2016</a:t>
            </a:r>
            <a:endParaRPr lang="en-US" sz="1000" spc="-8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2962" name="OTLSHAPE_M_bcdc95f8c5204ae5b6476235a8470717_Shape"/>
          <p:cNvSpPr/>
          <p:nvPr>
            <p:custDataLst>
              <p:tags r:id="rId69"/>
            </p:custDataLst>
          </p:nvPr>
        </p:nvSpPr>
        <p:spPr>
          <a:xfrm rot="16200000">
            <a:off x="5696936" y="3706072"/>
            <a:ext cx="165100" cy="165100"/>
          </a:xfrm>
          <a:prstGeom prst="flowChartMerge">
            <a:avLst/>
          </a:prstGeom>
          <a:solidFill>
            <a:srgbClr val="1AAA4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3" name="OTLSHAPE_M_f4e76f1c8a9a4e4a98688c24386126dd_Title"/>
          <p:cNvSpPr txBox="1"/>
          <p:nvPr>
            <p:custDataLst>
              <p:tags r:id="rId70"/>
            </p:custDataLst>
          </p:nvPr>
        </p:nvSpPr>
        <p:spPr>
          <a:xfrm>
            <a:off x="6197006" y="4717711"/>
            <a:ext cx="1117600" cy="5115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100" b="1" smtClean="0">
                <a:solidFill>
                  <a:schemeClr val="dk1"/>
                </a:solidFill>
                <a:latin typeface="Calibri"/>
              </a:rPr>
              <a:t>Web based system initial dev demo at Sept FDP Meeting</a:t>
            </a:r>
            <a:endParaRPr lang="en-US" sz="1100" b="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964" name="OTLSHAPE_M_f4e76f1c8a9a4e4a98688c24386126dd_Date"/>
          <p:cNvSpPr txBox="1"/>
          <p:nvPr>
            <p:custDataLst>
              <p:tags r:id="rId71"/>
            </p:custDataLst>
          </p:nvPr>
        </p:nvSpPr>
        <p:spPr>
          <a:xfrm>
            <a:off x="6197006" y="4549987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8" smtClean="0">
                <a:solidFill>
                  <a:srgbClr val="1F497E"/>
                </a:solidFill>
                <a:latin typeface="Calibri"/>
              </a:rPr>
              <a:t>9/22/2016</a:t>
            </a:r>
            <a:endParaRPr lang="en-US" sz="1000" spc="-8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2965" name="OTLSHAPE_M_f4e76f1c8a9a4e4a98688c24386126dd_Shape"/>
          <p:cNvSpPr/>
          <p:nvPr>
            <p:custDataLst>
              <p:tags r:id="rId72"/>
            </p:custDataLst>
          </p:nvPr>
        </p:nvSpPr>
        <p:spPr>
          <a:xfrm rot="16200000">
            <a:off x="6000156" y="4781677"/>
            <a:ext cx="165100" cy="165100"/>
          </a:xfrm>
          <a:prstGeom prst="flowChartMerg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6" name="OTLSHAPE_M_e8ec289523784a27962e480a3164d873_Title"/>
          <p:cNvSpPr txBox="1"/>
          <p:nvPr>
            <p:custDataLst>
              <p:tags r:id="rId73"/>
            </p:custDataLst>
          </p:nvPr>
        </p:nvSpPr>
        <p:spPr>
          <a:xfrm>
            <a:off x="6763548" y="4265168"/>
            <a:ext cx="1816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/>
              </a:rPr>
              <a:t>System user acceptance testing</a:t>
            </a:r>
            <a:endParaRPr lang="en-US" sz="1100" b="1" spc="-6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967" name="OTLSHAPE_M_e8ec289523784a27962e480a3164d873_Date"/>
          <p:cNvSpPr txBox="1"/>
          <p:nvPr>
            <p:custDataLst>
              <p:tags r:id="rId74"/>
            </p:custDataLst>
          </p:nvPr>
        </p:nvSpPr>
        <p:spPr>
          <a:xfrm>
            <a:off x="6763548" y="4097443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8" smtClean="0">
                <a:solidFill>
                  <a:srgbClr val="1F497E"/>
                </a:solidFill>
                <a:latin typeface="Calibri"/>
              </a:rPr>
              <a:t>12/2/2016</a:t>
            </a:r>
            <a:endParaRPr lang="en-US" sz="1000" spc="-8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2968" name="OTLSHAPE_M_e8ec289523784a27962e480a3164d873_Shape"/>
          <p:cNvSpPr/>
          <p:nvPr>
            <p:custDataLst>
              <p:tags r:id="rId75"/>
            </p:custDataLst>
          </p:nvPr>
        </p:nvSpPr>
        <p:spPr>
          <a:xfrm rot="16200000">
            <a:off x="6566698" y="4158615"/>
            <a:ext cx="165100" cy="165100"/>
          </a:xfrm>
          <a:prstGeom prst="flowChartMerg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" name="OTLSHAPE_M_c0cee829a0af46279307d25115b625bb_Title"/>
          <p:cNvSpPr txBox="1"/>
          <p:nvPr>
            <p:custDataLst>
              <p:tags r:id="rId76"/>
            </p:custDataLst>
          </p:nvPr>
        </p:nvSpPr>
        <p:spPr>
          <a:xfrm>
            <a:off x="7122623" y="3812625"/>
            <a:ext cx="1612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dirty="0" smtClean="0">
                <a:solidFill>
                  <a:schemeClr val="dk1"/>
                </a:solidFill>
                <a:latin typeface="Calibri"/>
              </a:rPr>
              <a:t>Cohort 3 Go-Live (???)</a:t>
            </a:r>
            <a:endParaRPr lang="en-US" sz="1100" b="1" spc="-6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970" name="OTLSHAPE_M_c0cee829a0af46279307d25115b625bb_Date"/>
          <p:cNvSpPr txBox="1"/>
          <p:nvPr>
            <p:custDataLst>
              <p:tags r:id="rId77"/>
            </p:custDataLst>
          </p:nvPr>
        </p:nvSpPr>
        <p:spPr>
          <a:xfrm>
            <a:off x="7122623" y="3644900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8" smtClean="0">
                <a:solidFill>
                  <a:srgbClr val="1F497E"/>
                </a:solidFill>
                <a:latin typeface="Calibri"/>
              </a:rPr>
              <a:t>1/16/2017</a:t>
            </a:r>
            <a:endParaRPr lang="en-US" sz="1000" spc="-8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2971" name="OTLSHAPE_M_c0cee829a0af46279307d25115b625bb_Shape"/>
          <p:cNvSpPr/>
          <p:nvPr>
            <p:custDataLst>
              <p:tags r:id="rId78"/>
            </p:custDataLst>
          </p:nvPr>
        </p:nvSpPr>
        <p:spPr>
          <a:xfrm rot="16200000">
            <a:off x="6925773" y="3706072"/>
            <a:ext cx="165100" cy="165100"/>
          </a:xfrm>
          <a:prstGeom prst="flowChartMerge">
            <a:avLst/>
          </a:prstGeom>
          <a:solidFill>
            <a:srgbClr val="1AAA4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7" name="TextBox 766"/>
          <p:cNvSpPr txBox="1"/>
          <p:nvPr/>
        </p:nvSpPr>
        <p:spPr>
          <a:xfrm>
            <a:off x="1621766" y="391064"/>
            <a:ext cx="6108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Pilot Estimated Timeline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869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you all be involved?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Anyone can currently access and use the Entity Profiles!!</a:t>
            </a:r>
          </a:p>
          <a:p>
            <a:r>
              <a:rPr lang="en-US" dirty="0" smtClean="0"/>
              <a:t>81 FDP Members will be involved – 128 individual Entity Profiles – after Cohort 2 Go-live, </a:t>
            </a:r>
            <a:r>
              <a:rPr lang="en-US" dirty="0" err="1" smtClean="0"/>
              <a:t>est</a:t>
            </a:r>
            <a:r>
              <a:rPr lang="en-US" dirty="0" smtClean="0"/>
              <a:t> 8/15/16</a:t>
            </a:r>
          </a:p>
          <a:p>
            <a:r>
              <a:rPr lang="en-US" dirty="0"/>
              <a:t>We encourage you to do so and add to your processes for entity review / risk assessment</a:t>
            </a:r>
          </a:p>
          <a:p>
            <a:r>
              <a:rPr lang="en-US" dirty="0"/>
              <a:t>Questions/feedback – be sure to let us know</a:t>
            </a:r>
            <a:r>
              <a:rPr lang="en-US" dirty="0" smtClean="0"/>
              <a:t>!</a:t>
            </a:r>
          </a:p>
          <a:p>
            <a:r>
              <a:rPr lang="en-US" dirty="0" smtClean="0"/>
              <a:t>We learn new things every day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sites.nationalacademies.org/PGA/fdp/PGA_171219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12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34</a:t>
            </a:fld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716" y="187780"/>
            <a:ext cx="7402071" cy="610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87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you all be involved?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Opportunities to join in the future?</a:t>
            </a:r>
          </a:p>
          <a:p>
            <a:pPr lvl="1"/>
            <a:r>
              <a:rPr lang="en-US" dirty="0" smtClean="0"/>
              <a:t>If you are with FDP member institution – but not part of Cohort 1 or 2 – gather support at your institution!  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For possible Cohort 3 addition in 2017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If institution not interested in joining – why not?  Let us know so we can help make changes, if feasible, that would help!</a:t>
            </a:r>
          </a:p>
          <a:p>
            <a:pPr lvl="1"/>
            <a:r>
              <a:rPr lang="en-US" dirty="0" smtClean="0"/>
              <a:t>If all goes well with Pilot and web based system could be recommended for non FDP institutions</a:t>
            </a:r>
          </a:p>
          <a:p>
            <a:r>
              <a:rPr lang="en-US" dirty="0" smtClean="0"/>
              <a:t>Keep an eye on what we are up to! 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FDP Expanded Clearinghouse Webpage</a:t>
            </a:r>
          </a:p>
          <a:p>
            <a:pPr lvl="2"/>
            <a:r>
              <a:rPr lang="en-US" dirty="0">
                <a:sym typeface="Wingdings" panose="05000000000000000000" pitchFamily="2" charset="2"/>
                <a:hlinkClick r:id="rId2"/>
              </a:rPr>
              <a:t>http://</a:t>
            </a:r>
            <a:r>
              <a:rPr lang="en-US" dirty="0" smtClean="0">
                <a:sym typeface="Wingdings" panose="05000000000000000000" pitchFamily="2" charset="2"/>
                <a:hlinkClick r:id="rId2"/>
              </a:rPr>
              <a:t>sites.nationalacademies.org/PGA/fdp/PGA_055835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Everything we are working on is kept here!  We are fully transparent!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4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riasl\AppData\Local\Microsoft\Windows\Temporary Internet Files\Content.Outlook\CRYZ2U62\1421579_523875381039017_86525830_n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153174"/>
            <a:ext cx="2115044" cy="312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Great Team!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550926"/>
              </p:ext>
            </p:extLst>
          </p:nvPr>
        </p:nvGraphicFramePr>
        <p:xfrm>
          <a:off x="247455" y="1655851"/>
          <a:ext cx="5541023" cy="3904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9653"/>
                <a:gridCol w="2901370"/>
              </a:tblGrid>
              <a:tr h="2292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WORKGROUP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MEMBERS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92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Lynette </a:t>
                      </a:r>
                      <a:r>
                        <a:rPr lang="en-US" sz="1100" u="none" strike="noStrike" dirty="0" smtClean="0">
                          <a:effectLst/>
                        </a:rPr>
                        <a:t>Arias (Co-Chair)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University of Washington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6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Jennifer </a:t>
                      </a:r>
                      <a:r>
                        <a:rPr lang="en-US" sz="1100" u="none" strike="noStrike" dirty="0" smtClean="0">
                          <a:effectLst/>
                        </a:rPr>
                        <a:t>Barron (Co-Chair)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Johns </a:t>
                      </a:r>
                      <a:r>
                        <a:rPr lang="en-US" sz="1100" u="none" strike="noStrike" dirty="0">
                          <a:effectLst/>
                        </a:rPr>
                        <a:t>Hopkins University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87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Pamela </a:t>
                      </a:r>
                      <a:r>
                        <a:rPr lang="en-US" sz="1100" u="none" strike="noStrike" dirty="0" smtClean="0">
                          <a:effectLst/>
                        </a:rPr>
                        <a:t>Webb (Co-Chair)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University of Minnesota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6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Patrice Carroll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Brown University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6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Marcy 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Friedle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Florida State University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6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Rebecca </a:t>
                      </a:r>
                      <a:r>
                        <a:rPr lang="en-US" sz="1100" u="none" strike="noStrike" dirty="0" err="1">
                          <a:effectLst/>
                        </a:rPr>
                        <a:t>Balentine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Icahn School of Medicine at Mount Sinai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6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Julie Thatcher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Institute for Systems Biology (ERI)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6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Amanda Hamaker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Purdue University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6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Gloria </a:t>
                      </a:r>
                      <a:r>
                        <a:rPr lang="en-US" sz="1100" u="none" strike="noStrike" dirty="0" smtClean="0">
                          <a:effectLst/>
                        </a:rPr>
                        <a:t>Greene/ Steve Parker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University of Alabama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6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Jennifer </a:t>
                      </a:r>
                      <a:r>
                        <a:rPr lang="en-US" sz="1100" u="none" strike="noStrike" dirty="0" err="1">
                          <a:effectLst/>
                        </a:rPr>
                        <a:t>Rodis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University of Wisconsin-Madison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6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Sara </a:t>
                      </a:r>
                      <a:r>
                        <a:rPr lang="en-US" sz="1100" u="none" strike="noStrike" dirty="0" smtClean="0">
                          <a:effectLst/>
                        </a:rPr>
                        <a:t>Clough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UT Austin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2921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</a:rPr>
                        <a:t>Courtney 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Swaney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</a:rPr>
                        <a:t>UT Austin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646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</a:rPr>
                        <a:t>Robert Prentiss 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</a:rPr>
                        <a:t>UT Austin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4646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</a:rPr>
                        <a:t>Tyra Patrice Darville-Layne 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</a:rPr>
                        <a:t>Northwestern University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46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Christopher Renner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Vanderbilt University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27" y="2609223"/>
            <a:ext cx="1631853" cy="108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93255" y="2027385"/>
            <a:ext cx="15797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Lulu Sun</a:t>
            </a:r>
          </a:p>
          <a:p>
            <a:r>
              <a:rPr lang="en-US" dirty="0"/>
              <a:t> UW Work study student</a:t>
            </a:r>
          </a:p>
        </p:txBody>
      </p:sp>
    </p:spTree>
    <p:extLst>
      <p:ext uri="{BB962C8B-B14F-4D97-AF65-F5344CB8AC3E}">
        <p14:creationId xmlns:p14="http://schemas.microsoft.com/office/powerpoint/2010/main" val="378952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&amp; Discussion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37</a:t>
            </a:fld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669" y="1939841"/>
            <a:ext cx="5418588" cy="409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68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Lynette Arias</a:t>
            </a:r>
          </a:p>
          <a:p>
            <a:pPr lvl="1"/>
            <a:r>
              <a:rPr lang="en-US" dirty="0"/>
              <a:t>University of Washington</a:t>
            </a:r>
          </a:p>
          <a:p>
            <a:pPr lvl="1"/>
            <a:r>
              <a:rPr lang="en-US" dirty="0">
                <a:hlinkClick r:id="rId2"/>
              </a:rPr>
              <a:t>ariasl@uw.edu</a:t>
            </a:r>
            <a:endParaRPr lang="en-US" dirty="0"/>
          </a:p>
          <a:p>
            <a:r>
              <a:rPr lang="en-US" dirty="0" smtClean="0"/>
              <a:t>Pamela Webb</a:t>
            </a:r>
          </a:p>
          <a:p>
            <a:pPr lvl="1"/>
            <a:r>
              <a:rPr lang="en-US" dirty="0" smtClean="0"/>
              <a:t>University of Minnesota</a:t>
            </a:r>
          </a:p>
          <a:p>
            <a:pPr lvl="1"/>
            <a:r>
              <a:rPr lang="en-US" dirty="0" smtClean="0">
                <a:hlinkClick r:id="rId3"/>
              </a:rPr>
              <a:t>pwebb@umn.edu</a:t>
            </a:r>
            <a:endParaRPr lang="en-US" dirty="0" smtClean="0"/>
          </a:p>
          <a:p>
            <a:r>
              <a:rPr lang="en-US" dirty="0" smtClean="0"/>
              <a:t>Jennifer Barron</a:t>
            </a:r>
          </a:p>
          <a:p>
            <a:pPr lvl="1"/>
            <a:r>
              <a:rPr lang="en-US" dirty="0" smtClean="0"/>
              <a:t>Johns Hopkins University</a:t>
            </a:r>
          </a:p>
          <a:p>
            <a:pPr lvl="1"/>
            <a:r>
              <a:rPr lang="en-US" dirty="0" smtClean="0">
                <a:hlinkClick r:id="rId4"/>
              </a:rPr>
              <a:t>jlb@jhu.edu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01759"/>
            <a:ext cx="2057400" cy="365125"/>
          </a:xfrm>
        </p:spPr>
        <p:txBody>
          <a:bodyPr/>
          <a:lstStyle/>
          <a:p>
            <a:fld id="{1D54C337-398D-4E1F-9A29-0256C29DC210}" type="slidenum">
              <a:rPr lang="en-US" smtClean="0"/>
              <a:t>38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87" y="1723548"/>
            <a:ext cx="1190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912" y="2914173"/>
            <a:ext cx="1395119" cy="139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60" y="4538451"/>
            <a:ext cx="1159552" cy="161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35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Past and Current FDP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dirty="0" smtClean="0"/>
              <a:t>Expanded </a:t>
            </a:r>
            <a:r>
              <a:rPr lang="en-US" dirty="0"/>
              <a:t>Authorities </a:t>
            </a:r>
          </a:p>
          <a:p>
            <a:r>
              <a:rPr lang="en-US" dirty="0" smtClean="0"/>
              <a:t>FDP </a:t>
            </a:r>
            <a:r>
              <a:rPr lang="en-US" dirty="0" err="1"/>
              <a:t>Subaward</a:t>
            </a:r>
            <a:r>
              <a:rPr lang="en-US" dirty="0"/>
              <a:t> Agreement </a:t>
            </a:r>
          </a:p>
          <a:p>
            <a:r>
              <a:rPr lang="en-US" dirty="0" smtClean="0"/>
              <a:t>Research Terms </a:t>
            </a:r>
            <a:r>
              <a:rPr lang="en-US" dirty="0"/>
              <a:t>and Conditions </a:t>
            </a:r>
          </a:p>
          <a:p>
            <a:r>
              <a:rPr lang="en-US" dirty="0" smtClean="0"/>
              <a:t>Faculty Workload </a:t>
            </a:r>
            <a:r>
              <a:rPr lang="en-US" dirty="0"/>
              <a:t>Survey </a:t>
            </a:r>
            <a:r>
              <a:rPr lang="en-US" dirty="0" smtClean="0"/>
              <a:t>(2) </a:t>
            </a:r>
            <a:endParaRPr lang="en-US" dirty="0"/>
          </a:p>
          <a:p>
            <a:r>
              <a:rPr lang="en-US" dirty="0" smtClean="0"/>
              <a:t>Emerging </a:t>
            </a:r>
            <a:r>
              <a:rPr lang="en-US" dirty="0"/>
              <a:t>Research Institutions GUIRR Partnership Workshop </a:t>
            </a:r>
          </a:p>
          <a:p>
            <a:r>
              <a:rPr lang="en-US" dirty="0" smtClean="0"/>
              <a:t>Serve as key </a:t>
            </a:r>
            <a:r>
              <a:rPr lang="en-US" dirty="0"/>
              <a:t>sounding board for Research Business Models Subcommittee of the Committee on Science, grants.gov, research.gov, etc. </a:t>
            </a:r>
          </a:p>
          <a:p>
            <a:r>
              <a:rPr lang="en-US" dirty="0" smtClean="0"/>
              <a:t>ARRA Cost of Compliance Report  </a:t>
            </a:r>
            <a:endParaRPr lang="en-US" dirty="0"/>
          </a:p>
          <a:p>
            <a:r>
              <a:rPr lang="en-US" dirty="0" smtClean="0"/>
              <a:t>FDP </a:t>
            </a:r>
            <a:r>
              <a:rPr lang="en-US" dirty="0"/>
              <a:t>Clearinghouse related to FCOI </a:t>
            </a:r>
          </a:p>
          <a:p>
            <a:r>
              <a:rPr lang="en-US" dirty="0" smtClean="0"/>
              <a:t>Congressional </a:t>
            </a:r>
            <a:r>
              <a:rPr lang="en-US" dirty="0"/>
              <a:t>Testimony on Administrative </a:t>
            </a:r>
            <a:r>
              <a:rPr lang="en-US" dirty="0" smtClean="0"/>
              <a:t>Burdens</a:t>
            </a:r>
          </a:p>
          <a:p>
            <a:r>
              <a:rPr lang="en-US" sz="2200" i="1" dirty="0" smtClean="0"/>
              <a:t>And now </a:t>
            </a:r>
            <a:r>
              <a:rPr lang="en-US" dirty="0" smtClean="0"/>
              <a:t>… </a:t>
            </a:r>
          </a:p>
          <a:p>
            <a:r>
              <a:rPr lang="en-US" b="1" dirty="0" smtClean="0"/>
              <a:t>FDP Expanded Clearinghouse!  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31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Requiring a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96290"/>
          </a:xfrm>
        </p:spPr>
        <p:txBody>
          <a:bodyPr>
            <a:normAutofit/>
          </a:bodyPr>
          <a:lstStyle/>
          <a:p>
            <a:r>
              <a:rPr lang="en-US" dirty="0" err="1" smtClean="0"/>
              <a:t>Subrecipient</a:t>
            </a:r>
            <a:r>
              <a:rPr lang="en-US" dirty="0" smtClean="0"/>
              <a:t> Monitoring Programs include forms, forms and more forms:</a:t>
            </a:r>
          </a:p>
          <a:p>
            <a:pPr lvl="1"/>
            <a:r>
              <a:rPr lang="en-US" b="1" i="1" dirty="0"/>
              <a:t>E</a:t>
            </a:r>
            <a:r>
              <a:rPr lang="en-US" b="1" i="1" dirty="0" smtClean="0"/>
              <a:t>ntity based</a:t>
            </a:r>
            <a:r>
              <a:rPr lang="en-US" dirty="0" smtClean="0"/>
              <a:t> info to perform risk assessment </a:t>
            </a:r>
          </a:p>
          <a:p>
            <a:pPr lvl="1"/>
            <a:r>
              <a:rPr lang="en-US" b="1" i="1" dirty="0" smtClean="0"/>
              <a:t>Project based</a:t>
            </a:r>
            <a:r>
              <a:rPr lang="en-US" dirty="0" smtClean="0"/>
              <a:t> information to perform non fiscal/audit compliance  and risk assessment reviews per project</a:t>
            </a:r>
          </a:p>
          <a:p>
            <a:pPr lvl="1"/>
            <a:r>
              <a:rPr lang="en-US" b="1" i="1" dirty="0" smtClean="0"/>
              <a:t>Annual audit updates</a:t>
            </a:r>
          </a:p>
          <a:p>
            <a:pPr lvl="1"/>
            <a:r>
              <a:rPr lang="en-US" b="1" i="1" dirty="0" smtClean="0"/>
              <a:t>Conflict of interest forms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Collected at </a:t>
            </a:r>
            <a:r>
              <a:rPr lang="en-US" b="1" i="1" dirty="0" smtClean="0"/>
              <a:t>various times</a:t>
            </a:r>
            <a:r>
              <a:rPr lang="en-US" dirty="0" smtClean="0"/>
              <a:t>, sometimes </a:t>
            </a:r>
            <a:r>
              <a:rPr lang="en-US" b="1" i="1" dirty="0" smtClean="0"/>
              <a:t>multiple times</a:t>
            </a:r>
          </a:p>
          <a:p>
            <a:pPr lvl="1"/>
            <a:r>
              <a:rPr lang="en-US" dirty="0" smtClean="0"/>
              <a:t>Entity Information typically </a:t>
            </a:r>
            <a:r>
              <a:rPr lang="en-US" b="1" i="1" dirty="0" smtClean="0"/>
              <a:t>not maintained centrally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Some have gone electronic, but only allow one person to complete form</a:t>
            </a:r>
          </a:p>
        </p:txBody>
      </p:sp>
    </p:spTree>
    <p:extLst>
      <p:ext uri="{BB962C8B-B14F-4D97-AF65-F5344CB8AC3E}">
        <p14:creationId xmlns:p14="http://schemas.microsoft.com/office/powerpoint/2010/main" val="155607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Expanded Clearinghouse Pilot Background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148273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078" y="4929867"/>
            <a:ext cx="1949222" cy="204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11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Beauty of the Clearinghouse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40" y="1825625"/>
            <a:ext cx="813531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Online resource to house entity based information</a:t>
            </a:r>
          </a:p>
          <a:p>
            <a:r>
              <a:rPr lang="en-US" dirty="0" smtClean="0"/>
              <a:t>Entity based forms would no longer be needed</a:t>
            </a:r>
          </a:p>
          <a:p>
            <a:r>
              <a:rPr lang="en-US" dirty="0" smtClean="0"/>
              <a:t>Institutions enter their information once, and update annually or as needed</a:t>
            </a:r>
          </a:p>
          <a:p>
            <a:r>
              <a:rPr lang="en-US" dirty="0" smtClean="0"/>
              <a:t>Entity information available at all times / real time</a:t>
            </a:r>
          </a:p>
          <a:p>
            <a:pPr lvl="1"/>
            <a:r>
              <a:rPr lang="en-US" dirty="0" smtClean="0"/>
              <a:t>Does not hold up proposal, </a:t>
            </a:r>
            <a:r>
              <a:rPr lang="en-US" dirty="0" err="1" smtClean="0"/>
              <a:t>subaward</a:t>
            </a:r>
            <a:r>
              <a:rPr lang="en-US" dirty="0" smtClean="0"/>
              <a:t> or invoicing </a:t>
            </a:r>
          </a:p>
          <a:p>
            <a:pPr lvl="1"/>
            <a:r>
              <a:rPr lang="en-US" dirty="0" smtClean="0"/>
              <a:t>Allows for entity risk assessment for new &amp; annual</a:t>
            </a:r>
          </a:p>
          <a:p>
            <a:pPr lvl="1"/>
            <a:r>
              <a:rPr lang="en-US" dirty="0" smtClean="0"/>
              <a:t>Streamline entity review and assessment process</a:t>
            </a:r>
          </a:p>
          <a:p>
            <a:pPr lvl="1"/>
            <a:r>
              <a:rPr lang="en-US" dirty="0" smtClean="0"/>
              <a:t>Reduce resource needs at institutions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929" y="5108604"/>
            <a:ext cx="1508645" cy="148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1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36098" y="1674055"/>
            <a:ext cx="8032653" cy="1026942"/>
          </a:xfrm>
          <a:prstGeom prst="roundRect">
            <a:avLst/>
          </a:prstGeom>
          <a:solidFill>
            <a:srgbClr val="0311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FDP Pilot Purpose &amp;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514" y="1783422"/>
            <a:ext cx="7886700" cy="45329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chemeClr val="bg1"/>
                </a:solidFill>
              </a:rPr>
              <a:t>Reduce </a:t>
            </a:r>
            <a:r>
              <a:rPr lang="en-US" b="1" i="1" dirty="0">
                <a:solidFill>
                  <a:schemeClr val="bg1"/>
                </a:solidFill>
              </a:rPr>
              <a:t>administrative burden associated with verifying standard information required for </a:t>
            </a:r>
            <a:r>
              <a:rPr lang="en-US" b="1" i="1" dirty="0" err="1" smtClean="0">
                <a:solidFill>
                  <a:schemeClr val="bg1"/>
                </a:solidFill>
              </a:rPr>
              <a:t>subaward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>
                <a:solidFill>
                  <a:schemeClr val="bg1"/>
                </a:solidFill>
              </a:rPr>
              <a:t>issuance and </a:t>
            </a:r>
            <a:r>
              <a:rPr lang="en-US" b="1" i="1" dirty="0" err="1" smtClean="0">
                <a:solidFill>
                  <a:schemeClr val="bg1"/>
                </a:solidFill>
              </a:rPr>
              <a:t>subrecipient</a:t>
            </a:r>
            <a:r>
              <a:rPr lang="en-US" b="1" i="1" dirty="0" smtClean="0">
                <a:solidFill>
                  <a:schemeClr val="bg1"/>
                </a:solidFill>
              </a:rPr>
              <a:t> entity monitoring</a:t>
            </a:r>
            <a:endParaRPr lang="en-US" b="1" i="1" dirty="0">
              <a:solidFill>
                <a:schemeClr val="bg1"/>
              </a:solidFill>
            </a:endParaRPr>
          </a:p>
          <a:p>
            <a:endParaRPr lang="en-US" sz="1300" dirty="0" smtClean="0"/>
          </a:p>
          <a:p>
            <a:r>
              <a:rPr lang="en-US" dirty="0" smtClean="0"/>
              <a:t>Eliminate exchange of subrecipient </a:t>
            </a:r>
            <a:r>
              <a:rPr lang="en-US" dirty="0"/>
              <a:t>commitment forms </a:t>
            </a:r>
            <a:r>
              <a:rPr lang="en-US" dirty="0" smtClean="0"/>
              <a:t>on </a:t>
            </a:r>
            <a:r>
              <a:rPr lang="en-US" dirty="0"/>
              <a:t>a transaction-by-transaction basis in favor of accessing an on-line, up-to-date standardized, streamlined subrecipient data repository (an “entity profile”) </a:t>
            </a:r>
          </a:p>
          <a:p>
            <a:r>
              <a:rPr lang="en-US" dirty="0" smtClean="0"/>
              <a:t>Determine whether such an on-line repository:</a:t>
            </a:r>
          </a:p>
          <a:p>
            <a:pPr lvl="1"/>
            <a:r>
              <a:rPr lang="en-US" dirty="0" smtClean="0"/>
              <a:t>reduces the data collection and review burden for both pass-through entities and subrecipients</a:t>
            </a:r>
          </a:p>
          <a:p>
            <a:pPr lvl="1"/>
            <a:r>
              <a:rPr lang="en-US" dirty="0" smtClean="0"/>
              <a:t>increases efficiency and effectiveness  (timeliness of data acquisition, speed of review, data consistency)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3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webb\AppData\Local\Microsoft\Windows\Temporary Internet Files\Content.IE5\59G6XT1D\cauldron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866" y="3800595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Origin of Entity Profile Template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lowchart: Multidocument 5"/>
          <p:cNvSpPr/>
          <p:nvPr/>
        </p:nvSpPr>
        <p:spPr>
          <a:xfrm>
            <a:off x="450165" y="2740802"/>
            <a:ext cx="2264899" cy="1871003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133 FDP Institution Subrecipient</a:t>
            </a:r>
          </a:p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Commitment Forms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305907" y="3423009"/>
            <a:ext cx="1631853" cy="464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lowchart: Document 7"/>
          <p:cNvSpPr/>
          <p:nvPr/>
        </p:nvSpPr>
        <p:spPr>
          <a:xfrm>
            <a:off x="5451230" y="2738484"/>
            <a:ext cx="1617785" cy="1659987"/>
          </a:xfrm>
          <a:prstGeom prst="flowChartDocumen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prstClr val="white"/>
              </a:solidFill>
            </a:endParaRPr>
          </a:p>
          <a:p>
            <a:pPr algn="ctr"/>
            <a:endParaRPr lang="en-US" dirty="0">
              <a:solidFill>
                <a:prstClr val="white"/>
              </a:solidFill>
            </a:endParaRPr>
          </a:p>
          <a:p>
            <a:pPr algn="ctr"/>
            <a:r>
              <a:rPr lang="en-US" b="1" dirty="0" smtClean="0">
                <a:solidFill>
                  <a:prstClr val="white"/>
                </a:solidFill>
              </a:rPr>
              <a:t>Entity Profile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</a:rPr>
              <a:t>(Excel) 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535" y="2740802"/>
            <a:ext cx="603454" cy="6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6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TdGFuZGFyZCIsIklzVGVtcGxhdGUiOmZhbHNlLCJWZXJzaW9uIjp7IiRpZCI6IjIiLCJWZXJzaW9uIjoiMy4wLjEiLCJPcmlnaW5hbEFzc2VtYmx5VmVyc2lvbiI6IjMuMDcuMDMuMDAiLCJFZGl0aW9uIjoiQmFzaWMiLCJJc1BsdXNFZGl0aW9uIjpmYWxzZX0sIkVmZmVjdCI6MSwiU3R5bGUiOnsiJGlkIjoiMyIsIlRpbWViYW5kU3R5bGUiOnsiJGlkIjoiNCIsIlNjYWxlTWFya2luZyI6MCwiU2hhcGUiOjAsIlNoYXBlU3R5bGUiOnsiJGlkIjoiNSIsIk1hcmdpbiI6eyIkaWQiOiI2IiwiVG9wIjowLCJMZWZ0IjoxMiwiUmlnaHQiOjEyLCJCb3R0b20iOjB9LCJQYWRkaW5nIjp7IiRpZCI6IjciLCJUb3AiOjUsIkxlZnQiOjAsIlJpZ2h0IjowLCJCb3R0b20iOjV9LCJCYWNrZ3JvdW5kIjp7IiRpZCI6IjgiLCJDb2xvciI6eyIkaWQiOiI5IiwiQSI6MjU1LCJSIjo2OCwiRyI6ODQsIkIiOjEwNn19LCJJc1Zpc2libGUiOnRydWUsIldpZHRoIjo4NTg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OCwiRm9udE5hbWUiOiJDYWxpYnJpIiwiSXNCb2xkIjp0cnVlLCJJc0l0YWxpYyI6ZmFsc2UsIklzVW5kZXJsaW5lZCI6ZmFsc2UsIlBhcmVudFN0eWxlIjpudWxsfSwiQXV0b1NpemUiOjAsIkZvcmVncm91bmQiOnsiJGlkIjoiMTUiLCJDb2xvciI6eyIkaWQiOiIxNiIsIkEiOjI1NSwiUiI6MTkyLCJHIjo4MCwiQiI6Nzd9fSwiTWF4V2lkdGgiOiJJbmZpbml0eSIsIk1heEhlaWdodCI6IkluZmluaXR5IiwiU21hcnRGb3JlZ3JvdW5kSXNBY3RpdmUiOmZhbHNlLCJIb3Jpem9udGFsQWxpZ25tZW50IjowLCJWZXJ0aWNhbEFsaWdubWVudCI6MCwiU21hcnRGb3JlZ3JvdW5kIjpudWxsLCJNYXJnaW4iOnsiJGlkIjoiMTciLCJUb3AiOjAsIkxlZnQiOjAsIlJpZ2h0IjoyNSwiQm90dG9tIjowfSwiUGFkZGluZyI6eyIkaWQiOiIxOCIsIlRvcCI6MCwiTGVmdCI6MCwiUmlnaHQiOjAsIkJvdHRvbSI6MH0sIkJhY2tncm91bmQiOnsiJGlkIjoiMTkiLCJDb2xvciI6eyIkaWQiOiIyMCIsIkEiOjA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1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1NSwiRyI6MjU1LCJCIjoyNTV9fSwiTWF4V2lkdGgiOjIwMC4wLCJNYXhIZWlnaHQiOiJJbmZpbml0eSIsIlNtYXJ0Rm9yZWdyb3VuZElzQWN0aXZlIjpmYWxzZSwiSG9yaXpvbnRhbEFsaWdubWVudCI6MCwiVmVydGljYWxBbGlnbm1lbnQiOjEsIlNtYXJ0Rm9yZWdyb3VuZCI6bnVsb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MTkxLCJSIjoyNTUsIkciOjAsIkIiOjB9fSwiQXBwZW5kWWVhck9uWWVhckNoYW5nZSI6dHJ1ZSwiRWxhcHNlZFRpbWVGb3JtYXQiOjIsIlRvZGF5TWFya2VyUG9zaXRpb24iOjMsIlF1aWNrUG9zaXRpb24iOjEsIkFic29sdXRlUG9zaXRpb24iOjI0MC4wLCJNYXJnaW4iOnsiJGlkIjoiNDkiLCJUb3AiOjAsIkxlZnQiOjEwLCJSaWdodCI6MTAsIkJvdHRvbSI6MH0sIlBhZGRpbmciOnsiJGlkIjoiNTAiLCJUb3AiOjAsIkxlZnQiOjAsIlJpZ2h0IjowLCJCb3R0b20iOjB9LCJCYWNrZ3JvdW5kIjp7IiRpZCI6IjUxIiwiQ29sb3IiOnsiJGlkIjoiNTIiLCJBIjoyNTUsIlIiOjMxLCJHIjo3MywiQiI6MTI1fX0sIklzVmlzaWJsZSI6dHJ1ZSwiV2lkdGgiOjAuMCwiSGVpZ2h0IjowLjAsIkJvcmRlclN0eWxlIjpudWxsLCJQYXJlbnRTdHlsZSI6bnVsbH0sIkRlZmF1bHRNaWxlc3RvbmVTdHlsZSI6eyIkaWQiOiI1MyIsIlNoYXBlIjoy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MzEsIkciOjczLCJCIjoxMjZ9fSwiTGluZVdlaWdodCI6MS4wLCJMaW5lVHlwZSI6MCwiUGFyZW50U3R5bGUiOm51bGx9LCJJc0JlbG93VGltZWJhbmQiOmZhbHNlLCJIaWRlRGF0ZSI6ZmFsc2UsIlNoYXBlU2l6ZSI6MSwiU3BhY2luZyI6MS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udWxsLCJJc1Zpc2libGUiOnRydWUsIldpZHRoIjoxOC4wLCJIZWlnaHQiOjIwLjAsIkJvcmRlclN0eWxlIjp7IiRpZCI6IjYyIiwiTGluZUNvbG9yIjp7IiRpZCI6IjYzIiwiJHR5cGUiOiJOTFJFLkNvbW1vbi5Eb20uU29saWRDb2xvckJydXNoLCBOTFJFLkNvbW1vbiIsIkNvbG9yIjp7IiRpZCI6IjY0IiwiQSI6MjU1LCJSIjoyNTUsIkciOjAsIkIiOjB9fSwiTGluZVdlaWdodCI6MC4wLCJMaW5lVHlwZSI6MCwiUGFyZW50U3R5bGUiOm51bGx9LCJQYXJlbnRTdHlsZSI6bnVsbH0sIlRpdGxlU3R5bGUiOnsiJGlkIjoiNjUiLCJGb250U2V0dGluZ3MiOnsiJGlkIjoiNjYiLCJGb250U2l6ZSI6MTEsIkZvbnROYW1lIjoiQ2FsaWJyaSIsIklzQm9sZCI6dHJ1ZSwiSXNJdGFsaWMiOmZhbHNlLCJJc1VuZGVybGluZWQiOmZhbHNlLCJQYXJlbnRTdHlsZSI6bnVsbH0sIkF1dG9TaXplIjowLCJGb3JlZ3JvdW5kIjp7IiRpZCI6IjY3IiwiQ29sb3IiOnsiJGlkIjoiNjgiLCJBIjoyNTUsIlIiOjAsIkciOjAsIkIiOjB9fSwiTWF4V2lkdGgiOjIwMC4wLCJNYXhIZWlnaHQiOiJJbmZpbml0eSIsIlNtYXJ0Rm9yZWdyb3VuZElzQWN0aXZlIjpmYWxzZSwiSG9yaXpvbnRhbEFsaWdubWVudCI6MC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DYWxpYnJpIiwiSXNCb2xkIjpmYWxzZSwiSXNJdGFsaWMiOmZhbHNlLCJJc1VuZGVybGluZWQiOmZhbHNlLCJQYXJlbnRTdHlsZSI6bnVsbH0sIkF1dG9TaXplIjowLCJGb3JlZ3JvdW5kIjp7IiRpZCI6Ijc0IiwiQ29sb3IiOnsiJGlkIjoiNzUiLCJBIjoyNTUsIlIiOjMxLCJHIjo3MywiQiI6MTI2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S9kL3l5eXkiLCJTZXBhcmF0b3IiOiIvIiwiVXNlSW50ZXJuYXRpb25hbERhdGVGb3JtYXQiOmZhbHNlfSwiSXNWaXNpYmxlIjp0cnVlLCJQYXJlbnRTdHlsZSI6bnVsbH0sIkRlZmF1bHRUYXNrU3R5bGUiOnsiJGlkIjoiODAiLCJTaGFwZSI6MCwiU2hhcGVUaGlja25lc3MiOjEsIkR1cmF0aW9uRm9ybWF0IjowLCJJbmNsdWRlTm9uV29ya2luZ0RheXNJbkR1cmF0aW9uIjp0cnVlLCJQZXJjZW50YWdlQ29tcGxldGVTdHlsZSI6eyIkaWQiOiI4MSIsIkZvbnRTZXR0aW5ncyI6eyIkaWQiOiI4MiIsIkZvbnRTaXplIjoxMCwiRm9udE5hbWUiOiJDYWxpYnJpIiwiSXNCb2xkIjpmYWxzZSwiSXNJdGFsaWMiOmZhbHNlLCJJc1VuZGVybGluZWQiOmZhbHNlLCJQYXJlbnRTdHlsZSI6bnVsbH0sIkF1dG9TaXplIjowLCJGb3JlZ3JvdW5kIjp7IiRpZCI6IjgzIiwiQ29sb3IiOnsiJGlkIjoiODQiLCJBIjoyNTUsIlIiOjE5MiwiRyI6ODAsIkIiOjc3fX0sIk1heFdpZHRoIjoyMDAuMCwiTWF4SGVpZ2h0IjoiSW5maW5pdHkiLCJTbWFydEZvcmVncm91bmRJc0FjdGl2ZSI6ZmFsc2UsIkhvcml6b250YWxBbGlnbm1lbnQiOjAsIlZlcnRpY2FsQWxpZ25tZW50IjowLCJTbWFydEZvcmVncm91bmQiOm51bGwsIk1hcmdpbiI6eyIkaWQiOiI4NSIsIlRvcCI6MCwiTGVmdCI6MCwiUmlnaHQiOjAsIkJvdHRvbSI6MH0sIlBhZGRpbmciOnsiJGlkIjoiODYiLCJUb3AiOjAsIkxlZnQiOjAsIlJpZ2h0IjowLCJCb3R0b20iOjB9LCJCYWNrZ3JvdW5kIjp7IiRpZCI6Ijg3IiwiQ29sb3IiOnsiJHJlZiI6IjIwIn19LCJJc1Zpc2libGUiOnRydWUsIldpZHRoIjowLjAsIkhlaWdodCI6MC4wLCJCb3JkZXJTdHlsZSI6bnVsbCwiUGFyZW50U3R5bGUiOm51bGx9LCJEdXJhdGlvblN0eWxlIjp7IiRpZCI6Ijg4IiwiRm9udFNldHRpbmdzIjp7IiRpZCI6Ijg5IiwiRm9udFNpemUiOjEwLCJGb250TmFtZSI6IkNhbGlicmkiLCJJc0JvbGQiOmZhbHNlLCJJc0l0YWxpYyI6ZmFsc2UsIklzVW5kZXJsaW5lZCI6ZmFsc2UsIlBhcmVudFN0eWxlIjpudWxsfSwiQXV0b1NpemUiOjAsIkZvcmVncm91bmQiOnsiJGlkIjoiOTAiLCJDb2xvciI6eyIkaWQiOiI5MSIsIkEiOjI1NSwiUiI6MTkyLCJHIjo4MCwiQiI6Nzd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x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AuMCwiTGluZVR5cGUiOjAsIlBhcmVudFN0eWxlIjpudWxsfSwiTWFyZ2luIjpudWxsLCJTdGFydERhdGVQb3NpdGlvbiI6NCwiRW5kRGF0ZVBvc2l0aW9uIjo0LCJUaXRsZVBvc2l0aW9uIjo1LCJEdXJhdGlvblBvc2l0aW9uIjo2LCJQZXJjZW50YWdlQ29tcGxldGVkUG9zaXRpb24iOjYsIlNwYWNpbmciOjUsIklzQmVsb3dUaW1lYmFuZCI6dHJ1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Y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AsIkciOjAsIkIiOjB9fSwiTWF4V2lkdGgiOjcyMC4wLCJNYXhIZWlnaHQiOiJJbmZpbml0eSIsIlNtYXJ0Rm9yZWdyb3VuZElzQWN0aXZlIjpmYWxzZSwiSG9yaXpvbnRhbEFsaWdubWVudCI6MC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zMSwiRyI6NzMsIkIiOjEy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L2QveXl5eSIsIlNlcGFyYXRvciI6Ii8iLCJVc2VJbnRlcm5hdGlvbmFsRGF0ZUZvcm1hdCI6ZmFsc2V9LCJJc1Zpc2libGUiOnRydWUsIlBhcmVudFN0eWxlIjpudWxsfSwiU2hvd0VsYXBzZWRUaW1lR3JhZGllbnRTdHlsZSI6ZmFsc2V9LCJTY2FsZSI6eyIkaWQiOiIxMjIiLCJTdGFydERhdGUiOiIyMDE1LTAxLTA4VDIzOjU5OjU5Ljk5OVoiLCJFbmREYXRlIjoiMjAxNy0wNi0zMFQyMzo1OTo1OS45OTlaIiwiRm9ybWF0IjoiTU1NIiwiVHlwZSI6MiwiQXV0b0RhdGVSYW5nZSI6dHJ1ZSwiV29ya2luZ0RheXMiOjMxLCJUb2RheU1hcmtlclRleHQiOiJUb2RheSIsIkF1dG9TY2FsZVR5cGUiOmZhbHNlfSwiTWlsZXN0b25lcyI6W3siJGlkIjoiMTIzIiwiRGF0ZSI6IjIwMTUtMDEtMDhUMjM6NTk6NTkuOTk5WiIsIlN0eWxlIjp7IiRpZCI6IjEyNCIsIlNoYXBlIjoyLCJDb25uZWN0b3JNYXJnaW4iOnsiJHJlZiI6IjU0In0sIkNvbm5lY3RvclN0eWxlIjp7IiRpZCI6IjEyNSIsIkxpbmVDb2xvciI6eyIkaWQiOiIxMjYiLCIkdHlwZSI6Ik5MUkUuQ29tbW9uLkRvbS5Tb2xpZENvbG9yQnJ1c2gsIE5MUkUuQ29tbW9uIiwiQ29sb3IiOnsiJGlkIjoiMTI3IiwiQSI6MTI3LCJSIjo0NywiRyI6NTQsIkIiOjE1M319LCJMaW5lV2VpZ2h0IjoxLjAsIkxpbmVUeXBlIjowLCJQYXJlbnRTdHlsZSI6eyIkcmVmIjoiNTUifX0sIklzQmVsb3dUaW1lYmFuZCI6dHJ1ZSwiSGlkZURhdGUiOmZhbHNlLCJTaGFwZVNpemUiOjEsIlNwYWNpbmciOjEuMCwiUGFkZGluZyI6eyIkcmVmIjoiNTgifSwiU2hhcGVTdHlsZSI6eyIkaWQiOiIxMjgiLCJNYXJnaW4iOnsiJHJlZiI6IjYwIn0sIlBhZGRpbmciOnsiJHJlZiI6IjYxIn0sIkJhY2tncm91bmQiOnsiJGlkIjoiMTI5IiwiQ29sb3IiOnsiJGlkIjoiMTMwIiwiQSI6MjU1LCJSIjo0NywiRyI6NTQsIkIiOjE1M319LCJJc1Zpc2libGUiOnRydWUsIldpZHRoIjoxOC4wLCJIZWlnaHQiOjIwLjAsIkJvcmRlclN0eWxlIjp7IiRpZCI6IjEzMSIsIkxpbmVDb2xvciI6eyIkcmVmIjoiNjMifSwiTGluZVdlaWdodCI6MC4wLCJMaW5lVHlwZSI6MCwiUGFyZW50U3R5bGUiOnsiJHJlZiI6IjYyIn19LCJQYXJlbnRTdHlsZSI6eyIkcmVmIjoiNTkifX0sIlRpdGxlU3R5bGUiOnsiJGlkIjoiMTMyIiwiRm9udFNldHRpbmdzIjp7IiRpZCI6IjEzMyIsIkZvbnRTaXplIjoxMSwiRm9udE5hbWUiOiJDYWxpYnJpIiwiSXNCb2xkIjp0cnVlLCJJc0l0YWxpYyI6ZmFsc2UsIklzVW5kZXJsaW5lZCI6ZmFsc2UsIlBhcmVudFN0eWxlIjp7IiRyZWYiOiI2NiJ9fSwiQXV0b1NpemUiOjIsIkZvcmVncm91bmQiOnsiJHJlZiI6IjY3In0sIk1heFdpZHRoIjoxMDguMTUyMTIyNDk3NTU4NTk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zNCIsIkxpbmVDb2xvciI6bnVsbCwiTGluZVdlaWdodCI6MC4wLCJMaW5lVHlwZSI6MCwiUGFyZW50U3R5bGUiOm51bGx9LCJQYXJlbnRTdHlsZSI6eyIkcmVmIjoiNjUifX0sIkRhdGVTdHlsZSI6eyIkaWQiOiIxMzUiLCJGb250U2V0dGluZ3MiOnsiJGlkIjoiMTM2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3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MzgxNTg5NGMtMzEwOS00Zjc0LWI1YTMtODMzZDdiZDdlNDQwIiwiSW1wb3J0SWQiOm51bGwsIlRpdGxlIjoiRXhwYW5kZWQgQ2xlYXJpbmdob3VzZSBXb3JraW5nIEdyb3VwIGdhdGhlcnMgYWdhaW4iLCJOb3RlIjpudWxsLCJIeXBlcmxpbmsiOm51bGwsIklzQ2hhbmdlZCI6ZmFsc2UsIklzTmV3IjpmYWxzZX0seyIkaWQiOiIxMzgiLCJEYXRlIjoiMjAxNS0wOS0wMVQyMzo1OTo1OS45OTlaIiwiU3R5bGUiOnsiJGlkIjoiMTM5IiwiU2hhcGUiOjIsIkNvbm5lY3Rvck1hcmdpbiI6eyIkcmVmIjoiNTQifSwiQ29ubmVjdG9yU3R5bGUiOnsiJGlkIjoiMTQwIiwiTGluZUNvbG9yIjp7IiRpZCI6IjE0MSIsIiR0eXBlIjoiTkxSRS5Db21tb24uRG9tLlNvbGlkQ29sb3JCcnVzaCwgTkxSRS5Db21tb24iLCJDb2xvciI6eyIkaWQiOiIxNDIiLCJBIjoxMjcsIlIiOjkxLCJHIjoxNTUsIkIiOjIxM319LCJMaW5lV2VpZ2h0IjoxLjAsIkxpbmVUeXBlIjowLCJQYXJlbnRTdHlsZSI6eyIkcmVmIjoiNTUifX0sIklzQmVsb3dUaW1lYmFuZCI6dHJ1ZSwiSGlkZURhdGUiOmZhbHNlLCJTaGFwZVNpemUiOjEsIlNwYWNpbmciOjEuMCwiUGFkZGluZyI6eyIkcmVmIjoiNTgifSwiU2hhcGVTdHlsZSI6eyIkaWQiOiIxNDMiLCJNYXJnaW4iOnsiJHJlZiI6IjYwIn0sIlBhZGRpbmciOnsiJHJlZiI6IjYxIn0sIkJhY2tncm91bmQiOnsiJGlkIjoiMTQ0IiwiQ29sb3IiOnsiJGlkIjoiMTQ1IiwiQSI6MjU1LCJSIjo5MSwiRyI6MTU1LCJCIjoyMTN9fSwiSXNWaXNpYmxlIjp0cnVlLCJXaWR0aCI6MTguMCwiSGVpZ2h0IjoyMC4wLCJCb3JkZXJTdHlsZSI6eyIkaWQiOiIxNDYiLCJMaW5lQ29sb3IiOnsiJHJlZiI6IjYzIn0sIkxpbmVXZWlnaHQiOjAuMCwiTGluZVR5cGUiOjAsIlBhcmVudFN0eWxlIjp7IiRyZWYiOiI2MiJ9fSwiUGFyZW50U3R5bGUiOnsiJHJlZiI6IjU5In19LCJUaXRsZVN0eWxlIjp7IiRpZCI6IjE0NyIsIkZvbnRTZXR0aW5ncyI6eyIkaWQiOiIxNDgiLCJGb250U2l6ZSI6MTEsIkZvbnROYW1lIjoiQ2FsaWJyaSIsIklzQm9sZCI6dHJ1ZSwiSXNJdGFsaWMiOmZhbHNlLCJJc1VuZGVybGluZWQiOmZhbHNlLCJQYXJlbnRTdHlsZSI6eyIkcmVmIjoiNjYifX0sIkF1dG9TaXplIjoyLCJGb3JlZ3JvdW5kIjp7IiRyZWYiOiI2NyJ9LCJNYXhXaWR0aCI6MTA0LjMwNzc5MjY2MzU3NDIy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NDkiLCJMaW5lQ29sb3IiOm51bGwsIkxpbmVXZWlnaHQiOjAuMCwiTGluZVR5cGUiOjAsIlBhcmVudFN0eWxlIjpudWxsfSwiUGFyZW50U3R5bGUiOnsiJHJlZiI6IjY1In19LCJEYXRlU3R5bGUiOnsiJGlkIjoiMTUwIiwiRm9udFNldHRpbmdzIjp7IiRpZCI6IjE1MS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1Mi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JZCI6ImIwZGZhOWE4LTM3ODktNGM5ZC1iYTU2LWM4MTg1YTQ3ODIzZCIsIkltcG9ydElkIjpudWxsLCJUaXRsZSI6IkZvcm1zIERhdGEgQ29sbGVjdGlvbi9BbmFseXNpcyBjb21wbGV0ZWQgIiwiTm90ZSI6bnVsbCwiSHlwZXJsaW5rIjpudWxsLCJJc0NoYW5nZWQiOmZhbHNlLCJJc05ldyI6ZmFsc2V9LHsiJGlkIjoiMTUzIiwiRGF0ZSI6IjIwMTUtMTItMThUMjM6NTk6NTkuOTk5WiIsIlN0eWxlIjp7IiRpZCI6IjE1NCIsIlNoYXBlIjoyLCJDb25uZWN0b3JNYXJnaW4iOnsiJHJlZiI6IjU0In0sIkNvbm5lY3RvclN0eWxlIjp7IiRpZCI6IjE1NSIsIkxpbmVDb2xvciI6eyIkaWQiOiIxNTYiLCIkdHlwZSI6Ik5MUkUuQ29tbW9uLkRvbS5Tb2xpZENvbG9yQnJ1c2gsIE5MUkUuQ29tbW9uIiwiQ29sb3IiOnsiJGlkIjoiMTU3IiwiQSI6MTI3LCJSIjo5MSwiRyI6MTU1LCJCIjoyMTN9fSwiTGluZVdlaWdodCI6MS4wLCJMaW5lVHlwZSI6MCwiUGFyZW50U3R5bGUiOnsiJHJlZiI6IjU1In19LCJJc0JlbG93VGltZWJhbmQiOnRydWUsIkhpZGVEYXRlIjpmYWxzZSwiU2hhcGVTaXplIjoxLCJTcGFjaW5nIjoxLjAsIlBhZGRpbmciOnsiJHJlZiI6IjU4In0sIlNoYXBlU3R5bGUiOnsiJGlkIjoiMTU4IiwiTWFyZ2luIjp7IiRyZWYiOiI2MCJ9LCJQYWRkaW5nIjp7IiRyZWYiOiI2MSJ9LCJCYWNrZ3JvdW5kIjp7IiRpZCI6IjE1OSIsIkNvbG9yIjp7IiRpZCI6IjE2MCIsIkEiOjI1NSwiUiI6OTEsIkciOjE1NSwiQiI6MjEzfX0sIklzVmlzaWJsZSI6dHJ1ZSwiV2lkdGgiOjE4LjAsIkhlaWdodCI6MjAuMCwiQm9yZGVyU3R5bGUiOnsiJGlkIjoiMTYxIiwiTGluZUNvbG9yIjp7IiRyZWYiOiI2MyJ9LCJMaW5lV2VpZ2h0IjowLjAsIkxpbmVUeXBlIjowLCJQYXJlbnRTdHlsZSI6eyIkcmVmIjoiNjIifX0sIlBhcmVudFN0eWxlIjp7IiRyZWYiOiI1OSJ9fSwiVGl0bGVTdHlsZSI6eyIkaWQiOiIxNjIiLCJGb250U2V0dGluZ3MiOnsiJGlkIjoiMTYz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NjQiLCJMaW5lQ29sb3IiOm51bGwsIkxpbmVXZWlnaHQiOjAuMCwiTGluZVR5cGUiOjAsIlBhcmVudFN0eWxlIjpudWxsfSwiUGFyZW50U3R5bGUiOnsiJHJlZiI6IjY1In19LCJEYXRlU3R5bGUiOnsiJGlkIjoiMTY1IiwiRm9udFNldHRpbmdzIjp7IiRpZCI6IjE2N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2Ny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JZCI6IjAxYTRkZTM1LWYxMTEtNDYzNy1hN2Y0LTVlZTg4NGI4Mzg2NyIsIkltcG9ydElkIjpudWxsLCJUaXRsZSI6IkVudGl0eSBQcm9maWxlIGRldmVsb3BlZCAmIEJldGEgdGVzdGVkIiwiTm90ZSI6bnVsbCwiSHlwZXJsaW5rIjpudWxsLCJJc0NoYW5nZWQiOmZhbHNlLCJJc05ldyI6ZmFsc2V9LHsiJGlkIjoiMTY4IiwiRGF0ZSI6IjIwMTYtMDEtMTBUMjM6NTk6NTkuOTk5WiIsIlN0eWxlIjp7IiRpZCI6IjE2OSIsIlNoYXBlIjoyLCJDb25uZWN0b3JNYXJnaW4iOnsiJHJlZiI6IjU0In0sIkNvbm5lY3RvclN0eWxlIjp7IiRpZCI6IjE3MCIsIkxpbmVDb2xvciI6eyIkaWQiOiIxNzEiLCIkdHlwZSI6Ik5MUkUuQ29tbW9uLkRvbS5Tb2xpZENvbG9yQnJ1c2gsIE5MUkUuQ29tbW9uIiwiQ29sb3IiOnsiJGlkIjoiMTcyIiwiQSI6MTI3LCJSIjo0NywiRyI6NTQsIkIiOjE1M319LCJMaW5lV2VpZ2h0IjoxLjAsIkxpbmVUeXBlIjowLCJQYXJlbnRTdHlsZSI6eyIkcmVmIjoiNTUifX0sIklzQmVsb3dUaW1lYmFuZCI6ZmFsc2UsIkhpZGVEYXRlIjpmYWxzZSwiU2hhcGVTaXplIjoxLCJTcGFjaW5nIjoxLjAsIlBhZGRpbmciOnsiJHJlZiI6IjU4In0sIlNoYXBlU3R5bGUiOnsiJGlkIjoiMTczIiwiTWFyZ2luIjp7IiRyZWYiOiI2MCJ9LCJQYWRkaW5nIjp7IiRyZWYiOiI2MSJ9LCJCYWNrZ3JvdW5kIjp7IiRpZCI6IjE3NCIsIkNvbG9yIjp7IiRpZCI6IjE3NSIsIkEiOjI1NSwiUiI6NDcsIkciOjU0LCJCIjoxNTN9fSwiSXNWaXNpYmxlIjp0cnVlLCJXaWR0aCI6MTguMCwiSGVpZ2h0IjoyMC4wLCJCb3JkZXJTdHlsZSI6eyIkaWQiOiIxNzYiLCJMaW5lQ29sb3IiOnsiJHJlZiI6IjYzIn0sIkxpbmVXZWlnaHQiOjAuMCwiTGluZVR5cGUiOjAsIlBhcmVudFN0eWxlIjp7IiRyZWYiOiI2MiJ9fSwiUGFyZW50U3R5bGUiOnsiJHJlZiI6IjU5In19LCJUaXRsZVN0eWxlIjp7IiRpZCI6IjE3NyIsIkZvbnRTZXR0aW5ncyI6eyIkaWQiOiIxNzgiLCJGb250U2l6ZSI6MTEsIkZvbnROYW1lIjoiQ2FsaWJyaSIsIklzQm9sZCI6dHJ1ZSwiSXNJdGFsaWMiOmZhbHNlLCJJc1VuZGVybGluZWQiOmZhbHNlLCJQYXJlbnRTdHlsZSI6eyIkcmVmIjoiNjYifX0sIkF1dG9TaXplIjoyLCJGb3JlZ3JvdW5kIjp7IiRyZWYiOiI2NyJ9LCJNYXhXaWR0aCI6Mjc1Ljg3NDg3NzkyOTY4NzU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3OSIsIkxpbmVDb2xvciI6bnVsbCwiTGluZVdlaWdodCI6MC4wLCJMaW5lVHlwZSI6MCwiUGFyZW50U3R5bGUiOm51bGx9LCJQYXJlbnRTdHlsZSI6eyIkcmVmIjoiNjUifX0sIkRhdGVTdHlsZSI6eyIkaWQiOiIxODAiLCJGb250U2V0dGluZ3MiOnsiJGlkIjoiMTgx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gy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YWY4ODNlOTItNDkxYy00NmRlLWIzOGYtMTAwM2VmMWFhODljIiwiSW1wb3J0SWQiOm51bGwsIlRpdGxlIjoiUGhhc2UgMSBQcm9wb3NhbCBhcHByb3ZlZCBieSBGRFAgRXhlY3V0aXZlIENvbW1pdHRlZSIsIk5vdGUiOm51bGwsIkh5cGVybGluayI6bnVsbCwiSXNDaGFuZ2VkIjpmYWxzZSwiSXNOZXciOmZhbHNlfSx7IiRpZCI6IjE4MyIsIkRhdGUiOiIyMDE2LTAyLTAxVDIzOjU5OjU5Ljk5OVoiLCJTdHlsZSI6eyIkaWQiOiIxODQiLCJTaGFwZSI6MiwiQ29ubmVjdG9yTWFyZ2luIjp7IiRyZWYiOiI1NCJ9LCJDb25uZWN0b3JTdHlsZSI6eyIkaWQiOiIxODUiLCJMaW5lQ29sb3IiOnsiJGlkIjoiMTg2IiwiJHR5cGUiOiJOTFJFLkNvbW1vbi5Eb20uU29saWRDb2xvckJydXNoLCBOTFJFLkNvbW1vbiIsIkNvbG9yIjp7IiRpZCI6IjE4NyIsIkEiOjEyNywiUiI6NDcsIkciOjU0LCJCIjoxNTN9fSwiTGluZVdlaWdodCI6MS4wLCJMaW5lVHlwZSI6MCwiUGFyZW50U3R5bGUiOnsiJHJlZiI6IjU1In19LCJJc0JlbG93VGltZWJhbmQiOmZhbHNlLCJIaWRlRGF0ZSI6ZmFsc2UsIlNoYXBlU2l6ZSI6MSwiU3BhY2luZyI6MS4wLCJQYWRkaW5nIjp7IiRyZWYiOiI1OCJ9LCJTaGFwZVN0eWxlIjp7IiRpZCI6IjE4OCIsIk1hcmdpbiI6eyIkcmVmIjoiNjAifSwiUGFkZGluZyI6eyIkcmVmIjoiNjEifSwiQmFja2dyb3VuZCI6eyIkaWQiOiIxODkiLCJDb2xvciI6eyIkaWQiOiIxOTAiLCJBIjoyNTUsIlIiOjQ3LCJHIjo1NCwiQiI6MTUzfX0sIklzVmlzaWJsZSI6dHJ1ZSwiV2lkdGgiOjE4LjAsIkhlaWdodCI6MjAuMCwiQm9yZGVyU3R5bGUiOnsiJGlkIjoiMTkxIiwiTGluZUNvbG9yIjp7IiRyZWYiOiI2MyJ9LCJMaW5lV2VpZ2h0IjowLjAsIkxpbmVUeXBlIjowLCJQYXJlbnRTdHlsZSI6eyIkcmVmIjoiNjIifX0sIlBhcmVudFN0eWxlIjp7IiRyZWYiOiI1OSJ9fSwiVGl0bGVTdHlsZSI6eyIkaWQiOiIxOTIiLCJGb250U2V0dGluZ3MiOnsiJGlkIjoiMTkz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OTQiLCJMaW5lQ29sb3IiOm51bGwsIkxpbmVXZWlnaHQiOjAuMCwiTGluZVR5cGUiOjAsIlBhcmVudFN0eWxlIjpudWxsfSwiUGFyZW50U3R5bGUiOnsiJHJlZiI6IjY1In19LCJEYXRlU3R5bGUiOnsiJGlkIjoiMTk1IiwiRm9udFNldHRpbmdzIjp7IiRpZCI6IjE5N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5Ny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JZCI6ImVmMzMxMjZjLTFkMTYtNDBlYi05MDk4LWRmMThiMzQyMTMzMSIsIkltcG9ydElkIjpudWxsLCJUaXRsZSI6Ik9mZmljaWFsIFN0YXRlIERhdGUgb2YgUGlsb3QiLCJOb3RlIjpudWxsLCJIeXBlcmxpbmsiOm51bGwsIklzQ2hhbmdlZCI6ZmFsc2UsIklzTmV3IjpmYWxzZX0seyIkaWQiOiIxOTgiLCJEYXRlIjoiMjAxNi0wMy0yOFQyMzo1OTo1OS45OTlaIiwiU3R5bGUiOnsiJGlkIjoiMTk5IiwiU2hhcGUiOjIsIkNvbm5lY3Rvck1hcmdpbiI6eyIkcmVmIjoiNTQifSwiQ29ubmVjdG9yU3R5bGUiOnsiJGlkIjoiMjAwIiwiTGluZUNvbG9yIjp7IiRpZCI6IjIwMSIsIiR0eXBlIjoiTkxSRS5Db21tb24uRG9tLlNvbGlkQ29sb3JCcnVzaCwgTkxSRS5Db21tb24iLCJDb2xvciI6eyIkaWQiOiIyMDIiLCJBIjoxMjcsIlIiOjI2LCJHIjoxNzAsIkIiOjY2fX0sIkxpbmVXZWlnaHQiOjEuMCwiTGluZVR5cGUiOjAsIlBhcmVudFN0eWxlIjp7IiRyZWYiOiI1NSJ9fSwiSXNCZWxvd1RpbWViYW5kIjp0cnVlLCJIaWRlRGF0ZSI6ZmFsc2UsIlNoYXBlU2l6ZSI6MSwiU3BhY2luZyI6MS4wLCJQYWRkaW5nIjp7IiRyZWYiOiI1OCJ9LCJTaGFwZVN0eWxlIjp7IiRpZCI6IjIwMyIsIk1hcmdpbiI6eyIkcmVmIjoiNjAifSwiUGFkZGluZyI6eyIkcmVmIjoiNjEifSwiQmFja2dyb3VuZCI6eyIkaWQiOiIyMDQiLCJDb2xvciI6eyIkaWQiOiIyMDUiLCJBIjoyNTUsIlIiOjI2LCJHIjoxNzAsIkIiOjY2fX0sIklzVmlzaWJsZSI6dHJ1ZSwiV2lkdGgiOjE4LjAsIkhlaWdodCI6MjAuMCwiQm9yZGVyU3R5bGUiOnsiJGlkIjoiMjA2IiwiTGluZUNvbG9yIjp7IiRyZWYiOiI2MyJ9LCJMaW5lV2VpZ2h0IjowLjAsIkxpbmVUeXBlIjowLCJQYXJlbnRTdHlsZSI6eyIkcmVmIjoiNjIifX0sIlBhcmVudFN0eWxlIjp7IiRyZWYiOiI1OSJ9fSwiVGl0bGVTdHlsZSI6eyIkaWQiOiIyMDciLCJGb250U2V0dGluZ3MiOnsiJGlkIjoiMjA4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yMDkiLCJMaW5lQ29sb3IiOm51bGwsIkxpbmVXZWlnaHQiOjAuMCwiTGluZVR5cGUiOjAsIlBhcmVudFN0eWxlIjpudWxsfSwiUGFyZW50U3R5bGUiOnsiJHJlZiI6IjY1In19LCJEYXRlU3R5bGUiOnsiJGlkIjoiMjEwIiwiRm9udFNldHRpbmdzIjp7IiRpZCI6IjIxMS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xMi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JZCI6Ijk3NmY5MGUwLWQ1MzQtNGU4Yi1hOWY0LTk4ZDI5YjUwYTM2ZiIsIkltcG9ydElkIjpudWxsLCJUaXRsZSI6IkNvaG9ydCAxIEdvLUxpdmUiLCJOb3RlIjpudWxsLCJIeXBlcmxpbmsiOm51bGwsIklzQ2hhbmdlZCI6ZmFsc2UsIklzTmV3IjpmYWxzZX0seyIkaWQiOiIyMTMiLCJEYXRlIjoiMjAxNi0wNi0xNlQyMzo1OTo1OS45OTlaIiwiU3R5bGUiOnsiJGlkIjoiMjE0IiwiU2hhcGUiOjIsIkNvbm5lY3Rvck1hcmdpbiI6eyIkcmVmIjoiNTQifSwiQ29ubmVjdG9yU3R5bGUiOnsiJGlkIjoiMjE1IiwiTGluZUNvbG9yIjp7IiRpZCI6IjIxNiIsIiR0eXBlIjoiTkxSRS5Db21tb24uRG9tLlNvbGlkQ29sb3JCcnVzaCwgTkxSRS5Db21tb24iLCJDb2xvciI6eyIkaWQiOiIyMTciLCJBIjoxMjcsIlIiOjIzNywiRyI6MTI1LCJCIjo0OX19LCJMaW5lV2VpZ2h0IjoxLjAsIkxpbmVUeXBlIjowLCJQYXJlbnRTdHlsZSI6eyIkcmVmIjoiNTUifX0sIklzQmVsb3dUaW1lYmFuZCI6ZmFsc2UsIkhpZGVEYXRlIjpmYWxzZSwiU2hhcGVTaXplIjoxLCJTcGFjaW5nIjoxLjAsIlBhZGRpbmciOnsiJHJlZiI6IjU4In0sIlNoYXBlU3R5bGUiOnsiJGlkIjoiMjE4IiwiTWFyZ2luIjp7IiRyZWYiOiI2MCJ9LCJQYWRkaW5nIjp7IiRyZWYiOiI2MSJ9LCJCYWNrZ3JvdW5kIjp7IiRpZCI6IjIxOSIsIkNvbG9yIjp7IiRpZCI6IjIyMCIsIkEiOjI1NSwiUiI6MjM3LCJHIjoxMjUsIkIiOjQ5fX0sIklzVmlzaWJsZSI6dHJ1ZSwiV2lkdGgiOjE4LjAsIkhlaWdodCI6MjAuMCwiQm9yZGVyU3R5bGUiOnsiJGlkIjoiMjIxIiwiTGluZUNvbG9yIjp7IiRyZWYiOiI2MyJ9LCJMaW5lV2VpZ2h0IjowLjAsIkxpbmVUeXBlIjowLCJQYXJlbnRTdHlsZSI6eyIkcmVmIjoiNjIifX0sIlBhcmVudFN0eWxlIjp7IiRyZWYiOiI1OSJ9fSwiVGl0bGVTdHlsZSI6eyIkaWQiOiIyMjIiLCJGb250U2V0dGluZ3MiOnsiJGlkIjoiMjIz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yMjQiLCJMaW5lQ29sb3IiOm51bGwsIkxpbmVXZWlnaHQiOjAuMCwiTGluZVR5cGUiOjAsIlBhcmVudFN0eWxlIjpudWxsfSwiUGFyZW50U3R5bGUiOnsiJHJlZiI6IjY1In19LCJEYXRlU3R5bGUiOnsiJGlkIjoiMjI1IiwiRm9udFNldHRpbmdzIjp7IiRpZCI6IjIyN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yNy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JZCI6ImM0NmJhNzdhLWY4OWYtNGJjNi05YTJhLTFjNzA2N2IzZDllMCIsIkltcG9ydElkIjpudWxsLCJUaXRsZSI6IlBoYXNlIDIgLSBXZWIgQmFzZWQgU3lzdGVtIFByb3Bvc2FsIGFwcHJvdmVkIGJ5IEZEUCBFeGVjdXRpdmUgQ29tbWl0dGVlIiwiTm90ZSI6bnVsbCwiSHlwZXJsaW5rIjpudWxsLCJJc0NoYW5nZWQiOmZhbHNlLCJJc05ldyI6ZmFsc2V9LHsiJGlkIjoiMjI4IiwiRGF0ZSI6IjIwMTYtMDgtMTVUMjM6NTk6NTkuOTk5WiIsIlN0eWxlIjp7IiRpZCI6IjIyOSIsIlNoYXBlIjoyLCJDb25uZWN0b3JNYXJnaW4iOnsiJHJlZiI6IjU0In0sIkNvbm5lY3RvclN0eWxlIjp7IiRpZCI6IjIzMCIsIkxpbmVDb2xvciI6eyIkaWQiOiIyMzEiLCIkdHlwZSI6Ik5MUkUuQ29tbW9uLkRvbS5Tb2xpZENvbG9yQnJ1c2gsIE5MUkUuQ29tbW9uIiwiQ29sb3IiOnsiJGlkIjoiMjMyIiwiQSI6MTI3LCJSIjoyNiwiRyI6MTcwLCJCIjo2Nn19LCJMaW5lV2VpZ2h0IjoxLjAsIkxpbmVUeXBlIjowLCJQYXJlbnRTdHlsZSI6eyIkcmVmIjoiNTUifX0sIklzQmVsb3dUaW1lYmFuZCI6dHJ1ZSwiSGlkZURhdGUiOmZhbHNlLCJTaGFwZVNpemUiOjEsIlNwYWNpbmciOjEuMCwiUGFkZGluZyI6eyIkcmVmIjoiNTgifSwiU2hhcGVTdHlsZSI6eyIkaWQiOiIyMzMiLCJNYXJnaW4iOnsiJHJlZiI6IjYwIn0sIlBhZGRpbmciOnsiJHJlZiI6IjYxIn0sIkJhY2tncm91bmQiOnsiJGlkIjoiMjM0IiwiQ29sb3IiOnsiJGlkIjoiMjM1IiwiQSI6MjU1LCJSIjoyNiwiRyI6MTcwLCJCIjo2Nn19LCJJc1Zpc2libGUiOnRydWUsIldpZHRoIjoxOC4wLCJIZWlnaHQiOjIwLjAsIkJvcmRlclN0eWxlIjp7IiRpZCI6IjIzNiIsIkxpbmVDb2xvciI6eyIkcmVmIjoiNjMifSwiTGluZVdlaWdodCI6MC4wLCJMaW5lVHlwZSI6MCwiUGFyZW50U3R5bGUiOnsiJHJlZiI6IjYyIn19LCJQYXJlbnRTdHlsZSI6eyIkcmVmIjoiNTkifX0sIlRpdGxlU3R5bGUiOnsiJGlkIjoiMjM3IiwiRm9udFNldHRpbmdzIjp7IiRpZCI6IjIzO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jM5IiwiTGluZUNvbG9yIjpudWxsLCJMaW5lV2VpZ2h0IjowLjAsIkxpbmVUeXBlIjowLCJQYXJlbnRTdHlsZSI6bnVsbH0sIlBhcmVudFN0eWxlIjp7IiRyZWYiOiI2NSJ9fSwiRGF0ZVN0eWxlIjp7IiRpZCI6IjI0MCIsIkZvbnRTZXR0aW5ncyI6eyIkaWQiOiIyNDE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DI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SWQiOiJiY2RjOTVmOC1jNTIwLTRhZTUtYjY0Ny02MjM1YTg0NzA3MTciLCJJbXBvcnRJZCI6bnVsbCwiVGl0bGUiOiJDb2hvcnQgMiBHby1MaXZlIiwiTm90ZSI6bnVsbCwiSHlwZXJsaW5rIjpudWxsLCJJc0NoYW5nZWQiOmZhbHNlLCJJc05ldyI6ZmFsc2V9LHsiJGlkIjoiMjQzIiwiRGF0ZSI6IjIwMTYtMDktMjJUMjM6NTk6NTkuOTk5WiIsIlN0eWxlIjp7IiRpZCI6IjI0NCIsIlNoYXBlIjoyLCJDb25uZWN0b3JNYXJnaW4iOnsiJHJlZiI6IjU0In0sIkNvbm5lY3RvclN0eWxlIjp7IiRpZCI6IjI0NSIsIkxpbmVDb2xvciI6eyIkaWQiOiIyNDYiLCIkdHlwZSI6Ik5MUkUuQ29tbW9uLkRvbS5Tb2xpZENvbG9yQnJ1c2gsIE5MUkUuQ29tbW9uIiwiQ29sb3IiOnsiJGlkIjoiMjQ3IiwiQSI6MTI3LCJSIjoyMzcsIkciOjEyNSwiQiI6NDl9fSwiTGluZVdlaWdodCI6MS4wLCJMaW5lVHlwZSI6MCwiUGFyZW50U3R5bGUiOnsiJHJlZiI6IjU1In19LCJJc0JlbG93VGltZWJhbmQiOnRydWUsIkhpZGVEYXRlIjpmYWxzZSwiU2hhcGVTaXplIjoxLCJTcGFjaW5nIjoxLjAsIlBhZGRpbmciOnsiJHJlZiI6IjU4In0sIlNoYXBlU3R5bGUiOnsiJGlkIjoiMjQ4IiwiTWFyZ2luIjp7IiRyZWYiOiI2MCJ9LCJQYWRkaW5nIjp7IiRyZWYiOiI2MSJ9LCJCYWNrZ3JvdW5kIjp7IiRpZCI6IjI0OSIsIkNvbG9yIjp7IiRpZCI6IjI1MCIsIkEiOjI1NSwiUiI6MjM3LCJHIjoxMjUsIkIiOjQ5fX0sIklzVmlzaWJsZSI6dHJ1ZSwiV2lkdGgiOjE4LjAsIkhlaWdodCI6MjAuMCwiQm9yZGVyU3R5bGUiOnsiJGlkIjoiMjUxIiwiTGluZUNvbG9yIjp7IiRyZWYiOiI2MyJ9LCJMaW5lV2VpZ2h0IjowLjAsIkxpbmVUeXBlIjowLCJQYXJlbnRTdHlsZSI6eyIkcmVmIjoiNjIifX0sIlBhcmVudFN0eWxlIjp7IiRyZWYiOiI1OSJ9fSwiVGl0bGVTdHlsZSI6eyIkaWQiOiIyNTIiLCJGb250U2V0dGluZ3MiOnsiJGlkIjoiMjUzIiwiRm9udFNpemUiOjExLCJGb250TmFtZSI6IkNhbGlicmkiLCJJc0JvbGQiOnRydWUsIklzSXRhbGljIjpmYWxzZSwiSXNVbmRlcmxpbmVkIjpmYWxzZSwiUGFyZW50U3R5bGUiOnsiJHJlZiI6IjY2In19LCJBdXRvU2l6ZSI6MiwiRm9yZWdyb3VuZCI6eyIkcmVmIjoiNjcifSwiTWF4V2lkdGgiOjk5LjU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I1NCIsIkxpbmVDb2xvciI6bnVsbCwiTGluZVdlaWdodCI6MC4wLCJMaW5lVHlwZSI6MCwiUGFyZW50U3R5bGUiOm51bGx9LCJQYXJlbnRTdHlsZSI6eyIkcmVmIjoiNjUifX0sIkRhdGVTdHlsZSI6eyIkaWQiOiIyNTUiLCJGb250U2V0dGluZ3MiOnsiJGlkIjoiMjU2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U3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ZjRlNzZmMWMtOGE5YS00ZTRhLTk4NjgtOGMyNDM4NjEyNmRkIiwiSW1wb3J0SWQiOm51bGwsIlRpdGxlIjoiV2ViIGJhc2VkIHN5c3RlbSBpbml0aWFsIGRldiBkZW1vIGF0IFNlcHQgRkRQIE1lZXRpbmciLCJOb3RlIjpudWxsLCJIeXBlcmxpbmsiOm51bGwsIklzQ2hhbmdlZCI6ZmFsc2UsIklzTmV3IjpmYWxzZX0seyIkaWQiOiIyNTgiLCJEYXRlIjoiMjAxNi0xMi0wMlQyMzo1OTo1OS45OTlaIiwiU3R5bGUiOnsiJGlkIjoiMjU5IiwiU2hhcGUiOjIsIkNvbm5lY3Rvck1hcmdpbiI6eyIkcmVmIjoiNTQifSwiQ29ubmVjdG9yU3R5bGUiOnsiJGlkIjoiMjYwIiwiTGluZUNvbG9yIjp7IiRpZCI6IjI2MSIsIiR0eXBlIjoiTkxSRS5Db21tb24uRG9tLlNvbGlkQ29sb3JCcnVzaCwgTkxSRS5Db21tb24iLCJDb2xvciI6eyIkaWQiOiIyNjIiLCJBIjoxMjcsIlIiOjIzNywiRyI6MTI1LCJCIjo0OX19LCJMaW5lV2VpZ2h0IjoxLjAsIkxpbmVUeXBlIjowLCJQYXJlbnRTdHlsZSI6eyIkcmVmIjoiNTUifX0sIklzQmVsb3dUaW1lYmFuZCI6dHJ1ZSwiSGlkZURhdGUiOmZhbHNlLCJTaGFwZVNpemUiOjEsIlNwYWNpbmciOjEuMCwiUGFkZGluZyI6eyIkcmVmIjoiNTgifSwiU2hhcGVTdHlsZSI6eyIkaWQiOiIyNjMiLCJNYXJnaW4iOnsiJHJlZiI6IjYwIn0sIlBhZGRpbmciOnsiJHJlZiI6IjYxIn0sIkJhY2tncm91bmQiOnsiJGlkIjoiMjY0IiwiQ29sb3IiOnsiJGlkIjoiMjY1IiwiQSI6MjU1LCJSIjoyMzcsIkciOjEyNSwiQiI6NDl9fSwiSXNWaXNpYmxlIjp0cnVlLCJXaWR0aCI6MTguMCwiSGVpZ2h0IjoyMC4wLCJCb3JkZXJTdHlsZSI6eyIkaWQiOiIyNjYiLCJMaW5lQ29sb3IiOnsiJHJlZiI6IjYzIn0sIkxpbmVXZWlnaHQiOjAuMCwiTGluZVR5cGUiOjAsIlBhcmVudFN0eWxlIjp7IiRyZWYiOiI2MiJ9fSwiUGFyZW50U3R5bGUiOnsiJHJlZiI6IjU5In19LCJUaXRsZVN0eWxlIjp7IiRpZCI6IjI2NyIsIkZvbnRTZXR0aW5ncyI6eyIkaWQiOiIyNjg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I2OSIsIkxpbmVDb2xvciI6bnVsbCwiTGluZVdlaWdodCI6MC4wLCJMaW5lVHlwZSI6MCwiUGFyZW50U3R5bGUiOm51bGx9LCJQYXJlbnRTdHlsZSI6eyIkcmVmIjoiNjUifX0sIkRhdGVTdHlsZSI6eyIkaWQiOiIyNzAiLCJGb250U2V0dGluZ3MiOnsiJGlkIjoiMjcx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cy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ZThlYzI4OTUtMjM3OC00YTI3LTk2MmUtNDgwYTMxNjRkODczIiwiSW1wb3J0SWQiOm51bGwsIlRpdGxlIjoiU3lzdGVtIHVzZXIgYWNjZXB0YW5jZSB0ZXN0aW5nIiwiTm90ZSI6bnVsbCwiSHlwZXJsaW5rIjpudWxsLCJJc0NoYW5nZWQiOmZhbHNlLCJJc05ldyI6ZmFsc2V9LHsiJGlkIjoiMjczIiwiRGF0ZSI6IjIwMTctMDEtMTZUMjM6NTk6NTkuOTk5WiIsIlN0eWxlIjp7IiRpZCI6IjI3NCIsIlNoYXBlIjoyLCJDb25uZWN0b3JNYXJnaW4iOnsiJHJlZiI6IjU0In0sIkNvbm5lY3RvclN0eWxlIjp7IiRpZCI6IjI3NSIsIkxpbmVDb2xvciI6eyIkaWQiOiIyNzYiLCIkdHlwZSI6Ik5MUkUuQ29tbW9uLkRvbS5Tb2xpZENvbG9yQnJ1c2gsIE5MUkUuQ29tbW9uIiwiQ29sb3IiOnsiJGlkIjoiMjc3IiwiQSI6MTI3LCJSIjoyNiwiRyI6MTcwLCJCIjo2Nn19LCJMaW5lV2VpZ2h0IjoxLjAsIkxpbmVUeXBlIjowLCJQYXJlbnRTdHlsZSI6eyIkcmVmIjoiNTUifX0sIklzQmVsb3dUaW1lYmFuZCI6dHJ1ZSwiSGlkZURhdGUiOmZhbHNlLCJTaGFwZVNpemUiOjEsIlNwYWNpbmciOjEuMCwiUGFkZGluZyI6eyIkcmVmIjoiNTgifSwiU2hhcGVTdHlsZSI6eyIkaWQiOiIyNzgiLCJNYXJnaW4iOnsiJHJlZiI6IjYwIn0sIlBhZGRpbmciOnsiJHJlZiI6IjYxIn0sIkJhY2tncm91bmQiOnsiJGlkIjoiMjc5IiwiQ29sb3IiOnsiJGlkIjoiMjgwIiwiQSI6MjU1LCJSIjoyNiwiRyI6MTcwLCJCIjo2Nn19LCJJc1Zpc2libGUiOnRydWUsIldpZHRoIjoxOC4wLCJIZWlnaHQiOjIwLjAsIkJvcmRlclN0eWxlIjp7IiRpZCI6IjI4MSIsIkxpbmVDb2xvciI6eyIkcmVmIjoiNjMifSwiTGluZVdlaWdodCI6MC4wLCJMaW5lVHlwZSI6MCwiUGFyZW50U3R5bGUiOnsiJHJlZiI6IjYyIn19LCJQYXJlbnRTdHlsZSI6eyIkcmVmIjoiNTkifX0sIlRpdGxlU3R5bGUiOnsiJGlkIjoiMjgyIiwiRm9udFNldHRpbmdzIjp7IiRpZCI6IjI4M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jg0IiwiTGluZUNvbG9yIjpudWxsLCJMaW5lV2VpZ2h0IjowLjAsIkxpbmVUeXBlIjowLCJQYXJlbnRTdHlsZSI6bnVsbH0sIlBhcmVudFN0eWxlIjp7IiRyZWYiOiI2NSJ9fSwiRGF0ZVN0eWxlIjp7IiRpZCI6IjI4NSIsIkZvbnRTZXR0aW5ncyI6eyIkaWQiOiIyODY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ODc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SWQiOiJjMGNlZTgyOS1hMGFmLTQ2MjctOTMwNy1kMjUxMTViNjI1YmIiLCJJbXBvcnRJZCI6bnVsbCwiVGl0bGUiOiJDb2hvcnQgMyBHby1MaXZlICh0ZW50YXRpdmUpIiwiTm90ZSI6bnVsbCwiSHlwZXJsaW5rIjpudWxsLCJJc0NoYW5nZWQiOmZhbHNlLCJJc05ldyI6ZmFsc2V9LHsiJGlkIjoiMjg4IiwiRGF0ZSI6IjIwMTctMDYtMzBUMjM6NTk6NTkuOTk5WiIsIlN0eWxlIjp7IiRpZCI6IjI4OSIsIlNoYXBlIjoyLCJDb25uZWN0b3JNYXJnaW4iOnsiJHJlZiI6IjU0In0sIkNvbm5lY3RvclN0eWxlIjp7IiRpZCI6IjI5MCIsIkxpbmVDb2xvciI6eyIkaWQiOiIyOTEiLCIkdHlwZSI6Ik5MUkUuQ29tbW9uLkRvbS5Tb2xpZENvbG9yQnJ1c2gsIE5MUkUuQ29tbW9uIiwiQ29sb3IiOnsiJGlkIjoiMjkyIiwiQSI6MTI3LCJSIjo0NywiRyI6NTQsIkIiOjE1M319LCJMaW5lV2VpZ2h0IjoxLjAsIkxpbmVUeXBlIjowLCJQYXJlbnRTdHlsZSI6eyIkcmVmIjoiNTUifX0sIklzQmVsb3dUaW1lYmFuZCI6ZmFsc2UsIkhpZGVEYXRlIjpmYWxzZSwiU2hhcGVTaXplIjoxLCJTcGFjaW5nIjoxLjAsIlBhZGRpbmciOnsiJHJlZiI6IjU4In0sIlNoYXBlU3R5bGUiOnsiJGlkIjoiMjkzIiwiTWFyZ2luIjp7IiRyZWYiOiI2MCJ9LCJQYWRkaW5nIjp7IiRyZWYiOiI2MSJ9LCJCYWNrZ3JvdW5kIjp7IiRpZCI6IjI5NCIsIkNvbG9yIjp7IiRpZCI6IjI5NSIsIkEiOjI1NSwiUiI6NDcsIkciOjU0LCJCIjoxNTN9fSwiSXNWaXNpYmxlIjp0cnVlLCJXaWR0aCI6MTguMCwiSGVpZ2h0IjoyMC4wLCJCb3JkZXJTdHlsZSI6eyIkaWQiOiIyOTYiLCJMaW5lQ29sb3IiOnsiJHJlZiI6IjYzIn0sIkxpbmVXZWlnaHQiOjAuMCwiTGluZVR5cGUiOjAsIlBhcmVudFN0eWxlIjp7IiRyZWYiOiI2MiJ9fSwiUGFyZW50U3R5bGUiOnsiJHJlZiI6IjU5In19LCJUaXRsZVN0eWxlIjp7IiRpZCI6IjI5NyIsIkZvbnRTZXR0aW5ncyI6eyIkaWQiOiIyOTgiLCJGb250U2l6ZSI6MTEsIkZvbnROYW1lIjoiQ2FsaWJyaSIsIklzQm9sZCI6dHJ1ZSwiSXNJdGFsaWMiOmZhbHNlLCJJc1VuZGVybGluZWQiOmZhbHNlLCJQYXJlbnRTdHlsZSI6eyIkcmVmIjoiNjYifX0sIkF1dG9TaXplIjoyLCJGb3JlZ3JvdW5kIjp7IiRyZWYiOiI2NyJ9LCJNYXhXaWR0aCI6NDg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jk5IiwiTGluZUNvbG9yIjpudWxsLCJMaW5lV2VpZ2h0IjowLjAsIkxpbmVUeXBlIjowLCJQYXJlbnRTdHlsZSI6bnVsbH0sIlBhcmVudFN0eWxlIjp7IiRyZWYiOiI2NSJ9fSwiRGF0ZVN0eWxlIjp7IiRpZCI6IjMwMCIsIkZvbnRTZXR0aW5ncyI6eyIkaWQiOiIzMDE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zMDI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SWQiOiI0YWFlMWQ3NC02N2Y2LTQ0YWUtYTc1My03MzJmMjBmOTdiZjAiLCJJbXBvcnRJZCI6bnVsbCwiVGl0bGUiOiJFc3RpbWF0ZWQgRW5kIERhdGUgb2YgUGlsb3QiLCJOb3RlIjpudWxsLCJIeXBlcmxpbmsiOm51bGwsIklzQ2hhbmdlZCI6ZmFsc2UsIklzTmV3IjpmYWxzZX1dLCJUYXNrcyI6W10sIk1zUHJvamVjdEl0ZW1zVHJlZSI6eyIkaWQiOiIzMDMiLCJSb290Ijp7IkltcG9ydElkIjpudWxsLCJJc0ltcG9ydGVkIjpmYWxzZSwiQ2hpbGRyZW4iOltdfX0sIk1ldGFkYXRhIjp7IiRpZCI6IjMwNCJ9LCJTZXR0aW5ncyI6eyIkaWQiOiIzMDUiLCJJbXBhT3B0aW9ucyI6eyIkaWQiOiIzMDYiLCJMZWZ0VG9SaWdodCI6ZmFsc2UsIlBheWxvYWRPcHRpb25zIjoyfSwiVXNlQ29tcHJlc3Npb24iOmZhbHNlLCJDb21wcmVzaW9uUGVyY2VudGFnZSI6MC4wLCJJbmFjdGl2ZUludGVydmFsV2lkdGhUaHJlc2hvbGQiOjAuMCwiSW5hY3RpdmVJbnRlcnZhbFdpZHRoIjowLjAsIlNwbGl0VGFza3MiOmZhbHNlLCJVc2VDbHVzdGVyIjpmYWxzZSwiRXBzaWxvbiI6MC4wLCJNaW5Qb2ludHNUb0Zvcm1BQ2x1c3RlciI6MCwiR2VuZXJhdGVJbnZpc2libGVTaGFwZXMiOmZhbHNlLCJTbWFydFRpbWVsaW5lVGFza1BlcmNlbnRhZ2VGaXQiOmZhbHNlfSwiSXNOZXciOnRydWUsIkltcG9ydFR5cGUiOjAsIkZpbGVQYXRoIjpudWxsLCJUaW1lbGluZUltcG9ydGVkIjpmYWxzZX0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B2864C71-0022-4C6C-8474-5094780AFB16}" vid="{E7558B07-E4B2-46E2-B393-F7159ACFDE7E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B2864C71-0022-4C6C-8474-5094780AFB16}" vid="{E7558B07-E4B2-46E2-B393-F7159ACFDE7E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B2864C71-0022-4C6C-8474-5094780AFB16}" vid="{E7558B07-E4B2-46E2-B393-F7159ACFDE7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FDPtemplate</Template>
  <TotalTime>2742</TotalTime>
  <Words>2406</Words>
  <Application>Microsoft Office PowerPoint</Application>
  <PresentationFormat>On-screen Show (4:3)</PresentationFormat>
  <Paragraphs>517</Paragraphs>
  <Slides>38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Office Theme</vt:lpstr>
      <vt:lpstr>2_Office Theme</vt:lpstr>
      <vt:lpstr>3_Office Theme</vt:lpstr>
      <vt:lpstr>FDP Expanded Clearinghouse</vt:lpstr>
      <vt:lpstr>Agenda</vt:lpstr>
      <vt:lpstr>Federal Demonstration Partnership (FDP) Website:  thefdp.org </vt:lpstr>
      <vt:lpstr>Past and Current FDP Initiatives</vt:lpstr>
      <vt:lpstr>Problem Requiring a Solution</vt:lpstr>
      <vt:lpstr>Expanded Clearinghouse Pilot Background</vt:lpstr>
      <vt:lpstr>The Beauty of the Clearinghouse Concept</vt:lpstr>
      <vt:lpstr>FDP Pilot Purpose &amp; Overview</vt:lpstr>
      <vt:lpstr>Origin of Entity Profile Template</vt:lpstr>
      <vt:lpstr>Expanded Clearinghouse – Phase I (40  institutions)</vt:lpstr>
      <vt:lpstr>Participant Responsibilities</vt:lpstr>
      <vt:lpstr>Pilot Impact on Subaward Lifecycle</vt:lpstr>
      <vt:lpstr>Pilot Supporting Documents</vt:lpstr>
      <vt:lpstr>Letter of Intent</vt:lpstr>
      <vt:lpstr>PowerPoint Presentation</vt:lpstr>
      <vt:lpstr>Financial Questionnaire</vt:lpstr>
      <vt:lpstr>Cohort 1 Go-live Steps</vt:lpstr>
      <vt:lpstr>Cohort 1 Pilot Entities – “Piloteers”</vt:lpstr>
      <vt:lpstr>Cohort 1 Pilot Entities</vt:lpstr>
      <vt:lpstr>Cohort 1 Pilot Entity - Distribution</vt:lpstr>
      <vt:lpstr>Cohort 1 – Survey &amp; Tracking</vt:lpstr>
      <vt:lpstr>Cohort 2 Go-live Steps</vt:lpstr>
      <vt:lpstr>Cohort 2 Pilot Entities</vt:lpstr>
      <vt:lpstr>Cohort 2 Pilot Entities</vt:lpstr>
      <vt:lpstr>Pilot Entity – Cohort 1 &amp; 2 Coverage</vt:lpstr>
      <vt:lpstr>Phase 2 – Web Based System</vt:lpstr>
      <vt:lpstr>PowerPoint Presentation</vt:lpstr>
      <vt:lpstr>PowerPoint Presentation</vt:lpstr>
      <vt:lpstr>PowerPoint Presentation</vt:lpstr>
      <vt:lpstr>PowerPoint Presentation</vt:lpstr>
      <vt:lpstr>Additional information</vt:lpstr>
      <vt:lpstr>PowerPoint Presentation</vt:lpstr>
      <vt:lpstr>How can you all be involved?</vt:lpstr>
      <vt:lpstr>PowerPoint Presentation</vt:lpstr>
      <vt:lpstr>How can you all be involved?</vt:lpstr>
      <vt:lpstr>Great Team!</vt:lpstr>
      <vt:lpstr>Questions &amp; Discussion</vt:lpstr>
      <vt:lpstr>Contact Info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Deaton, Andrea D.</dc:creator>
  <cp:lastModifiedBy>Lynette Arias</cp:lastModifiedBy>
  <cp:revision>293</cp:revision>
  <cp:lastPrinted>2016-08-05T22:50:25Z</cp:lastPrinted>
  <dcterms:created xsi:type="dcterms:W3CDTF">2015-04-17T18:42:34Z</dcterms:created>
  <dcterms:modified xsi:type="dcterms:W3CDTF">2016-08-05T23:31:13Z</dcterms:modified>
</cp:coreProperties>
</file>