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handoutMasterIdLst>
    <p:handoutMasterId r:id="rId9"/>
  </p:handoutMasterIdLst>
  <p:sldIdLst>
    <p:sldId id="256" r:id="rId2"/>
    <p:sldId id="262" r:id="rId3"/>
    <p:sldId id="261" r:id="rId4"/>
    <p:sldId id="259" r:id="rId5"/>
    <p:sldId id="260" r:id="rId6"/>
    <p:sldId id="258" r:id="rId7"/>
    <p:sldId id="257"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F2E1B"/>
    <a:srgbClr val="005286"/>
    <a:srgbClr val="FCAC38"/>
    <a:srgbClr val="BF3C1B"/>
    <a:srgbClr val="005388"/>
    <a:srgbClr val="00406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p:cViewPr varScale="1">
        <p:scale>
          <a:sx n="132" d="100"/>
          <a:sy n="132" d="100"/>
        </p:scale>
        <p:origin x="876" y="132"/>
      </p:cViewPr>
      <p:guideLst/>
    </p:cSldViewPr>
  </p:slideViewPr>
  <p:notesTextViewPr>
    <p:cViewPr>
      <p:scale>
        <a:sx n="1" d="1"/>
        <a:sy n="1" d="1"/>
      </p:scale>
      <p:origin x="0" y="0"/>
    </p:cViewPr>
  </p:notesTextViewPr>
  <p:notesViewPr>
    <p:cSldViewPr snapToGrid="0">
      <p:cViewPr varScale="1">
        <p:scale>
          <a:sx n="87" d="100"/>
          <a:sy n="87" d="100"/>
        </p:scale>
        <p:origin x="192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3FE02FB-2851-4A5F-9041-79CB1DA36D71}" type="datetimeFigureOut">
              <a:rPr lang="en-US" smtClean="0"/>
              <a:t>1/6/2017</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3A2D49C-1154-40F9-80FE-1C3D4BEFE56D}" type="slidenum">
              <a:rPr lang="en-US" smtClean="0"/>
              <a:t>‹#›</a:t>
            </a:fld>
            <a:endParaRPr lang="en-US"/>
          </a:p>
        </p:txBody>
      </p:sp>
    </p:spTree>
    <p:extLst>
      <p:ext uri="{BB962C8B-B14F-4D97-AF65-F5344CB8AC3E}">
        <p14:creationId xmlns:p14="http://schemas.microsoft.com/office/powerpoint/2010/main" val="133589666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09823"/>
            <a:ext cx="7772400" cy="2000140"/>
          </a:xfrm>
        </p:spPr>
        <p:txBody>
          <a:bodyPr anchor="b"/>
          <a:lstStyle>
            <a:lvl1pPr algn="ctr">
              <a:defRPr sz="6000">
                <a:solidFill>
                  <a:schemeClr val="bg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8FA37F0-06D2-436C-894F-61B42436157B}" type="datetimeFigureOut">
              <a:rPr lang="en-US" smtClean="0"/>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54C337-398D-4E1F-9A29-0256C29DC210}" type="slidenum">
              <a:rPr lang="en-US" smtClean="0"/>
              <a:t>‹#›</a:t>
            </a:fld>
            <a:endParaRPr lang="en-US"/>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66736"/>
            <a:ext cx="9144000" cy="1203943"/>
          </a:xfrm>
          <a:prstGeom prst="rect">
            <a:avLst/>
          </a:prstGeom>
        </p:spPr>
      </p:pic>
    </p:spTree>
    <p:extLst>
      <p:ext uri="{BB962C8B-B14F-4D97-AF65-F5344CB8AC3E}">
        <p14:creationId xmlns:p14="http://schemas.microsoft.com/office/powerpoint/2010/main" val="179342733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426012" y="292498"/>
            <a:ext cx="7089338" cy="917177"/>
          </a:xfrm>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8FA37F0-06D2-436C-894F-61B42436157B}" type="datetimeFigureOut">
              <a:rPr lang="en-US" smtClean="0"/>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54C337-398D-4E1F-9A29-0256C29DC210}" type="slidenum">
              <a:rPr lang="en-US" smtClean="0"/>
              <a:t>‹#›</a:t>
            </a:fld>
            <a:endParaRPr lang="en-US"/>
          </a:p>
        </p:txBody>
      </p:sp>
    </p:spTree>
    <p:extLst>
      <p:ext uri="{BB962C8B-B14F-4D97-AF65-F5344CB8AC3E}">
        <p14:creationId xmlns:p14="http://schemas.microsoft.com/office/powerpoint/2010/main" val="217022998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8FA37F0-06D2-436C-894F-61B42436157B}" type="datetimeFigureOut">
              <a:rPr lang="en-US" smtClean="0"/>
              <a:t>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54C337-398D-4E1F-9A29-0256C29DC210}" type="slidenum">
              <a:rPr lang="en-US" smtClean="0"/>
              <a:t>‹#›</a:t>
            </a:fld>
            <a:endParaRPr lang="en-US"/>
          </a:p>
        </p:txBody>
      </p:sp>
      <p:sp>
        <p:nvSpPr>
          <p:cNvPr id="8" name="Title 1"/>
          <p:cNvSpPr txBox="1">
            <a:spLocks/>
          </p:cNvSpPr>
          <p:nvPr userDrawn="1"/>
        </p:nvSpPr>
        <p:spPr>
          <a:xfrm>
            <a:off x="1426012" y="168673"/>
            <a:ext cx="7089338" cy="117733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bg1"/>
                </a:solidFill>
                <a:latin typeface="+mj-lt"/>
                <a:ea typeface="+mj-ea"/>
                <a:cs typeface="+mj-cs"/>
              </a:defRPr>
            </a:lvl1pPr>
          </a:lstStyle>
          <a:p>
            <a:endParaRPr lang="en-US" dirty="0"/>
          </a:p>
        </p:txBody>
      </p:sp>
      <p:sp>
        <p:nvSpPr>
          <p:cNvPr id="9" name="Title 1"/>
          <p:cNvSpPr>
            <a:spLocks noGrp="1"/>
          </p:cNvSpPr>
          <p:nvPr>
            <p:ph type="title"/>
          </p:nvPr>
        </p:nvSpPr>
        <p:spPr>
          <a:xfrm>
            <a:off x="1426012" y="292498"/>
            <a:ext cx="7089338" cy="926702"/>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165044080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8FA37F0-06D2-436C-894F-61B42436157B}" type="datetimeFigureOut">
              <a:rPr lang="en-US" smtClean="0"/>
              <a:t>1/6/2017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54C337-398D-4E1F-9A29-0256C29DC210}" type="slidenum">
              <a:rPr lang="en-US" smtClean="0"/>
              <a:t>‹#›</a:t>
            </a:fld>
            <a:endParaRPr lang="en-US"/>
          </a:p>
        </p:txBody>
      </p:sp>
      <p:sp>
        <p:nvSpPr>
          <p:cNvPr id="10" name="Title 1"/>
          <p:cNvSpPr txBox="1">
            <a:spLocks/>
          </p:cNvSpPr>
          <p:nvPr userDrawn="1"/>
        </p:nvSpPr>
        <p:spPr>
          <a:xfrm>
            <a:off x="1426012" y="168673"/>
            <a:ext cx="7089338" cy="117733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bg1"/>
                </a:solidFill>
                <a:latin typeface="+mj-lt"/>
                <a:ea typeface="+mj-ea"/>
                <a:cs typeface="+mj-cs"/>
              </a:defRPr>
            </a:lvl1pPr>
          </a:lstStyle>
          <a:p>
            <a:endParaRPr lang="en-US" dirty="0"/>
          </a:p>
        </p:txBody>
      </p:sp>
      <p:sp>
        <p:nvSpPr>
          <p:cNvPr id="11" name="Title 1"/>
          <p:cNvSpPr>
            <a:spLocks noGrp="1"/>
          </p:cNvSpPr>
          <p:nvPr>
            <p:ph type="title"/>
          </p:nvPr>
        </p:nvSpPr>
        <p:spPr>
          <a:xfrm>
            <a:off x="1426012" y="292498"/>
            <a:ext cx="7089338" cy="938096"/>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231537338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8FA37F0-06D2-436C-894F-61B42436157B}" type="datetimeFigureOut">
              <a:rPr lang="en-US" smtClean="0"/>
              <a:t>1/6/2017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54C337-398D-4E1F-9A29-0256C29DC210}" type="slidenum">
              <a:rPr lang="en-US" smtClean="0"/>
              <a:t>‹#›</a:t>
            </a:fld>
            <a:endParaRPr lang="en-US"/>
          </a:p>
        </p:txBody>
      </p:sp>
      <p:sp>
        <p:nvSpPr>
          <p:cNvPr id="6" name="Title 1"/>
          <p:cNvSpPr txBox="1">
            <a:spLocks/>
          </p:cNvSpPr>
          <p:nvPr userDrawn="1"/>
        </p:nvSpPr>
        <p:spPr>
          <a:xfrm>
            <a:off x="1426012" y="168673"/>
            <a:ext cx="7089338" cy="117733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bg1"/>
                </a:solidFill>
                <a:latin typeface="+mj-lt"/>
                <a:ea typeface="+mj-ea"/>
                <a:cs typeface="+mj-cs"/>
              </a:defRPr>
            </a:lvl1pPr>
          </a:lstStyle>
          <a:p>
            <a:endParaRPr lang="en-US" dirty="0"/>
          </a:p>
        </p:txBody>
      </p:sp>
      <p:sp>
        <p:nvSpPr>
          <p:cNvPr id="7" name="Title 1"/>
          <p:cNvSpPr>
            <a:spLocks noGrp="1"/>
          </p:cNvSpPr>
          <p:nvPr>
            <p:ph type="title"/>
          </p:nvPr>
        </p:nvSpPr>
        <p:spPr>
          <a:xfrm>
            <a:off x="1426012" y="292498"/>
            <a:ext cx="7089338" cy="938096"/>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126072357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887391" y="1562985"/>
            <a:ext cx="4629150" cy="42980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1562986"/>
            <a:ext cx="2949178" cy="430600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FA37F0-06D2-436C-894F-61B42436157B}" type="datetimeFigureOut">
              <a:rPr lang="en-US" smtClean="0"/>
              <a:t>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54C337-398D-4E1F-9A29-0256C29DC210}" type="slidenum">
              <a:rPr lang="en-US" smtClean="0"/>
              <a:t>‹#›</a:t>
            </a:fld>
            <a:endParaRPr lang="en-US"/>
          </a:p>
        </p:txBody>
      </p:sp>
      <p:sp>
        <p:nvSpPr>
          <p:cNvPr id="10" name="Title 9"/>
          <p:cNvSpPr>
            <a:spLocks noGrp="1"/>
          </p:cNvSpPr>
          <p:nvPr>
            <p:ph type="title"/>
          </p:nvPr>
        </p:nvSpPr>
        <p:spPr>
          <a:xfrm>
            <a:off x="1426012" y="292498"/>
            <a:ext cx="7089338" cy="938096"/>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615092290"/>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3887391" y="1577532"/>
            <a:ext cx="4629150" cy="428351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1577532"/>
            <a:ext cx="2949178" cy="429145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FA37F0-06D2-436C-894F-61B42436157B}" type="datetimeFigureOut">
              <a:rPr lang="en-US" smtClean="0"/>
              <a:t>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54C337-398D-4E1F-9A29-0256C29DC210}" type="slidenum">
              <a:rPr lang="en-US" smtClean="0"/>
              <a:t>‹#›</a:t>
            </a:fld>
            <a:endParaRPr lang="en-US"/>
          </a:p>
        </p:txBody>
      </p:sp>
      <p:sp>
        <p:nvSpPr>
          <p:cNvPr id="8" name="Title 7"/>
          <p:cNvSpPr>
            <a:spLocks noGrp="1"/>
          </p:cNvSpPr>
          <p:nvPr>
            <p:ph type="title"/>
          </p:nvPr>
        </p:nvSpPr>
        <p:spPr>
          <a:xfrm>
            <a:off x="1426012" y="292498"/>
            <a:ext cx="7089338" cy="938096"/>
          </a:xfrm>
        </p:spPr>
        <p:txBody>
          <a:bodyPr/>
          <a:lstStyle/>
          <a:p>
            <a:r>
              <a:rPr lang="en-US" smtClean="0"/>
              <a:t>Click to edit Master title style</a:t>
            </a:r>
            <a:endParaRPr lang="en-US"/>
          </a:p>
        </p:txBody>
      </p:sp>
    </p:spTree>
    <p:extLst>
      <p:ext uri="{BB962C8B-B14F-4D97-AF65-F5344CB8AC3E}">
        <p14:creationId xmlns:p14="http://schemas.microsoft.com/office/powerpoint/2010/main" val="199095052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9">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26012" y="292498"/>
            <a:ext cx="7089338" cy="94664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FA37F0-06D2-436C-894F-61B42436157B}" type="datetimeFigureOut">
              <a:rPr lang="en-US" smtClean="0"/>
              <a:t>1/6/2017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54C337-398D-4E1F-9A29-0256C29DC210}" type="slidenum">
              <a:rPr lang="en-US" smtClean="0"/>
              <a:t>‹#›</a:t>
            </a:fld>
            <a:endParaRPr lang="en-US"/>
          </a:p>
        </p:txBody>
      </p:sp>
      <p:pic>
        <p:nvPicPr>
          <p:cNvPr id="7" name="Picture 6"/>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128186" y="156230"/>
            <a:ext cx="1206986" cy="1219178"/>
          </a:xfrm>
          <a:prstGeom prst="rect">
            <a:avLst/>
          </a:prstGeom>
        </p:spPr>
      </p:pic>
    </p:spTree>
    <p:extLst>
      <p:ext uri="{BB962C8B-B14F-4D97-AF65-F5344CB8AC3E}">
        <p14:creationId xmlns:p14="http://schemas.microsoft.com/office/powerpoint/2010/main" val="19499107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4" r:id="rId3"/>
    <p:sldLayoutId id="2147483665" r:id="rId4"/>
    <p:sldLayoutId id="2147483666" r:id="rId5"/>
    <p:sldLayoutId id="2147483668" r:id="rId6"/>
    <p:sldLayoutId id="2147483669" r:id="rId7"/>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005388"/>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BF3C1B"/>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CAC38"/>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00528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BF2E1B"/>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pubs.acs.org/doi/abs/10.1021/acscentsci.6b00341" TargetMode="External"/><Relationship Id="rId2" Type="http://schemas.openxmlformats.org/officeDocument/2006/relationships/hyperlink" Target="http://www.aplu.org/projects-and-initiatives/research-science-and-technology/task-force-laboratory-safety/"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Research Compliance</a:t>
            </a:r>
            <a:endParaRPr lang="en-US" dirty="0"/>
          </a:p>
        </p:txBody>
      </p:sp>
      <p:sp>
        <p:nvSpPr>
          <p:cNvPr id="3" name="Subtitle 2"/>
          <p:cNvSpPr>
            <a:spLocks noGrp="1"/>
          </p:cNvSpPr>
          <p:nvPr>
            <p:ph type="subTitle" idx="1"/>
          </p:nvPr>
        </p:nvSpPr>
        <p:spPr/>
        <p:txBody>
          <a:bodyPr/>
          <a:lstStyle/>
          <a:p>
            <a:r>
              <a:rPr lang="en-US" dirty="0" smtClean="0"/>
              <a:t>Cheryl Kitt, NIH</a:t>
            </a:r>
          </a:p>
          <a:p>
            <a:r>
              <a:rPr lang="en-US" dirty="0" smtClean="0"/>
              <a:t>Alexandra Albinak, JHU</a:t>
            </a:r>
            <a:endParaRPr lang="en-US" dirty="0"/>
          </a:p>
        </p:txBody>
      </p:sp>
    </p:spTree>
    <p:extLst>
      <p:ext uri="{BB962C8B-B14F-4D97-AF65-F5344CB8AC3E}">
        <p14:creationId xmlns:p14="http://schemas.microsoft.com/office/powerpoint/2010/main" val="14802131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Research Compliance </a:t>
            </a:r>
            <a:endParaRPr lang="en-US" dirty="0"/>
          </a:p>
        </p:txBody>
      </p:sp>
      <p:sp>
        <p:nvSpPr>
          <p:cNvPr id="3" name="Content Placeholder 2"/>
          <p:cNvSpPr>
            <a:spLocks noGrp="1"/>
          </p:cNvSpPr>
          <p:nvPr>
            <p:ph idx="1"/>
          </p:nvPr>
        </p:nvSpPr>
        <p:spPr/>
        <p:txBody>
          <a:bodyPr/>
          <a:lstStyle/>
          <a:p>
            <a:pPr marL="0" indent="0">
              <a:buNone/>
            </a:pPr>
            <a:r>
              <a:rPr lang="en-US" dirty="0"/>
              <a:t>Reviews existing and new administrative requirements imposed by federal regulations and program officers related to but not limited to the human research participant protections, animal use and care, conflicts of interest (individual and institutional), objectivity in research, and export controls. The emphasis should be on harmonization of requirements across federal agencies, reduction of redundancies and identifying good practices.</a:t>
            </a:r>
          </a:p>
        </p:txBody>
      </p:sp>
    </p:spTree>
    <p:extLst>
      <p:ext uri="{BB962C8B-B14F-4D97-AF65-F5344CB8AC3E}">
        <p14:creationId xmlns:p14="http://schemas.microsoft.com/office/powerpoint/2010/main" val="2194146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Conflict of Interest</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Co-chairs: Diane Dean, Clint Schmidt</a:t>
            </a:r>
          </a:p>
          <a:p>
            <a:pPr marL="0" indent="0">
              <a:buNone/>
            </a:pPr>
            <a:endParaRPr lang="en-US" dirty="0"/>
          </a:p>
          <a:p>
            <a:pPr lvl="0"/>
            <a:r>
              <a:rPr lang="en-US" dirty="0" smtClean="0"/>
              <a:t>Survey </a:t>
            </a:r>
            <a:r>
              <a:rPr lang="en-US" dirty="0"/>
              <a:t>of COI procedures and </a:t>
            </a:r>
            <a:r>
              <a:rPr lang="en-US" dirty="0" smtClean="0"/>
              <a:t>practices</a:t>
            </a:r>
          </a:p>
          <a:p>
            <a:pPr lvl="1"/>
            <a:r>
              <a:rPr lang="en-US" dirty="0"/>
              <a:t>Will be sent out late winter or early spring</a:t>
            </a:r>
          </a:p>
          <a:p>
            <a:r>
              <a:rPr lang="en-US" dirty="0" smtClean="0"/>
              <a:t>Report on national trends in COI management</a:t>
            </a:r>
          </a:p>
          <a:p>
            <a:r>
              <a:rPr lang="en-US" dirty="0" smtClean="0"/>
              <a:t>Compilation of effective practices on managing COI</a:t>
            </a:r>
          </a:p>
          <a:p>
            <a:endParaRPr lang="en-US" dirty="0"/>
          </a:p>
        </p:txBody>
      </p:sp>
    </p:spTree>
    <p:extLst>
      <p:ext uri="{BB962C8B-B14F-4D97-AF65-F5344CB8AC3E}">
        <p14:creationId xmlns:p14="http://schemas.microsoft.com/office/powerpoint/2010/main" val="12177400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Stewardship</a:t>
            </a:r>
            <a:endParaRPr lang="en-US" dirty="0"/>
          </a:p>
        </p:txBody>
      </p:sp>
      <p:sp>
        <p:nvSpPr>
          <p:cNvPr id="3" name="Content Placeholder 2"/>
          <p:cNvSpPr>
            <a:spLocks noGrp="1"/>
          </p:cNvSpPr>
          <p:nvPr>
            <p:ph idx="1"/>
          </p:nvPr>
        </p:nvSpPr>
        <p:spPr>
          <a:xfrm>
            <a:off x="628650" y="1825625"/>
            <a:ext cx="7886700" cy="4480832"/>
          </a:xfrm>
        </p:spPr>
        <p:txBody>
          <a:bodyPr>
            <a:normAutofit fontScale="25000" lnSpcReduction="20000"/>
          </a:bodyPr>
          <a:lstStyle/>
          <a:p>
            <a:pPr marL="0" indent="0">
              <a:buNone/>
            </a:pPr>
            <a:r>
              <a:rPr lang="en-US" sz="9600" dirty="0" smtClean="0"/>
              <a:t>Co-chairs: Melissa Korf, Richard Ikeda</a:t>
            </a:r>
          </a:p>
          <a:p>
            <a:pPr marL="0" indent="0">
              <a:buNone/>
            </a:pPr>
            <a:endParaRPr lang="en-US" sz="9600" dirty="0"/>
          </a:p>
          <a:p>
            <a:r>
              <a:rPr lang="en-US" sz="9600" dirty="0" smtClean="0"/>
              <a:t>Data </a:t>
            </a:r>
            <a:r>
              <a:rPr lang="en-US" sz="9600" dirty="0"/>
              <a:t>Transfer and Use Agreement (DTUA) template project </a:t>
            </a:r>
            <a:endParaRPr lang="en-US" sz="9600" dirty="0" smtClean="0"/>
          </a:p>
          <a:p>
            <a:pPr lvl="1"/>
            <a:r>
              <a:rPr lang="en-US" sz="9600" dirty="0"/>
              <a:t>F</a:t>
            </a:r>
            <a:r>
              <a:rPr lang="en-US" sz="9600" dirty="0" smtClean="0"/>
              <a:t>irst version to be disseminated next month</a:t>
            </a:r>
          </a:p>
          <a:p>
            <a:pPr lvl="1"/>
            <a:r>
              <a:rPr lang="en-US" sz="9600" dirty="0" smtClean="0"/>
              <a:t>Next version will include terms for sharing identifiable human data</a:t>
            </a:r>
            <a:endParaRPr lang="en-US" sz="9600" dirty="0"/>
          </a:p>
          <a:p>
            <a:r>
              <a:rPr lang="en-US" sz="9600" dirty="0" smtClean="0"/>
              <a:t>Glossary – Draft released for </a:t>
            </a:r>
            <a:r>
              <a:rPr lang="en-US" sz="9600" dirty="0"/>
              <a:t>comment in September </a:t>
            </a:r>
            <a:r>
              <a:rPr lang="en-US" sz="9600" dirty="0" smtClean="0"/>
              <a:t>2016</a:t>
            </a:r>
            <a:r>
              <a:rPr lang="en-US" sz="9600" dirty="0"/>
              <a:t>  </a:t>
            </a:r>
            <a:endParaRPr lang="en-US" sz="9600" dirty="0" smtClean="0"/>
          </a:p>
          <a:p>
            <a:r>
              <a:rPr lang="en-US" sz="9600" dirty="0" smtClean="0"/>
              <a:t>Decision Tree and FAQ next steps</a:t>
            </a:r>
            <a:endParaRPr lang="en-US" sz="9600" dirty="0"/>
          </a:p>
          <a:p>
            <a:r>
              <a:rPr lang="en-US" sz="9600" dirty="0"/>
              <a:t>Data Stewardship Survey </a:t>
            </a:r>
          </a:p>
          <a:p>
            <a:pPr lvl="1"/>
            <a:r>
              <a:rPr lang="en-US" sz="9600" dirty="0"/>
              <a:t>Requested that the membership complete a survey in Sept-Oct 2016 to help us set priorities and determine future </a:t>
            </a:r>
            <a:r>
              <a:rPr lang="en-US" sz="9600" dirty="0" smtClean="0"/>
              <a:t>projects</a:t>
            </a:r>
            <a:endParaRPr lang="en-US" sz="9600" dirty="0"/>
          </a:p>
          <a:p>
            <a:pPr lvl="1"/>
            <a:r>
              <a:rPr lang="en-US" sz="9600" dirty="0"/>
              <a:t>Results </a:t>
            </a:r>
            <a:r>
              <a:rPr lang="en-US" sz="9600" dirty="0" smtClean="0"/>
              <a:t>discussed during </a:t>
            </a:r>
            <a:r>
              <a:rPr lang="en-US" sz="9600" dirty="0"/>
              <a:t>Contracts session Tuesday </a:t>
            </a:r>
            <a:r>
              <a:rPr lang="en-US" sz="9600" dirty="0" smtClean="0"/>
              <a:t>morning</a:t>
            </a:r>
            <a:endParaRPr lang="en-US" sz="9600" dirty="0"/>
          </a:p>
          <a:p>
            <a:pPr marL="0" indent="0">
              <a:buNone/>
            </a:pPr>
            <a:r>
              <a:rPr lang="en-US" sz="3800" dirty="0"/>
              <a:t> </a:t>
            </a:r>
          </a:p>
          <a:p>
            <a:endParaRPr lang="en-US" dirty="0"/>
          </a:p>
        </p:txBody>
      </p:sp>
    </p:spTree>
    <p:extLst>
      <p:ext uri="{BB962C8B-B14F-4D97-AF65-F5344CB8AC3E}">
        <p14:creationId xmlns:p14="http://schemas.microsoft.com/office/powerpoint/2010/main" val="732928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Animal Care and use</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Co-chairs: Susan Silk, Ara Tahmassian</a:t>
            </a:r>
          </a:p>
          <a:p>
            <a:pPr marL="0" indent="0">
              <a:buNone/>
            </a:pPr>
            <a:endParaRPr lang="en-US" dirty="0" smtClean="0"/>
          </a:p>
          <a:p>
            <a:r>
              <a:rPr lang="en-US" dirty="0"/>
              <a:t>Compliance Unit Standard Procedure [CUSP] sharing site (Animal Care and Use Subcommittee)  </a:t>
            </a:r>
            <a:endParaRPr lang="en-US" dirty="0"/>
          </a:p>
          <a:p>
            <a:r>
              <a:rPr lang="en-US" dirty="0" smtClean="0"/>
              <a:t>DEA issues</a:t>
            </a:r>
          </a:p>
          <a:p>
            <a:endParaRPr lang="en-US" dirty="0"/>
          </a:p>
        </p:txBody>
      </p:sp>
    </p:spTree>
    <p:extLst>
      <p:ext uri="{BB962C8B-B14F-4D97-AF65-F5344CB8AC3E}">
        <p14:creationId xmlns:p14="http://schemas.microsoft.com/office/powerpoint/2010/main" val="14880766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Human Subjects</a:t>
            </a:r>
            <a:endParaRPr lang="en-US" dirty="0"/>
          </a:p>
        </p:txBody>
      </p:sp>
      <p:sp>
        <p:nvSpPr>
          <p:cNvPr id="3" name="Content Placeholder 2"/>
          <p:cNvSpPr>
            <a:spLocks noGrp="1"/>
          </p:cNvSpPr>
          <p:nvPr>
            <p:ph idx="1"/>
          </p:nvPr>
        </p:nvSpPr>
        <p:spPr/>
        <p:txBody>
          <a:bodyPr>
            <a:noAutofit/>
          </a:bodyPr>
          <a:lstStyle/>
          <a:p>
            <a:pPr marL="0" indent="0">
              <a:buNone/>
            </a:pPr>
            <a:r>
              <a:rPr lang="en-US" sz="2400" dirty="0" smtClean="0"/>
              <a:t>Co-chairs: Jane McCutcheon, Debra Murphy, Ann Hardy, </a:t>
            </a:r>
            <a:r>
              <a:rPr lang="en-US" sz="2400" dirty="0"/>
              <a:t>Petrice </a:t>
            </a:r>
            <a:r>
              <a:rPr lang="en-US" sz="2400" dirty="0" smtClean="0"/>
              <a:t>Brown-Longenecker</a:t>
            </a:r>
          </a:p>
          <a:p>
            <a:pPr marL="0" indent="0">
              <a:buNone/>
            </a:pPr>
            <a:endParaRPr lang="en-US" sz="2400" dirty="0" smtClean="0"/>
          </a:p>
          <a:p>
            <a:r>
              <a:rPr lang="en-US" sz="2400" dirty="0" smtClean="0"/>
              <a:t>Exempt Wizard </a:t>
            </a:r>
          </a:p>
          <a:p>
            <a:pPr lvl="1"/>
            <a:r>
              <a:rPr lang="en-US" dirty="0" smtClean="0"/>
              <a:t>In data analysis phase and results expected late winter or early spring</a:t>
            </a:r>
            <a:endParaRPr lang="en-US" dirty="0"/>
          </a:p>
          <a:p>
            <a:r>
              <a:rPr lang="en-US" sz="2400" dirty="0" smtClean="0"/>
              <a:t>Upcoming HS policies </a:t>
            </a:r>
          </a:p>
          <a:p>
            <a:pPr lvl="1"/>
            <a:r>
              <a:rPr lang="en-US" dirty="0" smtClean="0"/>
              <a:t>Single </a:t>
            </a:r>
            <a:r>
              <a:rPr lang="en-US" dirty="0"/>
              <a:t>IRB </a:t>
            </a:r>
            <a:r>
              <a:rPr lang="en-US" dirty="0" smtClean="0"/>
              <a:t>requirement including uniform reliance agreements</a:t>
            </a:r>
          </a:p>
          <a:p>
            <a:pPr lvl="1"/>
            <a:r>
              <a:rPr lang="en-US" dirty="0" smtClean="0"/>
              <a:t>Clinical trials reporting – to be discussed later today</a:t>
            </a:r>
            <a:endParaRPr lang="en-US" dirty="0"/>
          </a:p>
          <a:p>
            <a:r>
              <a:rPr lang="en-US" sz="2400" dirty="0" smtClean="0"/>
              <a:t>Proposed changes to Common Rule</a:t>
            </a:r>
            <a:endParaRPr lang="en-US" sz="2400" dirty="0"/>
          </a:p>
        </p:txBody>
      </p:sp>
    </p:spTree>
    <p:extLst>
      <p:ext uri="{BB962C8B-B14F-4D97-AF65-F5344CB8AC3E}">
        <p14:creationId xmlns:p14="http://schemas.microsoft.com/office/powerpoint/2010/main" val="8003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Lab Safety</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Co-chairs: Robert Nobles, Alice Young</a:t>
            </a:r>
          </a:p>
          <a:p>
            <a:pPr marL="0" lvl="0" indent="0">
              <a:buNone/>
            </a:pPr>
            <a:endParaRPr lang="en-US" sz="2400" dirty="0" smtClean="0"/>
          </a:p>
          <a:p>
            <a:pPr lvl="0"/>
            <a:r>
              <a:rPr lang="en-US" sz="2400" dirty="0" smtClean="0"/>
              <a:t>APLU </a:t>
            </a:r>
            <a:r>
              <a:rPr lang="en-US" sz="2400" dirty="0"/>
              <a:t>lab safety report (</a:t>
            </a:r>
            <a:r>
              <a:rPr lang="en-US" sz="2400" u="sng" dirty="0">
                <a:hlinkClick r:id="rId2"/>
              </a:rPr>
              <a:t>http://www.aplu.org/projects-and-initiatives/research-science-and-technology/task-force-laboratory-safety</a:t>
            </a:r>
            <a:r>
              <a:rPr lang="en-US" sz="2400" u="sng" dirty="0" smtClean="0">
                <a:hlinkClick r:id="rId2"/>
              </a:rPr>
              <a:t>/</a:t>
            </a:r>
            <a:r>
              <a:rPr lang="en-US" sz="2400" dirty="0" smtClean="0"/>
              <a:t>)</a:t>
            </a:r>
            <a:endParaRPr lang="en-US" sz="2400" dirty="0"/>
          </a:p>
          <a:p>
            <a:pPr lvl="0"/>
            <a:r>
              <a:rPr lang="en-US" sz="2400" dirty="0" smtClean="0"/>
              <a:t>Review possible grant requirements regarding </a:t>
            </a:r>
            <a:r>
              <a:rPr lang="en-US" sz="2400" dirty="0"/>
              <a:t>safety</a:t>
            </a:r>
          </a:p>
          <a:p>
            <a:pPr lvl="0"/>
            <a:r>
              <a:rPr lang="en-US" sz="2400" dirty="0" smtClean="0"/>
              <a:t>Changes </a:t>
            </a:r>
            <a:r>
              <a:rPr lang="en-US" sz="2400" dirty="0"/>
              <a:t>to journal policies. </a:t>
            </a:r>
            <a:r>
              <a:rPr lang="en-US" sz="2400" dirty="0" smtClean="0"/>
              <a:t>(e.g. the </a:t>
            </a:r>
            <a:r>
              <a:rPr lang="en-US" sz="2400" dirty="0"/>
              <a:t>American Chemical Society, first announced here: </a:t>
            </a:r>
            <a:r>
              <a:rPr lang="en-US" sz="2400" u="sng" dirty="0">
                <a:hlinkClick r:id="rId3"/>
              </a:rPr>
              <a:t>http://pubs.acs.org/doi/abs/10.1021/acscentsci.6b00341</a:t>
            </a:r>
            <a:r>
              <a:rPr lang="en-US" sz="2400" dirty="0"/>
              <a:t> </a:t>
            </a:r>
          </a:p>
          <a:p>
            <a:pPr marL="0" indent="0">
              <a:buNone/>
            </a:pPr>
            <a:endParaRPr lang="en-US" dirty="0"/>
          </a:p>
        </p:txBody>
      </p:sp>
    </p:spTree>
    <p:extLst>
      <p:ext uri="{BB962C8B-B14F-4D97-AF65-F5344CB8AC3E}">
        <p14:creationId xmlns:p14="http://schemas.microsoft.com/office/powerpoint/2010/main" val="310449670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B2864C71-0022-4C6C-8474-5094780AFB16}" vid="{E7558B07-E4B2-46E2-B393-F7159ACFDE7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FDPtemplate_2015</Template>
  <TotalTime>109</TotalTime>
  <Words>286</Words>
  <Application>Microsoft Office PowerPoint</Application>
  <PresentationFormat>On-screen Show (4:3)</PresentationFormat>
  <Paragraphs>44</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Research Compliance</vt:lpstr>
      <vt:lpstr>Research Compliance </vt:lpstr>
      <vt:lpstr>Conflict of Interest</vt:lpstr>
      <vt:lpstr>Data Stewardship</vt:lpstr>
      <vt:lpstr>Animal Care and use</vt:lpstr>
      <vt:lpstr>Human Subjects</vt:lpstr>
      <vt:lpstr>Lab Safety</vt:lpstr>
    </vt:vector>
  </TitlesOfParts>
  <Company>Johns Hopkins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Albinak McKeown</dc:creator>
  <cp:lastModifiedBy>Alexandra Albinak McKeown</cp:lastModifiedBy>
  <cp:revision>16</cp:revision>
  <dcterms:created xsi:type="dcterms:W3CDTF">2017-01-06T19:51:02Z</dcterms:created>
  <dcterms:modified xsi:type="dcterms:W3CDTF">2017-01-06T21:40:43Z</dcterms:modified>
</cp:coreProperties>
</file>