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50" autoAdjust="0"/>
  </p:normalViewPr>
  <p:slideViewPr>
    <p:cSldViewPr>
      <p:cViewPr varScale="1">
        <p:scale>
          <a:sx n="90" d="100"/>
          <a:sy n="90" d="100"/>
        </p:scale>
        <p:origin x="-2160" y="-96"/>
      </p:cViewPr>
      <p:guideLst>
        <p:guide orient="horz" pos="2160"/>
        <p:guide pos="2880"/>
      </p:guideLst>
    </p:cSldViewPr>
  </p:slideViewPr>
  <p:notesTextViewPr>
    <p:cViewPr>
      <p:scale>
        <a:sx n="1" d="1"/>
        <a:sy n="1" d="1"/>
      </p:scale>
      <p:origin x="0" y="0"/>
    </p:cViewPr>
  </p:notesTextViewPr>
  <p:notesViewPr>
    <p:cSldViewPr>
      <p:cViewPr varScale="1">
        <p:scale>
          <a:sx n="97" d="100"/>
          <a:sy n="97" d="100"/>
        </p:scale>
        <p:origin x="-34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779F34A-B7A5-4AC2-A0FF-395D30A70A6C}" type="datetimeFigureOut">
              <a:rPr lang="en-US" smtClean="0"/>
              <a:t>4/9/2018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A6F9C31-57CC-409C-A016-90E441ECB765}" type="slidenum">
              <a:rPr lang="en-US" smtClean="0"/>
              <a:t>‹#›</a:t>
            </a:fld>
            <a:endParaRPr lang="en-US"/>
          </a:p>
        </p:txBody>
      </p:sp>
    </p:spTree>
    <p:extLst>
      <p:ext uri="{BB962C8B-B14F-4D97-AF65-F5344CB8AC3E}">
        <p14:creationId xmlns:p14="http://schemas.microsoft.com/office/powerpoint/2010/main" val="969363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3162" tIns="93162" rIns="93162" bIns="93162"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3162" tIns="93162" rIns="93162" bIns="93162"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5334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152400" y="4114800"/>
            <a:ext cx="6705600" cy="4724400"/>
          </a:xfrm>
          <a:prstGeom prst="rect">
            <a:avLst/>
          </a:prstGeom>
          <a:noFill/>
          <a:ln>
            <a:noFill/>
          </a:ln>
        </p:spPr>
        <p:txBody>
          <a:bodyPr spcFirstLastPara="1" wrap="square" lIns="45720" tIns="45720" rIns="45720" bIns="4572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r>
              <a:rPr lang="en-US" dirty="0" smtClean="0"/>
              <a:t>			</a:t>
            </a:r>
            <a:endParaRPr dirty="0"/>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3162" tIns="93162" rIns="93162" bIns="93162"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0768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228600" marR="0" lvl="0" indent="-22860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curid=2677779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usaid.gov/sites/default/files/styles/home_carousel/public/carousel/usaid-volcano.jpg?itok=vG4tlLyi" TargetMode="External"/><Relationship Id="rId5" Type="http://schemas.openxmlformats.org/officeDocument/2006/relationships/hyperlink" Target="https://www.usaid.gov/sites/default/files/styles/banner_738x311/public/Timor%20Leste_2013-07-26-Alberto-Martins%20E_0.jpg?itok=zJ0Qkv7r" TargetMode="External"/><Relationship Id="rId4" Type="http://schemas.openxmlformats.org/officeDocument/2006/relationships/hyperlink" Target="https://blog.usaid.gov/wp-content/uploads/2013/05/water-460x312.jp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ites.nationalacademies.org/cs/groups/pgasite/documents/webpage/pga_185470.pdf" TargetMode="External"/><Relationship Id="rId5" Type="http://schemas.openxmlformats.org/officeDocument/2006/relationships/hyperlink" Target="https://creativecommons.org/licenses/by/4.0/" TargetMode="External"/><Relationship Id="rId4" Type="http://schemas.openxmlformats.org/officeDocument/2006/relationships/hyperlink" Target="https://creativecommons.org/publicdomain/zero/1.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illystrean.com/wp-content/uploads/2012/01/permission.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said.gov/data"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nature.com/sdata/policies/repositories" TargetMode="External"/><Relationship Id="rId4" Type="http://schemas.openxmlformats.org/officeDocument/2006/relationships/hyperlink" Target="http://www.sciencemag.org/authors/science-editorial-policies#data-depositio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tes.nationalacademies.org/pga/peer/pga_1854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therjones.com/environment/2017/10/scientists-are-using-135-years-worth-of-dead-birds-to-study-pol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ologybits.com/index.php/2016/06/15/open-data-authorship-and-the-early-career-scientis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datadryad.org/resource/doi:10.5061/dryad.5pt92" TargetMode="External"/><Relationship Id="rId4" Type="http://schemas.openxmlformats.org/officeDocument/2006/relationships/hyperlink" Target="https://www.nature.com/articles/sdata20152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dirty="0">
                <a:solidFill>
                  <a:srgbClr val="000000"/>
                </a:solidFill>
              </a:rPr>
              <a:t>Hello! In this presentation we are going to provide guidance on managing and sharing your PEER data and publications. It also an opportunity for you to provide us input and ask questions. </a:t>
            </a:r>
            <a:endParaRPr dirty="0">
              <a:solidFill>
                <a:srgbClr val="000000"/>
              </a:solidFill>
            </a:endParaRPr>
          </a:p>
          <a:p>
            <a:pPr marL="0" indent="0"/>
            <a:endParaRPr dirty="0">
              <a:solidFill>
                <a:srgbClr val="000000"/>
              </a:solidFill>
            </a:endParaRPr>
          </a:p>
          <a:p>
            <a:pPr marL="0" indent="0"/>
            <a:r>
              <a:rPr lang="en-US" dirty="0">
                <a:solidFill>
                  <a:srgbClr val="000000"/>
                </a:solidFill>
              </a:rPr>
              <a:t>Before we start, be aware that the</a:t>
            </a:r>
            <a:r>
              <a:rPr lang="en-US" sz="1100" dirty="0">
                <a:solidFill>
                  <a:srgbClr val="000000"/>
                </a:solidFill>
                <a:latin typeface="Arial"/>
                <a:ea typeface="Arial"/>
                <a:cs typeface="Arial"/>
                <a:sym typeface="Arial"/>
              </a:rPr>
              <a:t> slides will be posted afterwards, along with the webinar recording.</a:t>
            </a:r>
            <a:endParaRPr sz="1100" dirty="0">
              <a:solidFill>
                <a:srgbClr val="000000"/>
              </a:solidFill>
              <a:latin typeface="Arial"/>
              <a:ea typeface="Arial"/>
              <a:cs typeface="Arial"/>
              <a:sym typeface="Arial"/>
            </a:endParaRPr>
          </a:p>
          <a:p>
            <a:pPr marL="0" indent="0"/>
            <a:endParaRPr sz="1100" dirty="0">
              <a:solidFill>
                <a:srgbClr val="000000"/>
              </a:solidFill>
              <a:latin typeface="Arial"/>
              <a:ea typeface="Arial"/>
              <a:cs typeface="Arial"/>
              <a:sym typeface="Arial"/>
            </a:endParaRPr>
          </a:p>
          <a:p>
            <a:pPr marL="0" indent="0"/>
            <a:r>
              <a:rPr lang="en-US" sz="1100" dirty="0">
                <a:solidFill>
                  <a:srgbClr val="000000"/>
                </a:solidFill>
                <a:latin typeface="Arial"/>
                <a:ea typeface="Arial"/>
                <a:cs typeface="Arial"/>
                <a:sym typeface="Arial"/>
              </a:rPr>
              <a:t>Additionally, if you have questions, please </a:t>
            </a:r>
            <a:r>
              <a:rPr lang="en-US" sz="1100" dirty="0" smtClean="0">
                <a:solidFill>
                  <a:srgbClr val="000000"/>
                </a:solidFill>
                <a:latin typeface="Arial"/>
                <a:ea typeface="Arial"/>
                <a:cs typeface="Arial"/>
                <a:sym typeface="Arial"/>
              </a:rPr>
              <a:t>click </a:t>
            </a:r>
            <a:r>
              <a:rPr lang="en-US" sz="1100" dirty="0">
                <a:solidFill>
                  <a:srgbClr val="000000"/>
                </a:solidFill>
                <a:latin typeface="Arial"/>
                <a:ea typeface="Arial"/>
                <a:cs typeface="Arial"/>
                <a:sym typeface="Arial"/>
              </a:rPr>
              <a:t>the chat box arrow to maximize the window and type </a:t>
            </a:r>
            <a:r>
              <a:rPr lang="en-US" sz="1100" dirty="0" smtClean="0">
                <a:solidFill>
                  <a:srgbClr val="000000"/>
                </a:solidFill>
                <a:latin typeface="Arial"/>
                <a:ea typeface="Arial"/>
                <a:cs typeface="Arial"/>
                <a:sym typeface="Arial"/>
              </a:rPr>
              <a:t>questions in </a:t>
            </a:r>
            <a:r>
              <a:rPr lang="en-US" sz="1100" dirty="0">
                <a:solidFill>
                  <a:srgbClr val="000000"/>
                </a:solidFill>
                <a:latin typeface="Arial"/>
                <a:ea typeface="Arial"/>
                <a:cs typeface="Arial"/>
                <a:sym typeface="Arial"/>
              </a:rPr>
              <a:t>the chat box. We will answer questions at the end. These questions will be initially visible only to panelists.</a:t>
            </a:r>
            <a:endParaRPr sz="1100" dirty="0">
              <a:solidFill>
                <a:srgbClr val="000000"/>
              </a:solidFill>
              <a:latin typeface="Arial"/>
              <a:ea typeface="Arial"/>
              <a:cs typeface="Arial"/>
              <a:sym typeface="Arial"/>
            </a:endParaRPr>
          </a:p>
          <a:p>
            <a:pPr marL="0" indent="0"/>
            <a:r>
              <a:rPr lang="en-US" sz="1100" dirty="0">
                <a:solidFill>
                  <a:srgbClr val="000000"/>
                </a:solidFill>
                <a:latin typeface="Arial"/>
                <a:ea typeface="Arial"/>
                <a:cs typeface="Arial"/>
                <a:sym typeface="Arial"/>
              </a:rPr>
              <a:t>==</a:t>
            </a:r>
            <a:endParaRPr sz="1100" dirty="0">
              <a:solidFill>
                <a:srgbClr val="000000"/>
              </a:solidFill>
              <a:latin typeface="Arial"/>
              <a:ea typeface="Arial"/>
              <a:cs typeface="Arial"/>
              <a:sym typeface="Arial"/>
            </a:endParaRPr>
          </a:p>
          <a:p>
            <a:pPr marL="0" indent="0"/>
            <a:r>
              <a:rPr lang="en-US" sz="1100" dirty="0">
                <a:solidFill>
                  <a:srgbClr val="000000"/>
                </a:solidFill>
                <a:latin typeface="Arial"/>
                <a:ea typeface="Arial"/>
                <a:cs typeface="Arial"/>
                <a:sym typeface="Arial"/>
              </a:rPr>
              <a:t>Image from https://datascience.nih.gov/sites/default/files/data-for-good2.jpg</a:t>
            </a:r>
            <a:endParaRPr sz="1100" dirty="0">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We want to help PEER principal investigators be leading 21st century researchers. </a:t>
            </a:r>
            <a:endParaRPr/>
          </a:p>
          <a:p>
            <a:pPr marL="0" indent="0"/>
            <a:r>
              <a:rPr lang="en-US"/>
              <a:t>Expertly managing and sharing data enables new analysis and scientific discoveries. It will also increase your profile and visibility as a scientist. This helps in getting new funding to continue your research. </a:t>
            </a:r>
            <a:endParaRPr/>
          </a:p>
          <a:p>
            <a:pPr marL="0" indent="0"/>
            <a:r>
              <a:rPr lang="en-US"/>
              <a:t>The data you gather and the results you generate have the potential to do amazing things.  Your work can help save endangered species, deliver clean water, improve farming practices, make your country more resilient to natural disasters, or make any number of other important contributions.  You can help your community by making your data easily available, promoting your work, and helping other researchers and government officials understand what you’ve done.  This will increase the chance that your work will be used to solve the development challenges that we are all so passionate about.</a:t>
            </a:r>
            <a:endParaRPr/>
          </a:p>
          <a:p>
            <a:pPr marL="0" indent="0"/>
            <a:r>
              <a:rPr lang="en-US"/>
              <a:t>==</a:t>
            </a:r>
            <a:endParaRPr/>
          </a:p>
          <a:p>
            <a:pPr marL="0" indent="0"/>
            <a:r>
              <a:rPr lang="en-US"/>
              <a:t>Images:</a:t>
            </a:r>
            <a:endParaRPr/>
          </a:p>
          <a:p>
            <a:pPr marL="0" indent="0"/>
            <a:r>
              <a:rPr lang="en-US"/>
              <a:t>By International Rhino Foundation - Ratu and Andatu Day 4Uploaded by FunkMonk, CC BY 2.0, </a:t>
            </a:r>
            <a:r>
              <a:rPr lang="en-US" u="sng">
                <a:solidFill>
                  <a:schemeClr val="hlink"/>
                </a:solidFill>
                <a:hlinkClick r:id="rId3"/>
              </a:rPr>
              <a:t>https://commons.wikimedia.org/w/index.php?curid=26777793</a:t>
            </a:r>
            <a:endParaRPr/>
          </a:p>
          <a:p>
            <a:pPr marL="0" indent="0"/>
            <a:r>
              <a:rPr lang="en-US" u="sng">
                <a:solidFill>
                  <a:schemeClr val="hlink"/>
                </a:solidFill>
                <a:hlinkClick r:id="rId4"/>
              </a:rPr>
              <a:t>https://blog.usaid.gov/wp-content/uploads/2013/05/water-460x312.jpg</a:t>
            </a:r>
            <a:endParaRPr/>
          </a:p>
          <a:p>
            <a:pPr marL="0" indent="0"/>
            <a:r>
              <a:rPr lang="en-US" u="sng">
                <a:solidFill>
                  <a:schemeClr val="hlink"/>
                </a:solidFill>
                <a:hlinkClick r:id="rId5"/>
              </a:rPr>
              <a:t>https://www.usaid.gov/sites/default/files/styles/banner_738x311/public/Timor%20Leste_2013-07-26-Alberto-Martins%20E_0.jpg?itok=zJ0Qkv7r</a:t>
            </a:r>
            <a:endParaRPr/>
          </a:p>
          <a:p>
            <a:pPr marL="0" indent="0"/>
            <a:r>
              <a:rPr lang="en-US" u="sng">
                <a:solidFill>
                  <a:schemeClr val="hlink"/>
                </a:solidFill>
                <a:hlinkClick r:id="rId6"/>
              </a:rPr>
              <a:t>https://www.usaid.gov/sites/default/files/styles/home_carousel/public/carousel/usaid-volcano.jpg?itok=vG4tlLyi</a:t>
            </a:r>
            <a:endParaRPr/>
          </a:p>
        </p:txBody>
      </p:sp>
      <p:sp>
        <p:nvSpPr>
          <p:cNvPr id="170" name="Shape 170"/>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304800" y="4415790"/>
            <a:ext cx="6400800" cy="4183380"/>
          </a:xfrm>
          <a:prstGeom prst="rect">
            <a:avLst/>
          </a:prstGeom>
        </p:spPr>
        <p:txBody>
          <a:bodyPr spcFirstLastPara="1" wrap="square" lIns="93162" tIns="93162" rIns="93162" bIns="93162" anchor="t" anchorCtr="0">
            <a:noAutofit/>
          </a:bodyPr>
          <a:lstStyle/>
          <a:p>
            <a:pPr marL="0" indent="0"/>
            <a:r>
              <a:rPr lang="en-US" dirty="0"/>
              <a:t>So what does this mean for you as a PEER scientist? Excellent data management and open data are important aspects of the PEER program and are part of your PEER </a:t>
            </a:r>
            <a:r>
              <a:rPr lang="en-US" dirty="0" err="1"/>
              <a:t>agreements.Here</a:t>
            </a:r>
            <a:r>
              <a:rPr lang="en-US" dirty="0"/>
              <a:t> is what is in the agreement your institutions have signed. It’s long, but we'll help walk you through:</a:t>
            </a:r>
            <a:endParaRPr dirty="0"/>
          </a:p>
          <a:p>
            <a:pPr marL="0" indent="0"/>
            <a:endParaRPr dirty="0"/>
          </a:p>
          <a:p>
            <a:pPr marL="0" indent="0"/>
            <a:r>
              <a:rPr lang="en-US" dirty="0"/>
              <a:t>Essentially, you retain the rights to all your data and information, but USAID and NAS have the ability to use this information. This is in paragraph a. </a:t>
            </a:r>
            <a:endParaRPr dirty="0"/>
          </a:p>
          <a:p>
            <a:pPr marL="0" indent="0"/>
            <a:endParaRPr dirty="0"/>
          </a:p>
          <a:p>
            <a:pPr marL="0" indent="0"/>
            <a:r>
              <a:rPr lang="en-US" dirty="0"/>
              <a:t>Paragraph b is about how to acknowledge PEER in published articles. Please use the attribution phrase here in the acknowledgement sections of any publication you write that were funded by this grant. With proper acknowledgement of PEER, USAID can identify your publication more quickly as well as promote you and your work whenever it is cited or mentioned by others.</a:t>
            </a:r>
            <a:endParaRPr dirty="0"/>
          </a:p>
          <a:p>
            <a:pPr marL="0" indent="0"/>
            <a:endParaRPr dirty="0"/>
          </a:p>
          <a:p>
            <a:pPr marL="0" indent="0"/>
            <a:r>
              <a:rPr lang="en-US" dirty="0"/>
              <a:t>Paragraph C says that sharing electronic copies of publications and other research products are part of your PEER program deliverables. Completing annual reports are also part of your electronic program deliverables. </a:t>
            </a:r>
            <a:endParaRPr dirty="0"/>
          </a:p>
          <a:p>
            <a:pPr marL="0" indent="0"/>
            <a:endParaRPr dirty="0"/>
          </a:p>
          <a:p>
            <a:pPr marL="0" indent="0"/>
            <a:r>
              <a:rPr lang="en-US" dirty="0"/>
              <a:t>Finally, paragraph d talks about the submission of your  datasets to a repository and USAID’s Development Data Library. This  is one of the primary end results of your PEER project. If needed, you will be allowed to post your data privately, called an embargo, for up to one year after your award ends. </a:t>
            </a:r>
            <a:endParaRPr dirty="0"/>
          </a:p>
          <a:p>
            <a:pPr marL="0" indent="0"/>
            <a:endParaRPr dirty="0"/>
          </a:p>
        </p:txBody>
      </p:sp>
      <p:sp>
        <p:nvSpPr>
          <p:cNvPr id="183" name="Shape 183"/>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So what exactly does all of this mean for your PEER project? Let’s go through the process....</a:t>
            </a:r>
            <a:endParaRPr/>
          </a:p>
          <a:p>
            <a:pPr marL="0" indent="0">
              <a:spcBef>
                <a:spcPts val="652"/>
              </a:spcBef>
            </a:pPr>
            <a:r>
              <a:rPr lang="en-US"/>
              <a:t>For the PEER program, there are 4 main elements of data management that we require. Following these steps will help you be good data managers and should enable you to share your data. It also ensures you comply with data and public access requirements  in your terms of award. </a:t>
            </a:r>
            <a:endParaRPr/>
          </a:p>
          <a:p>
            <a:pPr marL="931774" indent="-310591">
              <a:spcBef>
                <a:spcPts val="652"/>
              </a:spcBef>
              <a:buClr>
                <a:schemeClr val="dk1"/>
              </a:buClr>
              <a:buSzPts val="1200"/>
              <a:buFont typeface="Calibri"/>
              <a:buAutoNum type="arabicPeriod"/>
            </a:pPr>
            <a:r>
              <a:rPr lang="en-US"/>
              <a:t>Choose a place to put your data-- data repository</a:t>
            </a:r>
            <a:endParaRPr/>
          </a:p>
          <a:p>
            <a:pPr marL="931774" indent="-310591">
              <a:buClr>
                <a:schemeClr val="dk1"/>
              </a:buClr>
              <a:buSzPts val="1200"/>
              <a:buFont typeface="Calibri"/>
              <a:buAutoNum type="arabicPeriod"/>
            </a:pPr>
            <a:r>
              <a:rPr lang="en-US"/>
              <a:t>Create a basic data management plan-- there are resources later in this presentation to guide you through this. </a:t>
            </a:r>
            <a:endParaRPr/>
          </a:p>
          <a:p>
            <a:pPr marL="0" indent="0">
              <a:spcBef>
                <a:spcPts val="652"/>
              </a:spcBef>
            </a:pPr>
            <a:r>
              <a:rPr lang="en-US"/>
              <a:t>We suggest you work with your US partner to select a data repository and create this data management plan. These are both things you should do in the first year of your PEER award. But you will keep updating the data management plan as the project progresses.</a:t>
            </a:r>
            <a:endParaRPr/>
          </a:p>
        </p:txBody>
      </p:sp>
      <p:sp>
        <p:nvSpPr>
          <p:cNvPr id="191" name="Shape 191"/>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457200" y="4415790"/>
            <a:ext cx="6172200" cy="4183380"/>
          </a:xfrm>
          <a:prstGeom prst="rect">
            <a:avLst/>
          </a:prstGeom>
        </p:spPr>
        <p:txBody>
          <a:bodyPr spcFirstLastPara="1" wrap="square" lIns="93162" tIns="93162" rIns="93162" bIns="93162" anchor="t" anchorCtr="0">
            <a:noAutofit/>
          </a:bodyPr>
          <a:lstStyle/>
          <a:p>
            <a:pPr marL="0" indent="0">
              <a:spcBef>
                <a:spcPts val="652"/>
              </a:spcBef>
            </a:pPr>
            <a:r>
              <a:rPr lang="en-US" dirty="0"/>
              <a:t>As you analyze data and work on publications, you should be preparing your data to share. Each year you should also revisit your data management plan to make sure it is up to date. Sharing your research is the focus of step 3 and 4.</a:t>
            </a:r>
            <a:endParaRPr dirty="0"/>
          </a:p>
          <a:p>
            <a:pPr marL="465887" indent="0">
              <a:spcBef>
                <a:spcPts val="652"/>
              </a:spcBef>
            </a:pPr>
            <a:r>
              <a:rPr lang="en-US" dirty="0"/>
              <a:t>Step 3. When you publish, you should at the same time submit your data to a repository and USAID’s Data Library, called the DDL. The data can be embargoed, meaning stored privately, so that it does not become public before your paper is published.</a:t>
            </a:r>
            <a:endParaRPr dirty="0"/>
          </a:p>
          <a:p>
            <a:pPr marL="465887" indent="0">
              <a:spcBef>
                <a:spcPts val="652"/>
              </a:spcBef>
            </a:pPr>
            <a:r>
              <a:rPr lang="en-US" dirty="0"/>
              <a:t>Step 4. Then you should upload the publication to USAID’s document platform-- the Development Experience Clearinghouse (DEC). If you publish, which we assume each of you will do, at least one publication should be put on the USAID platform.</a:t>
            </a:r>
            <a:endParaRPr dirty="0"/>
          </a:p>
          <a:p>
            <a:pPr marL="0" indent="0">
              <a:spcBef>
                <a:spcPts val="652"/>
              </a:spcBef>
            </a:pPr>
            <a:r>
              <a:rPr lang="en-US" dirty="0"/>
              <a:t>These two steps should be done before your project ends. </a:t>
            </a:r>
            <a:endParaRPr dirty="0"/>
          </a:p>
          <a:p>
            <a:pPr marL="0" indent="0">
              <a:spcBef>
                <a:spcPts val="652"/>
              </a:spcBef>
            </a:pPr>
            <a:r>
              <a:rPr lang="en-US" dirty="0"/>
              <a:t>We will not talk in detail about steps 3 and 4 in this presentation. We will have a separate presentation on these two steps. </a:t>
            </a:r>
            <a:endParaRPr dirty="0"/>
          </a:p>
          <a:p>
            <a:pPr marL="0" indent="0">
              <a:spcBef>
                <a:spcPts val="652"/>
              </a:spcBef>
            </a:pPr>
            <a:r>
              <a:rPr lang="en-US" dirty="0"/>
              <a:t>We will look in more detail at steps 1 and 2 now. </a:t>
            </a:r>
            <a:endParaRPr dirty="0"/>
          </a:p>
        </p:txBody>
      </p:sp>
      <p:sp>
        <p:nvSpPr>
          <p:cNvPr id="201" name="Shape 201"/>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Let’s look in detail at Step 1: choosing a data repository.</a:t>
            </a:r>
            <a:endParaRPr/>
          </a:p>
          <a:p>
            <a:pPr marL="0" indent="0"/>
            <a:endParaRPr/>
          </a:p>
          <a:p>
            <a:pPr marL="0" indent="0"/>
            <a:r>
              <a:rPr lang="en-US"/>
              <a:t>A data repository is a professionally managed online resource where data sets are kept for long-term storage and sharing.  They will have a website that a researcher can use to upload or download data.  I encourage you to find a few data repositories that are relevant to your work--visit data repositories and search for data that is similar to your own. Here are 4 repositories that might be good places to start. </a:t>
            </a:r>
            <a:endParaRPr/>
          </a:p>
          <a:p>
            <a:pPr marL="0" indent="0"/>
            <a:endParaRPr/>
          </a:p>
          <a:p>
            <a:pPr marL="0" indent="0"/>
            <a:r>
              <a:rPr lang="en-US"/>
              <a:t>The USAID DDL is a good option for social science data, public health research, agricultural data.</a:t>
            </a:r>
            <a:endParaRPr/>
          </a:p>
          <a:p>
            <a:pPr marL="0" indent="0"/>
            <a:r>
              <a:rPr lang="en-US"/>
              <a:t>Three other large and well-respected repositories include: Dryad, Pangaea, and the Harvard Dataverse. Dryad and the Harvard Dataverse accept almost all types of data. Pangaea is a well known repository for environmental and earth science.</a:t>
            </a:r>
            <a:endParaRPr/>
          </a:p>
          <a:p>
            <a:pPr marL="0" indent="0"/>
            <a:endParaRPr/>
          </a:p>
        </p:txBody>
      </p:sp>
      <p:sp>
        <p:nvSpPr>
          <p:cNvPr id="211" name="Shape 211"/>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381000" y="4267200"/>
            <a:ext cx="6324600" cy="4331970"/>
          </a:xfrm>
          <a:prstGeom prst="rect">
            <a:avLst/>
          </a:prstGeom>
        </p:spPr>
        <p:txBody>
          <a:bodyPr spcFirstLastPara="1" wrap="square" lIns="93162" tIns="93162" rIns="93162" bIns="93162" anchor="t" anchorCtr="0">
            <a:noAutofit/>
          </a:bodyPr>
          <a:lstStyle/>
          <a:p>
            <a:pPr marL="0" indent="0">
              <a:buClr>
                <a:schemeClr val="dk1"/>
              </a:buClr>
              <a:buSzPts val="1100"/>
            </a:pPr>
            <a:r>
              <a:rPr lang="en-US" dirty="0"/>
              <a:t>I just shared 4 repositories, but there are thousands, and even </a:t>
            </a:r>
            <a:r>
              <a:rPr lang="en-US" b="1" dirty="0"/>
              <a:t>within </a:t>
            </a:r>
            <a:r>
              <a:rPr lang="en-US" dirty="0"/>
              <a:t>a specific discipline there can be hundreds. So you might ask, how do I know if a repository is trustworthy? </a:t>
            </a:r>
            <a:endParaRPr dirty="0"/>
          </a:p>
          <a:p>
            <a:pPr marL="0" indent="0">
              <a:buClr>
                <a:schemeClr val="dk1"/>
              </a:buClr>
              <a:buSzPts val="1100"/>
            </a:pPr>
            <a:r>
              <a:rPr lang="en-US" dirty="0"/>
              <a:t>Right now USAID does not have official guidance on repositories, but we can recommend what you should look for to make sure your data is safe and that you meet USAID and PEER data sharing requirements:</a:t>
            </a:r>
            <a:endParaRPr dirty="0"/>
          </a:p>
          <a:p>
            <a:pPr marL="465887" indent="-297650">
              <a:buClr>
                <a:schemeClr val="dk1"/>
              </a:buClr>
              <a:buSzPts val="1000"/>
              <a:buFont typeface="Calibri"/>
              <a:buChar char="●"/>
            </a:pPr>
            <a:r>
              <a:rPr lang="en-US" dirty="0"/>
              <a:t>Check details about a repository, such as terms of service, citation guidelines, and persistent identifier system, you can go to a site like the Registry of Research Data Repositories</a:t>
            </a:r>
            <a:r>
              <a:rPr lang="en-US" u="sng" dirty="0">
                <a:solidFill>
                  <a:srgbClr val="1155CC"/>
                </a:solidFill>
              </a:rPr>
              <a:t> (</a:t>
            </a:r>
            <a:r>
              <a:rPr lang="en-US" u="sng" dirty="0">
                <a:solidFill>
                  <a:schemeClr val="hlink"/>
                </a:solidFill>
                <a:hlinkClick r:id="rId3"/>
              </a:rPr>
              <a:t>https://www.re3data.org/</a:t>
            </a:r>
            <a:r>
              <a:rPr lang="en-US" dirty="0"/>
              <a:t>) to do this.</a:t>
            </a:r>
            <a:endParaRPr dirty="0"/>
          </a:p>
          <a:p>
            <a:pPr marL="465887" indent="-297650">
              <a:buClr>
                <a:schemeClr val="dk1"/>
              </a:buClr>
              <a:buSzPts val="1000"/>
              <a:buFont typeface="Calibri"/>
              <a:buChar char="●"/>
            </a:pPr>
            <a:r>
              <a:rPr lang="en-US" dirty="0"/>
              <a:t>You can also browse recommended repositories provided by journals-- PLOs One, Nature, and Science all have lists. There are also repository certifications that you can look for. We’ll provide links to these at the end of the slideshow.</a:t>
            </a:r>
            <a:endParaRPr dirty="0"/>
          </a:p>
          <a:p>
            <a:pPr marL="0" indent="0"/>
            <a:endParaRPr dirty="0"/>
          </a:p>
          <a:p>
            <a:pPr marL="0" indent="0"/>
            <a:r>
              <a:rPr lang="en-US" dirty="0"/>
              <a:t>Okay let’s talk about exactly what you should look for. Here we have an example of the profile page for the repository Dryad in the re3 registry of research data repositories.</a:t>
            </a:r>
            <a:endParaRPr dirty="0"/>
          </a:p>
          <a:p>
            <a:pPr marL="465887" indent="-297650">
              <a:buSzPts val="1000"/>
              <a:buChar char="●"/>
            </a:pPr>
            <a:r>
              <a:rPr lang="en-US" dirty="0"/>
              <a:t>You can look at the terms of service and other info about the repository-- the repository should be able to demonstrate it’s sustainable, has a long term data management plan-- that the repository is not going to disappear tomorrow.</a:t>
            </a:r>
            <a:endParaRPr dirty="0">
              <a:highlight>
                <a:srgbClr val="FFFFFF"/>
              </a:highlight>
            </a:endParaRPr>
          </a:p>
          <a:p>
            <a:pPr marL="465887" indent="-297650">
              <a:buClr>
                <a:srgbClr val="222222"/>
              </a:buClr>
              <a:buSzPts val="1000"/>
              <a:buChar char="●"/>
            </a:pPr>
            <a:r>
              <a:rPr lang="en-US" dirty="0">
                <a:solidFill>
                  <a:srgbClr val="222222"/>
                </a:solidFill>
                <a:highlight>
                  <a:srgbClr val="FFFFFF"/>
                </a:highlight>
              </a:rPr>
              <a:t>Then ask, does it provide me a persistent identifier (ideally DOI) and a persistent URL to the record?  (And preferably a persistent URL to the data itself). This is essential for access to the data and essential for linking data to the DDL, a PEER requirement. </a:t>
            </a:r>
            <a:endParaRPr dirty="0">
              <a:solidFill>
                <a:srgbClr val="222222"/>
              </a:solidFill>
              <a:highlight>
                <a:srgbClr val="FFFFFF"/>
              </a:highlight>
            </a:endParaRPr>
          </a:p>
          <a:p>
            <a:pPr marL="465887" indent="-297650">
              <a:buSzPts val="1000"/>
              <a:buChar char="●"/>
            </a:pPr>
            <a:r>
              <a:rPr lang="en-US" dirty="0"/>
              <a:t>Check that it gives you an option for a data citation, we want you to get credit for your work. </a:t>
            </a:r>
            <a:endParaRPr dirty="0"/>
          </a:p>
          <a:p>
            <a:pPr marL="0" indent="0">
              <a:buClr>
                <a:schemeClr val="dk1"/>
              </a:buClr>
              <a:buSzPts val="1100"/>
            </a:pPr>
            <a:r>
              <a:rPr lang="en-US" dirty="0"/>
              <a:t>You can see Dryad has both of these: a persistent identifier system and citation guidelines.</a:t>
            </a:r>
            <a:endParaRPr dirty="0"/>
          </a:p>
          <a:p>
            <a:pPr marL="0" indent="0">
              <a:buClr>
                <a:schemeClr val="dk1"/>
              </a:buClr>
              <a:buSzPts val="1100"/>
            </a:pPr>
            <a:endParaRPr dirty="0"/>
          </a:p>
          <a:p>
            <a:pPr marL="0" indent="0">
              <a:buClr>
                <a:schemeClr val="dk1"/>
              </a:buClr>
              <a:buSzPts val="1100"/>
            </a:pPr>
            <a:r>
              <a:rPr lang="en-US" dirty="0"/>
              <a:t>A few other things to look for:</a:t>
            </a:r>
            <a:endParaRPr dirty="0"/>
          </a:p>
          <a:p>
            <a:pPr marL="465887" indent="-297650">
              <a:buSzPts val="1000"/>
              <a:buChar char="●"/>
            </a:pPr>
            <a:r>
              <a:rPr lang="en-US" dirty="0"/>
              <a:t>Does the repository make data widely available and free? Does it have clear licensing and use terms? Those that encourage</a:t>
            </a:r>
            <a:r>
              <a:rPr lang="en-US" dirty="0">
                <a:uFill>
                  <a:noFill/>
                </a:uFill>
                <a:hlinkClick r:id="rId4"/>
              </a:rPr>
              <a:t> </a:t>
            </a:r>
            <a:r>
              <a:rPr lang="en-US" b="1" u="sng" dirty="0">
                <a:solidFill>
                  <a:srgbClr val="34529A"/>
                </a:solidFill>
                <a:highlight>
                  <a:srgbClr val="FFFFFF"/>
                </a:highlight>
                <a:hlinkClick r:id="rId4"/>
              </a:rPr>
              <a:t>CC-0</a:t>
            </a:r>
            <a:r>
              <a:rPr lang="en-US" b="1" dirty="0">
                <a:solidFill>
                  <a:srgbClr val="2A2A2A"/>
                </a:solidFill>
                <a:highlight>
                  <a:srgbClr val="FFFFFF"/>
                </a:highlight>
              </a:rPr>
              <a:t> or</a:t>
            </a:r>
            <a:r>
              <a:rPr lang="en-US" b="1" u="sng" dirty="0">
                <a:solidFill>
                  <a:srgbClr val="34529A"/>
                </a:solidFill>
                <a:highlight>
                  <a:srgbClr val="FFFFFF"/>
                </a:highlight>
                <a:hlinkClick r:id="rId5"/>
              </a:rPr>
              <a:t> CC-BY</a:t>
            </a:r>
            <a:r>
              <a:rPr lang="en-US" b="1" dirty="0">
                <a:solidFill>
                  <a:srgbClr val="000000"/>
                </a:solidFill>
                <a:highlight>
                  <a:srgbClr val="FFFFFF"/>
                </a:highlight>
              </a:rPr>
              <a:t> </a:t>
            </a:r>
            <a:r>
              <a:rPr lang="en-US" dirty="0">
                <a:solidFill>
                  <a:srgbClr val="000000"/>
                </a:solidFill>
                <a:highlight>
                  <a:srgbClr val="FFFFFF"/>
                </a:highlight>
              </a:rPr>
              <a:t>are best </a:t>
            </a:r>
            <a:r>
              <a:rPr lang="en-US" dirty="0" smtClean="0">
                <a:solidFill>
                  <a:srgbClr val="000000"/>
                </a:solidFill>
                <a:highlight>
                  <a:srgbClr val="FFFFFF"/>
                </a:highlight>
              </a:rPr>
              <a:t>-- CC- BY license lets others distribute, change, and build upon your work, even commercially, as long as they credit you for the original creation. CC-0 has no restrictions on use. </a:t>
            </a:r>
          </a:p>
          <a:p>
            <a:pPr marL="465887" indent="-310591">
              <a:buSzPts val="1200"/>
              <a:buChar char="●"/>
            </a:pPr>
            <a:r>
              <a:rPr lang="en-US" dirty="0" smtClean="0"/>
              <a:t>Here </a:t>
            </a:r>
            <a:r>
              <a:rPr lang="en-US" dirty="0"/>
              <a:t>is a link to the PEER </a:t>
            </a:r>
            <a:r>
              <a:rPr lang="en-US" u="sng" dirty="0">
                <a:solidFill>
                  <a:schemeClr val="hlink"/>
                </a:solidFill>
                <a:hlinkClick r:id="rId6"/>
              </a:rPr>
              <a:t>Development Data Overview</a:t>
            </a:r>
            <a:r>
              <a:rPr lang="en-US" dirty="0"/>
              <a:t> that provides additional guidance on these topics.</a:t>
            </a:r>
            <a:endParaRPr dirty="0"/>
          </a:p>
          <a:p>
            <a:pPr marL="0" indent="0">
              <a:buClr>
                <a:schemeClr val="dk1"/>
              </a:buClr>
              <a:buSzPts val="1100"/>
            </a:pPr>
            <a:endParaRPr dirty="0"/>
          </a:p>
          <a:p>
            <a:pPr marL="0" indent="0">
              <a:buClr>
                <a:schemeClr val="dk1"/>
              </a:buClr>
              <a:buSzPts val="1100"/>
            </a:pPr>
            <a:r>
              <a:rPr lang="en-US" dirty="0"/>
              <a:t>Additional tips:</a:t>
            </a:r>
            <a:endParaRPr dirty="0"/>
          </a:p>
          <a:p>
            <a:pPr marL="0" indent="0">
              <a:buClr>
                <a:schemeClr val="dk1"/>
              </a:buClr>
              <a:buSzPts val="1100"/>
            </a:pPr>
            <a:r>
              <a:rPr lang="en-US" dirty="0"/>
              <a:t>The repository must allow USAID to hold our own metadata record (allow wide-sharing of metadata)</a:t>
            </a:r>
            <a:r>
              <a:rPr lang="en-US" dirty="0">
                <a:solidFill>
                  <a:srgbClr val="333333"/>
                </a:solidFill>
                <a:highlight>
                  <a:srgbClr val="FDFDFD"/>
                </a:highlight>
              </a:rPr>
              <a:t> and (meta)data are </a:t>
            </a:r>
            <a:r>
              <a:rPr lang="en-US" u="sng" dirty="0">
                <a:solidFill>
                  <a:srgbClr val="333333"/>
                </a:solidFill>
                <a:highlight>
                  <a:srgbClr val="FDFDFD"/>
                </a:highlight>
              </a:rPr>
              <a:t>registered or indexed in a searchable resource.</a:t>
            </a:r>
            <a:endParaRPr dirty="0"/>
          </a:p>
          <a:p>
            <a:pPr marL="0" indent="0">
              <a:buClr>
                <a:schemeClr val="dk1"/>
              </a:buClr>
              <a:buSzPts val="1100"/>
            </a:pPr>
            <a:endParaRPr dirty="0"/>
          </a:p>
          <a:p>
            <a:pPr marL="0" indent="0">
              <a:buClr>
                <a:schemeClr val="dk1"/>
              </a:buClr>
              <a:buSzPts val="1100"/>
            </a:pPr>
            <a:r>
              <a:rPr lang="en-US" dirty="0"/>
              <a:t>Ways to verify repository is good:</a:t>
            </a:r>
            <a:endParaRPr dirty="0"/>
          </a:p>
          <a:p>
            <a:pPr marL="931774" lvl="1" indent="-310591">
              <a:buSzPts val="1200"/>
              <a:buFont typeface="Calibri"/>
              <a:buChar char="○"/>
            </a:pPr>
            <a:r>
              <a:rPr lang="en-US" dirty="0"/>
              <a:t>Check certified repositories, like </a:t>
            </a:r>
            <a:r>
              <a:rPr lang="en-US" dirty="0" err="1"/>
              <a:t>coretrust</a:t>
            </a:r>
            <a:r>
              <a:rPr lang="en-US" dirty="0"/>
              <a:t> seal- this is a newer certification so not everything will be here, but good place to start</a:t>
            </a:r>
            <a:endParaRPr dirty="0"/>
          </a:p>
          <a:p>
            <a:pPr marL="931774" lvl="1" indent="-310591">
              <a:buSzPts val="1200"/>
              <a:buFont typeface="Calibri"/>
              <a:buChar char="○"/>
            </a:pPr>
            <a:r>
              <a:rPr lang="en-US" dirty="0"/>
              <a:t>Is it on PLOs one list, or meet those criteria?</a:t>
            </a:r>
            <a:endParaRPr u="sng" dirty="0">
              <a:solidFill>
                <a:srgbClr val="1155CC"/>
              </a:solidFill>
            </a:endParaRPr>
          </a:p>
          <a:p>
            <a:pPr marL="931774" lvl="1" indent="-310591">
              <a:buSzPts val="1200"/>
              <a:buFont typeface="Calibri"/>
              <a:buChar char="○"/>
            </a:pPr>
            <a:r>
              <a:rPr lang="en-US" dirty="0">
                <a:solidFill>
                  <a:srgbClr val="000000"/>
                </a:solidFill>
                <a:highlight>
                  <a:schemeClr val="lt1"/>
                </a:highlight>
              </a:rPr>
              <a:t>Check Fairsharing.org</a:t>
            </a:r>
            <a:endParaRPr dirty="0"/>
          </a:p>
        </p:txBody>
      </p:sp>
      <p:sp>
        <p:nvSpPr>
          <p:cNvPr id="230" name="Shape 230"/>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Remember that you can ask your US partner for help.  They might already be doing Open Data and have advice that is specific to your academic field.  Also ask colleagues at your university or research organization.  </a:t>
            </a:r>
            <a:endParaRPr/>
          </a:p>
          <a:p>
            <a:pPr marL="0" indent="0"/>
            <a:endParaRPr/>
          </a:p>
          <a:p>
            <a:pPr marL="0" indent="0"/>
            <a:r>
              <a:rPr lang="en-US"/>
              <a:t>If your US partner or other colleagues in your field are not familiar with a particular repository, chances are it is not the best place for your data-- you want a repository known in your field so your data will be seen and you’ll get credit for your research. </a:t>
            </a:r>
            <a:endParaRPr/>
          </a:p>
        </p:txBody>
      </p:sp>
      <p:sp>
        <p:nvSpPr>
          <p:cNvPr id="242" name="Shape 242"/>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SzPts val="1100"/>
            </a:pPr>
            <a:r>
              <a:rPr lang="en-US"/>
              <a:t>A data management plan is a one or two page document that describes how you will handle your data as it is being collected and also after the research project ends.</a:t>
            </a:r>
            <a:endParaRPr/>
          </a:p>
          <a:p>
            <a:pPr marL="0" indent="0">
              <a:buClr>
                <a:schemeClr val="dk1"/>
              </a:buClr>
              <a:buSzPts val="1100"/>
            </a:pPr>
            <a:endParaRPr/>
          </a:p>
          <a:p>
            <a:pPr marL="0" indent="0"/>
            <a:r>
              <a:rPr lang="en-US"/>
              <a:t>This helps you to prepare for uploading your data. We encourage you to do this in partnership with your US partner if possible. Even if your US partner is not familiar with all these data management and open data concepts it can be a good opportunity for learning for everyone. </a:t>
            </a:r>
            <a:endParaRPr/>
          </a:p>
          <a:p>
            <a:pPr marL="0" indent="0"/>
            <a:endParaRPr/>
          </a:p>
          <a:p>
            <a:pPr marL="0" indent="0"/>
            <a:r>
              <a:rPr lang="en-US"/>
              <a:t>You will submit this with your PEER year 1 annual report. We will send you a data management plan template to fill out. We have created a step by step guide for completing this template-- your data management plan-- to help you. You will create this year one and update as your project progresses. Don’t worry if you are not sure of everything at this time, you can update the plan.</a:t>
            </a:r>
            <a:endParaRPr/>
          </a:p>
          <a:p>
            <a:pPr marL="0" indent="0">
              <a:buClr>
                <a:schemeClr val="dk1"/>
              </a:buClr>
              <a:buSzPts val="1100"/>
            </a:pPr>
            <a:endParaRPr/>
          </a:p>
        </p:txBody>
      </p:sp>
      <p:sp>
        <p:nvSpPr>
          <p:cNvPr id="251" name="Shape 251"/>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381000" y="4415790"/>
            <a:ext cx="6400800" cy="4183380"/>
          </a:xfrm>
          <a:prstGeom prst="rect">
            <a:avLst/>
          </a:prstGeom>
        </p:spPr>
        <p:txBody>
          <a:bodyPr spcFirstLastPara="1" wrap="square" lIns="93162" tIns="93162" rIns="93162" bIns="93162" anchor="t" anchorCtr="0">
            <a:noAutofit/>
          </a:bodyPr>
          <a:lstStyle/>
          <a:p>
            <a:pPr marL="0" indent="0"/>
            <a:r>
              <a:rPr lang="en-US" dirty="0"/>
              <a:t>The data management plan is a form you fill out in </a:t>
            </a:r>
            <a:r>
              <a:rPr lang="en-US" dirty="0" err="1"/>
              <a:t>Foundant</a:t>
            </a:r>
            <a:r>
              <a:rPr lang="en-US" dirty="0"/>
              <a:t>, similar to an annual report form. </a:t>
            </a:r>
            <a:endParaRPr dirty="0"/>
          </a:p>
          <a:p>
            <a:pPr marL="0" indent="0"/>
            <a:r>
              <a:rPr lang="en-US" dirty="0"/>
              <a:t>You will answer data management questions in 4 different sections. </a:t>
            </a:r>
            <a:endParaRPr dirty="0"/>
          </a:p>
          <a:p>
            <a:pPr marL="0" indent="0"/>
            <a:endParaRPr dirty="0"/>
          </a:p>
          <a:p>
            <a:pPr marL="0" indent="0" algn="just"/>
            <a:r>
              <a:rPr lang="en-US" u="sng" dirty="0"/>
              <a:t>Types of Data Produced</a:t>
            </a:r>
            <a:r>
              <a:rPr lang="en-US" dirty="0"/>
              <a:t>: What data will you generate through your research, and how will you safely handle it (particularly if there is human subject data). How will you ensure the data is high quality?</a:t>
            </a:r>
            <a:endParaRPr dirty="0"/>
          </a:p>
          <a:p>
            <a:pPr marL="0" indent="0" algn="just"/>
            <a:endParaRPr u="sng" dirty="0"/>
          </a:p>
          <a:p>
            <a:pPr marL="0" indent="0" algn="just"/>
            <a:r>
              <a:rPr lang="en-US" u="sng" dirty="0"/>
              <a:t>Metadata</a:t>
            </a:r>
            <a:r>
              <a:rPr lang="en-US" dirty="0"/>
              <a:t>: This is about how your data will be documented and what file formats you will use. Metadata provides descriptive information (content, context, quality, structure, and accessibility) about a data product and </a:t>
            </a:r>
            <a:r>
              <a:rPr lang="en-US" i="1" dirty="0"/>
              <a:t>enables others to search for and use the data product.</a:t>
            </a:r>
            <a:endParaRPr i="1" dirty="0"/>
          </a:p>
          <a:p>
            <a:pPr marL="0" indent="0" algn="just">
              <a:buClr>
                <a:schemeClr val="dk1"/>
              </a:buClr>
              <a:buSzPts val="1100"/>
            </a:pPr>
            <a:endParaRPr i="1" dirty="0"/>
          </a:p>
          <a:p>
            <a:pPr marL="0" indent="0" algn="just"/>
            <a:r>
              <a:rPr lang="en-US" u="sng" dirty="0"/>
              <a:t>Data storage and preservation</a:t>
            </a:r>
            <a:r>
              <a:rPr lang="en-US" dirty="0"/>
              <a:t>: This is where you select a repository and provide information about when you will start uploading data to the repository</a:t>
            </a:r>
            <a:endParaRPr dirty="0"/>
          </a:p>
          <a:p>
            <a:pPr marL="0" indent="0" algn="just"/>
            <a:endParaRPr dirty="0"/>
          </a:p>
          <a:p>
            <a:pPr marL="0" indent="0" algn="just"/>
            <a:r>
              <a:rPr lang="en-US" u="sng" dirty="0"/>
              <a:t>Policies for access and sharing</a:t>
            </a:r>
            <a:r>
              <a:rPr lang="en-US" dirty="0"/>
              <a:t>: Here you will answer questions about who is responsible for managing your data. You will note here if there are any ethical or privacy issues with sharing your data. You can also request an embargo to keep your data private for a certain amount of time. You will need to justify why this is important</a:t>
            </a:r>
            <a:endParaRPr dirty="0"/>
          </a:p>
          <a:p>
            <a:pPr marL="0" indent="0" algn="just">
              <a:buClr>
                <a:schemeClr val="dk1"/>
              </a:buClr>
              <a:buSzPts val="1100"/>
            </a:pPr>
            <a:endParaRPr dirty="0"/>
          </a:p>
          <a:p>
            <a:pPr marL="0" indent="0"/>
            <a:r>
              <a:rPr lang="en-US" dirty="0"/>
              <a:t>Do not worry about understanding each of these topics fully now. There are instructions for completing each section, each question right in the Data Management Plan form in </a:t>
            </a:r>
            <a:r>
              <a:rPr lang="en-US" dirty="0" err="1"/>
              <a:t>Foundant</a:t>
            </a:r>
            <a:r>
              <a:rPr lang="en-US" dirty="0"/>
              <a:t>.</a:t>
            </a:r>
            <a:endParaRPr dirty="0"/>
          </a:p>
        </p:txBody>
      </p:sp>
      <p:sp>
        <p:nvSpPr>
          <p:cNvPr id="262" name="Shape 262"/>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dirty="0"/>
              <a:t>As we noted, there are instructions for each question. For example, one question will ask you about metadata standards.</a:t>
            </a:r>
            <a:endParaRPr dirty="0"/>
          </a:p>
          <a:p>
            <a:pPr marL="0" indent="0"/>
            <a:endParaRPr dirty="0"/>
          </a:p>
          <a:p>
            <a:pPr marL="0" indent="0"/>
            <a:r>
              <a:rPr lang="en-US" dirty="0"/>
              <a:t>Below the question there are resources and links to help you learn more about metadata and guide you in choosing a metadata standard if you do not already have one selected.</a:t>
            </a:r>
            <a:endParaRPr dirty="0"/>
          </a:p>
          <a:p>
            <a:pPr marL="0" indent="0"/>
            <a:endParaRPr dirty="0"/>
          </a:p>
          <a:p>
            <a:pPr marL="0" indent="0"/>
            <a:r>
              <a:rPr lang="en-US" dirty="0"/>
              <a:t>Extra tips:</a:t>
            </a:r>
            <a:endParaRPr dirty="0"/>
          </a:p>
          <a:p>
            <a:pPr marL="0" indent="0"/>
            <a:r>
              <a:rPr lang="en-US" dirty="0"/>
              <a:t>Use of an existing metadata standard is highly recommended. Recommended metadata standards include:</a:t>
            </a:r>
            <a:br>
              <a:rPr lang="en-US" dirty="0"/>
            </a:br>
            <a:r>
              <a:rPr lang="en-US" dirty="0"/>
              <a:t>Data Documentation Initiative (DDI) standard for Social, Behavioral, and Economic Sciences: http://www.ddialliance.org/ and </a:t>
            </a:r>
            <a:br>
              <a:rPr lang="en-US" dirty="0"/>
            </a:br>
            <a:r>
              <a:rPr lang="en-US" dirty="0"/>
              <a:t>Ecological Metadata Language (EML) for Earth, Environmental, and Ecological Sciences. https://knb.ecoinformatics.org/#external//emlparser/docs/index.html</a:t>
            </a:r>
            <a:endParaRPr dirty="0"/>
          </a:p>
        </p:txBody>
      </p:sp>
      <p:sp>
        <p:nvSpPr>
          <p:cNvPr id="270" name="Shape 270"/>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USAID research programs, like PEER, are committed to increasing access to scientific research so that we can solve development challenges, and solve them better, faster, and with less resources. As part of this goal, PEER </a:t>
            </a:r>
            <a:endParaRPr/>
          </a:p>
          <a:p>
            <a:pPr marL="465887" indent="-297650">
              <a:buSzPts val="1000"/>
              <a:buChar char="●"/>
            </a:pPr>
            <a:r>
              <a:rPr lang="en-US"/>
              <a:t>Support best practices for managing publications and scientific research data </a:t>
            </a:r>
            <a:endParaRPr/>
          </a:p>
          <a:p>
            <a:pPr marL="465887" indent="-297650">
              <a:buSzPts val="1000"/>
              <a:buChar char="●"/>
            </a:pPr>
            <a:r>
              <a:rPr lang="en-US"/>
              <a:t>Increase public access to results of scientific research</a:t>
            </a:r>
            <a:endParaRPr/>
          </a:p>
          <a:p>
            <a:pPr marL="465887" indent="-297650">
              <a:buSzPts val="1000"/>
              <a:buChar char="●"/>
            </a:pPr>
            <a:r>
              <a:rPr lang="en-US"/>
              <a:t>Facilitate the use of research </a:t>
            </a:r>
            <a:br>
              <a:rPr lang="en-US"/>
            </a:br>
            <a:endParaRPr/>
          </a:p>
          <a:p>
            <a:pPr marL="0" indent="0"/>
            <a:r>
              <a:rPr lang="en-US">
                <a:solidFill>
                  <a:srgbClr val="000000"/>
                </a:solidFill>
              </a:rPr>
              <a:t>USAID has a public access plan that lays this out. The Public Access Plan is a guide for managing research outputs that applies to all USAID-supported projects.</a:t>
            </a:r>
            <a:endParaRPr/>
          </a:p>
        </p:txBody>
      </p:sp>
      <p:sp>
        <p:nvSpPr>
          <p:cNvPr id="94" name="Shape 94"/>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76200" y="4267200"/>
            <a:ext cx="6858000" cy="4953000"/>
          </a:xfrm>
          <a:prstGeom prst="rect">
            <a:avLst/>
          </a:prstGeom>
        </p:spPr>
        <p:txBody>
          <a:bodyPr spcFirstLastPara="1" wrap="square" lIns="93162" tIns="93162" rIns="93162" bIns="93162" anchor="t" anchorCtr="0">
            <a:noAutofit/>
          </a:bodyPr>
          <a:lstStyle/>
          <a:p>
            <a:pPr marL="0" indent="0"/>
            <a:r>
              <a:rPr lang="en-US" dirty="0"/>
              <a:t>In order to share your data, you need to make sure that you have permission to do so. You may not be able to share all your data.  If you are working with human subjects where privacy is a concern, then you will need to get permission.  Data that includes names, addresses, birthdates, or house GPS coordinates may also qualify as sensitive, personally identifiable information. </a:t>
            </a:r>
            <a:endParaRPr dirty="0"/>
          </a:p>
          <a:p>
            <a:pPr marL="0" indent="0"/>
            <a:endParaRPr dirty="0"/>
          </a:p>
          <a:p>
            <a:pPr marL="0" indent="0"/>
            <a:r>
              <a:rPr lang="en-US" dirty="0"/>
              <a:t>In your country, other types of data might also need permission.  For instance, water quality, river flow data, or agricultural data require permission in some countries. Precisely identifying the location of an endangered species may be risky as well. You can ask your relevant Ministry or Science Advisory Board if you need help.</a:t>
            </a:r>
            <a:endParaRPr dirty="0"/>
          </a:p>
          <a:p>
            <a:pPr marL="0" indent="0"/>
            <a:endParaRPr dirty="0"/>
          </a:p>
          <a:p>
            <a:pPr marL="0" indent="0"/>
            <a:r>
              <a:rPr lang="en-US" dirty="0"/>
              <a:t>You are an expert and probably already know the legal issues around your data, but it is best to be safe.  The key is to think through these risks at the </a:t>
            </a:r>
            <a:r>
              <a:rPr lang="en-US" b="1" dirty="0"/>
              <a:t>beginning </a:t>
            </a:r>
            <a:r>
              <a:rPr lang="en-US" dirty="0"/>
              <a:t>of your project.  As you create your data management plan is a good time to plan for this.  </a:t>
            </a:r>
            <a:endParaRPr dirty="0"/>
          </a:p>
          <a:p>
            <a:pPr marL="0" indent="0"/>
            <a:endParaRPr dirty="0"/>
          </a:p>
          <a:p>
            <a:pPr marL="0" indent="0"/>
            <a:r>
              <a:rPr lang="en-US" dirty="0"/>
              <a:t>In other cases, you may have permission but not want to share your data right away. For example, you may want to wait until a paper is published. In these cases you can request an embargo, or a specified period of time during which your data will not be publicly available. For PEER projects, this can be up to 12 months after publication.</a:t>
            </a:r>
            <a:endParaRPr dirty="0"/>
          </a:p>
          <a:p>
            <a:pPr marL="0" indent="0"/>
            <a:endParaRPr dirty="0"/>
          </a:p>
          <a:p>
            <a:pPr marL="0" indent="0"/>
            <a:r>
              <a:rPr lang="en-US" dirty="0"/>
              <a:t>Other tips:</a:t>
            </a:r>
            <a:endParaRPr dirty="0"/>
          </a:p>
          <a:p>
            <a:pPr marL="0" indent="0"/>
            <a:r>
              <a:rPr lang="en-US" dirty="0">
                <a:solidFill>
                  <a:srgbClr val="000000"/>
                </a:solidFill>
              </a:rPr>
              <a:t>The best and easiest time to get permission is in the very beginning of the project.  If you are told that sharing your data is not allowed, you still have time for conversations with the Ministry to hopefully reach a compromise.  If you can develop a data sharing procedure with your Ministry, that will make it possible for other researchers in your field to share their data as well.  You will be an open data pioneer! </a:t>
            </a:r>
            <a:endParaRPr dirty="0">
              <a:solidFill>
                <a:srgbClr val="000000"/>
              </a:solidFill>
            </a:endParaRPr>
          </a:p>
          <a:p>
            <a:pPr marL="0" indent="0"/>
            <a:r>
              <a:rPr lang="en-US" dirty="0"/>
              <a:t>===</a:t>
            </a:r>
            <a:endParaRPr dirty="0"/>
          </a:p>
          <a:p>
            <a:pPr marL="0" indent="0"/>
            <a:r>
              <a:rPr lang="en-US" dirty="0"/>
              <a:t>Image: </a:t>
            </a:r>
            <a:r>
              <a:rPr lang="en-US" u="sng" dirty="0">
                <a:solidFill>
                  <a:schemeClr val="hlink"/>
                </a:solidFill>
                <a:hlinkClick r:id="rId3"/>
              </a:rPr>
              <a:t>http://billystrean.com/wp-content/uploads/2012/01/permission.jpg</a:t>
            </a:r>
            <a:endParaRPr dirty="0"/>
          </a:p>
        </p:txBody>
      </p:sp>
      <p:sp>
        <p:nvSpPr>
          <p:cNvPr id="279" name="Shape 279"/>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dirty="0"/>
              <a:t>So that’s it for our introduction on managing and sharing PEER data.  If you would like a bit more information, we have prepared several training documents.  All of these can be found on the PEER data management webpage, the first link here.</a:t>
            </a:r>
            <a:endParaRPr dirty="0"/>
          </a:p>
          <a:p>
            <a:pPr marL="0" indent="0"/>
            <a:endParaRPr dirty="0"/>
          </a:p>
          <a:p>
            <a:pPr marL="0" indent="0"/>
            <a:r>
              <a:rPr lang="en-US" dirty="0"/>
              <a:t>The Development Data Overview document is a general training that will teach you some of the most important concepts for discussing your data.  You will learn ideas such as metadata, metadata standards, persistent identifiers, and data anonymization.</a:t>
            </a:r>
            <a:endParaRPr dirty="0"/>
          </a:p>
          <a:p>
            <a:pPr marL="0" indent="0"/>
            <a:endParaRPr dirty="0"/>
          </a:p>
          <a:p>
            <a:pPr marL="0" indent="0"/>
            <a:r>
              <a:rPr lang="en-US" dirty="0"/>
              <a:t>You may want to start familiarizing yourself with USAID’s Development Data Library </a:t>
            </a:r>
            <a:r>
              <a:rPr lang="en-US" dirty="0" smtClean="0"/>
              <a:t>(the DDL) </a:t>
            </a:r>
            <a:r>
              <a:rPr lang="en-US" dirty="0"/>
              <a:t>and the Development </a:t>
            </a:r>
            <a:r>
              <a:rPr lang="en-US" dirty="0" smtClean="0"/>
              <a:t>Experience</a:t>
            </a:r>
            <a:r>
              <a:rPr lang="en-US" baseline="0" dirty="0" smtClean="0"/>
              <a:t> </a:t>
            </a:r>
            <a:r>
              <a:rPr lang="en-US" dirty="0" smtClean="0"/>
              <a:t>Clearinghouse (DEC). </a:t>
            </a:r>
            <a:r>
              <a:rPr lang="en-US" dirty="0"/>
              <a:t>The DDL is where you will register your data, and share the link to the repository it is housed on. The </a:t>
            </a:r>
            <a:r>
              <a:rPr lang="en-US" dirty="0" smtClean="0"/>
              <a:t>DEC </a:t>
            </a:r>
            <a:r>
              <a:rPr lang="en-US" dirty="0"/>
              <a:t>is where you will upload publications.  These are steps 3 and 4 of PEER data management and sharing and will be covered in depth in a webinar in year 2 and 3 of your project</a:t>
            </a:r>
            <a:r>
              <a:rPr lang="en-US" dirty="0" smtClean="0"/>
              <a:t>.</a:t>
            </a:r>
            <a:endParaRPr dirty="0"/>
          </a:p>
        </p:txBody>
      </p:sp>
      <p:sp>
        <p:nvSpPr>
          <p:cNvPr id="288" name="Shape 288"/>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652"/>
              </a:spcBef>
            </a:pPr>
            <a:r>
              <a:rPr lang="en-US" dirty="0"/>
              <a:t>We have also put together some recommended repositories and resources:</a:t>
            </a:r>
            <a:endParaRPr dirty="0"/>
          </a:p>
          <a:p>
            <a:pPr marL="0" indent="0">
              <a:spcBef>
                <a:spcPts val="652"/>
              </a:spcBef>
            </a:pPr>
            <a:r>
              <a:rPr lang="en-US" dirty="0"/>
              <a:t>For social science and public health research, we suggest using the USAID Development Data Library (DDL): </a:t>
            </a:r>
            <a:r>
              <a:rPr lang="en-US" u="sng" dirty="0">
                <a:solidFill>
                  <a:srgbClr val="1155CC"/>
                </a:solidFill>
                <a:hlinkClick r:id="rId3"/>
              </a:rPr>
              <a:t>https://www.usaid.gov/data</a:t>
            </a:r>
            <a:r>
              <a:rPr lang="en-US" dirty="0"/>
              <a:t> or the Inter-university Consortium for Political and Social Research (ICPSR) (https://www.icpsr.umich.edu/icpsrweb/deposit/index.jsp) at the University of Michigan.</a:t>
            </a:r>
            <a:endParaRPr dirty="0"/>
          </a:p>
          <a:p>
            <a:pPr marL="0" indent="0">
              <a:spcBef>
                <a:spcPts val="652"/>
              </a:spcBef>
            </a:pPr>
            <a:r>
              <a:rPr lang="en-US" dirty="0"/>
              <a:t>For other types of research, you can start looking at the lists of repositories that the journals Science and Nature have put together:  </a:t>
            </a:r>
            <a:r>
              <a:rPr lang="en-US" u="sng" dirty="0">
                <a:solidFill>
                  <a:srgbClr val="1155CC"/>
                </a:solidFill>
                <a:hlinkClick r:id="rId4"/>
              </a:rPr>
              <a:t>http://www.sciencemag.org/authors/science-editorial-policies#data-deposition</a:t>
            </a:r>
            <a:r>
              <a:rPr lang="en-US" dirty="0"/>
              <a:t>, and </a:t>
            </a:r>
            <a:r>
              <a:rPr lang="en-US" u="sng" dirty="0">
                <a:solidFill>
                  <a:srgbClr val="1155CC"/>
                </a:solidFill>
                <a:hlinkClick r:id="rId5"/>
              </a:rPr>
              <a:t>https://www.nature.com/sdata/policies/repositorie</a:t>
            </a:r>
            <a:r>
              <a:rPr lang="en-US" u="sng" dirty="0">
                <a:solidFill>
                  <a:srgbClr val="1155CC"/>
                </a:solidFill>
              </a:rPr>
              <a:t>s. </a:t>
            </a:r>
            <a:r>
              <a:rPr lang="en-US" dirty="0"/>
              <a:t>The data repositories are organized by scientific field, so it should be easy to find the ones that are of interest to you.  Everyone should also look at the list of “generalist repositories”, because they might contain useful data as well.</a:t>
            </a:r>
            <a:endParaRPr u="sng" dirty="0">
              <a:solidFill>
                <a:srgbClr val="1155CC"/>
              </a:solidFill>
            </a:endParaRPr>
          </a:p>
          <a:p>
            <a:pPr marL="0" indent="0">
              <a:spcBef>
                <a:spcPts val="652"/>
              </a:spcBef>
            </a:pPr>
            <a:r>
              <a:rPr lang="en-US" dirty="0"/>
              <a:t>For more information on repositories, including quality checks such as certification, terms of service, and persistent identifiers, check the last group of links.</a:t>
            </a:r>
            <a:endParaRPr u="sng" dirty="0">
              <a:solidFill>
                <a:srgbClr val="1155CC"/>
              </a:solidFill>
            </a:endParaRPr>
          </a:p>
        </p:txBody>
      </p:sp>
      <p:sp>
        <p:nvSpPr>
          <p:cNvPr id="296" name="Shape 296"/>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So in conclusion you have two data tasks for year 1 of your PEER project: choosing a data repository and crating a short data management plan.</a:t>
            </a:r>
            <a:endParaRPr/>
          </a:p>
          <a:p>
            <a:pPr marL="0" indent="0"/>
            <a:endParaRPr/>
          </a:p>
          <a:p>
            <a:pPr marL="0" indent="0"/>
            <a:r>
              <a:rPr lang="en-US"/>
              <a:t>Now we will take questions. You can type your questions in the chat box and we will read them and discuss.</a:t>
            </a:r>
            <a:endParaRPr/>
          </a:p>
          <a:p>
            <a:pPr marL="0" indent="0"/>
            <a:endParaRPr/>
          </a:p>
          <a:p>
            <a:pPr marL="0" indent="0"/>
            <a:r>
              <a:rPr lang="en-US"/>
              <a:t>If you have any further questions about data, feel free to contact your Program Officer and they can direct you to a helpful resource.  Thank you for your attention and have a great day! </a:t>
            </a:r>
            <a:endParaRPr/>
          </a:p>
          <a:p>
            <a:pPr marL="0" indent="0"/>
            <a:endParaRPr/>
          </a:p>
          <a:p>
            <a:pPr marL="0" indent="0"/>
            <a:r>
              <a:rPr lang="en-US"/>
              <a:t>(Again, the NAS data sharing website is at </a:t>
            </a:r>
            <a:r>
              <a:rPr lang="en-US" u="sng">
                <a:solidFill>
                  <a:schemeClr val="hlink"/>
                </a:solidFill>
                <a:hlinkClick r:id="rId3"/>
              </a:rPr>
              <a:t>http://sites.nationalacademies.org/pga/peer/pga_185467</a:t>
            </a:r>
            <a:r>
              <a:rPr lang="en-US"/>
              <a:t>)</a:t>
            </a:r>
            <a:endParaRPr/>
          </a:p>
        </p:txBody>
      </p:sp>
      <p:sp>
        <p:nvSpPr>
          <p:cNvPr id="304" name="Shape 304"/>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a:p>
        </p:txBody>
      </p:sp>
      <p:sp>
        <p:nvSpPr>
          <p:cNvPr id="314" name="Shape 314"/>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Let’s talk about the value of a set of open street maps of Nepal.</a:t>
            </a:r>
            <a:endParaRPr/>
          </a:p>
          <a:p>
            <a:pPr marL="0" indent="0"/>
            <a:endParaRPr/>
          </a:p>
          <a:p>
            <a:pPr marL="0" indent="0"/>
            <a:r>
              <a:rPr lang="en-US"/>
              <a:t>This is an example of data collected for one purpose, but other researchers were able to use it for something else, because of good data management.</a:t>
            </a:r>
            <a:endParaRPr/>
          </a:p>
          <a:p>
            <a:pPr marL="0" indent="0"/>
            <a:endParaRPr/>
          </a:p>
          <a:p>
            <a:pPr marL="0" indent="0"/>
            <a:r>
              <a:rPr lang="en-US"/>
              <a:t>in 2015, USAID partnered with Kathmandu Living Labs (KLL), a local NGO formed by university students in Nepal, to map the infrastructure of their city. This was before tragic earthquakes struck Nepal. The data was stored in a form that could easily be reused.</a:t>
            </a:r>
            <a:endParaRPr/>
          </a:p>
          <a:p>
            <a:pPr marL="0" indent="0"/>
            <a:endParaRPr/>
          </a:p>
          <a:p>
            <a:pPr marL="0" indent="0"/>
            <a:r>
              <a:rPr lang="en-US"/>
              <a:t>When the 7.8 and 7.3 magnitude quakes hit, USAID was able to upload timely and current mapping data onto GPS units of Disaster Assistance Response teams for search and rescue efforts throughout the damaged areas.</a:t>
            </a:r>
            <a:endParaRPr/>
          </a:p>
          <a:p>
            <a:pPr marL="0" indent="0">
              <a:buClr>
                <a:schemeClr val="dk1"/>
              </a:buClr>
              <a:buSzPts val="1100"/>
            </a:pPr>
            <a:endParaRPr/>
          </a:p>
          <a:p>
            <a:pPr marL="0" indent="0"/>
            <a:r>
              <a:rPr lang="en-US"/>
              <a:t>https://www.ushahidi.com/case-studies/quakemap</a:t>
            </a:r>
            <a:endParaRPr/>
          </a:p>
        </p:txBody>
      </p:sp>
      <p:sp>
        <p:nvSpPr>
          <p:cNvPr id="322" name="Shape 322"/>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These maps showed where and what supplies or help were needed. </a:t>
            </a:r>
            <a:endParaRPr/>
          </a:p>
          <a:p>
            <a:pPr marL="0" indent="0">
              <a:buClr>
                <a:schemeClr val="dk1"/>
              </a:buClr>
              <a:buSzPts val="1100"/>
            </a:pPr>
            <a:endParaRPr/>
          </a:p>
          <a:p>
            <a:pPr marL="0" indent="0"/>
            <a:r>
              <a:rPr lang="en-US"/>
              <a:t>https://www.ushahidi.com/case-studies/quakemap</a:t>
            </a:r>
            <a:endParaRPr/>
          </a:p>
        </p:txBody>
      </p:sp>
      <p:sp>
        <p:nvSpPr>
          <p:cNvPr id="330" name="Shape 330"/>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Users could also include requests for assistance. Organizations could then follow up to see that aid was actually delivered. In one case, 18 trekkers from a relief center were stranded between dangerous landslides in Dobhan. They were evacuated within 48 hours of receiving the report, and food supplies were distributed to more than 60 others living in the area.</a:t>
            </a:r>
            <a:endParaRPr/>
          </a:p>
          <a:p>
            <a:pPr marL="0" indent="0"/>
            <a:endParaRPr/>
          </a:p>
          <a:p>
            <a:pPr marL="0" indent="0">
              <a:buClr>
                <a:schemeClr val="dk1"/>
              </a:buClr>
              <a:buSzPts val="1100"/>
            </a:pPr>
            <a:r>
              <a:rPr lang="en-US"/>
              <a:t>For data to have this kind of positive impact, it must be trustworthy and usable. Programs and projects that plan for data management, and use data management best practices, have the capacity to efficiently and effectively curate, publish, and share their data and results. They are able to disseminate well-documented results and ensure that others can verify and re-use their work. They also can contribute directly to learning initiatives.</a:t>
            </a:r>
            <a:endParaRPr/>
          </a:p>
          <a:p>
            <a:pPr marL="0" indent="0"/>
            <a:endParaRPr/>
          </a:p>
          <a:p>
            <a:pPr marL="0" indent="0"/>
            <a:r>
              <a:rPr lang="en-US"/>
              <a:t>https://www.ushahidi.com/case-studies/quakemap</a:t>
            </a:r>
            <a:endParaRPr/>
          </a:p>
        </p:txBody>
      </p:sp>
      <p:sp>
        <p:nvSpPr>
          <p:cNvPr id="339" name="Shape 339"/>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This diagram shows the path for your PEER data and publications. On the left you’ll see the data pathway, and on the right the publication pathway.</a:t>
            </a:r>
            <a:endParaRPr/>
          </a:p>
          <a:p>
            <a:pPr marL="0" indent="0"/>
            <a:endParaRPr/>
          </a:p>
          <a:p>
            <a:pPr marL="0" indent="0"/>
            <a:r>
              <a:rPr lang="en-US"/>
              <a:t>PEER projects produce many types of data, in structured and unstructured formats. Structured data can be presented in a spreadsheet with rows and columns. Unstructured data includes everything else, for example images or recordings of bird calls. All of these data need to be properly stored and shared, along with metadata that identifies what information is stored, why, and how.</a:t>
            </a:r>
            <a:endParaRPr/>
          </a:p>
          <a:p>
            <a:pPr marL="0" indent="0"/>
            <a:endParaRPr/>
          </a:p>
          <a:p>
            <a:pPr marL="0" indent="0"/>
            <a:r>
              <a:rPr lang="en-US"/>
              <a:t>PEER data that is structured should be put in a repository. A repository is a data library. You can put your data on a sector specific repository or you can store your data in USAID’s Development Data Library, called the DDL.  If you put it on a sector specific repository you will need to link it to the DDL at the end of your project. </a:t>
            </a:r>
            <a:endParaRPr/>
          </a:p>
          <a:p>
            <a:pPr marL="0" indent="0"/>
            <a:endParaRPr/>
          </a:p>
          <a:p>
            <a:pPr marL="0" indent="0"/>
            <a:r>
              <a:rPr lang="en-US"/>
              <a:t>Your peer-reviewed publications, plus unstructured data, should be uploaded to USAID’s publication library called the DEC. We expect PEER projects to put at least one publication here.</a:t>
            </a:r>
            <a:endParaRPr/>
          </a:p>
          <a:p>
            <a:pPr marL="0" indent="0"/>
            <a:endParaRPr/>
          </a:p>
          <a:p>
            <a:pPr marL="0" indent="0"/>
            <a:r>
              <a:rPr lang="en-US"/>
              <a:t>We will have a seperate webinar that provides guidelines for managing your PEER publications when your research projects are closer to completion.</a:t>
            </a:r>
            <a:endParaRPr/>
          </a:p>
        </p:txBody>
      </p:sp>
      <p:sp>
        <p:nvSpPr>
          <p:cNvPr id="102" name="Shape 102"/>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228600" y="4415790"/>
            <a:ext cx="6629400" cy="4423410"/>
          </a:xfrm>
          <a:prstGeom prst="rect">
            <a:avLst/>
          </a:prstGeom>
        </p:spPr>
        <p:txBody>
          <a:bodyPr spcFirstLastPara="1" wrap="square" lIns="93162" tIns="93162" rIns="93162" bIns="93162" anchor="t" anchorCtr="0">
            <a:noAutofit/>
          </a:bodyPr>
          <a:lstStyle/>
          <a:p>
            <a:pPr marL="0" indent="0">
              <a:buClr>
                <a:schemeClr val="dk1"/>
              </a:buClr>
              <a:buSzPts val="1100"/>
            </a:pPr>
            <a:r>
              <a:rPr lang="en-US" dirty="0">
                <a:solidFill>
                  <a:srgbClr val="222222"/>
                </a:solidFill>
                <a:highlight>
                  <a:schemeClr val="lt1"/>
                </a:highlight>
              </a:rPr>
              <a:t>We want PEER scientists to be awesome research data managers and take great care of the data that they produce under USAID awards. The end result of taking great care of that data is sharing the data, and getting credit for all this great work.</a:t>
            </a:r>
            <a:endParaRPr dirty="0">
              <a:solidFill>
                <a:srgbClr val="222222"/>
              </a:solidFill>
              <a:highlight>
                <a:schemeClr val="lt1"/>
              </a:highlight>
            </a:endParaRPr>
          </a:p>
          <a:p>
            <a:pPr marL="0" indent="0">
              <a:buClr>
                <a:schemeClr val="dk1"/>
              </a:buClr>
              <a:buSzPts val="1100"/>
            </a:pPr>
            <a:endParaRPr dirty="0">
              <a:solidFill>
                <a:srgbClr val="222222"/>
              </a:solidFill>
              <a:highlight>
                <a:schemeClr val="lt1"/>
              </a:highlight>
            </a:endParaRPr>
          </a:p>
          <a:p>
            <a:pPr marL="0" indent="0">
              <a:buClr>
                <a:schemeClr val="dk1"/>
              </a:buClr>
              <a:buSzPts val="1100"/>
            </a:pPr>
            <a:r>
              <a:rPr lang="en-US" dirty="0"/>
              <a:t>When we talk about data management, we are really talking about managing data responsibly throughout its lifecycle – from collection, to analysis, to curation in a repository. We do this to ensure that the project is collecting high-quality, understandable data that include all the necessary information to re-use. This can’t just happen at the end of a project, because you might not have been saving information as you go if you weren’t thinking about data management.</a:t>
            </a:r>
            <a:endParaRPr dirty="0"/>
          </a:p>
          <a:p>
            <a:pPr marL="0" indent="0">
              <a:buClr>
                <a:schemeClr val="dk1"/>
              </a:buClr>
              <a:buSzPts val="1100"/>
            </a:pPr>
            <a:endParaRPr dirty="0"/>
          </a:p>
          <a:p>
            <a:pPr marL="0" indent="0">
              <a:buClr>
                <a:schemeClr val="dk1"/>
              </a:buClr>
              <a:buSzPts val="1100"/>
            </a:pPr>
            <a:r>
              <a:rPr lang="en-US" dirty="0">
                <a:solidFill>
                  <a:srgbClr val="222222"/>
                </a:solidFill>
                <a:highlight>
                  <a:schemeClr val="lt1"/>
                </a:highlight>
              </a:rPr>
              <a:t>An example of poor data management happened to me in graduate school, where I was supposed to validate computer simulation results from someone who had graduated a few years before. All of their data was saved on about 200 DVDs. They were labeled with short descriptions and dates but had no clear order and no document with more details, where the base code was, or how to read the data on the discs. I had to manually put each one in a computer to see if they had what I needed and it wasted a lot of time. </a:t>
            </a:r>
            <a:endParaRPr dirty="0">
              <a:solidFill>
                <a:srgbClr val="222222"/>
              </a:solidFill>
              <a:highlight>
                <a:schemeClr val="lt1"/>
              </a:highlight>
            </a:endParaRPr>
          </a:p>
          <a:p>
            <a:pPr marL="0" indent="0">
              <a:buClr>
                <a:schemeClr val="dk1"/>
              </a:buClr>
              <a:buSzPts val="1100"/>
            </a:pPr>
            <a:endParaRPr dirty="0">
              <a:solidFill>
                <a:srgbClr val="222222"/>
              </a:solidFill>
              <a:highlight>
                <a:schemeClr val="lt1"/>
              </a:highlight>
            </a:endParaRPr>
          </a:p>
          <a:p>
            <a:pPr marL="0" indent="0">
              <a:buClr>
                <a:schemeClr val="dk1"/>
              </a:buClr>
              <a:buSzPts val="1100"/>
            </a:pPr>
            <a:r>
              <a:rPr lang="en-US" dirty="0">
                <a:solidFill>
                  <a:srgbClr val="222222"/>
                </a:solidFill>
                <a:highlight>
                  <a:schemeClr val="lt1"/>
                </a:highlight>
              </a:rPr>
              <a:t>If they had saved that data with an explanation of how the data was produced, including the code used for each run and how the data output was structured, it would have been much more valuable to me and other researchers working in that field. These are things that you will think about when you create a data management plan for your PEER project, which we will talk about later in this presentation.</a:t>
            </a:r>
            <a:endParaRPr dirty="0">
              <a:solidFill>
                <a:srgbClr val="222222"/>
              </a:solidFill>
              <a:highlight>
                <a:schemeClr val="lt1"/>
              </a:highlight>
            </a:endParaRPr>
          </a:p>
          <a:p>
            <a:pPr marL="0" indent="0">
              <a:buClr>
                <a:schemeClr val="dk1"/>
              </a:buClr>
              <a:buSzPts val="1100"/>
            </a:pPr>
            <a:r>
              <a:rPr lang="en-US" dirty="0">
                <a:solidFill>
                  <a:srgbClr val="222222"/>
                </a:solidFill>
                <a:highlight>
                  <a:schemeClr val="lt1"/>
                </a:highlight>
              </a:rPr>
              <a:t>==</a:t>
            </a:r>
            <a:endParaRPr dirty="0">
              <a:solidFill>
                <a:srgbClr val="222222"/>
              </a:solidFill>
              <a:highlight>
                <a:schemeClr val="lt1"/>
              </a:highlight>
            </a:endParaRPr>
          </a:p>
          <a:p>
            <a:pPr marL="0" indent="0">
              <a:buClr>
                <a:schemeClr val="dk1"/>
              </a:buClr>
              <a:buSzPts val="1100"/>
            </a:pPr>
            <a:r>
              <a:rPr lang="en-US" dirty="0">
                <a:solidFill>
                  <a:srgbClr val="222222"/>
                </a:solidFill>
                <a:highlight>
                  <a:schemeClr val="lt1"/>
                </a:highlight>
              </a:rPr>
              <a:t>Image from http://training.dasish.eu/export/sites/dasish/training/1/img/fig1-1.PNG</a:t>
            </a:r>
            <a:endParaRPr dirty="0">
              <a:solidFill>
                <a:srgbClr val="222222"/>
              </a:solidFill>
              <a:highlight>
                <a:schemeClr val="lt1"/>
              </a:highlight>
            </a:endParaRPr>
          </a:p>
        </p:txBody>
      </p:sp>
      <p:sp>
        <p:nvSpPr>
          <p:cNvPr id="110" name="Shape 110"/>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01040" y="4415790"/>
            <a:ext cx="5608320" cy="4575810"/>
          </a:xfrm>
          <a:prstGeom prst="rect">
            <a:avLst/>
          </a:prstGeom>
        </p:spPr>
        <p:txBody>
          <a:bodyPr spcFirstLastPara="1" wrap="square" lIns="93162" tIns="93162" rIns="93162" bIns="93162" anchor="t" anchorCtr="0">
            <a:noAutofit/>
          </a:bodyPr>
          <a:lstStyle/>
          <a:p>
            <a:pPr marL="0" indent="0"/>
            <a:r>
              <a:rPr lang="en-US" dirty="0"/>
              <a:t>You might have heard about open data. Open data is the idea that data should be freely available for everyone to view and to use.  For scientists like us, this means freely sharing the data that we have collected during our research. Sharing our data makes science cheaper and more efficient. This is because if other researchers use the data that I have collected, they don’t have to spend their time and money to do work that I have already done. Instead, they can simply give me credit for collecting the data and use it to make new scientific advances.</a:t>
            </a:r>
            <a:endParaRPr dirty="0"/>
          </a:p>
          <a:p>
            <a:pPr marL="0" indent="0"/>
            <a:endParaRPr dirty="0"/>
          </a:p>
          <a:p>
            <a:pPr marL="0" indent="0"/>
            <a:r>
              <a:rPr lang="en-US" dirty="0"/>
              <a:t>Many funding agencies and publishers are now requiring data sharing in some way. Within USAID, the Public Access Plan covers data produced by research. In science, we often think that the final product of our research is the journal article that we produce.  However, scientists are beginning to see the data as the research product, and the journal article is just one of many possible analyses of the data.  This new recognition of the importance of data motivates us to share our raw data. Many repositories exist that can house data in perpetuity, and should have a persistent ID that doesn’t change, so people can easily find your data even after a website change for example.</a:t>
            </a:r>
            <a:endParaRPr dirty="0">
              <a:solidFill>
                <a:srgbClr val="FF0000"/>
              </a:solidFill>
            </a:endParaRPr>
          </a:p>
          <a:p>
            <a:pPr marL="0" indent="0"/>
            <a:endParaRPr dirty="0"/>
          </a:p>
          <a:p>
            <a:pPr marL="0" indent="0"/>
            <a:r>
              <a:rPr lang="en-US" dirty="0"/>
              <a:t>We understand there are privacy concerns that need to be considered, however, which is wh</a:t>
            </a:r>
            <a:r>
              <a:rPr lang="en-US" dirty="0">
                <a:solidFill>
                  <a:srgbClr val="000000"/>
                </a:solidFill>
              </a:rPr>
              <a:t>y it says “whenever possible”. There are options for taking out information that identifies people and sensitive biodiversity or artifact locations. There are also options for embargoing your data for a period of time to protect that intellectual work. USAID is committed to helping you share your data in a way that is ethical.</a:t>
            </a:r>
            <a:endParaRPr dirty="0">
              <a:solidFill>
                <a:srgbClr val="000000"/>
              </a:solidFill>
            </a:endParaRPr>
          </a:p>
        </p:txBody>
      </p:sp>
      <p:sp>
        <p:nvSpPr>
          <p:cNvPr id="119" name="Shape 119"/>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228600" y="4191000"/>
            <a:ext cx="6629400" cy="4953000"/>
          </a:xfrm>
          <a:prstGeom prst="rect">
            <a:avLst/>
          </a:prstGeom>
        </p:spPr>
        <p:txBody>
          <a:bodyPr spcFirstLastPara="1" wrap="square" lIns="93162" tIns="93162" rIns="93162" bIns="93162" anchor="t" anchorCtr="0">
            <a:noAutofit/>
          </a:bodyPr>
          <a:lstStyle/>
          <a:p>
            <a:pPr marL="0" indent="0"/>
            <a:r>
              <a:rPr lang="en-US" dirty="0"/>
              <a:t>There are many ways to share your data.  Most scientists will upload their data once they have written a journal article.  It is becoming a best practice to upload your data during the journal submission process and to share the data with the peer-review panel.  Because you have nothing to hide and want to share, this makes your research look very strong to the peer reviewers. </a:t>
            </a:r>
            <a:endParaRPr dirty="0"/>
          </a:p>
          <a:p>
            <a:pPr marL="0" indent="0"/>
            <a:endParaRPr dirty="0"/>
          </a:p>
          <a:p>
            <a:pPr marL="0" indent="0"/>
            <a:r>
              <a:rPr lang="en-US" dirty="0"/>
              <a:t>It’s hard to know who else may want your data. There was a project recently that used samples taken from sooty feathers of old preserved birds in museum storage to see how air quality had changed over time. This helped build </a:t>
            </a:r>
            <a:r>
              <a:rPr lang="en-US" dirty="0">
                <a:solidFill>
                  <a:srgbClr val="222222"/>
                </a:solidFill>
                <a:highlight>
                  <a:srgbClr val="FFFFFF"/>
                </a:highlight>
              </a:rPr>
              <a:t>a historical record of atmospheric soot that they hadn’t had before, and will help improve historical models. (</a:t>
            </a:r>
            <a:r>
              <a:rPr lang="en-US" u="sng" dirty="0">
                <a:solidFill>
                  <a:schemeClr val="hlink"/>
                </a:solidFill>
                <a:highlight>
                  <a:srgbClr val="FFFFFF"/>
                </a:highlight>
                <a:hlinkClick r:id="rId3"/>
              </a:rPr>
              <a:t>https://www.motherjones.com/environment/2017/10/scientists-are-using-135-years-worth-of-dead-birds-to-study-pollution/</a:t>
            </a:r>
            <a:r>
              <a:rPr lang="en-US" dirty="0"/>
              <a:t>)</a:t>
            </a:r>
            <a:endParaRPr dirty="0"/>
          </a:p>
          <a:p>
            <a:pPr marL="0" indent="0"/>
            <a:endParaRPr dirty="0"/>
          </a:p>
          <a:p>
            <a:pPr marL="0" indent="0"/>
            <a:r>
              <a:rPr lang="en-US" dirty="0"/>
              <a:t>You can also share your data before writing the journal article by writing a “data paper” instead.  A data paper does not </a:t>
            </a:r>
            <a:r>
              <a:rPr lang="en-US" dirty="0" err="1"/>
              <a:t>analyse</a:t>
            </a:r>
            <a:r>
              <a:rPr lang="en-US" dirty="0"/>
              <a:t> or interpret the data that you are sharing.  It simply provides in-depth documentation on the data set itself and answers questions like: what data is in the data set?  how was it collected? What steps did you take to make sure the data is high quality and accurate?  What are the limitations of the data? And so on. This may be a dataset that will not get published for whatever reason, but may still have utility to other people. </a:t>
            </a:r>
            <a:endParaRPr dirty="0"/>
          </a:p>
          <a:p>
            <a:pPr marL="0" indent="0"/>
            <a:endParaRPr dirty="0">
              <a:latin typeface="Arial"/>
              <a:ea typeface="Arial"/>
              <a:cs typeface="Arial"/>
              <a:sym typeface="Arial"/>
            </a:endParaRPr>
          </a:p>
          <a:p>
            <a:pPr marL="0" indent="0"/>
            <a:r>
              <a:rPr lang="en-US" dirty="0"/>
              <a:t>Citizen science means there was some </a:t>
            </a:r>
            <a:r>
              <a:rPr lang="en-US" dirty="0">
                <a:solidFill>
                  <a:srgbClr val="222222"/>
                </a:solidFill>
                <a:highlight>
                  <a:srgbClr val="FFFFFF"/>
                </a:highlight>
              </a:rPr>
              <a:t>public participation in scientific research, and we’</a:t>
            </a:r>
            <a:r>
              <a:rPr lang="en-US" dirty="0"/>
              <a:t>ll describe an example in a moment.</a:t>
            </a:r>
            <a:endParaRPr dirty="0"/>
          </a:p>
          <a:p>
            <a:pPr marL="0" indent="0"/>
            <a:endParaRPr dirty="0">
              <a:latin typeface="Arial"/>
              <a:ea typeface="Arial"/>
              <a:cs typeface="Arial"/>
              <a:sym typeface="Arial"/>
            </a:endParaRPr>
          </a:p>
          <a:p>
            <a:pPr marL="0" indent="0"/>
            <a:r>
              <a:rPr lang="en-US" dirty="0"/>
              <a:t>Unexpected research crossovers, more exposure, higher citation rates, and more value for these research dollars spent are all reasons you may want to share your research data.</a:t>
            </a:r>
            <a:endParaRPr dirty="0"/>
          </a:p>
          <a:p>
            <a:pPr marL="0" indent="0"/>
            <a:r>
              <a:rPr lang="en-US" dirty="0"/>
              <a:t>== </a:t>
            </a:r>
            <a:endParaRPr dirty="0"/>
          </a:p>
          <a:p>
            <a:pPr marL="0" indent="0"/>
            <a:r>
              <a:rPr lang="en-US" dirty="0"/>
              <a:t>Image from http://scilog.fwf.ac.at/content/uploads/2015/09/CC-BY-Danny-Kingsely-Sarah-Brown-e1442828235907.png</a:t>
            </a:r>
            <a:endParaRPr dirty="0"/>
          </a:p>
        </p:txBody>
      </p:sp>
      <p:sp>
        <p:nvSpPr>
          <p:cNvPr id="127" name="Shape 127"/>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Snapshot Serengeti is an example of Open Science data in action.  Two early-career researchers deployed 225 motion-activated cameras across 1000 square kilometers in the Serengeti to study how animal species were changing over time.  From 2010-2013, the cameras collected millions of images. </a:t>
            </a:r>
            <a:endParaRPr/>
          </a:p>
          <a:p>
            <a:pPr marL="0" indent="0">
              <a:buClr>
                <a:schemeClr val="dk1"/>
              </a:buClr>
              <a:buSzPts val="1100"/>
            </a:pPr>
            <a:endParaRPr/>
          </a:p>
        </p:txBody>
      </p:sp>
      <p:sp>
        <p:nvSpPr>
          <p:cNvPr id="137" name="Shape 137"/>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It would be impossible for the researchers to look through every image to identify the number and species of animals present in the images.  So they opened their data to the public through a citizen science website and let non-scientists classify the contents of the images.  The non-scientists correctly identified the animal species in the images 96.6% of the time -- pretty good! </a:t>
            </a:r>
            <a:endParaRPr/>
          </a:p>
          <a:p>
            <a:pPr marL="0" indent="0"/>
            <a:endParaRPr/>
          </a:p>
          <a:p>
            <a:pPr marL="0" indent="0"/>
            <a:r>
              <a:rPr lang="en-US" u="sng">
                <a:solidFill>
                  <a:schemeClr val="hlink"/>
                </a:solidFill>
                <a:hlinkClick r:id="rId3"/>
              </a:rPr>
              <a:t>http://ecologybits.com/index.php/2016/06/15/open-data-authorship-and-the-early-career-scientist/</a:t>
            </a:r>
            <a:endParaRPr/>
          </a:p>
          <a:p>
            <a:pPr marL="0" indent="0"/>
            <a:r>
              <a:rPr lang="en-US" u="sng">
                <a:solidFill>
                  <a:schemeClr val="hlink"/>
                </a:solidFill>
                <a:hlinkClick r:id="rId4"/>
              </a:rPr>
              <a:t>https://www.nature.com/articles/sdata201526</a:t>
            </a:r>
            <a:endParaRPr/>
          </a:p>
          <a:p>
            <a:pPr marL="0" indent="0"/>
            <a:r>
              <a:rPr lang="en-US" u="sng">
                <a:solidFill>
                  <a:schemeClr val="hlink"/>
                </a:solidFill>
                <a:hlinkClick r:id="rId5"/>
              </a:rPr>
              <a:t>http://datadryad.org/resource/doi:10.5061/dryad.5pt92</a:t>
            </a:r>
            <a:endParaRPr/>
          </a:p>
          <a:p>
            <a:pPr marL="0" indent="0"/>
            <a:endParaRPr/>
          </a:p>
        </p:txBody>
      </p:sp>
      <p:sp>
        <p:nvSpPr>
          <p:cNvPr id="149" name="Shape 149"/>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The classified images were then published openly along with a data paper in the journal Nature. Through the citizen science website and releasing their research data, their work has been highly visible. Not only are other ecologists using their data, but so are scientists in computer science and education. In only two years, their data set has already been downloaded hundreds of times, and the paper has been cited in the literature 17 times. Here we show their Altmetric score, which measures engagement outside of the scientific literature, and their paper was one of the most popular scientific articles of 2015 - and it is simply documentation of a data set that they are freely sharing! You can contribute to the conversation around your paper too by including the full publication URL in your tweets and blog posts.</a:t>
            </a:r>
            <a:endParaRPr/>
          </a:p>
        </p:txBody>
      </p:sp>
      <p:sp>
        <p:nvSpPr>
          <p:cNvPr id="158" name="Shape 158"/>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fld id="{00000000-1234-1234-1234-123412341234}" type="slidenum">
              <a:rPr lang="en-US"/>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ites.nationalacademies.org/cs/groups/pgasite/documents/webpage/pga_185470.pdf" TargetMode="External"/><Relationship Id="rId4" Type="http://schemas.openxmlformats.org/officeDocument/2006/relationships/hyperlink" Target="https://creativecommons.org/publicdomain/zero/1.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tes.nationalacademies.org/cs/groups/pgasite/documents/webpage/pga_185469.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tes.nationalacademies.org/pga/peer/pga_18546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ec.usaid.gov/dec/home/" TargetMode="External"/><Relationship Id="rId5" Type="http://schemas.openxmlformats.org/officeDocument/2006/relationships/hyperlink" Target="https://www.usaid.gov/data" TargetMode="External"/><Relationship Id="rId4" Type="http://schemas.openxmlformats.org/officeDocument/2006/relationships/hyperlink" Target="http://sites.nationalacademies.org/cs/groups/pgasite/documents/webpage/pga_185470.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re3data.org/" TargetMode="External"/><Relationship Id="rId3" Type="http://schemas.openxmlformats.org/officeDocument/2006/relationships/hyperlink" Target="https://www.usaid.gov/data" TargetMode="External"/><Relationship Id="rId7" Type="http://schemas.openxmlformats.org/officeDocument/2006/relationships/hyperlink" Target="https://www.coretrustseal.org/why-certification/certified-repositori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ature.com/sdata/policies/repositories" TargetMode="External"/><Relationship Id="rId5" Type="http://schemas.openxmlformats.org/officeDocument/2006/relationships/hyperlink" Target="http://www.sciencemag.org/authors/science-editorial-policies#data-deposition" TargetMode="External"/><Relationship Id="rId4" Type="http://schemas.openxmlformats.org/officeDocument/2006/relationships/hyperlink" Target="https://www.icpsr.umich.edu/icpsrweb/deposit/index.jsp" TargetMode="External"/><Relationship Id="rId9" Type="http://schemas.openxmlformats.org/officeDocument/2006/relationships/hyperlink" Target="http://blogs.plos.org/everyone/2018/03/01/criteria-for-recommended-data-repositor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x.doi.org/10.1038/sdata.2015.2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0" y="717100"/>
            <a:ext cx="8797200" cy="2611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Font typeface="Calibri"/>
              <a:buNone/>
            </a:pPr>
            <a:r>
              <a:rPr lang="en-US"/>
              <a:t>Managing and Sharing your PEER Data and Publications</a:t>
            </a:r>
            <a:endParaRPr/>
          </a:p>
          <a:p>
            <a:pPr marL="0" lvl="0" indent="0" rtl="0">
              <a:spcBef>
                <a:spcPts val="0"/>
              </a:spcBef>
              <a:spcAft>
                <a:spcPts val="0"/>
              </a:spcAft>
              <a:buNone/>
            </a:pPr>
            <a:r>
              <a:rPr lang="en-US" sz="3600"/>
              <a:t>Meeting and exceeding </a:t>
            </a:r>
            <a:br>
              <a:rPr lang="en-US" sz="3600"/>
            </a:br>
            <a:r>
              <a:rPr lang="en-US" sz="3600"/>
              <a:t>USAID's Public Access Plan</a:t>
            </a:r>
            <a:endParaRPr sz="3600"/>
          </a:p>
        </p:txBody>
      </p:sp>
      <p:sp>
        <p:nvSpPr>
          <p:cNvPr id="89" name="Shape 8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a:t>
            </a:fld>
            <a:endParaRPr/>
          </a:p>
        </p:txBody>
      </p:sp>
      <p:pic>
        <p:nvPicPr>
          <p:cNvPr id="90" name="Shape 90"/>
          <p:cNvPicPr preferRelativeResize="0"/>
          <p:nvPr/>
        </p:nvPicPr>
        <p:blipFill>
          <a:blip r:embed="rId3">
            <a:alphaModFix/>
          </a:blip>
          <a:stretch>
            <a:fillRect/>
          </a:stretch>
        </p:blipFill>
        <p:spPr>
          <a:xfrm>
            <a:off x="2876950" y="3328600"/>
            <a:ext cx="3390100" cy="2952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125822"/>
            <a:ext cx="8229600" cy="849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Importance for PEER </a:t>
            </a:r>
            <a:endParaRPr/>
          </a:p>
        </p:txBody>
      </p:sp>
      <p:grpSp>
        <p:nvGrpSpPr>
          <p:cNvPr id="173" name="Shape 173"/>
          <p:cNvGrpSpPr/>
          <p:nvPr/>
        </p:nvGrpSpPr>
        <p:grpSpPr>
          <a:xfrm>
            <a:off x="872469" y="1932290"/>
            <a:ext cx="7525152" cy="4495860"/>
            <a:chOff x="803575" y="1501900"/>
            <a:chExt cx="7542500" cy="4721550"/>
          </a:xfrm>
        </p:grpSpPr>
        <p:pic>
          <p:nvPicPr>
            <p:cNvPr id="174" name="Shape 174"/>
            <p:cNvPicPr preferRelativeResize="0"/>
            <p:nvPr/>
          </p:nvPicPr>
          <p:blipFill rotWithShape="1">
            <a:blip r:embed="rId3">
              <a:alphaModFix/>
            </a:blip>
            <a:srcRect l="13166" t="31017" r="36808" b="22255"/>
            <a:stretch/>
          </p:blipFill>
          <p:spPr>
            <a:xfrm>
              <a:off x="803587" y="1501900"/>
              <a:ext cx="3771226" cy="2399624"/>
            </a:xfrm>
            <a:prstGeom prst="rect">
              <a:avLst/>
            </a:prstGeom>
            <a:noFill/>
            <a:ln>
              <a:noFill/>
            </a:ln>
          </p:spPr>
        </p:pic>
        <p:pic>
          <p:nvPicPr>
            <p:cNvPr id="175" name="Shape 175"/>
            <p:cNvPicPr preferRelativeResize="0"/>
            <p:nvPr/>
          </p:nvPicPr>
          <p:blipFill rotWithShape="1">
            <a:blip r:embed="rId4">
              <a:alphaModFix/>
            </a:blip>
            <a:srcRect t="6182"/>
            <a:stretch/>
          </p:blipFill>
          <p:spPr>
            <a:xfrm>
              <a:off x="4574825" y="1501900"/>
              <a:ext cx="3771225" cy="2399625"/>
            </a:xfrm>
            <a:prstGeom prst="rect">
              <a:avLst/>
            </a:prstGeom>
            <a:noFill/>
            <a:ln>
              <a:noFill/>
            </a:ln>
          </p:spPr>
        </p:pic>
        <p:pic>
          <p:nvPicPr>
            <p:cNvPr id="176" name="Shape 176"/>
            <p:cNvPicPr preferRelativeResize="0"/>
            <p:nvPr/>
          </p:nvPicPr>
          <p:blipFill rotWithShape="1">
            <a:blip r:embed="rId5">
              <a:alphaModFix/>
            </a:blip>
            <a:srcRect l="7919" r="23634"/>
            <a:stretch/>
          </p:blipFill>
          <p:spPr>
            <a:xfrm>
              <a:off x="803575" y="3901525"/>
              <a:ext cx="3771224" cy="2321925"/>
            </a:xfrm>
            <a:prstGeom prst="rect">
              <a:avLst/>
            </a:prstGeom>
            <a:noFill/>
            <a:ln>
              <a:noFill/>
            </a:ln>
          </p:spPr>
        </p:pic>
        <p:pic>
          <p:nvPicPr>
            <p:cNvPr id="177" name="Shape 177"/>
            <p:cNvPicPr preferRelativeResize="0"/>
            <p:nvPr/>
          </p:nvPicPr>
          <p:blipFill rotWithShape="1">
            <a:blip r:embed="rId6">
              <a:alphaModFix/>
            </a:blip>
            <a:srcRect l="16160" r="16167"/>
            <a:stretch/>
          </p:blipFill>
          <p:spPr>
            <a:xfrm>
              <a:off x="4574825" y="3901525"/>
              <a:ext cx="3771250" cy="2321925"/>
            </a:xfrm>
            <a:prstGeom prst="rect">
              <a:avLst/>
            </a:prstGeom>
            <a:noFill/>
            <a:ln>
              <a:noFill/>
            </a:ln>
          </p:spPr>
        </p:pic>
      </p:grpSp>
      <p:sp>
        <p:nvSpPr>
          <p:cNvPr id="178" name="Shape 17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
        <p:nvSpPr>
          <p:cNvPr id="179" name="Shape 179"/>
          <p:cNvSpPr txBox="1"/>
          <p:nvPr/>
        </p:nvSpPr>
        <p:spPr>
          <a:xfrm>
            <a:off x="740675" y="845075"/>
            <a:ext cx="7946100" cy="1087200"/>
          </a:xfrm>
          <a:prstGeom prst="rect">
            <a:avLst/>
          </a:prstGeom>
          <a:noFill/>
          <a:ln>
            <a:noFill/>
          </a:ln>
        </p:spPr>
        <p:txBody>
          <a:bodyPr spcFirstLastPara="1" wrap="square" lIns="91425" tIns="91425" rIns="91425" bIns="91425" anchor="t" anchorCtr="0">
            <a:noAutofit/>
          </a:bodyPr>
          <a:lstStyle/>
          <a:p>
            <a:pPr marL="457200" lvl="0" indent="-355600" rtl="0">
              <a:spcBef>
                <a:spcPts val="0"/>
              </a:spcBef>
              <a:spcAft>
                <a:spcPts val="0"/>
              </a:spcAft>
              <a:buSzPts val="2000"/>
              <a:buFont typeface="Calibri"/>
              <a:buChar char="●"/>
            </a:pPr>
            <a:r>
              <a:rPr lang="en-US" sz="2000">
                <a:solidFill>
                  <a:schemeClr val="dk1"/>
                </a:solidFill>
                <a:latin typeface="Calibri"/>
                <a:ea typeface="Calibri"/>
                <a:cs typeface="Calibri"/>
                <a:sym typeface="Calibri"/>
              </a:rPr>
              <a:t>Prepare PEER awardees for latest academic research trends</a:t>
            </a:r>
            <a:endParaRPr sz="2000">
              <a:latin typeface="Calibri"/>
              <a:ea typeface="Calibri"/>
              <a:cs typeface="Calibri"/>
              <a:sym typeface="Calibri"/>
            </a:endParaRPr>
          </a:p>
          <a:p>
            <a:pPr marL="457200" lvl="0" indent="-355600" rtl="0">
              <a:spcBef>
                <a:spcPts val="0"/>
              </a:spcBef>
              <a:spcAft>
                <a:spcPts val="0"/>
              </a:spcAft>
              <a:buSzPts val="2000"/>
              <a:buFont typeface="Calibri"/>
              <a:buChar char="●"/>
            </a:pPr>
            <a:r>
              <a:rPr lang="en-US" sz="2000">
                <a:solidFill>
                  <a:schemeClr val="dk1"/>
                </a:solidFill>
                <a:latin typeface="Calibri"/>
                <a:ea typeface="Calibri"/>
                <a:cs typeface="Calibri"/>
                <a:sym typeface="Calibri"/>
              </a:rPr>
              <a:t>Increase the visibility of research of PEER Principal Investigators </a:t>
            </a:r>
            <a:endParaRPr sz="2000">
              <a:solidFill>
                <a:schemeClr val="dk1"/>
              </a:solidFill>
              <a:latin typeface="Calibri"/>
              <a:ea typeface="Calibri"/>
              <a:cs typeface="Calibri"/>
              <a:sym typeface="Calibri"/>
            </a:endParaRPr>
          </a:p>
          <a:p>
            <a:pPr marL="457200" lvl="0" indent="-355600" rtl="0">
              <a:spcBef>
                <a:spcPts val="0"/>
              </a:spcBef>
              <a:spcAft>
                <a:spcPts val="0"/>
              </a:spcAft>
              <a:buSzPts val="2000"/>
              <a:buFont typeface="Calibri"/>
              <a:buChar char="●"/>
            </a:pPr>
            <a:r>
              <a:rPr lang="en-US" sz="2000">
                <a:solidFill>
                  <a:schemeClr val="dk1"/>
                </a:solidFill>
                <a:latin typeface="Calibri"/>
                <a:ea typeface="Calibri"/>
                <a:cs typeface="Calibri"/>
                <a:sym typeface="Calibri"/>
              </a:rPr>
              <a:t>Expand networks and enable new opportunities for funding </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99950" y="274650"/>
            <a:ext cx="8582100" cy="11430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3600"/>
              <a:t>PEER Award Agreement</a:t>
            </a:r>
            <a:endParaRPr sz="3600"/>
          </a:p>
          <a:p>
            <a:pPr marL="0" lvl="0" indent="0" rtl="0">
              <a:lnSpc>
                <a:spcPct val="115000"/>
              </a:lnSpc>
              <a:spcBef>
                <a:spcPts val="0"/>
              </a:spcBef>
              <a:spcAft>
                <a:spcPts val="0"/>
              </a:spcAft>
              <a:buClr>
                <a:schemeClr val="dk1"/>
              </a:buClr>
              <a:buSzPts val="1100"/>
              <a:buFont typeface="Arial"/>
              <a:buNone/>
            </a:pPr>
            <a:r>
              <a:rPr lang="en-US" sz="3600"/>
              <a:t>Article VIII - Data Rights and Publications</a:t>
            </a:r>
            <a:endParaRPr sz="3600"/>
          </a:p>
        </p:txBody>
      </p:sp>
      <p:sp>
        <p:nvSpPr>
          <p:cNvPr id="186" name="Shape 186"/>
          <p:cNvSpPr txBox="1">
            <a:spLocks noGrp="1"/>
          </p:cNvSpPr>
          <p:nvPr>
            <p:ph type="body" idx="1"/>
          </p:nvPr>
        </p:nvSpPr>
        <p:spPr>
          <a:xfrm>
            <a:off x="392800" y="1417650"/>
            <a:ext cx="8229600" cy="5303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1600"/>
              <a:t>(a) All data, written materials, photographs, drawings, or other information created or generated under this Subaward (the "Subject Data"), and the copyrights therein in all media and languages throughout the world will be irrevocably assigned to and owned by Subawardee. NAS and the U.S. Government shall have an irrevocable, transferable, royalty-free, non-exclusive worldwide license in all media and languages now or hereafter known to reproduce, disseminate, publish, prepare derivative works in, or otherwise utilize all Subject Data, including without limitation, the right to authorize others to use and disseminate such Subject Data.</a:t>
            </a:r>
            <a:endParaRPr sz="1600"/>
          </a:p>
          <a:p>
            <a:pPr marL="0" lvl="0" indent="0" algn="just" rtl="0">
              <a:lnSpc>
                <a:spcPct val="100000"/>
              </a:lnSpc>
              <a:spcBef>
                <a:spcPts val="0"/>
              </a:spcBef>
              <a:spcAft>
                <a:spcPts val="0"/>
              </a:spcAft>
              <a:buClr>
                <a:schemeClr val="dk1"/>
              </a:buClr>
              <a:buSzPts val="1100"/>
              <a:buFont typeface="Arial"/>
              <a:buNone/>
            </a:pPr>
            <a:endParaRPr sz="1600"/>
          </a:p>
          <a:p>
            <a:pPr marL="0" lvl="0" indent="0" algn="just" rtl="0">
              <a:lnSpc>
                <a:spcPct val="100000"/>
              </a:lnSpc>
              <a:spcBef>
                <a:spcPts val="0"/>
              </a:spcBef>
              <a:spcAft>
                <a:spcPts val="0"/>
              </a:spcAft>
              <a:buNone/>
            </a:pPr>
            <a:r>
              <a:rPr lang="en-US" sz="1600"/>
              <a:t>(b) </a:t>
            </a:r>
            <a:r>
              <a:rPr lang="en-US" sz="1600" b="1"/>
              <a:t>Attribution:</a:t>
            </a:r>
            <a:r>
              <a:rPr lang="en-US" sz="1600"/>
              <a:t> Subawardee shall cite in any published article that such article is derived from the Subject Data funded in whole or part by NAS and USAID under the USAID Prime Award Number AID-OAA-A-11-00012, and that any opinions, findings, conclusions, or recommendations expressed in such article are those of the authors alone, and do not necessarily reflect the views of USAID or NAS.</a:t>
            </a:r>
            <a:endParaRPr sz="1600"/>
          </a:p>
          <a:p>
            <a:pPr marL="0" lvl="0" indent="0" algn="just" rtl="0">
              <a:lnSpc>
                <a:spcPct val="100000"/>
              </a:lnSpc>
              <a:spcBef>
                <a:spcPts val="0"/>
              </a:spcBef>
              <a:spcAft>
                <a:spcPts val="0"/>
              </a:spcAft>
              <a:buClr>
                <a:schemeClr val="dk1"/>
              </a:buClr>
              <a:buSzPts val="1100"/>
              <a:buFont typeface="Arial"/>
              <a:buNone/>
            </a:pPr>
            <a:endParaRPr sz="1600"/>
          </a:p>
          <a:p>
            <a:pPr marL="0" lvl="0" indent="0" algn="just" rtl="0">
              <a:lnSpc>
                <a:spcPct val="100000"/>
              </a:lnSpc>
              <a:spcBef>
                <a:spcPts val="0"/>
              </a:spcBef>
              <a:spcAft>
                <a:spcPts val="0"/>
              </a:spcAft>
              <a:buNone/>
            </a:pPr>
            <a:r>
              <a:rPr lang="en-US" sz="1600"/>
              <a:t>(c) </a:t>
            </a:r>
            <a:r>
              <a:rPr lang="en-US" sz="1600" b="1"/>
              <a:t>Electronic Program Deliverables: </a:t>
            </a:r>
            <a:r>
              <a:rPr lang="en-US" sz="1600"/>
              <a:t>Subawardee shall provide the Senior Program Officer with an electronic copy of all deliverables and any publications produced with project funds.</a:t>
            </a:r>
            <a:endParaRPr sz="1600"/>
          </a:p>
          <a:p>
            <a:pPr marL="0" lvl="0" indent="0" algn="just" rtl="0">
              <a:lnSpc>
                <a:spcPct val="100000"/>
              </a:lnSpc>
              <a:spcBef>
                <a:spcPts val="0"/>
              </a:spcBef>
              <a:spcAft>
                <a:spcPts val="0"/>
              </a:spcAft>
              <a:buClr>
                <a:schemeClr val="dk1"/>
              </a:buClr>
              <a:buSzPts val="1100"/>
              <a:buFont typeface="Arial"/>
              <a:buNone/>
            </a:pPr>
            <a:endParaRPr sz="1600"/>
          </a:p>
          <a:p>
            <a:pPr marL="0" lvl="0" indent="0" algn="just" rtl="0">
              <a:lnSpc>
                <a:spcPct val="100000"/>
              </a:lnSpc>
              <a:spcBef>
                <a:spcPts val="0"/>
              </a:spcBef>
              <a:spcAft>
                <a:spcPts val="0"/>
              </a:spcAft>
              <a:buClr>
                <a:schemeClr val="dk1"/>
              </a:buClr>
              <a:buSzPts val="1100"/>
              <a:buFont typeface="Arial"/>
              <a:buNone/>
            </a:pPr>
            <a:r>
              <a:rPr lang="en-US" sz="1600"/>
              <a:t>(d) </a:t>
            </a:r>
            <a:r>
              <a:rPr lang="en-US" sz="1600" b="1"/>
              <a:t>Submission of Datasets to the Development Data Library: </a:t>
            </a:r>
            <a:r>
              <a:rPr lang="en-US" sz="1600"/>
              <a:t>Subawardee shall submit data under this Subaward to the Development Data Library in accordance to Section M23 of the Standard Provisions for Non-U.S. Nongovernmental Organizations, Attachment C.</a:t>
            </a:r>
            <a:endParaRPr sz="1600"/>
          </a:p>
          <a:p>
            <a:pPr marL="342900" lvl="0" indent="-139700">
              <a:lnSpc>
                <a:spcPct val="100000"/>
              </a:lnSpc>
              <a:spcBef>
                <a:spcPts val="640"/>
              </a:spcBef>
              <a:spcAft>
                <a:spcPts val="0"/>
              </a:spcAft>
              <a:buNone/>
            </a:pPr>
            <a:endParaRPr sz="1600"/>
          </a:p>
        </p:txBody>
      </p:sp>
      <p:sp>
        <p:nvSpPr>
          <p:cNvPr id="187" name="Shape 18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85725" y="1737675"/>
            <a:ext cx="5816700" cy="4526100"/>
          </a:xfrm>
          <a:prstGeom prst="rect">
            <a:avLst/>
          </a:prstGeom>
        </p:spPr>
        <p:txBody>
          <a:bodyPr spcFirstLastPara="1" wrap="square" lIns="91425" tIns="91425" rIns="91425" bIns="91425" anchor="t" anchorCtr="0">
            <a:noAutofit/>
          </a:bodyPr>
          <a:lstStyle/>
          <a:p>
            <a:pPr marL="457200" lvl="0" indent="-444500" rtl="0">
              <a:spcBef>
                <a:spcPts val="640"/>
              </a:spcBef>
              <a:spcAft>
                <a:spcPts val="0"/>
              </a:spcAft>
              <a:buSzPts val="3400"/>
              <a:buAutoNum type="arabicPeriod"/>
            </a:pPr>
            <a:r>
              <a:rPr lang="en-US" sz="3400" dirty="0"/>
              <a:t>Choose a repository for your </a:t>
            </a:r>
            <a:r>
              <a:rPr lang="en-US" sz="3400" dirty="0" smtClean="0"/>
              <a:t>data</a:t>
            </a:r>
          </a:p>
          <a:p>
            <a:pPr marL="457200" lvl="0" indent="-444500" rtl="0">
              <a:spcBef>
                <a:spcPts val="640"/>
              </a:spcBef>
              <a:spcAft>
                <a:spcPts val="0"/>
              </a:spcAft>
              <a:buSzPts val="3400"/>
              <a:buAutoNum type="arabicPeriod"/>
            </a:pPr>
            <a:endParaRPr sz="3400" dirty="0" smtClean="0"/>
          </a:p>
          <a:p>
            <a:pPr marL="457200" lvl="0" indent="-444500" rtl="0">
              <a:spcBef>
                <a:spcPts val="640"/>
              </a:spcBef>
              <a:spcAft>
                <a:spcPts val="0"/>
              </a:spcAft>
              <a:buSzPts val="3400"/>
              <a:buAutoNum type="arabicPeriod"/>
            </a:pPr>
            <a:r>
              <a:rPr lang="en-US" sz="3400" dirty="0" smtClean="0"/>
              <a:t>Create </a:t>
            </a:r>
            <a:r>
              <a:rPr lang="en-US" sz="3400" dirty="0"/>
              <a:t>a short data management plan</a:t>
            </a:r>
            <a:endParaRPr sz="3400" dirty="0"/>
          </a:p>
          <a:p>
            <a:pPr marL="0" lvl="0" indent="0" rtl="0">
              <a:spcBef>
                <a:spcPts val="640"/>
              </a:spcBef>
              <a:spcAft>
                <a:spcPts val="0"/>
              </a:spcAft>
              <a:buNone/>
            </a:pPr>
            <a:endParaRPr sz="3400" dirty="0"/>
          </a:p>
        </p:txBody>
      </p:sp>
      <p:sp>
        <p:nvSpPr>
          <p:cNvPr id="194" name="Shape 194"/>
          <p:cNvSpPr/>
          <p:nvPr/>
        </p:nvSpPr>
        <p:spPr>
          <a:xfrm>
            <a:off x="6327075" y="1966000"/>
            <a:ext cx="603900" cy="3102300"/>
          </a:xfrm>
          <a:prstGeom prst="rightBrace">
            <a:avLst>
              <a:gd name="adj1" fmla="val 37651"/>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txBox="1"/>
          <p:nvPr/>
        </p:nvSpPr>
        <p:spPr>
          <a:xfrm>
            <a:off x="6930975" y="2224650"/>
            <a:ext cx="1519500" cy="30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b="1">
                <a:solidFill>
                  <a:srgbClr val="0000FF"/>
                </a:solidFill>
              </a:rPr>
              <a:t>1st</a:t>
            </a:r>
            <a:r>
              <a:rPr lang="en-US" sz="3400">
                <a:solidFill>
                  <a:srgbClr val="0000FF"/>
                </a:solidFill>
              </a:rPr>
              <a:t> </a:t>
            </a:r>
            <a:r>
              <a:rPr lang="en-US" sz="3400" b="1">
                <a:solidFill>
                  <a:srgbClr val="0000FF"/>
                </a:solidFill>
              </a:rPr>
              <a:t>year </a:t>
            </a:r>
            <a:endParaRPr sz="3400" b="1">
              <a:solidFill>
                <a:srgbClr val="0000FF"/>
              </a:solidFill>
            </a:endParaRPr>
          </a:p>
          <a:p>
            <a:pPr marL="0" lvl="0" indent="0" algn="ctr">
              <a:spcBef>
                <a:spcPts val="0"/>
              </a:spcBef>
              <a:spcAft>
                <a:spcPts val="0"/>
              </a:spcAft>
              <a:buNone/>
            </a:pPr>
            <a:r>
              <a:rPr lang="en-US" sz="3400">
                <a:solidFill>
                  <a:srgbClr val="0000FF"/>
                </a:solidFill>
              </a:rPr>
              <a:t>of your PEER project</a:t>
            </a:r>
            <a:endParaRPr sz="3400">
              <a:solidFill>
                <a:srgbClr val="0000FF"/>
              </a:solidFill>
            </a:endParaRPr>
          </a:p>
        </p:txBody>
      </p:sp>
      <p:sp>
        <p:nvSpPr>
          <p:cNvPr id="196" name="Shape 19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
        <p:nvSpPr>
          <p:cNvPr id="197" name="Shape 197"/>
          <p:cNvSpPr txBox="1">
            <a:spLocks noGrp="1"/>
          </p:cNvSpPr>
          <p:nvPr>
            <p:ph type="title"/>
          </p:nvPr>
        </p:nvSpPr>
        <p:spPr>
          <a:xfrm>
            <a:off x="457200" y="14918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Data Management </a:t>
            </a:r>
            <a:endParaRPr/>
          </a:p>
          <a:p>
            <a:pPr marL="0" lvl="0" indent="0" rtl="0">
              <a:spcBef>
                <a:spcPts val="0"/>
              </a:spcBef>
              <a:spcAft>
                <a:spcPts val="0"/>
              </a:spcAft>
              <a:buNone/>
            </a:pPr>
            <a:r>
              <a:rPr lang="en-US"/>
              <a:t>for the PEER Program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14918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Data and Publication Sharing </a:t>
            </a:r>
            <a:endParaRPr/>
          </a:p>
          <a:p>
            <a:pPr marL="0" lvl="0" indent="0">
              <a:spcBef>
                <a:spcPts val="0"/>
              </a:spcBef>
              <a:spcAft>
                <a:spcPts val="0"/>
              </a:spcAft>
              <a:buNone/>
            </a:pPr>
            <a:r>
              <a:rPr lang="en-US"/>
              <a:t>for the PEER Program</a:t>
            </a:r>
            <a:endParaRPr/>
          </a:p>
        </p:txBody>
      </p:sp>
      <p:sp>
        <p:nvSpPr>
          <p:cNvPr id="204" name="Shape 204"/>
          <p:cNvSpPr txBox="1">
            <a:spLocks noGrp="1"/>
          </p:cNvSpPr>
          <p:nvPr>
            <p:ph type="body" idx="1"/>
          </p:nvPr>
        </p:nvSpPr>
        <p:spPr>
          <a:xfrm>
            <a:off x="723250" y="1292200"/>
            <a:ext cx="6187200" cy="5064000"/>
          </a:xfrm>
          <a:prstGeom prst="rect">
            <a:avLst/>
          </a:prstGeom>
        </p:spPr>
        <p:txBody>
          <a:bodyPr spcFirstLastPara="1" wrap="square" lIns="91425" tIns="91425" rIns="91425" bIns="91425" anchor="t" anchorCtr="0">
            <a:noAutofit/>
          </a:bodyPr>
          <a:lstStyle/>
          <a:p>
            <a:pPr marL="457200" lvl="0" indent="-444500" rtl="0">
              <a:spcBef>
                <a:spcPts val="640"/>
              </a:spcBef>
              <a:spcAft>
                <a:spcPts val="0"/>
              </a:spcAft>
              <a:buSzPts val="3400"/>
              <a:buAutoNum type="arabicPeriod" startAt="3"/>
            </a:pPr>
            <a:r>
              <a:rPr lang="en-US" sz="3400" dirty="0"/>
              <a:t>Submit data to a repository and link to USAID’s Development Data Library (DDL</a:t>
            </a:r>
            <a:r>
              <a:rPr lang="en-US" sz="3400" dirty="0" smtClean="0"/>
              <a:t>)</a:t>
            </a:r>
            <a:endParaRPr lang="en-US" sz="3400" dirty="0"/>
          </a:p>
          <a:p>
            <a:pPr marL="457200" lvl="0" indent="-444500" rtl="0">
              <a:spcBef>
                <a:spcPts val="640"/>
              </a:spcBef>
              <a:spcAft>
                <a:spcPts val="0"/>
              </a:spcAft>
              <a:buSzPts val="3400"/>
              <a:buAutoNum type="arabicPeriod" startAt="3"/>
            </a:pPr>
            <a:endParaRPr sz="3400" dirty="0" smtClean="0"/>
          </a:p>
          <a:p>
            <a:pPr marL="457200" lvl="0" indent="-444500">
              <a:spcBef>
                <a:spcPts val="640"/>
              </a:spcBef>
              <a:spcAft>
                <a:spcPts val="0"/>
              </a:spcAft>
              <a:buSzPts val="3400"/>
              <a:buAutoNum type="arabicPeriod" startAt="3"/>
            </a:pPr>
            <a:r>
              <a:rPr lang="en-US" sz="3400" dirty="0" smtClean="0"/>
              <a:t>Submit </a:t>
            </a:r>
            <a:r>
              <a:rPr lang="en-US" sz="3400" dirty="0"/>
              <a:t>any publication author’s manuscripts to USAID’s document platform - the Development Experience Clearinghouse (DEC)</a:t>
            </a:r>
            <a:endParaRPr sz="3400" dirty="0"/>
          </a:p>
        </p:txBody>
      </p:sp>
      <p:sp>
        <p:nvSpPr>
          <p:cNvPr id="205" name="Shape 205"/>
          <p:cNvSpPr/>
          <p:nvPr/>
        </p:nvSpPr>
        <p:spPr>
          <a:xfrm>
            <a:off x="6790875" y="1455975"/>
            <a:ext cx="719100" cy="4938900"/>
          </a:xfrm>
          <a:prstGeom prst="rightBrace">
            <a:avLst>
              <a:gd name="adj1" fmla="val 86496"/>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
        <p:nvSpPr>
          <p:cNvPr id="207" name="Shape 207"/>
          <p:cNvSpPr txBox="1"/>
          <p:nvPr/>
        </p:nvSpPr>
        <p:spPr>
          <a:xfrm>
            <a:off x="7357700" y="2141950"/>
            <a:ext cx="1557600" cy="30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b="1">
                <a:solidFill>
                  <a:srgbClr val="0000FF"/>
                </a:solidFill>
              </a:rPr>
              <a:t>Year 2-3</a:t>
            </a:r>
            <a:r>
              <a:rPr lang="en-US" sz="3400">
                <a:solidFill>
                  <a:srgbClr val="0000FF"/>
                </a:solidFill>
              </a:rPr>
              <a:t> </a:t>
            </a:r>
            <a:endParaRPr sz="3400">
              <a:solidFill>
                <a:srgbClr val="0000FF"/>
              </a:solidFill>
            </a:endParaRPr>
          </a:p>
          <a:p>
            <a:pPr marL="0" lvl="0" indent="0" algn="ctr" rtl="0">
              <a:spcBef>
                <a:spcPts val="0"/>
              </a:spcBef>
              <a:spcAft>
                <a:spcPts val="0"/>
              </a:spcAft>
              <a:buNone/>
            </a:pPr>
            <a:r>
              <a:rPr lang="en-US" sz="3400">
                <a:solidFill>
                  <a:srgbClr val="0000FF"/>
                </a:solidFill>
              </a:rPr>
              <a:t>of your PEER project</a:t>
            </a:r>
            <a:endParaRPr sz="34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81075" y="1141000"/>
            <a:ext cx="9009300" cy="7515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3000"/>
              <a:t>Choose a data repository where your data will be seen</a:t>
            </a:r>
            <a:endParaRPr sz="2400"/>
          </a:p>
          <a:p>
            <a:pPr marL="0" lvl="0" indent="0" algn="ctr" rtl="0">
              <a:spcBef>
                <a:spcPts val="640"/>
              </a:spcBef>
              <a:spcAft>
                <a:spcPts val="0"/>
              </a:spcAft>
              <a:buNone/>
            </a:pPr>
            <a:endParaRPr sz="2400"/>
          </a:p>
        </p:txBody>
      </p:sp>
      <p:grpSp>
        <p:nvGrpSpPr>
          <p:cNvPr id="214" name="Shape 214"/>
          <p:cNvGrpSpPr/>
          <p:nvPr/>
        </p:nvGrpSpPr>
        <p:grpSpPr>
          <a:xfrm>
            <a:off x="6232453" y="1968706"/>
            <a:ext cx="2156470" cy="2006798"/>
            <a:chOff x="5700000" y="2169076"/>
            <a:chExt cx="2986800" cy="2707499"/>
          </a:xfrm>
        </p:grpSpPr>
        <p:pic>
          <p:nvPicPr>
            <p:cNvPr id="215" name="Shape 215"/>
            <p:cNvPicPr preferRelativeResize="0"/>
            <p:nvPr/>
          </p:nvPicPr>
          <p:blipFill>
            <a:blip r:embed="rId3">
              <a:alphaModFix/>
            </a:blip>
            <a:stretch>
              <a:fillRect/>
            </a:stretch>
          </p:blipFill>
          <p:spPr>
            <a:xfrm>
              <a:off x="5700000" y="2169076"/>
              <a:ext cx="2986799" cy="1956001"/>
            </a:xfrm>
            <a:prstGeom prst="rect">
              <a:avLst/>
            </a:prstGeom>
            <a:noFill/>
            <a:ln>
              <a:noFill/>
            </a:ln>
          </p:spPr>
        </p:pic>
        <p:sp>
          <p:nvSpPr>
            <p:cNvPr id="216" name="Shape 216"/>
            <p:cNvSpPr txBox="1"/>
            <p:nvPr/>
          </p:nvSpPr>
          <p:spPr>
            <a:xfrm>
              <a:off x="5700000" y="4125075"/>
              <a:ext cx="29868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latin typeface="Cambria"/>
                  <a:ea typeface="Cambria"/>
                  <a:cs typeface="Cambria"/>
                  <a:sym typeface="Cambria"/>
                </a:rPr>
                <a:t>General Data:</a:t>
              </a:r>
              <a:endParaRPr sz="1800" b="1">
                <a:solidFill>
                  <a:schemeClr val="dk1"/>
                </a:solidFill>
                <a:latin typeface="Cambria"/>
                <a:ea typeface="Cambria"/>
                <a:cs typeface="Cambria"/>
                <a:sym typeface="Cambria"/>
              </a:endParaRPr>
            </a:p>
            <a:p>
              <a:pPr marL="0" lvl="0" indent="0" algn="ctr" rtl="0">
                <a:spcBef>
                  <a:spcPts val="0"/>
                </a:spcBef>
                <a:spcAft>
                  <a:spcPts val="0"/>
                </a:spcAft>
                <a:buNone/>
              </a:pPr>
              <a:r>
                <a:rPr lang="en-US" sz="1800" b="1">
                  <a:solidFill>
                    <a:schemeClr val="dk1"/>
                  </a:solidFill>
                  <a:latin typeface="Cambria"/>
                  <a:ea typeface="Cambria"/>
                  <a:cs typeface="Cambria"/>
                  <a:sym typeface="Cambria"/>
                </a:rPr>
                <a:t>dataverse.harvard.edu</a:t>
              </a:r>
              <a:endParaRPr sz="1800" b="1"/>
            </a:p>
          </p:txBody>
        </p:sp>
      </p:grpSp>
      <p:grpSp>
        <p:nvGrpSpPr>
          <p:cNvPr id="217" name="Shape 217"/>
          <p:cNvGrpSpPr/>
          <p:nvPr/>
        </p:nvGrpSpPr>
        <p:grpSpPr>
          <a:xfrm>
            <a:off x="4599594" y="4353399"/>
            <a:ext cx="2398633" cy="1885740"/>
            <a:chOff x="457050" y="2370275"/>
            <a:chExt cx="3243150" cy="2506300"/>
          </a:xfrm>
        </p:grpSpPr>
        <p:pic>
          <p:nvPicPr>
            <p:cNvPr id="218" name="Shape 218"/>
            <p:cNvPicPr preferRelativeResize="0"/>
            <p:nvPr/>
          </p:nvPicPr>
          <p:blipFill>
            <a:blip r:embed="rId4">
              <a:alphaModFix/>
            </a:blip>
            <a:stretch>
              <a:fillRect/>
            </a:stretch>
          </p:blipFill>
          <p:spPr>
            <a:xfrm>
              <a:off x="457200" y="2370275"/>
              <a:ext cx="3243000" cy="1812658"/>
            </a:xfrm>
            <a:prstGeom prst="rect">
              <a:avLst/>
            </a:prstGeom>
            <a:noFill/>
            <a:ln>
              <a:noFill/>
            </a:ln>
          </p:spPr>
        </p:pic>
        <p:sp>
          <p:nvSpPr>
            <p:cNvPr id="219" name="Shape 219"/>
            <p:cNvSpPr txBox="1"/>
            <p:nvPr/>
          </p:nvSpPr>
          <p:spPr>
            <a:xfrm>
              <a:off x="457050" y="4125075"/>
              <a:ext cx="32430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latin typeface="Cambria"/>
                  <a:ea typeface="Cambria"/>
                  <a:cs typeface="Cambria"/>
                  <a:sym typeface="Cambria"/>
                </a:rPr>
                <a:t>General Data:</a:t>
              </a:r>
              <a:endParaRPr sz="1800" b="1">
                <a:solidFill>
                  <a:schemeClr val="dk1"/>
                </a:solidFill>
                <a:latin typeface="Cambria"/>
                <a:ea typeface="Cambria"/>
                <a:cs typeface="Cambria"/>
                <a:sym typeface="Cambria"/>
              </a:endParaRPr>
            </a:p>
            <a:p>
              <a:pPr marL="0" lvl="0" indent="0" algn="ctr" rtl="0">
                <a:spcBef>
                  <a:spcPts val="0"/>
                </a:spcBef>
                <a:spcAft>
                  <a:spcPts val="0"/>
                </a:spcAft>
                <a:buNone/>
              </a:pPr>
              <a:r>
                <a:rPr lang="en-US" sz="1800" b="1">
                  <a:solidFill>
                    <a:schemeClr val="dk1"/>
                  </a:solidFill>
                  <a:latin typeface="Cambria"/>
                  <a:ea typeface="Cambria"/>
                  <a:cs typeface="Cambria"/>
                  <a:sym typeface="Cambria"/>
                </a:rPr>
                <a:t>datadryad.org</a:t>
              </a:r>
              <a:endParaRPr sz="1800" b="1"/>
            </a:p>
          </p:txBody>
        </p:sp>
      </p:grpSp>
      <p:grpSp>
        <p:nvGrpSpPr>
          <p:cNvPr id="220" name="Shape 220"/>
          <p:cNvGrpSpPr/>
          <p:nvPr/>
        </p:nvGrpSpPr>
        <p:grpSpPr>
          <a:xfrm>
            <a:off x="1920702" y="3863750"/>
            <a:ext cx="2262036" cy="2760200"/>
            <a:chOff x="3354014" y="3716050"/>
            <a:chExt cx="2262036" cy="2760200"/>
          </a:xfrm>
        </p:grpSpPr>
        <p:pic>
          <p:nvPicPr>
            <p:cNvPr id="221" name="Shape 221"/>
            <p:cNvPicPr preferRelativeResize="0"/>
            <p:nvPr/>
          </p:nvPicPr>
          <p:blipFill>
            <a:blip r:embed="rId5">
              <a:alphaModFix/>
            </a:blip>
            <a:stretch>
              <a:fillRect/>
            </a:stretch>
          </p:blipFill>
          <p:spPr>
            <a:xfrm>
              <a:off x="3354014" y="3716050"/>
              <a:ext cx="2261925" cy="2261925"/>
            </a:xfrm>
            <a:prstGeom prst="rect">
              <a:avLst/>
            </a:prstGeom>
            <a:noFill/>
            <a:ln>
              <a:noFill/>
            </a:ln>
          </p:spPr>
        </p:pic>
        <p:sp>
          <p:nvSpPr>
            <p:cNvPr id="222" name="Shape 222"/>
            <p:cNvSpPr txBox="1"/>
            <p:nvPr/>
          </p:nvSpPr>
          <p:spPr>
            <a:xfrm>
              <a:off x="3354050" y="5781150"/>
              <a:ext cx="22620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latin typeface="Cambria"/>
                  <a:ea typeface="Cambria"/>
                  <a:cs typeface="Cambria"/>
                  <a:sym typeface="Cambria"/>
                </a:rPr>
                <a:t>Earth Science:</a:t>
              </a:r>
              <a:endParaRPr sz="1800" b="1">
                <a:solidFill>
                  <a:schemeClr val="dk1"/>
                </a:solidFill>
                <a:latin typeface="Cambria"/>
                <a:ea typeface="Cambria"/>
                <a:cs typeface="Cambria"/>
                <a:sym typeface="Cambria"/>
              </a:endParaRPr>
            </a:p>
            <a:p>
              <a:pPr marL="0" lvl="0" indent="0" algn="ctr" rtl="0">
                <a:spcBef>
                  <a:spcPts val="0"/>
                </a:spcBef>
                <a:spcAft>
                  <a:spcPts val="0"/>
                </a:spcAft>
                <a:buNone/>
              </a:pPr>
              <a:r>
                <a:rPr lang="en-US" sz="1800" b="1">
                  <a:solidFill>
                    <a:schemeClr val="dk1"/>
                  </a:solidFill>
                  <a:latin typeface="Cambria"/>
                  <a:ea typeface="Cambria"/>
                  <a:cs typeface="Cambria"/>
                  <a:sym typeface="Cambria"/>
                </a:rPr>
                <a:t>www.pangaea.de</a:t>
              </a:r>
              <a:endParaRPr sz="1800" b="1"/>
            </a:p>
          </p:txBody>
        </p:sp>
      </p:grpSp>
      <p:sp>
        <p:nvSpPr>
          <p:cNvPr id="223" name="Shape 22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pic>
        <p:nvPicPr>
          <p:cNvPr id="224" name="Shape 224"/>
          <p:cNvPicPr preferRelativeResize="0"/>
          <p:nvPr/>
        </p:nvPicPr>
        <p:blipFill>
          <a:blip r:embed="rId6">
            <a:alphaModFix/>
          </a:blip>
          <a:stretch>
            <a:fillRect/>
          </a:stretch>
        </p:blipFill>
        <p:spPr>
          <a:xfrm>
            <a:off x="457188" y="2754113"/>
            <a:ext cx="4810125" cy="704850"/>
          </a:xfrm>
          <a:prstGeom prst="rect">
            <a:avLst/>
          </a:prstGeom>
          <a:noFill/>
          <a:ln>
            <a:noFill/>
          </a:ln>
        </p:spPr>
      </p:pic>
      <p:pic>
        <p:nvPicPr>
          <p:cNvPr id="225" name="Shape 225"/>
          <p:cNvPicPr preferRelativeResize="0"/>
          <p:nvPr/>
        </p:nvPicPr>
        <p:blipFill>
          <a:blip r:embed="rId7">
            <a:alphaModFix/>
          </a:blip>
          <a:stretch>
            <a:fillRect/>
          </a:stretch>
        </p:blipFill>
        <p:spPr>
          <a:xfrm>
            <a:off x="564175" y="2030225"/>
            <a:ext cx="2276475" cy="723900"/>
          </a:xfrm>
          <a:prstGeom prst="rect">
            <a:avLst/>
          </a:prstGeom>
          <a:noFill/>
          <a:ln>
            <a:noFill/>
          </a:ln>
        </p:spPr>
      </p:pic>
      <p:sp>
        <p:nvSpPr>
          <p:cNvPr id="226" name="Shape 226"/>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1: Choose a Repository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262550" y="1028800"/>
            <a:ext cx="4224900" cy="5692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2000" dirty="0"/>
              <a:t>How do I know if a repository is good?</a:t>
            </a:r>
            <a:endParaRPr sz="2000" dirty="0"/>
          </a:p>
          <a:p>
            <a:pPr marL="457200" lvl="0" indent="-349250" rtl="0">
              <a:lnSpc>
                <a:spcPct val="100000"/>
              </a:lnSpc>
              <a:spcBef>
                <a:spcPts val="0"/>
              </a:spcBef>
              <a:spcAft>
                <a:spcPts val="0"/>
              </a:spcAft>
              <a:buSzPts val="1900"/>
              <a:buFont typeface="Calibri"/>
              <a:buAutoNum type="arabicPeriod"/>
            </a:pPr>
            <a:r>
              <a:rPr lang="en-US" sz="1900" dirty="0"/>
              <a:t>Has a long term data management plan</a:t>
            </a:r>
            <a:endParaRPr sz="1900" dirty="0"/>
          </a:p>
          <a:p>
            <a:pPr marL="457200" lvl="0" indent="-349250" rtl="0">
              <a:lnSpc>
                <a:spcPct val="100000"/>
              </a:lnSpc>
              <a:spcBef>
                <a:spcPts val="0"/>
              </a:spcBef>
              <a:spcAft>
                <a:spcPts val="0"/>
              </a:spcAft>
              <a:buSzPts val="1900"/>
              <a:buFont typeface="Calibri"/>
              <a:buAutoNum type="arabicPeriod"/>
            </a:pPr>
            <a:r>
              <a:rPr lang="en-US" sz="1900" dirty="0"/>
              <a:t>Has a commitment to preserving your data or preservation plan (in mission statement or terms of service)</a:t>
            </a:r>
            <a:endParaRPr sz="1900" dirty="0">
              <a:solidFill>
                <a:srgbClr val="222222"/>
              </a:solidFill>
              <a:highlight>
                <a:srgbClr val="FFFFFF"/>
              </a:highlight>
            </a:endParaRPr>
          </a:p>
          <a:p>
            <a:pPr marL="457200" lvl="0" indent="-349250" rtl="0">
              <a:lnSpc>
                <a:spcPct val="100000"/>
              </a:lnSpc>
              <a:spcBef>
                <a:spcPts val="0"/>
              </a:spcBef>
              <a:spcAft>
                <a:spcPts val="0"/>
              </a:spcAft>
              <a:buSzPts val="1900"/>
              <a:buFont typeface="Calibri"/>
              <a:buAutoNum type="arabicPeriod"/>
            </a:pPr>
            <a:r>
              <a:rPr lang="en-US" sz="1900" dirty="0">
                <a:solidFill>
                  <a:srgbClr val="222222"/>
                </a:solidFill>
                <a:highlight>
                  <a:srgbClr val="FFFFFF"/>
                </a:highlight>
              </a:rPr>
              <a:t>Provides a persistent identifier (ideally DOI) and a URL to the data </a:t>
            </a:r>
            <a:endParaRPr sz="1900" b="1" u="sng" dirty="0">
              <a:solidFill>
                <a:srgbClr val="34529A"/>
              </a:solidFill>
              <a:highlight>
                <a:srgbClr val="FFFFFF"/>
              </a:highlight>
              <a:hlinkClick r:id="rId3"/>
            </a:endParaRPr>
          </a:p>
          <a:p>
            <a:pPr marL="457200" lvl="0" indent="-349250" rtl="0">
              <a:lnSpc>
                <a:spcPct val="100000"/>
              </a:lnSpc>
              <a:spcBef>
                <a:spcPts val="0"/>
              </a:spcBef>
              <a:spcAft>
                <a:spcPts val="0"/>
              </a:spcAft>
              <a:buClr>
                <a:srgbClr val="222222"/>
              </a:buClr>
              <a:buSzPts val="1900"/>
              <a:buFont typeface="Calibri"/>
              <a:buAutoNum type="arabicPeriod"/>
            </a:pPr>
            <a:r>
              <a:rPr lang="en-US" sz="1900" dirty="0">
                <a:solidFill>
                  <a:srgbClr val="222222"/>
                </a:solidFill>
                <a:highlight>
                  <a:srgbClr val="FFFFFF"/>
                </a:highlight>
              </a:rPr>
              <a:t>Has data citation guidelines to ensure you get credit for your work.</a:t>
            </a:r>
            <a:endParaRPr sz="1900" dirty="0"/>
          </a:p>
          <a:p>
            <a:pPr marL="457200" lvl="0" indent="-349250" rtl="0">
              <a:lnSpc>
                <a:spcPct val="100000"/>
              </a:lnSpc>
              <a:spcBef>
                <a:spcPts val="0"/>
              </a:spcBef>
              <a:spcAft>
                <a:spcPts val="0"/>
              </a:spcAft>
              <a:buClr>
                <a:srgbClr val="222222"/>
              </a:buClr>
              <a:buSzPts val="1900"/>
              <a:buAutoNum type="arabicPeriod"/>
            </a:pPr>
            <a:r>
              <a:rPr lang="en-US" sz="1900" dirty="0"/>
              <a:t>Makes data widely available and free for public use with clear licensing and use terms,</a:t>
            </a:r>
            <a:r>
              <a:rPr lang="en-US" sz="1900" b="1" u="sng" dirty="0">
                <a:solidFill>
                  <a:srgbClr val="34529A"/>
                </a:solidFill>
                <a:highlight>
                  <a:srgbClr val="FFFFFF"/>
                </a:highlight>
                <a:hlinkClick r:id="rId4"/>
              </a:rPr>
              <a:t> CC-0</a:t>
            </a:r>
            <a:r>
              <a:rPr lang="en-US" sz="1900" b="1" dirty="0">
                <a:solidFill>
                  <a:srgbClr val="2A2A2A"/>
                </a:solidFill>
                <a:highlight>
                  <a:srgbClr val="FFFFFF"/>
                </a:highlight>
              </a:rPr>
              <a:t> or</a:t>
            </a:r>
            <a:r>
              <a:rPr lang="en-US" sz="1900" b="1" u="sng" dirty="0">
                <a:solidFill>
                  <a:srgbClr val="34529A"/>
                </a:solidFill>
                <a:highlight>
                  <a:srgbClr val="FFFFFF"/>
                </a:highlight>
                <a:hlinkClick r:id="rId3"/>
              </a:rPr>
              <a:t> CC-BY </a:t>
            </a:r>
            <a:r>
              <a:rPr lang="en-US" sz="1900" dirty="0">
                <a:solidFill>
                  <a:schemeClr val="tx1"/>
                </a:solidFill>
                <a:uFill>
                  <a:noFill/>
                </a:uFill>
              </a:rPr>
              <a:t>licenses recommended</a:t>
            </a:r>
            <a:endParaRPr sz="1900" dirty="0">
              <a:solidFill>
                <a:schemeClr val="tx1"/>
              </a:solidFill>
              <a:highlight>
                <a:srgbClr val="FFFFFF"/>
              </a:highlight>
            </a:endParaRPr>
          </a:p>
          <a:p>
            <a:pPr marL="457200" lvl="0" indent="-349250" rtl="0">
              <a:lnSpc>
                <a:spcPct val="100000"/>
              </a:lnSpc>
              <a:spcBef>
                <a:spcPts val="0"/>
              </a:spcBef>
              <a:spcAft>
                <a:spcPts val="0"/>
              </a:spcAft>
              <a:buClr>
                <a:srgbClr val="222222"/>
              </a:buClr>
              <a:buSzPts val="1900"/>
              <a:buFont typeface="Calibri"/>
              <a:buAutoNum type="arabicPeriod"/>
            </a:pPr>
            <a:r>
              <a:rPr lang="en-US" sz="1900" dirty="0">
                <a:solidFill>
                  <a:srgbClr val="222222"/>
                </a:solidFill>
                <a:highlight>
                  <a:srgbClr val="FFFFFF"/>
                </a:highlight>
              </a:rPr>
              <a:t>Allows wide sharing of metadata</a:t>
            </a:r>
            <a:endParaRPr sz="1900" dirty="0">
              <a:solidFill>
                <a:srgbClr val="222222"/>
              </a:solidFill>
              <a:highlight>
                <a:srgbClr val="FFFFFF"/>
              </a:highlight>
            </a:endParaRPr>
          </a:p>
          <a:p>
            <a:pPr marL="0" lvl="0" indent="0" rtl="0">
              <a:lnSpc>
                <a:spcPct val="100000"/>
              </a:lnSpc>
              <a:spcBef>
                <a:spcPts val="0"/>
              </a:spcBef>
              <a:spcAft>
                <a:spcPts val="0"/>
              </a:spcAft>
              <a:buNone/>
            </a:pPr>
            <a:endParaRPr sz="1900" dirty="0">
              <a:solidFill>
                <a:srgbClr val="222222"/>
              </a:solidFill>
              <a:highlight>
                <a:srgbClr val="FFFFFF"/>
              </a:highlight>
            </a:endParaRPr>
          </a:p>
          <a:p>
            <a:pPr marL="0" lvl="0" indent="0" rtl="0">
              <a:lnSpc>
                <a:spcPct val="100000"/>
              </a:lnSpc>
              <a:spcBef>
                <a:spcPts val="0"/>
              </a:spcBef>
              <a:spcAft>
                <a:spcPts val="0"/>
              </a:spcAft>
              <a:buNone/>
            </a:pPr>
            <a:r>
              <a:rPr lang="en-US" sz="1900" dirty="0">
                <a:solidFill>
                  <a:srgbClr val="222222"/>
                </a:solidFill>
                <a:highlight>
                  <a:srgbClr val="FFFFFF"/>
                </a:highlight>
              </a:rPr>
              <a:t>For further guidance, see the </a:t>
            </a:r>
            <a:r>
              <a:rPr lang="en-US" sz="1900" u="sng" dirty="0">
                <a:solidFill>
                  <a:schemeClr val="hlink"/>
                </a:solidFill>
                <a:hlinkClick r:id="rId5"/>
              </a:rPr>
              <a:t>Development Data Overview </a:t>
            </a:r>
            <a:endParaRPr sz="1900" dirty="0">
              <a:solidFill>
                <a:srgbClr val="222222"/>
              </a:solidFill>
              <a:highlight>
                <a:srgbClr val="FFFFFF"/>
              </a:highlight>
            </a:endParaRPr>
          </a:p>
        </p:txBody>
      </p:sp>
      <p:sp>
        <p:nvSpPr>
          <p:cNvPr id="233" name="Shape 23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
        <p:nvSpPr>
          <p:cNvPr id="234" name="Shape 23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165100">
              <a:spcBef>
                <a:spcPts val="560"/>
              </a:spcBef>
              <a:spcAft>
                <a:spcPts val="0"/>
              </a:spcAft>
              <a:buNone/>
            </a:pPr>
            <a:endParaRPr/>
          </a:p>
        </p:txBody>
      </p:sp>
      <p:pic>
        <p:nvPicPr>
          <p:cNvPr id="235" name="Shape 235"/>
          <p:cNvPicPr preferRelativeResize="0"/>
          <p:nvPr/>
        </p:nvPicPr>
        <p:blipFill>
          <a:blip r:embed="rId6">
            <a:alphaModFix/>
          </a:blip>
          <a:stretch>
            <a:fillRect/>
          </a:stretch>
        </p:blipFill>
        <p:spPr>
          <a:xfrm>
            <a:off x="4591400" y="994200"/>
            <a:ext cx="4446450" cy="5452299"/>
          </a:xfrm>
          <a:prstGeom prst="rect">
            <a:avLst/>
          </a:prstGeom>
          <a:noFill/>
          <a:ln>
            <a:noFill/>
          </a:ln>
        </p:spPr>
      </p:pic>
      <p:cxnSp>
        <p:nvCxnSpPr>
          <p:cNvPr id="236" name="Shape 236"/>
          <p:cNvCxnSpPr/>
          <p:nvPr/>
        </p:nvCxnSpPr>
        <p:spPr>
          <a:xfrm rot="10800000" flipH="1">
            <a:off x="3851250" y="3059775"/>
            <a:ext cx="1064100" cy="243000"/>
          </a:xfrm>
          <a:prstGeom prst="straightConnector1">
            <a:avLst/>
          </a:prstGeom>
          <a:noFill/>
          <a:ln w="19050" cap="flat" cmpd="sng">
            <a:solidFill>
              <a:schemeClr val="dk2"/>
            </a:solidFill>
            <a:prstDash val="solid"/>
            <a:round/>
            <a:headEnd type="none" w="med" len="med"/>
            <a:tailEnd type="triangle" w="med" len="med"/>
          </a:ln>
        </p:spPr>
      </p:cxnSp>
      <p:cxnSp>
        <p:nvCxnSpPr>
          <p:cNvPr id="237" name="Shape 237"/>
          <p:cNvCxnSpPr/>
          <p:nvPr/>
        </p:nvCxnSpPr>
        <p:spPr>
          <a:xfrm>
            <a:off x="3828125" y="3881025"/>
            <a:ext cx="1075500" cy="173400"/>
          </a:xfrm>
          <a:prstGeom prst="straightConnector1">
            <a:avLst/>
          </a:prstGeom>
          <a:noFill/>
          <a:ln w="19050" cap="flat" cmpd="sng">
            <a:solidFill>
              <a:schemeClr val="dk2"/>
            </a:solidFill>
            <a:prstDash val="solid"/>
            <a:round/>
            <a:headEnd type="none" w="med" len="med"/>
            <a:tailEnd type="triangle" w="med" len="med"/>
          </a:ln>
        </p:spPr>
      </p:cxnSp>
      <p:sp>
        <p:nvSpPr>
          <p:cNvPr id="238" name="Shape 238"/>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1: Choose a Repository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457200" y="1417650"/>
            <a:ext cx="8229600" cy="1260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3000"/>
              <a:t>A good opportunity to work with your US partner colleagues</a:t>
            </a:r>
            <a:endParaRPr sz="3000"/>
          </a:p>
          <a:p>
            <a:pPr marL="0" lvl="0" indent="0" rtl="0">
              <a:spcBef>
                <a:spcPts val="640"/>
              </a:spcBef>
              <a:spcAft>
                <a:spcPts val="0"/>
              </a:spcAft>
              <a:buNone/>
            </a:pPr>
            <a:endParaRPr sz="2400"/>
          </a:p>
        </p:txBody>
      </p:sp>
      <p:pic>
        <p:nvPicPr>
          <p:cNvPr id="245" name="Shape 245"/>
          <p:cNvPicPr preferRelativeResize="0"/>
          <p:nvPr/>
        </p:nvPicPr>
        <p:blipFill>
          <a:blip r:embed="rId3">
            <a:alphaModFix/>
          </a:blip>
          <a:stretch>
            <a:fillRect/>
          </a:stretch>
        </p:blipFill>
        <p:spPr>
          <a:xfrm>
            <a:off x="1700925" y="2766500"/>
            <a:ext cx="5742150" cy="3732400"/>
          </a:xfrm>
          <a:prstGeom prst="rect">
            <a:avLst/>
          </a:prstGeom>
          <a:noFill/>
          <a:ln>
            <a:noFill/>
          </a:ln>
        </p:spPr>
      </p:pic>
      <p:sp>
        <p:nvSpPr>
          <p:cNvPr id="246" name="Shape 24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
        <p:nvSpPr>
          <p:cNvPr id="247" name="Shape 247"/>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1: Choose a Repository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50075" y="1868050"/>
            <a:ext cx="4037400" cy="485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a:t>1 or 2 page document:</a:t>
            </a:r>
            <a:endParaRPr sz="3000"/>
          </a:p>
          <a:p>
            <a:pPr marL="457200" lvl="0" indent="-381000" rtl="0">
              <a:spcBef>
                <a:spcPts val="0"/>
              </a:spcBef>
              <a:spcAft>
                <a:spcPts val="0"/>
              </a:spcAft>
              <a:buSzPts val="2400"/>
              <a:buChar char="•"/>
            </a:pPr>
            <a:r>
              <a:rPr lang="en-US" sz="2400"/>
              <a:t>how you will handle your data as it is collected</a:t>
            </a:r>
            <a:endParaRPr sz="2400"/>
          </a:p>
          <a:p>
            <a:pPr marL="457200" lvl="0" indent="-381000" rtl="0">
              <a:spcBef>
                <a:spcPts val="0"/>
              </a:spcBef>
              <a:spcAft>
                <a:spcPts val="0"/>
              </a:spcAft>
              <a:buSzPts val="2400"/>
              <a:buChar char="•"/>
            </a:pPr>
            <a:r>
              <a:rPr lang="en-US" sz="2400"/>
              <a:t>how you handle data after research project ends</a:t>
            </a:r>
            <a:endParaRPr sz="2400"/>
          </a:p>
          <a:p>
            <a:pPr marL="0" lvl="0" indent="0" rtl="0">
              <a:spcBef>
                <a:spcPts val="0"/>
              </a:spcBef>
              <a:spcAft>
                <a:spcPts val="0"/>
              </a:spcAft>
              <a:buNone/>
            </a:pPr>
            <a:endParaRPr sz="2400"/>
          </a:p>
          <a:p>
            <a:pPr marL="0" lvl="0" indent="0" rtl="0">
              <a:spcBef>
                <a:spcPts val="0"/>
              </a:spcBef>
              <a:spcAft>
                <a:spcPts val="0"/>
              </a:spcAft>
              <a:buNone/>
            </a:pPr>
            <a:r>
              <a:rPr lang="en-US" sz="3000"/>
              <a:t>Submitted with PEER year 1 annual report</a:t>
            </a:r>
            <a:endParaRPr sz="3000"/>
          </a:p>
          <a:p>
            <a:pPr marL="0" lvl="0" indent="0" rtl="0">
              <a:spcBef>
                <a:spcPts val="0"/>
              </a:spcBef>
              <a:spcAft>
                <a:spcPts val="0"/>
              </a:spcAft>
              <a:buNone/>
            </a:pPr>
            <a:endParaRPr sz="2400"/>
          </a:p>
          <a:p>
            <a:pPr marL="0" lvl="0" indent="0" rtl="0">
              <a:spcBef>
                <a:spcPts val="0"/>
              </a:spcBef>
              <a:spcAft>
                <a:spcPts val="0"/>
              </a:spcAft>
              <a:buNone/>
            </a:pPr>
            <a:r>
              <a:rPr lang="en-US" sz="3000" u="sng">
                <a:solidFill>
                  <a:schemeClr val="hlink"/>
                </a:solidFill>
                <a:hlinkClick r:id="rId3"/>
              </a:rPr>
              <a:t>Data management plan instructions</a:t>
            </a:r>
            <a:endParaRPr sz="3000"/>
          </a:p>
        </p:txBody>
      </p:sp>
      <p:sp>
        <p:nvSpPr>
          <p:cNvPr id="254" name="Shape 254"/>
          <p:cNvSpPr txBox="1"/>
          <p:nvPr/>
        </p:nvSpPr>
        <p:spPr>
          <a:xfrm>
            <a:off x="150075" y="1105425"/>
            <a:ext cx="8229600" cy="762600"/>
          </a:xfrm>
          <a:prstGeom prst="rect">
            <a:avLst/>
          </a:prstGeom>
          <a:noFill/>
          <a:ln>
            <a:noFill/>
          </a:ln>
        </p:spPr>
        <p:txBody>
          <a:bodyPr spcFirstLastPara="1" wrap="square" lIns="91425" tIns="91425" rIns="91425" bIns="91425" anchor="ctr" anchorCtr="0">
            <a:noAutofit/>
          </a:bodyPr>
          <a:lstStyle/>
          <a:p>
            <a:pPr marL="0" lvl="0" indent="0" rtl="0">
              <a:spcBef>
                <a:spcPts val="640"/>
              </a:spcBef>
              <a:spcAft>
                <a:spcPts val="0"/>
              </a:spcAft>
              <a:buNone/>
            </a:pPr>
            <a:r>
              <a:rPr lang="en-US" sz="3000">
                <a:solidFill>
                  <a:schemeClr val="dk1"/>
                </a:solidFill>
                <a:latin typeface="Calibri"/>
                <a:ea typeface="Calibri"/>
                <a:cs typeface="Calibri"/>
                <a:sym typeface="Calibri"/>
              </a:rPr>
              <a:t>Draft a data management plan</a:t>
            </a:r>
            <a:endParaRPr sz="3000"/>
          </a:p>
        </p:txBody>
      </p:sp>
      <p:sp>
        <p:nvSpPr>
          <p:cNvPr id="255" name="Shape 25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pic>
        <p:nvPicPr>
          <p:cNvPr id="256" name="Shape 256"/>
          <p:cNvPicPr preferRelativeResize="0"/>
          <p:nvPr/>
        </p:nvPicPr>
        <p:blipFill rotWithShape="1">
          <a:blip r:embed="rId4">
            <a:alphaModFix/>
          </a:blip>
          <a:srcRect b="91972"/>
          <a:stretch/>
        </p:blipFill>
        <p:spPr>
          <a:xfrm>
            <a:off x="4230075" y="1899713"/>
            <a:ext cx="4718924" cy="365099"/>
          </a:xfrm>
          <a:prstGeom prst="rect">
            <a:avLst/>
          </a:prstGeom>
          <a:noFill/>
          <a:ln>
            <a:noFill/>
          </a:ln>
        </p:spPr>
      </p:pic>
      <p:pic>
        <p:nvPicPr>
          <p:cNvPr id="257" name="Shape 257"/>
          <p:cNvPicPr preferRelativeResize="0"/>
          <p:nvPr/>
        </p:nvPicPr>
        <p:blipFill rotWithShape="1">
          <a:blip r:embed="rId4">
            <a:alphaModFix/>
          </a:blip>
          <a:srcRect t="21116"/>
          <a:stretch/>
        </p:blipFill>
        <p:spPr>
          <a:xfrm>
            <a:off x="4117525" y="2381675"/>
            <a:ext cx="4953475" cy="3699125"/>
          </a:xfrm>
          <a:prstGeom prst="rect">
            <a:avLst/>
          </a:prstGeom>
          <a:noFill/>
          <a:ln>
            <a:noFill/>
          </a:ln>
        </p:spPr>
      </p:pic>
      <p:sp>
        <p:nvSpPr>
          <p:cNvPr id="258" name="Shape 258"/>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2: Data Management Plan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3600"/>
              <a:t>The DMP in Foundant covers:</a:t>
            </a:r>
            <a:endParaRPr sz="3600"/>
          </a:p>
          <a:p>
            <a:pPr marL="914400" lvl="0" indent="-457200" algn="just" rtl="0">
              <a:spcBef>
                <a:spcPts val="0"/>
              </a:spcBef>
              <a:spcAft>
                <a:spcPts val="0"/>
              </a:spcAft>
              <a:buSzPts val="3600"/>
              <a:buFont typeface="Calibri"/>
              <a:buAutoNum type="arabicPeriod"/>
            </a:pPr>
            <a:r>
              <a:rPr lang="en-US" sz="3600"/>
              <a:t>Types of data produced</a:t>
            </a:r>
            <a:endParaRPr sz="3600"/>
          </a:p>
          <a:p>
            <a:pPr marL="914400" lvl="0" indent="-457200" algn="just" rtl="0">
              <a:spcBef>
                <a:spcPts val="0"/>
              </a:spcBef>
              <a:spcAft>
                <a:spcPts val="0"/>
              </a:spcAft>
              <a:buSzPts val="3600"/>
              <a:buFont typeface="Calibri"/>
              <a:buAutoNum type="arabicPeriod"/>
            </a:pPr>
            <a:r>
              <a:rPr lang="en-US" sz="3600"/>
              <a:t>Metadata</a:t>
            </a:r>
            <a:endParaRPr sz="3600"/>
          </a:p>
          <a:p>
            <a:pPr marL="914400" lvl="0" indent="-457200" algn="just" rtl="0">
              <a:spcBef>
                <a:spcPts val="0"/>
              </a:spcBef>
              <a:spcAft>
                <a:spcPts val="0"/>
              </a:spcAft>
              <a:buSzPts val="3600"/>
              <a:buFont typeface="Calibri"/>
              <a:buAutoNum type="arabicPeriod"/>
            </a:pPr>
            <a:r>
              <a:rPr lang="en-US" sz="3600"/>
              <a:t>Data storage and preservation</a:t>
            </a:r>
            <a:endParaRPr sz="3600"/>
          </a:p>
          <a:p>
            <a:pPr marL="914400" lvl="0" indent="-457200" algn="just" rtl="0">
              <a:spcBef>
                <a:spcPts val="0"/>
              </a:spcBef>
              <a:spcAft>
                <a:spcPts val="0"/>
              </a:spcAft>
              <a:buSzPts val="3600"/>
              <a:buFont typeface="Calibri"/>
              <a:buAutoNum type="arabicPeriod"/>
            </a:pPr>
            <a:r>
              <a:rPr lang="en-US" sz="3600"/>
              <a:t>Policies for access and sharing</a:t>
            </a:r>
            <a:endParaRPr sz="3600"/>
          </a:p>
          <a:p>
            <a:pPr marL="0" lvl="0" indent="0" algn="just" rtl="0">
              <a:spcBef>
                <a:spcPts val="0"/>
              </a:spcBef>
              <a:spcAft>
                <a:spcPts val="0"/>
              </a:spcAft>
              <a:buNone/>
            </a:pPr>
            <a:endParaRPr sz="3600"/>
          </a:p>
          <a:p>
            <a:pPr marL="0" lvl="0" indent="0" algn="just" rtl="0">
              <a:spcBef>
                <a:spcPts val="0"/>
              </a:spcBef>
              <a:spcAft>
                <a:spcPts val="0"/>
              </a:spcAft>
              <a:buNone/>
            </a:pPr>
            <a:r>
              <a:rPr lang="en-US" sz="3600"/>
              <a:t>It is a living document that you can update over life of project!</a:t>
            </a:r>
            <a:endParaRPr sz="3600"/>
          </a:p>
        </p:txBody>
      </p:sp>
      <p:sp>
        <p:nvSpPr>
          <p:cNvPr id="265" name="Shape 26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
        <p:nvSpPr>
          <p:cNvPr id="266" name="Shape 266"/>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2: Data Management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193175" y="1525800"/>
            <a:ext cx="8229600" cy="4526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3600"/>
              <a:t>Example Question: Metadata Standard</a:t>
            </a:r>
            <a:endParaRPr sz="3600"/>
          </a:p>
          <a:p>
            <a:pPr marL="0" lvl="0" indent="0" algn="just" rtl="0">
              <a:spcBef>
                <a:spcPts val="0"/>
              </a:spcBef>
              <a:spcAft>
                <a:spcPts val="0"/>
              </a:spcAft>
              <a:buNone/>
            </a:pPr>
            <a:endParaRPr sz="3600"/>
          </a:p>
          <a:p>
            <a:pPr marL="0" lvl="0" indent="0" algn="just" rtl="0">
              <a:spcBef>
                <a:spcPts val="0"/>
              </a:spcBef>
              <a:spcAft>
                <a:spcPts val="0"/>
              </a:spcAft>
              <a:buNone/>
            </a:pPr>
            <a:r>
              <a:rPr lang="en-US" sz="3600"/>
              <a:t> </a:t>
            </a:r>
            <a:endParaRPr sz="3600"/>
          </a:p>
        </p:txBody>
      </p:sp>
      <p:sp>
        <p:nvSpPr>
          <p:cNvPr id="273" name="Shape 27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19</a:t>
            </a:fld>
            <a:endParaRPr/>
          </a:p>
        </p:txBody>
      </p:sp>
      <p:pic>
        <p:nvPicPr>
          <p:cNvPr id="274" name="Shape 274"/>
          <p:cNvPicPr preferRelativeResize="0"/>
          <p:nvPr/>
        </p:nvPicPr>
        <p:blipFill rotWithShape="1">
          <a:blip r:embed="rId3">
            <a:alphaModFix/>
          </a:blip>
          <a:srcRect r="4951" b="23477"/>
          <a:stretch/>
        </p:blipFill>
        <p:spPr>
          <a:xfrm>
            <a:off x="57625" y="2415675"/>
            <a:ext cx="9022750" cy="3490200"/>
          </a:xfrm>
          <a:prstGeom prst="rect">
            <a:avLst/>
          </a:prstGeom>
          <a:noFill/>
          <a:ln>
            <a:noFill/>
          </a:ln>
        </p:spPr>
      </p:pic>
      <p:sp>
        <p:nvSpPr>
          <p:cNvPr id="275" name="Shape 275"/>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2: Data Management Plan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Public Access to Research </a:t>
            </a:r>
            <a:endParaRPr/>
          </a:p>
        </p:txBody>
      </p:sp>
      <p:sp>
        <p:nvSpPr>
          <p:cNvPr id="97" name="Shape 97"/>
          <p:cNvSpPr txBox="1">
            <a:spLocks noGrp="1"/>
          </p:cNvSpPr>
          <p:nvPr>
            <p:ph type="body" idx="1"/>
          </p:nvPr>
        </p:nvSpPr>
        <p:spPr>
          <a:xfrm>
            <a:off x="368725" y="1417650"/>
            <a:ext cx="8229600" cy="44136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None/>
            </a:pPr>
            <a:r>
              <a:rPr lang="en-US" sz="2400">
                <a:solidFill>
                  <a:srgbClr val="222222"/>
                </a:solidFill>
                <a:latin typeface="Arial"/>
                <a:ea typeface="Arial"/>
                <a:cs typeface="Arial"/>
                <a:sym typeface="Arial"/>
              </a:rPr>
              <a:t>USAID research programs</a:t>
            </a:r>
            <a:r>
              <a:rPr lang="en-US" sz="2400" b="1">
                <a:solidFill>
                  <a:srgbClr val="222222"/>
                </a:solidFill>
                <a:latin typeface="Arial"/>
                <a:ea typeface="Arial"/>
                <a:cs typeface="Arial"/>
                <a:sym typeface="Arial"/>
              </a:rPr>
              <a:t> strive to:</a:t>
            </a:r>
            <a:endParaRPr sz="2400" b="1">
              <a:solidFill>
                <a:srgbClr val="222222"/>
              </a:solidFill>
              <a:latin typeface="Arial"/>
              <a:ea typeface="Arial"/>
              <a:cs typeface="Arial"/>
              <a:sym typeface="Arial"/>
            </a:endParaRPr>
          </a:p>
          <a:p>
            <a:pPr marL="711200" lvl="0" indent="-381000" rtl="0">
              <a:lnSpc>
                <a:spcPct val="115000"/>
              </a:lnSpc>
              <a:spcBef>
                <a:spcPts val="1400"/>
              </a:spcBef>
              <a:spcAft>
                <a:spcPts val="0"/>
              </a:spcAft>
              <a:buClr>
                <a:srgbClr val="222222"/>
              </a:buClr>
              <a:buSzPts val="2400"/>
              <a:buChar char="●"/>
            </a:pPr>
            <a:r>
              <a:rPr lang="en-US" sz="2400">
                <a:solidFill>
                  <a:srgbClr val="222222"/>
                </a:solidFill>
                <a:latin typeface="Arial"/>
                <a:ea typeface="Arial"/>
                <a:cs typeface="Arial"/>
                <a:sym typeface="Arial"/>
              </a:rPr>
              <a:t>Support best practices for managing publications and scientific research data </a:t>
            </a:r>
            <a:endParaRPr sz="2400">
              <a:solidFill>
                <a:srgbClr val="222222"/>
              </a:solidFill>
              <a:latin typeface="Arial"/>
              <a:ea typeface="Arial"/>
              <a:cs typeface="Arial"/>
              <a:sym typeface="Arial"/>
            </a:endParaRPr>
          </a:p>
          <a:p>
            <a:pPr marL="711200" lvl="0" indent="-381000" rtl="0">
              <a:lnSpc>
                <a:spcPct val="115000"/>
              </a:lnSpc>
              <a:spcBef>
                <a:spcPts val="0"/>
              </a:spcBef>
              <a:spcAft>
                <a:spcPts val="0"/>
              </a:spcAft>
              <a:buClr>
                <a:srgbClr val="222222"/>
              </a:buClr>
              <a:buSzPts val="2400"/>
              <a:buChar char="●"/>
            </a:pPr>
            <a:r>
              <a:rPr lang="en-US" sz="2400">
                <a:solidFill>
                  <a:srgbClr val="222222"/>
                </a:solidFill>
                <a:latin typeface="Arial"/>
                <a:ea typeface="Arial"/>
                <a:cs typeface="Arial"/>
                <a:sym typeface="Arial"/>
              </a:rPr>
              <a:t>Increase public access to results of scientific research</a:t>
            </a:r>
            <a:endParaRPr sz="2400">
              <a:solidFill>
                <a:srgbClr val="222222"/>
              </a:solidFill>
              <a:latin typeface="Arial"/>
              <a:ea typeface="Arial"/>
              <a:cs typeface="Arial"/>
              <a:sym typeface="Arial"/>
            </a:endParaRPr>
          </a:p>
          <a:p>
            <a:pPr marL="711200" lvl="0" indent="-381000" rtl="0">
              <a:lnSpc>
                <a:spcPct val="115000"/>
              </a:lnSpc>
              <a:spcBef>
                <a:spcPts val="0"/>
              </a:spcBef>
              <a:spcAft>
                <a:spcPts val="0"/>
              </a:spcAft>
              <a:buClr>
                <a:srgbClr val="222222"/>
              </a:buClr>
              <a:buSzPts val="2400"/>
              <a:buChar char="●"/>
            </a:pPr>
            <a:r>
              <a:rPr lang="en-US" sz="2400">
                <a:solidFill>
                  <a:srgbClr val="222222"/>
                </a:solidFill>
                <a:latin typeface="Arial"/>
                <a:ea typeface="Arial"/>
                <a:cs typeface="Arial"/>
                <a:sym typeface="Arial"/>
              </a:rPr>
              <a:t>Facilitate the use of research </a:t>
            </a:r>
            <a:endParaRPr sz="2400">
              <a:solidFill>
                <a:srgbClr val="222222"/>
              </a:solidFill>
              <a:latin typeface="Arial"/>
              <a:ea typeface="Arial"/>
              <a:cs typeface="Arial"/>
              <a:sym typeface="Arial"/>
            </a:endParaRPr>
          </a:p>
          <a:p>
            <a:pPr marL="0" lvl="0" indent="0" rtl="0">
              <a:lnSpc>
                <a:spcPct val="115000"/>
              </a:lnSpc>
              <a:spcBef>
                <a:spcPts val="1400"/>
              </a:spcBef>
              <a:spcAft>
                <a:spcPts val="0"/>
              </a:spcAft>
              <a:buNone/>
            </a:pPr>
            <a:endParaRPr sz="2400" b="1">
              <a:solidFill>
                <a:srgbClr val="222222"/>
              </a:solidFill>
              <a:latin typeface="Arial"/>
              <a:ea typeface="Arial"/>
              <a:cs typeface="Arial"/>
              <a:sym typeface="Arial"/>
            </a:endParaRPr>
          </a:p>
          <a:p>
            <a:pPr marL="0" lvl="0" indent="0" rtl="0">
              <a:lnSpc>
                <a:spcPct val="115000"/>
              </a:lnSpc>
              <a:spcBef>
                <a:spcPts val="1400"/>
              </a:spcBef>
              <a:spcAft>
                <a:spcPts val="1400"/>
              </a:spcAft>
              <a:buNone/>
            </a:pPr>
            <a:r>
              <a:rPr lang="en-US" sz="2400" b="1">
                <a:solidFill>
                  <a:srgbClr val="222222"/>
                </a:solidFill>
                <a:latin typeface="Arial"/>
                <a:ea typeface="Arial"/>
                <a:cs typeface="Arial"/>
                <a:sym typeface="Arial"/>
              </a:rPr>
              <a:t>Why? </a:t>
            </a:r>
            <a:r>
              <a:rPr lang="en-US" sz="2400">
                <a:solidFill>
                  <a:srgbClr val="222222"/>
                </a:solidFill>
                <a:latin typeface="Arial"/>
                <a:ea typeface="Arial"/>
                <a:cs typeface="Arial"/>
                <a:sym typeface="Arial"/>
              </a:rPr>
              <a:t>To enhance scientific discovery and </a:t>
            </a:r>
            <a:br>
              <a:rPr lang="en-US" sz="2400">
                <a:solidFill>
                  <a:srgbClr val="222222"/>
                </a:solidFill>
                <a:latin typeface="Arial"/>
                <a:ea typeface="Arial"/>
                <a:cs typeface="Arial"/>
                <a:sym typeface="Arial"/>
              </a:rPr>
            </a:br>
            <a:r>
              <a:rPr lang="en-US" sz="2400">
                <a:solidFill>
                  <a:srgbClr val="222222"/>
                </a:solidFill>
                <a:latin typeface="Arial"/>
                <a:ea typeface="Arial"/>
                <a:cs typeface="Arial"/>
                <a:sym typeface="Arial"/>
              </a:rPr>
              <a:t>		improve development outcomes</a:t>
            </a:r>
            <a:endParaRPr/>
          </a:p>
        </p:txBody>
      </p:sp>
      <p:sp>
        <p:nvSpPr>
          <p:cNvPr id="98" name="Shape 9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7475130" y="3268750"/>
            <a:ext cx="1668870" cy="1947850"/>
          </a:xfrm>
          <a:prstGeom prst="rect">
            <a:avLst/>
          </a:prstGeom>
          <a:noFill/>
          <a:ln>
            <a:noFill/>
          </a:ln>
        </p:spPr>
      </p:pic>
      <p:sp>
        <p:nvSpPr>
          <p:cNvPr id="282" name="Shape 282"/>
          <p:cNvSpPr txBox="1">
            <a:spLocks noGrp="1"/>
          </p:cNvSpPr>
          <p:nvPr>
            <p:ph type="body" idx="1"/>
          </p:nvPr>
        </p:nvSpPr>
        <p:spPr>
          <a:xfrm>
            <a:off x="299950" y="1311150"/>
            <a:ext cx="7948800" cy="51822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Char char="•"/>
            </a:pPr>
            <a:r>
              <a:rPr lang="en-US" sz="3000"/>
              <a:t>Ideally all data can be shared immediately, but this may not be possible in all cases</a:t>
            </a:r>
            <a:endParaRPr sz="3000"/>
          </a:p>
          <a:p>
            <a:pPr marL="457200" lvl="0" indent="-419100" rtl="0">
              <a:spcBef>
                <a:spcPts val="0"/>
              </a:spcBef>
              <a:spcAft>
                <a:spcPts val="0"/>
              </a:spcAft>
              <a:buSzPts val="3000"/>
              <a:buChar char="•"/>
            </a:pPr>
            <a:r>
              <a:rPr lang="en-US" sz="3000"/>
              <a:t>You will be asked to identify privacy concerns</a:t>
            </a:r>
            <a:endParaRPr sz="3000"/>
          </a:p>
          <a:p>
            <a:pPr marL="914400" lvl="1" indent="-419100" rtl="0">
              <a:spcBef>
                <a:spcPts val="0"/>
              </a:spcBef>
              <a:spcAft>
                <a:spcPts val="0"/>
              </a:spcAft>
              <a:buSzPts val="3000"/>
              <a:buChar char="–"/>
            </a:pPr>
            <a:r>
              <a:rPr lang="en-US" sz="3000"/>
              <a:t>May need to remove personally identifiable information (e.g. human subjects)</a:t>
            </a:r>
            <a:endParaRPr sz="3000"/>
          </a:p>
          <a:p>
            <a:pPr marL="914400" lvl="1" indent="-419100" rtl="0">
              <a:spcBef>
                <a:spcPts val="0"/>
              </a:spcBef>
              <a:spcAft>
                <a:spcPts val="0"/>
              </a:spcAft>
              <a:buSzPts val="3000"/>
              <a:buChar char="–"/>
            </a:pPr>
            <a:r>
              <a:rPr lang="en-US" sz="3000"/>
              <a:t>May need permission to share certain country data (e.g. water quality or river flow)</a:t>
            </a:r>
            <a:endParaRPr sz="3000"/>
          </a:p>
          <a:p>
            <a:pPr marL="457200" marR="0" lvl="0" indent="-419100" algn="l" rtl="0">
              <a:lnSpc>
                <a:spcPct val="100000"/>
              </a:lnSpc>
              <a:spcBef>
                <a:spcPts val="0"/>
              </a:spcBef>
              <a:spcAft>
                <a:spcPts val="0"/>
              </a:spcAft>
              <a:buClr>
                <a:schemeClr val="dk1"/>
              </a:buClr>
              <a:buSzPts val="3000"/>
              <a:buFont typeface="Arial"/>
              <a:buChar char="•"/>
            </a:pPr>
            <a:r>
              <a:rPr lang="en-US" sz="3000"/>
              <a:t>Data can be private for up to 12 months under embargo if data is sensitive or there are publishing concerns </a:t>
            </a:r>
            <a:endParaRPr sz="2400"/>
          </a:p>
        </p:txBody>
      </p:sp>
      <p:sp>
        <p:nvSpPr>
          <p:cNvPr id="283" name="Shape 28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
        <p:nvSpPr>
          <p:cNvPr id="284" name="Shape 284"/>
          <p:cNvSpPr txBox="1">
            <a:spLocks noGrp="1"/>
          </p:cNvSpPr>
          <p:nvPr>
            <p:ph type="title"/>
          </p:nvPr>
        </p:nvSpPr>
        <p:spPr>
          <a:xfrm>
            <a:off x="400400" y="122248"/>
            <a:ext cx="8229600" cy="94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Step 2: Data Management Plan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rtl="0">
              <a:lnSpc>
                <a:spcPct val="115000"/>
              </a:lnSpc>
              <a:spcBef>
                <a:spcPts val="640"/>
              </a:spcBef>
              <a:spcAft>
                <a:spcPts val="0"/>
              </a:spcAft>
              <a:buClr>
                <a:srgbClr val="000000"/>
              </a:buClr>
              <a:buSzPts val="3200"/>
              <a:buChar char="•"/>
            </a:pPr>
            <a:r>
              <a:rPr lang="en-US" u="sng">
                <a:solidFill>
                  <a:schemeClr val="hlink"/>
                </a:solidFill>
                <a:hlinkClick r:id="rId3"/>
              </a:rPr>
              <a:t>PEER Data Management Webpage</a:t>
            </a:r>
            <a:endParaRPr/>
          </a:p>
          <a:p>
            <a:pPr marL="457200" lvl="0" indent="-431800" rtl="0">
              <a:lnSpc>
                <a:spcPct val="115000"/>
              </a:lnSpc>
              <a:spcBef>
                <a:spcPts val="0"/>
              </a:spcBef>
              <a:spcAft>
                <a:spcPts val="0"/>
              </a:spcAft>
              <a:buClr>
                <a:srgbClr val="000000"/>
              </a:buClr>
              <a:buSzPts val="3200"/>
              <a:buChar char="•"/>
            </a:pPr>
            <a:r>
              <a:rPr lang="en-US" u="sng">
                <a:solidFill>
                  <a:schemeClr val="hlink"/>
                </a:solidFill>
                <a:hlinkClick r:id="rId4"/>
              </a:rPr>
              <a:t>Development Data Overview </a:t>
            </a:r>
            <a:endParaRPr/>
          </a:p>
          <a:p>
            <a:pPr marL="914400" lvl="1" indent="-419100" rtl="0">
              <a:lnSpc>
                <a:spcPct val="115000"/>
              </a:lnSpc>
              <a:spcBef>
                <a:spcPts val="0"/>
              </a:spcBef>
              <a:spcAft>
                <a:spcPts val="0"/>
              </a:spcAft>
              <a:buSzPts val="3000"/>
              <a:buChar char="–"/>
            </a:pPr>
            <a:r>
              <a:rPr lang="en-US" sz="3000"/>
              <a:t>E.g.: Metadata Standards, Persistent Identifiers, Data Anonymization, etc.</a:t>
            </a:r>
            <a:endParaRPr sz="3000">
              <a:solidFill>
                <a:srgbClr val="FF0000"/>
              </a:solidFill>
            </a:endParaRPr>
          </a:p>
          <a:p>
            <a:pPr marL="457200" lvl="0" indent="-419100" rtl="0">
              <a:lnSpc>
                <a:spcPct val="115000"/>
              </a:lnSpc>
              <a:spcBef>
                <a:spcPts val="0"/>
              </a:spcBef>
              <a:spcAft>
                <a:spcPts val="0"/>
              </a:spcAft>
              <a:buClr>
                <a:srgbClr val="000000"/>
              </a:buClr>
              <a:buSzPts val="3000"/>
              <a:buChar char="•"/>
            </a:pPr>
            <a:r>
              <a:rPr lang="en-US" sz="3000" u="sng">
                <a:solidFill>
                  <a:schemeClr val="hlink"/>
                </a:solidFill>
                <a:hlinkClick r:id="rId5"/>
              </a:rPr>
              <a:t>USAID’s Development Data Library (DDL)</a:t>
            </a:r>
            <a:endParaRPr sz="3000"/>
          </a:p>
          <a:p>
            <a:pPr marL="457200" lvl="0" indent="-419100" rtl="0">
              <a:lnSpc>
                <a:spcPct val="115000"/>
              </a:lnSpc>
              <a:spcBef>
                <a:spcPts val="0"/>
              </a:spcBef>
              <a:spcAft>
                <a:spcPts val="0"/>
              </a:spcAft>
              <a:buClr>
                <a:srgbClr val="000000"/>
              </a:buClr>
              <a:buSzPts val="3000"/>
              <a:buChar char="•"/>
            </a:pPr>
            <a:r>
              <a:rPr lang="en-US" sz="3000"/>
              <a:t>USAID’s publication library, </a:t>
            </a:r>
            <a:r>
              <a:rPr lang="en-US" sz="3000" u="sng">
                <a:solidFill>
                  <a:schemeClr val="hlink"/>
                </a:solidFill>
                <a:hlinkClick r:id="rId6"/>
              </a:rPr>
              <a:t>the Development Experience Clearinghouse</a:t>
            </a:r>
            <a:r>
              <a:rPr lang="en-US" sz="3000"/>
              <a:t> (DEC)</a:t>
            </a:r>
            <a:endParaRPr sz="3000"/>
          </a:p>
          <a:p>
            <a:pPr marL="0" lvl="0" indent="0" rtl="0">
              <a:spcBef>
                <a:spcPts val="640"/>
              </a:spcBef>
              <a:spcAft>
                <a:spcPts val="0"/>
              </a:spcAft>
              <a:buNone/>
            </a:pPr>
            <a:endParaRPr sz="3000"/>
          </a:p>
          <a:p>
            <a:pPr marL="0" lvl="0" indent="0" rtl="0">
              <a:spcBef>
                <a:spcPts val="640"/>
              </a:spcBef>
              <a:spcAft>
                <a:spcPts val="0"/>
              </a:spcAft>
              <a:buNone/>
            </a:pPr>
            <a:endParaRPr sz="2400"/>
          </a:p>
          <a:p>
            <a:pPr marL="342900" lvl="0" indent="-139700" rtl="0">
              <a:spcBef>
                <a:spcPts val="640"/>
              </a:spcBef>
              <a:spcAft>
                <a:spcPts val="0"/>
              </a:spcAft>
              <a:buNone/>
            </a:pPr>
            <a:endParaRPr/>
          </a:p>
        </p:txBody>
      </p:sp>
      <p:sp>
        <p:nvSpPr>
          <p:cNvPr id="291" name="Shape 29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
        <p:nvSpPr>
          <p:cNvPr id="292" name="Shape 292"/>
          <p:cNvSpPr txBox="1">
            <a:spLocks noGrp="1"/>
          </p:cNvSpPr>
          <p:nvPr>
            <p:ph type="title"/>
          </p:nvPr>
        </p:nvSpPr>
        <p:spPr>
          <a:xfrm>
            <a:off x="457200" y="162047"/>
            <a:ext cx="8229600" cy="845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General Resources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162047"/>
            <a:ext cx="8229600" cy="845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a:t>Repository Resources </a:t>
            </a:r>
            <a:endParaRPr/>
          </a:p>
        </p:txBody>
      </p:sp>
      <p:sp>
        <p:nvSpPr>
          <p:cNvPr id="299" name="Shape 299"/>
          <p:cNvSpPr txBox="1">
            <a:spLocks noGrp="1"/>
          </p:cNvSpPr>
          <p:nvPr>
            <p:ph type="body" idx="1"/>
          </p:nvPr>
        </p:nvSpPr>
        <p:spPr>
          <a:xfrm>
            <a:off x="457200" y="1007750"/>
            <a:ext cx="8553300" cy="57981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US" sz="2400"/>
              <a:t>Social science and public health research </a:t>
            </a:r>
            <a:endParaRPr sz="2400"/>
          </a:p>
          <a:p>
            <a:pPr marL="914400" lvl="1" indent="-368300" rtl="0">
              <a:spcBef>
                <a:spcPts val="0"/>
              </a:spcBef>
              <a:spcAft>
                <a:spcPts val="0"/>
              </a:spcAft>
              <a:buSzPts val="2200"/>
              <a:buChar char="○"/>
            </a:pPr>
            <a:r>
              <a:rPr lang="en-US" sz="2200"/>
              <a:t>USAID Development Data Library (DDL): </a:t>
            </a:r>
            <a:r>
              <a:rPr lang="en-US" sz="2200" u="sng">
                <a:solidFill>
                  <a:srgbClr val="1155CC"/>
                </a:solidFill>
                <a:hlinkClick r:id="rId3"/>
              </a:rPr>
              <a:t>https://www.usaid.gov/data</a:t>
            </a:r>
            <a:endParaRPr sz="2200"/>
          </a:p>
          <a:p>
            <a:pPr marL="914400" lvl="1" indent="-368300" rtl="0">
              <a:spcBef>
                <a:spcPts val="0"/>
              </a:spcBef>
              <a:spcAft>
                <a:spcPts val="0"/>
              </a:spcAft>
              <a:buSzPts val="2200"/>
              <a:buChar char="○"/>
            </a:pPr>
            <a:r>
              <a:rPr lang="en-US" sz="2200"/>
              <a:t>Inter-university Consortium for Political and Social Research (ICPSR) </a:t>
            </a:r>
            <a:r>
              <a:rPr lang="en-US" sz="2200" u="sng">
                <a:solidFill>
                  <a:schemeClr val="hlink"/>
                </a:solidFill>
                <a:hlinkClick r:id="rId4"/>
              </a:rPr>
              <a:t>https://www.icpsr.umich.edu/icpsrweb/deposit/index.jsp</a:t>
            </a:r>
            <a:endParaRPr sz="2200"/>
          </a:p>
          <a:p>
            <a:pPr marL="457200" lvl="0" indent="-381000" rtl="0">
              <a:spcBef>
                <a:spcPts val="0"/>
              </a:spcBef>
              <a:spcAft>
                <a:spcPts val="0"/>
              </a:spcAft>
              <a:buSzPts val="2400"/>
              <a:buChar char="●"/>
            </a:pPr>
            <a:r>
              <a:rPr lang="en-US" sz="2400"/>
              <a:t>Natural Sciences:</a:t>
            </a:r>
            <a:endParaRPr sz="2200"/>
          </a:p>
          <a:p>
            <a:pPr marL="914400" lvl="1" indent="-368300" rtl="0">
              <a:spcBef>
                <a:spcPts val="0"/>
              </a:spcBef>
              <a:spcAft>
                <a:spcPts val="0"/>
              </a:spcAft>
              <a:buSzPts val="2200"/>
              <a:buChar char="○"/>
            </a:pPr>
            <a:r>
              <a:rPr lang="en-US" sz="2200" u="sng">
                <a:solidFill>
                  <a:srgbClr val="1155CC"/>
                </a:solidFill>
                <a:hlinkClick r:id="rId5"/>
              </a:rPr>
              <a:t>http://www.sciencemag.org/authors/science-editorial-policies#data-deposition</a:t>
            </a:r>
            <a:endParaRPr sz="2200"/>
          </a:p>
          <a:p>
            <a:pPr marL="914400" lvl="1" indent="-368300" rtl="0">
              <a:spcBef>
                <a:spcPts val="0"/>
              </a:spcBef>
              <a:spcAft>
                <a:spcPts val="0"/>
              </a:spcAft>
              <a:buSzPts val="2200"/>
              <a:buChar char="○"/>
            </a:pPr>
            <a:r>
              <a:rPr lang="en-US" sz="2200" u="sng">
                <a:solidFill>
                  <a:srgbClr val="1155CC"/>
                </a:solidFill>
                <a:hlinkClick r:id="rId6"/>
              </a:rPr>
              <a:t>https://www.nature.com/sdata/policies/repositorie</a:t>
            </a:r>
            <a:r>
              <a:rPr lang="en-US" sz="2200" u="sng">
                <a:solidFill>
                  <a:srgbClr val="1155CC"/>
                </a:solidFill>
              </a:rPr>
              <a:t>s</a:t>
            </a:r>
            <a:endParaRPr sz="2200" u="sng">
              <a:solidFill>
                <a:srgbClr val="000000"/>
              </a:solidFill>
            </a:endParaRPr>
          </a:p>
          <a:p>
            <a:pPr marL="457200" lvl="0" indent="-381000" rtl="0">
              <a:spcBef>
                <a:spcPts val="0"/>
              </a:spcBef>
              <a:spcAft>
                <a:spcPts val="0"/>
              </a:spcAft>
              <a:buClr>
                <a:srgbClr val="000000"/>
              </a:buClr>
              <a:buSzPts val="2400"/>
              <a:buChar char="●"/>
            </a:pPr>
            <a:r>
              <a:rPr lang="en-US" sz="2400"/>
              <a:t>Repository registries:</a:t>
            </a:r>
            <a:endParaRPr sz="2400"/>
          </a:p>
          <a:p>
            <a:pPr marL="914400" lvl="1" indent="-368300" rtl="0">
              <a:spcBef>
                <a:spcPts val="0"/>
              </a:spcBef>
              <a:spcAft>
                <a:spcPts val="0"/>
              </a:spcAft>
              <a:buClr>
                <a:srgbClr val="000000"/>
              </a:buClr>
              <a:buSzPts val="2200"/>
              <a:buChar char="○"/>
            </a:pPr>
            <a:r>
              <a:rPr lang="en-US" sz="2200" u="sng">
                <a:solidFill>
                  <a:srgbClr val="1155CC"/>
                </a:solidFill>
                <a:hlinkClick r:id="rId7"/>
              </a:rPr>
              <a:t>https://www.coretrustseal.org/why-certification/certified-repositories/</a:t>
            </a:r>
            <a:endParaRPr sz="2200" u="sng">
              <a:solidFill>
                <a:srgbClr val="1155CC"/>
              </a:solidFill>
            </a:endParaRPr>
          </a:p>
          <a:p>
            <a:pPr marL="914400" lvl="1" indent="-368300" rtl="0">
              <a:spcBef>
                <a:spcPts val="0"/>
              </a:spcBef>
              <a:spcAft>
                <a:spcPts val="0"/>
              </a:spcAft>
              <a:buClr>
                <a:srgbClr val="1155CC"/>
              </a:buClr>
              <a:buSzPts val="2200"/>
              <a:buChar char="○"/>
            </a:pPr>
            <a:r>
              <a:rPr lang="en-US" sz="2200">
                <a:solidFill>
                  <a:srgbClr val="000000"/>
                </a:solidFill>
              </a:rPr>
              <a:t>Registry of research data repositories</a:t>
            </a:r>
            <a:r>
              <a:rPr lang="en-US" sz="2200" u="sng">
                <a:solidFill>
                  <a:srgbClr val="1155CC"/>
                </a:solidFill>
              </a:rPr>
              <a:t> </a:t>
            </a:r>
            <a:r>
              <a:rPr lang="en-US" sz="2200" u="sng">
                <a:solidFill>
                  <a:schemeClr val="hlink"/>
                </a:solidFill>
                <a:hlinkClick r:id="rId8"/>
              </a:rPr>
              <a:t>https://www.re3data.org/</a:t>
            </a:r>
            <a:endParaRPr sz="2200" u="sng">
              <a:solidFill>
                <a:srgbClr val="1155CC"/>
              </a:solidFill>
            </a:endParaRPr>
          </a:p>
          <a:p>
            <a:pPr marL="914400" lvl="1" indent="-368300" rtl="0">
              <a:spcBef>
                <a:spcPts val="0"/>
              </a:spcBef>
              <a:spcAft>
                <a:spcPts val="0"/>
              </a:spcAft>
              <a:buClr>
                <a:srgbClr val="1155CC"/>
              </a:buClr>
              <a:buSzPts val="2200"/>
              <a:buChar char="○"/>
            </a:pPr>
            <a:r>
              <a:rPr lang="en-US" sz="2200" u="sng">
                <a:solidFill>
                  <a:schemeClr val="hlink"/>
                </a:solidFill>
              </a:rPr>
              <a:t>Fairsharing.org</a:t>
            </a:r>
            <a:endParaRPr sz="2200" u="sng">
              <a:solidFill>
                <a:schemeClr val="hlink"/>
              </a:solidFill>
            </a:endParaRPr>
          </a:p>
          <a:p>
            <a:pPr marL="914400" lvl="1" indent="-368300" rtl="0">
              <a:spcBef>
                <a:spcPts val="0"/>
              </a:spcBef>
              <a:spcAft>
                <a:spcPts val="0"/>
              </a:spcAft>
              <a:buSzPts val="2200"/>
              <a:buChar char="○"/>
            </a:pPr>
            <a:r>
              <a:rPr lang="en-US" sz="2200" u="sng">
                <a:solidFill>
                  <a:schemeClr val="hlink"/>
                </a:solidFill>
                <a:hlinkClick r:id="rId9"/>
              </a:rPr>
              <a:t>Tips</a:t>
            </a:r>
            <a:r>
              <a:rPr lang="en-US" sz="2200"/>
              <a:t> for selecting a data repository from PLOS ONE </a:t>
            </a:r>
            <a:endParaRPr sz="2200"/>
          </a:p>
          <a:p>
            <a:pPr marL="457200" lvl="0" indent="0" rtl="0">
              <a:spcBef>
                <a:spcPts val="640"/>
              </a:spcBef>
              <a:spcAft>
                <a:spcPts val="0"/>
              </a:spcAft>
              <a:buNone/>
            </a:pPr>
            <a:endParaRPr sz="2200" u="sng">
              <a:solidFill>
                <a:schemeClr val="hlink"/>
              </a:solidFill>
            </a:endParaRPr>
          </a:p>
        </p:txBody>
      </p:sp>
      <p:sp>
        <p:nvSpPr>
          <p:cNvPr id="300" name="Shape 30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516300" y="1267375"/>
            <a:ext cx="8229600" cy="3078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3600"/>
              <a:t>In the 1st year of your PEER project, you will need to:</a:t>
            </a:r>
            <a:endParaRPr sz="3600"/>
          </a:p>
          <a:p>
            <a:pPr marL="914400" lvl="0" indent="-457200" rtl="0">
              <a:spcBef>
                <a:spcPts val="640"/>
              </a:spcBef>
              <a:spcAft>
                <a:spcPts val="0"/>
              </a:spcAft>
              <a:buSzPts val="3600"/>
              <a:buFont typeface="Calibri"/>
              <a:buAutoNum type="arabicPeriod"/>
            </a:pPr>
            <a:r>
              <a:rPr lang="en-US" sz="3600"/>
              <a:t>Choose a repository for your data</a:t>
            </a:r>
            <a:endParaRPr sz="3600"/>
          </a:p>
          <a:p>
            <a:pPr marL="914400" lvl="0" indent="-457200" rtl="0">
              <a:spcBef>
                <a:spcPts val="0"/>
              </a:spcBef>
              <a:spcAft>
                <a:spcPts val="0"/>
              </a:spcAft>
              <a:buSzPts val="3600"/>
              <a:buFont typeface="Calibri"/>
              <a:buAutoNum type="arabicPeriod"/>
            </a:pPr>
            <a:r>
              <a:rPr lang="en-US" sz="3600"/>
              <a:t>Create a short data management plan</a:t>
            </a:r>
            <a:endParaRPr sz="3600"/>
          </a:p>
        </p:txBody>
      </p:sp>
      <p:sp>
        <p:nvSpPr>
          <p:cNvPr id="307" name="Shape 30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23</a:t>
            </a:fld>
            <a:endParaRPr/>
          </a:p>
        </p:txBody>
      </p:sp>
      <p:sp>
        <p:nvSpPr>
          <p:cNvPr id="308" name="Shape 308"/>
          <p:cNvSpPr txBox="1">
            <a:spLocks noGrp="1"/>
          </p:cNvSpPr>
          <p:nvPr>
            <p:ph type="title"/>
          </p:nvPr>
        </p:nvSpPr>
        <p:spPr>
          <a:xfrm>
            <a:off x="457200" y="14918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Conclusion</a:t>
            </a:r>
            <a:endParaRPr/>
          </a:p>
        </p:txBody>
      </p:sp>
      <p:pic>
        <p:nvPicPr>
          <p:cNvPr id="309" name="Shape 309"/>
          <p:cNvPicPr preferRelativeResize="0"/>
          <p:nvPr/>
        </p:nvPicPr>
        <p:blipFill>
          <a:blip r:embed="rId3">
            <a:alphaModFix/>
          </a:blip>
          <a:stretch>
            <a:fillRect/>
          </a:stretch>
        </p:blipFill>
        <p:spPr>
          <a:xfrm>
            <a:off x="3065550" y="4269775"/>
            <a:ext cx="2971550" cy="2588224"/>
          </a:xfrm>
          <a:prstGeom prst="rect">
            <a:avLst/>
          </a:prstGeom>
          <a:noFill/>
          <a:ln>
            <a:noFill/>
          </a:ln>
        </p:spPr>
      </p:pic>
      <p:sp>
        <p:nvSpPr>
          <p:cNvPr id="310" name="Shape 310"/>
          <p:cNvSpPr txBox="1"/>
          <p:nvPr/>
        </p:nvSpPr>
        <p:spPr>
          <a:xfrm>
            <a:off x="6244925" y="4659450"/>
            <a:ext cx="2538000" cy="116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t>Questions?</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Extra Slides</a:t>
            </a:r>
            <a:endParaRPr/>
          </a:p>
        </p:txBody>
      </p:sp>
      <p:sp>
        <p:nvSpPr>
          <p:cNvPr id="317" name="Shape 31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rtl="0">
              <a:spcBef>
                <a:spcPts val="640"/>
              </a:spcBef>
              <a:spcAft>
                <a:spcPts val="0"/>
              </a:spcAft>
              <a:buNone/>
            </a:pPr>
            <a:endParaRPr/>
          </a:p>
        </p:txBody>
      </p:sp>
      <p:sp>
        <p:nvSpPr>
          <p:cNvPr id="318" name="Shape 31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25</a:t>
            </a:fld>
            <a:endParaRPr/>
          </a:p>
        </p:txBody>
      </p:sp>
      <p:pic>
        <p:nvPicPr>
          <p:cNvPr id="325" name="Shape 325"/>
          <p:cNvPicPr preferRelativeResize="0"/>
          <p:nvPr/>
        </p:nvPicPr>
        <p:blipFill>
          <a:blip r:embed="rId3">
            <a:alphaModFix/>
          </a:blip>
          <a:stretch>
            <a:fillRect/>
          </a:stretch>
        </p:blipFill>
        <p:spPr>
          <a:xfrm>
            <a:off x="152400" y="1337088"/>
            <a:ext cx="8839199" cy="4434866"/>
          </a:xfrm>
          <a:prstGeom prst="rect">
            <a:avLst/>
          </a:prstGeom>
          <a:noFill/>
          <a:ln>
            <a:noFill/>
          </a:ln>
        </p:spPr>
      </p:pic>
      <p:sp>
        <p:nvSpPr>
          <p:cNvPr id="326" name="Shape 326"/>
          <p:cNvSpPr txBox="1">
            <a:spLocks noGrp="1"/>
          </p:cNvSpPr>
          <p:nvPr>
            <p:ph type="title"/>
          </p:nvPr>
        </p:nvSpPr>
        <p:spPr>
          <a:xfrm>
            <a:off x="457200" y="1"/>
            <a:ext cx="8229600" cy="9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Example: Quakemap Nepal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2"/>
          </p:nvPr>
        </p:nvSpPr>
        <p:spPr>
          <a:xfrm>
            <a:off x="457200" y="5420350"/>
            <a:ext cx="8003400" cy="834300"/>
          </a:xfrm>
          <a:prstGeom prst="rect">
            <a:avLst/>
          </a:prstGeom>
        </p:spPr>
        <p:txBody>
          <a:bodyPr spcFirstLastPara="1" wrap="square" lIns="91425" tIns="91425" rIns="91425" bIns="91425" anchor="t" anchorCtr="0">
            <a:noAutofit/>
          </a:bodyPr>
          <a:lstStyle/>
          <a:p>
            <a:pPr marL="152400" lvl="0" indent="0">
              <a:spcBef>
                <a:spcPts val="480"/>
              </a:spcBef>
              <a:spcAft>
                <a:spcPts val="0"/>
              </a:spcAft>
              <a:buNone/>
            </a:pPr>
            <a:r>
              <a:rPr lang="en-US" sz="3000"/>
              <a:t>Trustworthy, usable data unlocked rapid response to earthquake</a:t>
            </a:r>
            <a:endParaRPr sz="3000"/>
          </a:p>
        </p:txBody>
      </p:sp>
      <p:sp>
        <p:nvSpPr>
          <p:cNvPr id="333" name="Shape 33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pic>
        <p:nvPicPr>
          <p:cNvPr id="334" name="Shape 334"/>
          <p:cNvPicPr preferRelativeResize="0"/>
          <p:nvPr/>
        </p:nvPicPr>
        <p:blipFill>
          <a:blip r:embed="rId3">
            <a:alphaModFix/>
          </a:blip>
          <a:stretch>
            <a:fillRect/>
          </a:stretch>
        </p:blipFill>
        <p:spPr>
          <a:xfrm>
            <a:off x="648576" y="941200"/>
            <a:ext cx="8162425" cy="4665900"/>
          </a:xfrm>
          <a:prstGeom prst="rect">
            <a:avLst/>
          </a:prstGeom>
          <a:noFill/>
          <a:ln>
            <a:noFill/>
          </a:ln>
        </p:spPr>
      </p:pic>
      <p:sp>
        <p:nvSpPr>
          <p:cNvPr id="335" name="Shape 335"/>
          <p:cNvSpPr txBox="1">
            <a:spLocks noGrp="1"/>
          </p:cNvSpPr>
          <p:nvPr>
            <p:ph type="title"/>
          </p:nvPr>
        </p:nvSpPr>
        <p:spPr>
          <a:xfrm>
            <a:off x="457200" y="1"/>
            <a:ext cx="8229600" cy="9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Example: Quakemap Nepal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pic>
        <p:nvPicPr>
          <p:cNvPr id="342" name="Shape 342"/>
          <p:cNvPicPr preferRelativeResize="0"/>
          <p:nvPr/>
        </p:nvPicPr>
        <p:blipFill>
          <a:blip r:embed="rId3">
            <a:alphaModFix/>
          </a:blip>
          <a:stretch>
            <a:fillRect/>
          </a:stretch>
        </p:blipFill>
        <p:spPr>
          <a:xfrm>
            <a:off x="558075" y="674575"/>
            <a:ext cx="7852475" cy="6183425"/>
          </a:xfrm>
          <a:prstGeom prst="rect">
            <a:avLst/>
          </a:prstGeom>
          <a:noFill/>
          <a:ln>
            <a:noFill/>
          </a:ln>
        </p:spPr>
      </p:pic>
      <p:sp>
        <p:nvSpPr>
          <p:cNvPr id="343" name="Shape 343"/>
          <p:cNvSpPr txBox="1">
            <a:spLocks noGrp="1"/>
          </p:cNvSpPr>
          <p:nvPr>
            <p:ph type="title"/>
          </p:nvPr>
        </p:nvSpPr>
        <p:spPr>
          <a:xfrm>
            <a:off x="457200" y="1"/>
            <a:ext cx="8229600" cy="9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Example: Quakemap Nepal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48"/>
            <a:ext cx="8229600" cy="93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Pathway for Data and Publications</a:t>
            </a:r>
            <a:endParaRPr/>
          </a:p>
        </p:txBody>
      </p:sp>
      <p:sp>
        <p:nvSpPr>
          <p:cNvPr id="105" name="Shape 10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3</a:t>
            </a:fld>
            <a:endParaRPr/>
          </a:p>
        </p:txBody>
      </p:sp>
      <p:grpSp>
        <p:nvGrpSpPr>
          <p:cNvPr id="2" name="Group 1"/>
          <p:cNvGrpSpPr/>
          <p:nvPr/>
        </p:nvGrpSpPr>
        <p:grpSpPr>
          <a:xfrm>
            <a:off x="884978" y="1121508"/>
            <a:ext cx="7473644" cy="5279292"/>
            <a:chOff x="884978" y="1096874"/>
            <a:chExt cx="7473644" cy="5279292"/>
          </a:xfrm>
        </p:grpSpPr>
        <p:grpSp>
          <p:nvGrpSpPr>
            <p:cNvPr id="5" name="Group 4"/>
            <p:cNvGrpSpPr/>
            <p:nvPr/>
          </p:nvGrpSpPr>
          <p:grpSpPr>
            <a:xfrm>
              <a:off x="3581400" y="1500628"/>
              <a:ext cx="1371600" cy="1143000"/>
              <a:chOff x="3733800" y="609600"/>
              <a:chExt cx="1371600" cy="1143000"/>
            </a:xfrm>
          </p:grpSpPr>
          <p:sp>
            <p:nvSpPr>
              <p:cNvPr id="6" name="Rounded Rectangle 5"/>
              <p:cNvSpPr/>
              <p:nvPr/>
            </p:nvSpPr>
            <p:spPr>
              <a:xfrm>
                <a:off x="3733800" y="609600"/>
                <a:ext cx="1371600" cy="1143000"/>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Metadata</a:t>
                </a:r>
              </a:p>
              <a:p>
                <a:pPr algn="ctr"/>
                <a:endParaRPr lang="en-US" dirty="0">
                  <a:solidFill>
                    <a:schemeClr val="tx1"/>
                  </a:solidFill>
                </a:endParaRPr>
              </a:p>
              <a:p>
                <a:pPr algn="ctr"/>
                <a:endParaRPr lang="en-US" dirty="0">
                  <a:solidFill>
                    <a:schemeClr val="tx1"/>
                  </a:solidFill>
                </a:endParaRPr>
              </a:p>
            </p:txBody>
          </p:sp>
          <p:sp>
            <p:nvSpPr>
              <p:cNvPr id="7" name="Rounded Rectangle 6"/>
              <p:cNvSpPr/>
              <p:nvPr/>
            </p:nvSpPr>
            <p:spPr>
              <a:xfrm>
                <a:off x="3886200" y="1066800"/>
                <a:ext cx="1066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sp>
          <p:nvSpPr>
            <p:cNvPr id="8" name="TextBox 7"/>
            <p:cNvSpPr txBox="1"/>
            <p:nvPr/>
          </p:nvSpPr>
          <p:spPr>
            <a:xfrm>
              <a:off x="3516610" y="1096874"/>
              <a:ext cx="1501180" cy="369332"/>
            </a:xfrm>
            <a:prstGeom prst="rect">
              <a:avLst/>
            </a:prstGeom>
            <a:noFill/>
          </p:spPr>
          <p:txBody>
            <a:bodyPr wrap="none" rtlCol="0">
              <a:spAutoFit/>
            </a:bodyPr>
            <a:lstStyle/>
            <a:p>
              <a:r>
                <a:rPr lang="en-US" dirty="0" smtClean="0"/>
                <a:t>Research data</a:t>
              </a:r>
              <a:endParaRPr lang="en-US" dirty="0"/>
            </a:p>
          </p:txBody>
        </p:sp>
        <p:grpSp>
          <p:nvGrpSpPr>
            <p:cNvPr id="9" name="Group 8"/>
            <p:cNvGrpSpPr/>
            <p:nvPr/>
          </p:nvGrpSpPr>
          <p:grpSpPr>
            <a:xfrm>
              <a:off x="2813031" y="3261148"/>
              <a:ext cx="1371600" cy="1143000"/>
              <a:chOff x="2438400" y="1959313"/>
              <a:chExt cx="1371600" cy="1143000"/>
            </a:xfrm>
          </p:grpSpPr>
          <p:sp>
            <p:nvSpPr>
              <p:cNvPr id="10" name="Rounded Rectangle 9"/>
              <p:cNvSpPr/>
              <p:nvPr/>
            </p:nvSpPr>
            <p:spPr>
              <a:xfrm>
                <a:off x="2438400" y="1959313"/>
                <a:ext cx="1371600" cy="1143000"/>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Metadata</a:t>
                </a:r>
              </a:p>
              <a:p>
                <a:pPr algn="ctr"/>
                <a:endParaRPr lang="en-US" dirty="0">
                  <a:solidFill>
                    <a:schemeClr val="tx1"/>
                  </a:solidFill>
                </a:endParaRPr>
              </a:p>
              <a:p>
                <a:pPr algn="ctr"/>
                <a:endParaRPr lang="en-US" dirty="0">
                  <a:solidFill>
                    <a:schemeClr val="tx1"/>
                  </a:solidFill>
                </a:endParaRPr>
              </a:p>
            </p:txBody>
          </p:sp>
          <p:sp>
            <p:nvSpPr>
              <p:cNvPr id="11" name="Rounded Rectangle 10"/>
              <p:cNvSpPr/>
              <p:nvPr/>
            </p:nvSpPr>
            <p:spPr>
              <a:xfrm>
                <a:off x="2529648" y="2407331"/>
                <a:ext cx="1181100" cy="6096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Structured data</a:t>
                </a:r>
                <a:endParaRPr lang="en-US" dirty="0">
                  <a:solidFill>
                    <a:schemeClr val="tx1"/>
                  </a:solidFill>
                </a:endParaRPr>
              </a:p>
            </p:txBody>
          </p:sp>
        </p:grpSp>
        <p:grpSp>
          <p:nvGrpSpPr>
            <p:cNvPr id="12" name="Group 11"/>
            <p:cNvGrpSpPr/>
            <p:nvPr/>
          </p:nvGrpSpPr>
          <p:grpSpPr>
            <a:xfrm>
              <a:off x="4484389" y="3261148"/>
              <a:ext cx="1524001" cy="1133815"/>
              <a:chOff x="4419599" y="2371382"/>
              <a:chExt cx="1524001" cy="1133815"/>
            </a:xfrm>
          </p:grpSpPr>
          <p:sp>
            <p:nvSpPr>
              <p:cNvPr id="13" name="Rounded Rectangle 12"/>
              <p:cNvSpPr/>
              <p:nvPr/>
            </p:nvSpPr>
            <p:spPr>
              <a:xfrm>
                <a:off x="4419599" y="2371382"/>
                <a:ext cx="1524001" cy="1133815"/>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Metadata</a:t>
                </a:r>
              </a:p>
              <a:p>
                <a:pPr algn="ctr"/>
                <a:endParaRPr lang="en-US" dirty="0">
                  <a:solidFill>
                    <a:schemeClr val="tx1"/>
                  </a:solidFill>
                </a:endParaRPr>
              </a:p>
              <a:p>
                <a:pPr algn="ctr"/>
                <a:endParaRPr lang="en-US" dirty="0">
                  <a:solidFill>
                    <a:schemeClr val="tx1"/>
                  </a:solidFill>
                </a:endParaRPr>
              </a:p>
            </p:txBody>
          </p:sp>
          <p:sp>
            <p:nvSpPr>
              <p:cNvPr id="14" name="Rounded Rectangle 12"/>
              <p:cNvSpPr/>
              <p:nvPr/>
            </p:nvSpPr>
            <p:spPr>
              <a:xfrm>
                <a:off x="4447619" y="2743200"/>
                <a:ext cx="1495981" cy="695572"/>
              </a:xfrm>
              <a:custGeom>
                <a:avLst/>
                <a:gdLst>
                  <a:gd name="connsiteX0" fmla="*/ 0 w 1524000"/>
                  <a:gd name="connsiteY0" fmla="*/ 101602 h 609600"/>
                  <a:gd name="connsiteX1" fmla="*/ 101602 w 1524000"/>
                  <a:gd name="connsiteY1" fmla="*/ 0 h 609600"/>
                  <a:gd name="connsiteX2" fmla="*/ 1422398 w 1524000"/>
                  <a:gd name="connsiteY2" fmla="*/ 0 h 609600"/>
                  <a:gd name="connsiteX3" fmla="*/ 1524000 w 1524000"/>
                  <a:gd name="connsiteY3" fmla="*/ 101602 h 609600"/>
                  <a:gd name="connsiteX4" fmla="*/ 1524000 w 1524000"/>
                  <a:gd name="connsiteY4" fmla="*/ 507998 h 609600"/>
                  <a:gd name="connsiteX5" fmla="*/ 1422398 w 1524000"/>
                  <a:gd name="connsiteY5" fmla="*/ 609600 h 609600"/>
                  <a:gd name="connsiteX6" fmla="*/ 101602 w 1524000"/>
                  <a:gd name="connsiteY6" fmla="*/ 609600 h 609600"/>
                  <a:gd name="connsiteX7" fmla="*/ 0 w 1524000"/>
                  <a:gd name="connsiteY7" fmla="*/ 507998 h 609600"/>
                  <a:gd name="connsiteX8" fmla="*/ 0 w 1524000"/>
                  <a:gd name="connsiteY8" fmla="*/ 101602 h 609600"/>
                  <a:gd name="connsiteX0" fmla="*/ 0 w 1524000"/>
                  <a:gd name="connsiteY0" fmla="*/ 523633 h 1031631"/>
                  <a:gd name="connsiteX1" fmla="*/ 101602 w 1524000"/>
                  <a:gd name="connsiteY1" fmla="*/ 422031 h 1031631"/>
                  <a:gd name="connsiteX2" fmla="*/ 1391136 w 1524000"/>
                  <a:gd name="connsiteY2" fmla="*/ 0 h 1031631"/>
                  <a:gd name="connsiteX3" fmla="*/ 1524000 w 1524000"/>
                  <a:gd name="connsiteY3" fmla="*/ 523633 h 1031631"/>
                  <a:gd name="connsiteX4" fmla="*/ 1524000 w 1524000"/>
                  <a:gd name="connsiteY4" fmla="*/ 930029 h 1031631"/>
                  <a:gd name="connsiteX5" fmla="*/ 1422398 w 1524000"/>
                  <a:gd name="connsiteY5" fmla="*/ 1031631 h 1031631"/>
                  <a:gd name="connsiteX6" fmla="*/ 101602 w 1524000"/>
                  <a:gd name="connsiteY6" fmla="*/ 1031631 h 1031631"/>
                  <a:gd name="connsiteX7" fmla="*/ 0 w 1524000"/>
                  <a:gd name="connsiteY7" fmla="*/ 930029 h 1031631"/>
                  <a:gd name="connsiteX8" fmla="*/ 0 w 1524000"/>
                  <a:gd name="connsiteY8" fmla="*/ 523633 h 1031631"/>
                  <a:gd name="connsiteX0" fmla="*/ 0 w 1645023"/>
                  <a:gd name="connsiteY0" fmla="*/ 523633 h 1531816"/>
                  <a:gd name="connsiteX1" fmla="*/ 101602 w 1645023"/>
                  <a:gd name="connsiteY1" fmla="*/ 422031 h 1531816"/>
                  <a:gd name="connsiteX2" fmla="*/ 1391136 w 1645023"/>
                  <a:gd name="connsiteY2" fmla="*/ 0 h 1531816"/>
                  <a:gd name="connsiteX3" fmla="*/ 1524000 w 1645023"/>
                  <a:gd name="connsiteY3" fmla="*/ 523633 h 1531816"/>
                  <a:gd name="connsiteX4" fmla="*/ 1524000 w 1645023"/>
                  <a:gd name="connsiteY4" fmla="*/ 930029 h 1531816"/>
                  <a:gd name="connsiteX5" fmla="*/ 1633414 w 1645023"/>
                  <a:gd name="connsiteY5" fmla="*/ 1531816 h 1531816"/>
                  <a:gd name="connsiteX6" fmla="*/ 101602 w 1645023"/>
                  <a:gd name="connsiteY6" fmla="*/ 1031631 h 1531816"/>
                  <a:gd name="connsiteX7" fmla="*/ 0 w 1645023"/>
                  <a:gd name="connsiteY7" fmla="*/ 930029 h 1531816"/>
                  <a:gd name="connsiteX8" fmla="*/ 0 w 1645023"/>
                  <a:gd name="connsiteY8" fmla="*/ 523633 h 1531816"/>
                  <a:gd name="connsiteX0" fmla="*/ 91862 w 1736885"/>
                  <a:gd name="connsiteY0" fmla="*/ 523633 h 1531816"/>
                  <a:gd name="connsiteX1" fmla="*/ 193464 w 1736885"/>
                  <a:gd name="connsiteY1" fmla="*/ 422031 h 1531816"/>
                  <a:gd name="connsiteX2" fmla="*/ 1482998 w 1736885"/>
                  <a:gd name="connsiteY2" fmla="*/ 0 h 1531816"/>
                  <a:gd name="connsiteX3" fmla="*/ 1615862 w 1736885"/>
                  <a:gd name="connsiteY3" fmla="*/ 523633 h 1531816"/>
                  <a:gd name="connsiteX4" fmla="*/ 1615862 w 1736885"/>
                  <a:gd name="connsiteY4" fmla="*/ 930029 h 1531816"/>
                  <a:gd name="connsiteX5" fmla="*/ 1725276 w 1736885"/>
                  <a:gd name="connsiteY5" fmla="*/ 1531816 h 1531816"/>
                  <a:gd name="connsiteX6" fmla="*/ 13710 w 1736885"/>
                  <a:gd name="connsiteY6" fmla="*/ 1172308 h 1531816"/>
                  <a:gd name="connsiteX7" fmla="*/ 91862 w 1736885"/>
                  <a:gd name="connsiteY7" fmla="*/ 930029 h 1531816"/>
                  <a:gd name="connsiteX8" fmla="*/ 91862 w 1736885"/>
                  <a:gd name="connsiteY8" fmla="*/ 523633 h 1531816"/>
                  <a:gd name="connsiteX0" fmla="*/ 91862 w 1881585"/>
                  <a:gd name="connsiteY0" fmla="*/ 523633 h 1531816"/>
                  <a:gd name="connsiteX1" fmla="*/ 193464 w 1881585"/>
                  <a:gd name="connsiteY1" fmla="*/ 422031 h 1531816"/>
                  <a:gd name="connsiteX2" fmla="*/ 1482998 w 1881585"/>
                  <a:gd name="connsiteY2" fmla="*/ 0 h 1531816"/>
                  <a:gd name="connsiteX3" fmla="*/ 1881585 w 1881585"/>
                  <a:gd name="connsiteY3" fmla="*/ 719018 h 1531816"/>
                  <a:gd name="connsiteX4" fmla="*/ 1615862 w 1881585"/>
                  <a:gd name="connsiteY4" fmla="*/ 930029 h 1531816"/>
                  <a:gd name="connsiteX5" fmla="*/ 1725276 w 1881585"/>
                  <a:gd name="connsiteY5" fmla="*/ 1531816 h 1531816"/>
                  <a:gd name="connsiteX6" fmla="*/ 13710 w 1881585"/>
                  <a:gd name="connsiteY6" fmla="*/ 1172308 h 1531816"/>
                  <a:gd name="connsiteX7" fmla="*/ 91862 w 1881585"/>
                  <a:gd name="connsiteY7" fmla="*/ 930029 h 1531816"/>
                  <a:gd name="connsiteX8" fmla="*/ 91862 w 1881585"/>
                  <a:gd name="connsiteY8" fmla="*/ 523633 h 1531816"/>
                  <a:gd name="connsiteX0" fmla="*/ 91862 w 1881585"/>
                  <a:gd name="connsiteY0" fmla="*/ 523633 h 1531816"/>
                  <a:gd name="connsiteX1" fmla="*/ 193464 w 1881585"/>
                  <a:gd name="connsiteY1" fmla="*/ 422031 h 1531816"/>
                  <a:gd name="connsiteX2" fmla="*/ 1482998 w 1881585"/>
                  <a:gd name="connsiteY2" fmla="*/ 0 h 1531816"/>
                  <a:gd name="connsiteX3" fmla="*/ 1881585 w 1881585"/>
                  <a:gd name="connsiteY3" fmla="*/ 719018 h 1531816"/>
                  <a:gd name="connsiteX4" fmla="*/ 1506446 w 1881585"/>
                  <a:gd name="connsiteY4" fmla="*/ 1031629 h 1531816"/>
                  <a:gd name="connsiteX5" fmla="*/ 1725276 w 1881585"/>
                  <a:gd name="connsiteY5" fmla="*/ 1531816 h 1531816"/>
                  <a:gd name="connsiteX6" fmla="*/ 13710 w 1881585"/>
                  <a:gd name="connsiteY6" fmla="*/ 1172308 h 1531816"/>
                  <a:gd name="connsiteX7" fmla="*/ 91862 w 1881585"/>
                  <a:gd name="connsiteY7" fmla="*/ 930029 h 1531816"/>
                  <a:gd name="connsiteX8" fmla="*/ 91862 w 1881585"/>
                  <a:gd name="connsiteY8" fmla="*/ 523633 h 1531816"/>
                  <a:gd name="connsiteX0" fmla="*/ 91862 w 1881585"/>
                  <a:gd name="connsiteY0" fmla="*/ 523633 h 1531816"/>
                  <a:gd name="connsiteX1" fmla="*/ 193464 w 1881585"/>
                  <a:gd name="connsiteY1" fmla="*/ 422031 h 1531816"/>
                  <a:gd name="connsiteX2" fmla="*/ 1482998 w 1881585"/>
                  <a:gd name="connsiteY2" fmla="*/ 0 h 1531816"/>
                  <a:gd name="connsiteX3" fmla="*/ 1881585 w 1881585"/>
                  <a:gd name="connsiteY3" fmla="*/ 719018 h 1531816"/>
                  <a:gd name="connsiteX4" fmla="*/ 1506446 w 1881585"/>
                  <a:gd name="connsiteY4" fmla="*/ 1031629 h 1531816"/>
                  <a:gd name="connsiteX5" fmla="*/ 1725276 w 1881585"/>
                  <a:gd name="connsiteY5" fmla="*/ 1531816 h 1531816"/>
                  <a:gd name="connsiteX6" fmla="*/ 13710 w 1881585"/>
                  <a:gd name="connsiteY6" fmla="*/ 1172308 h 1531816"/>
                  <a:gd name="connsiteX7" fmla="*/ 91862 w 1881585"/>
                  <a:gd name="connsiteY7" fmla="*/ 930029 h 1531816"/>
                  <a:gd name="connsiteX8" fmla="*/ 91862 w 1881585"/>
                  <a:gd name="connsiteY8" fmla="*/ 523633 h 1531816"/>
                  <a:gd name="connsiteX0" fmla="*/ 91862 w 1881585"/>
                  <a:gd name="connsiteY0" fmla="*/ 140680 h 1148863"/>
                  <a:gd name="connsiteX1" fmla="*/ 193464 w 1881585"/>
                  <a:gd name="connsiteY1" fmla="*/ 39078 h 1148863"/>
                  <a:gd name="connsiteX2" fmla="*/ 1086160 w 1881585"/>
                  <a:gd name="connsiteY2" fmla="*/ 0 h 1148863"/>
                  <a:gd name="connsiteX3" fmla="*/ 1881585 w 1881585"/>
                  <a:gd name="connsiteY3" fmla="*/ 336065 h 1148863"/>
                  <a:gd name="connsiteX4" fmla="*/ 1506446 w 1881585"/>
                  <a:gd name="connsiteY4" fmla="*/ 648676 h 1148863"/>
                  <a:gd name="connsiteX5" fmla="*/ 1725276 w 1881585"/>
                  <a:gd name="connsiteY5" fmla="*/ 1148863 h 1148863"/>
                  <a:gd name="connsiteX6" fmla="*/ 13710 w 1881585"/>
                  <a:gd name="connsiteY6" fmla="*/ 789355 h 1148863"/>
                  <a:gd name="connsiteX7" fmla="*/ 91862 w 1881585"/>
                  <a:gd name="connsiteY7" fmla="*/ 547076 h 1148863"/>
                  <a:gd name="connsiteX8" fmla="*/ 91862 w 1881585"/>
                  <a:gd name="connsiteY8" fmla="*/ 140680 h 1148863"/>
                  <a:gd name="connsiteX0" fmla="*/ 317649 w 1881585"/>
                  <a:gd name="connsiteY0" fmla="*/ 367326 h 1148863"/>
                  <a:gd name="connsiteX1" fmla="*/ 193464 w 1881585"/>
                  <a:gd name="connsiteY1" fmla="*/ 39078 h 1148863"/>
                  <a:gd name="connsiteX2" fmla="*/ 1086160 w 1881585"/>
                  <a:gd name="connsiteY2" fmla="*/ 0 h 1148863"/>
                  <a:gd name="connsiteX3" fmla="*/ 1881585 w 1881585"/>
                  <a:gd name="connsiteY3" fmla="*/ 336065 h 1148863"/>
                  <a:gd name="connsiteX4" fmla="*/ 1506446 w 1881585"/>
                  <a:gd name="connsiteY4" fmla="*/ 648676 h 1148863"/>
                  <a:gd name="connsiteX5" fmla="*/ 1725276 w 1881585"/>
                  <a:gd name="connsiteY5" fmla="*/ 1148863 h 1148863"/>
                  <a:gd name="connsiteX6" fmla="*/ 13710 w 1881585"/>
                  <a:gd name="connsiteY6" fmla="*/ 789355 h 1148863"/>
                  <a:gd name="connsiteX7" fmla="*/ 91862 w 1881585"/>
                  <a:gd name="connsiteY7" fmla="*/ 547076 h 1148863"/>
                  <a:gd name="connsiteX8" fmla="*/ 317649 w 1881585"/>
                  <a:gd name="connsiteY8" fmla="*/ 367326 h 1148863"/>
                  <a:gd name="connsiteX0" fmla="*/ 317649 w 1881585"/>
                  <a:gd name="connsiteY0" fmla="*/ 367326 h 1148863"/>
                  <a:gd name="connsiteX1" fmla="*/ 193464 w 1881585"/>
                  <a:gd name="connsiteY1" fmla="*/ 39078 h 1148863"/>
                  <a:gd name="connsiteX2" fmla="*/ 1086160 w 1881585"/>
                  <a:gd name="connsiteY2" fmla="*/ 0 h 1148863"/>
                  <a:gd name="connsiteX3" fmla="*/ 1881585 w 1881585"/>
                  <a:gd name="connsiteY3" fmla="*/ 336065 h 1148863"/>
                  <a:gd name="connsiteX4" fmla="*/ 1725390 w 1881585"/>
                  <a:gd name="connsiteY4" fmla="*/ 648676 h 1148863"/>
                  <a:gd name="connsiteX5" fmla="*/ 1725276 w 1881585"/>
                  <a:gd name="connsiteY5" fmla="*/ 1148863 h 1148863"/>
                  <a:gd name="connsiteX6" fmla="*/ 13710 w 1881585"/>
                  <a:gd name="connsiteY6" fmla="*/ 789355 h 1148863"/>
                  <a:gd name="connsiteX7" fmla="*/ 91862 w 1881585"/>
                  <a:gd name="connsiteY7" fmla="*/ 547076 h 1148863"/>
                  <a:gd name="connsiteX8" fmla="*/ 317649 w 1881585"/>
                  <a:gd name="connsiteY8" fmla="*/ 367326 h 1148863"/>
                  <a:gd name="connsiteX0" fmla="*/ 317649 w 1881585"/>
                  <a:gd name="connsiteY0" fmla="*/ 367326 h 1148863"/>
                  <a:gd name="connsiteX1" fmla="*/ 193464 w 1881585"/>
                  <a:gd name="connsiteY1" fmla="*/ 39078 h 1148863"/>
                  <a:gd name="connsiteX2" fmla="*/ 1086160 w 1881585"/>
                  <a:gd name="connsiteY2" fmla="*/ 0 h 1148863"/>
                  <a:gd name="connsiteX3" fmla="*/ 1881585 w 1881585"/>
                  <a:gd name="connsiteY3" fmla="*/ 336065 h 1148863"/>
                  <a:gd name="connsiteX4" fmla="*/ 1725390 w 1881585"/>
                  <a:gd name="connsiteY4" fmla="*/ 593968 h 1148863"/>
                  <a:gd name="connsiteX5" fmla="*/ 1725276 w 1881585"/>
                  <a:gd name="connsiteY5" fmla="*/ 1148863 h 1148863"/>
                  <a:gd name="connsiteX6" fmla="*/ 13710 w 1881585"/>
                  <a:gd name="connsiteY6" fmla="*/ 789355 h 1148863"/>
                  <a:gd name="connsiteX7" fmla="*/ 91862 w 1881585"/>
                  <a:gd name="connsiteY7" fmla="*/ 547076 h 1148863"/>
                  <a:gd name="connsiteX8" fmla="*/ 317649 w 1881585"/>
                  <a:gd name="connsiteY8" fmla="*/ 367326 h 1148863"/>
                  <a:gd name="connsiteX0" fmla="*/ 317649 w 1881585"/>
                  <a:gd name="connsiteY0" fmla="*/ 367326 h 953479"/>
                  <a:gd name="connsiteX1" fmla="*/ 193464 w 1881585"/>
                  <a:gd name="connsiteY1" fmla="*/ 39078 h 953479"/>
                  <a:gd name="connsiteX2" fmla="*/ 1086160 w 1881585"/>
                  <a:gd name="connsiteY2" fmla="*/ 0 h 953479"/>
                  <a:gd name="connsiteX3" fmla="*/ 1881585 w 1881585"/>
                  <a:gd name="connsiteY3" fmla="*/ 336065 h 953479"/>
                  <a:gd name="connsiteX4" fmla="*/ 1725390 w 1881585"/>
                  <a:gd name="connsiteY4" fmla="*/ 593968 h 953479"/>
                  <a:gd name="connsiteX5" fmla="*/ 1260018 w 1881585"/>
                  <a:gd name="connsiteY5" fmla="*/ 953479 h 953479"/>
                  <a:gd name="connsiteX6" fmla="*/ 13710 w 1881585"/>
                  <a:gd name="connsiteY6" fmla="*/ 789355 h 953479"/>
                  <a:gd name="connsiteX7" fmla="*/ 91862 w 1881585"/>
                  <a:gd name="connsiteY7" fmla="*/ 547076 h 953479"/>
                  <a:gd name="connsiteX8" fmla="*/ 317649 w 1881585"/>
                  <a:gd name="connsiteY8" fmla="*/ 367326 h 953479"/>
                  <a:gd name="connsiteX0" fmla="*/ 321026 w 1884962"/>
                  <a:gd name="connsiteY0" fmla="*/ 367326 h 953479"/>
                  <a:gd name="connsiteX1" fmla="*/ 196841 w 1884962"/>
                  <a:gd name="connsiteY1" fmla="*/ 39078 h 953479"/>
                  <a:gd name="connsiteX2" fmla="*/ 1089537 w 1884962"/>
                  <a:gd name="connsiteY2" fmla="*/ 0 h 953479"/>
                  <a:gd name="connsiteX3" fmla="*/ 1884962 w 1884962"/>
                  <a:gd name="connsiteY3" fmla="*/ 336065 h 953479"/>
                  <a:gd name="connsiteX4" fmla="*/ 1728767 w 1884962"/>
                  <a:gd name="connsiteY4" fmla="*/ 593968 h 953479"/>
                  <a:gd name="connsiteX5" fmla="*/ 1263395 w 1884962"/>
                  <a:gd name="connsiteY5" fmla="*/ 953479 h 953479"/>
                  <a:gd name="connsiteX6" fmla="*/ 17087 w 1884962"/>
                  <a:gd name="connsiteY6" fmla="*/ 789355 h 953479"/>
                  <a:gd name="connsiteX7" fmla="*/ 61028 w 1884962"/>
                  <a:gd name="connsiteY7" fmla="*/ 422029 h 953479"/>
                  <a:gd name="connsiteX8" fmla="*/ 321026 w 1884962"/>
                  <a:gd name="connsiteY8" fmla="*/ 367326 h 953479"/>
                  <a:gd name="connsiteX0" fmla="*/ 321026 w 1884962"/>
                  <a:gd name="connsiteY0" fmla="*/ 328248 h 914401"/>
                  <a:gd name="connsiteX1" fmla="*/ 196841 w 1884962"/>
                  <a:gd name="connsiteY1" fmla="*/ 0 h 914401"/>
                  <a:gd name="connsiteX2" fmla="*/ 1034801 w 1884962"/>
                  <a:gd name="connsiteY2" fmla="*/ 218829 h 914401"/>
                  <a:gd name="connsiteX3" fmla="*/ 1884962 w 1884962"/>
                  <a:gd name="connsiteY3" fmla="*/ 296987 h 914401"/>
                  <a:gd name="connsiteX4" fmla="*/ 1728767 w 1884962"/>
                  <a:gd name="connsiteY4" fmla="*/ 554890 h 914401"/>
                  <a:gd name="connsiteX5" fmla="*/ 1263395 w 1884962"/>
                  <a:gd name="connsiteY5" fmla="*/ 914401 h 914401"/>
                  <a:gd name="connsiteX6" fmla="*/ 17087 w 1884962"/>
                  <a:gd name="connsiteY6" fmla="*/ 750277 h 914401"/>
                  <a:gd name="connsiteX7" fmla="*/ 61028 w 1884962"/>
                  <a:gd name="connsiteY7" fmla="*/ 382951 h 914401"/>
                  <a:gd name="connsiteX8" fmla="*/ 321026 w 1884962"/>
                  <a:gd name="connsiteY8" fmla="*/ 328248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962" h="914401">
                    <a:moveTo>
                      <a:pt x="321026" y="328248"/>
                    </a:moveTo>
                    <a:cubicBezTo>
                      <a:pt x="321026" y="272135"/>
                      <a:pt x="140728" y="0"/>
                      <a:pt x="196841" y="0"/>
                    </a:cubicBezTo>
                    <a:cubicBezTo>
                      <a:pt x="637106" y="0"/>
                      <a:pt x="594536" y="218829"/>
                      <a:pt x="1034801" y="218829"/>
                    </a:cubicBezTo>
                    <a:cubicBezTo>
                      <a:pt x="1090914" y="218829"/>
                      <a:pt x="1884962" y="240874"/>
                      <a:pt x="1884962" y="296987"/>
                    </a:cubicBezTo>
                    <a:cubicBezTo>
                      <a:pt x="1759916" y="401191"/>
                      <a:pt x="2025752" y="489763"/>
                      <a:pt x="1728767" y="554890"/>
                    </a:cubicBezTo>
                    <a:cubicBezTo>
                      <a:pt x="1728767" y="611003"/>
                      <a:pt x="1319508" y="914401"/>
                      <a:pt x="1263395" y="914401"/>
                    </a:cubicBezTo>
                    <a:lnTo>
                      <a:pt x="17087" y="750277"/>
                    </a:lnTo>
                    <a:cubicBezTo>
                      <a:pt x="-39026" y="750277"/>
                      <a:pt x="61028" y="439064"/>
                      <a:pt x="61028" y="382951"/>
                    </a:cubicBezTo>
                    <a:lnTo>
                      <a:pt x="321026" y="32824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Unstructured data</a:t>
                </a:r>
                <a:endParaRPr lang="en-US" dirty="0">
                  <a:solidFill>
                    <a:schemeClr val="tx1"/>
                  </a:solidFill>
                </a:endParaRPr>
              </a:p>
            </p:txBody>
          </p:sp>
        </p:grpSp>
        <p:sp>
          <p:nvSpPr>
            <p:cNvPr id="15" name="Rounded Rectangle 14"/>
            <p:cNvSpPr/>
            <p:nvPr/>
          </p:nvSpPr>
          <p:spPr>
            <a:xfrm>
              <a:off x="2561378" y="5233166"/>
              <a:ext cx="1866901"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USAID’s Development Data Library (DDL)</a:t>
              </a:r>
              <a:endParaRPr lang="en-US" dirty="0"/>
            </a:p>
          </p:txBody>
        </p:sp>
        <p:sp>
          <p:nvSpPr>
            <p:cNvPr id="16" name="Rounded Rectangle 15"/>
            <p:cNvSpPr/>
            <p:nvPr/>
          </p:nvSpPr>
          <p:spPr>
            <a:xfrm>
              <a:off x="5474990" y="5233166"/>
              <a:ext cx="22860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USAID’s Development Experience Clearinghouse (DEC)</a:t>
              </a:r>
              <a:endParaRPr lang="en-US" dirty="0"/>
            </a:p>
          </p:txBody>
        </p:sp>
        <p:cxnSp>
          <p:nvCxnSpPr>
            <p:cNvPr id="17" name="Straight Arrow Connector 16"/>
            <p:cNvCxnSpPr>
              <a:stCxn id="6" idx="3"/>
              <a:endCxn id="19" idx="1"/>
            </p:cNvCxnSpPr>
            <p:nvPr/>
          </p:nvCxnSpPr>
          <p:spPr>
            <a:xfrm>
              <a:off x="4953000" y="2072128"/>
              <a:ext cx="1817390" cy="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770390" y="1182363"/>
              <a:ext cx="1588232" cy="1779531"/>
              <a:chOff x="7328877" y="1543050"/>
              <a:chExt cx="1588232" cy="1779531"/>
            </a:xfrm>
          </p:grpSpPr>
          <p:pic>
            <p:nvPicPr>
              <p:cNvPr id="19" name="Picture 2" descr="C:\Users\meday\AppData\Local\Microsoft\Windows\Temporary Internet Files\Content.IE5\BZWBDAC1\revans2-Parchment-Backgroun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877" y="1543050"/>
                <a:ext cx="1588232" cy="177953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67600" y="2057400"/>
                <a:ext cx="1423864" cy="646331"/>
              </a:xfrm>
              <a:prstGeom prst="rect">
                <a:avLst/>
              </a:prstGeom>
              <a:noFill/>
            </p:spPr>
            <p:txBody>
              <a:bodyPr wrap="square" rtlCol="0">
                <a:spAutoFit/>
              </a:bodyPr>
              <a:lstStyle/>
              <a:p>
                <a:pPr algn="ctr"/>
                <a:r>
                  <a:rPr lang="en-US" dirty="0" smtClean="0"/>
                  <a:t>Research publications</a:t>
                </a:r>
                <a:endParaRPr lang="en-US" dirty="0"/>
              </a:p>
            </p:txBody>
          </p:sp>
        </p:grpSp>
        <p:cxnSp>
          <p:nvCxnSpPr>
            <p:cNvPr id="21" name="Straight Arrow Connector 20"/>
            <p:cNvCxnSpPr>
              <a:stCxn id="6" idx="2"/>
              <a:endCxn id="13" idx="0"/>
            </p:cNvCxnSpPr>
            <p:nvPr/>
          </p:nvCxnSpPr>
          <p:spPr>
            <a:xfrm>
              <a:off x="4267200" y="2643628"/>
              <a:ext cx="979190" cy="61752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10" idx="0"/>
            </p:cNvCxnSpPr>
            <p:nvPr/>
          </p:nvCxnSpPr>
          <p:spPr>
            <a:xfrm flipH="1">
              <a:off x="3498831" y="2643628"/>
              <a:ext cx="768369" cy="61752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3" idx="2"/>
              <a:endCxn id="16" idx="0"/>
            </p:cNvCxnSpPr>
            <p:nvPr/>
          </p:nvCxnSpPr>
          <p:spPr>
            <a:xfrm rot="16200000" flipH="1">
              <a:off x="5513089" y="4128264"/>
              <a:ext cx="838203" cy="1371600"/>
            </a:xfrm>
            <a:prstGeom prst="bentConnector3">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9" idx="2"/>
              <a:endCxn id="16" idx="0"/>
            </p:cNvCxnSpPr>
            <p:nvPr/>
          </p:nvCxnSpPr>
          <p:spPr>
            <a:xfrm rot="5400000">
              <a:off x="5955612" y="3624272"/>
              <a:ext cx="2271272" cy="946516"/>
            </a:xfrm>
            <a:prstGeom prst="bentConnector3">
              <a:avLst>
                <a:gd name="adj1" fmla="val 81545"/>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2"/>
              <a:endCxn id="15" idx="0"/>
            </p:cNvCxnSpPr>
            <p:nvPr/>
          </p:nvCxnSpPr>
          <p:spPr>
            <a:xfrm flipH="1">
              <a:off x="3494829" y="4404148"/>
              <a:ext cx="4002" cy="82901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29" idx="6"/>
            </p:cNvCxnSpPr>
            <p:nvPr/>
          </p:nvCxnSpPr>
          <p:spPr>
            <a:xfrm flipH="1">
              <a:off x="2561378" y="4404148"/>
              <a:ext cx="937453" cy="44801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a:endCxn id="16" idx="1"/>
            </p:cNvCxnSpPr>
            <p:nvPr/>
          </p:nvCxnSpPr>
          <p:spPr>
            <a:xfrm>
              <a:off x="4428279" y="5804666"/>
              <a:ext cx="1046711" cy="0"/>
            </a:xfrm>
            <a:prstGeom prst="straightConnector1">
              <a:avLst/>
            </a:prstGeom>
            <a:ln w="22225">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9" idx="4"/>
              <a:endCxn id="15" idx="1"/>
            </p:cNvCxnSpPr>
            <p:nvPr/>
          </p:nvCxnSpPr>
          <p:spPr>
            <a:xfrm>
              <a:off x="1723178" y="5385566"/>
              <a:ext cx="838200" cy="419100"/>
            </a:xfrm>
            <a:prstGeom prst="straightConnector1">
              <a:avLst/>
            </a:prstGeom>
            <a:ln w="22225">
              <a:prstDash val="lgDash"/>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84978" y="4318766"/>
              <a:ext cx="16764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Sector-specific repository</a:t>
              </a:r>
              <a:endParaRPr lang="en-US" dirty="0">
                <a:solidFill>
                  <a:schemeClr val="tx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3821875" y="1603275"/>
            <a:ext cx="5245925" cy="4528012"/>
          </a:xfrm>
          <a:prstGeom prst="rect">
            <a:avLst/>
          </a:prstGeom>
          <a:noFill/>
          <a:ln>
            <a:noFill/>
          </a:ln>
        </p:spPr>
      </p:pic>
      <p:sp>
        <p:nvSpPr>
          <p:cNvPr id="113" name="Shape 113"/>
          <p:cNvSpPr txBox="1">
            <a:spLocks noGrp="1"/>
          </p:cNvSpPr>
          <p:nvPr>
            <p:ph type="title"/>
          </p:nvPr>
        </p:nvSpPr>
        <p:spPr>
          <a:xfrm>
            <a:off x="457200" y="1984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Data Management</a:t>
            </a:r>
            <a:endParaRPr/>
          </a:p>
        </p:txBody>
      </p:sp>
      <p:sp>
        <p:nvSpPr>
          <p:cNvPr id="114" name="Shape 11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4</a:t>
            </a:fld>
            <a:endParaRPr/>
          </a:p>
        </p:txBody>
      </p:sp>
      <p:sp>
        <p:nvSpPr>
          <p:cNvPr id="115" name="Shape 115"/>
          <p:cNvSpPr txBox="1">
            <a:spLocks noGrp="1"/>
          </p:cNvSpPr>
          <p:nvPr>
            <p:ph type="body" idx="2"/>
          </p:nvPr>
        </p:nvSpPr>
        <p:spPr>
          <a:xfrm>
            <a:off x="457200" y="1337300"/>
            <a:ext cx="3555900" cy="5284500"/>
          </a:xfrm>
          <a:prstGeom prst="rect">
            <a:avLst/>
          </a:prstGeom>
        </p:spPr>
        <p:txBody>
          <a:bodyPr spcFirstLastPara="1" wrap="square" lIns="91425" tIns="91425" rIns="91425" bIns="91425" anchor="t" anchorCtr="0">
            <a:noAutofit/>
          </a:bodyPr>
          <a:lstStyle/>
          <a:p>
            <a:pPr marL="457200" lvl="0" indent="-342900" rtl="0">
              <a:spcBef>
                <a:spcPts val="480"/>
              </a:spcBef>
              <a:spcAft>
                <a:spcPts val="0"/>
              </a:spcAft>
              <a:buSzPts val="1800"/>
              <a:buFont typeface="Calibri"/>
              <a:buChar char="●"/>
            </a:pPr>
            <a:r>
              <a:rPr lang="en-US"/>
              <a:t>Manage data responsibly throughout lifecycle </a:t>
            </a:r>
            <a:endParaRPr/>
          </a:p>
          <a:p>
            <a:pPr marL="0" lvl="0" indent="0" rtl="0">
              <a:spcBef>
                <a:spcPts val="480"/>
              </a:spcBef>
              <a:spcAft>
                <a:spcPts val="0"/>
              </a:spcAft>
              <a:buNone/>
            </a:pPr>
            <a:endParaRPr/>
          </a:p>
          <a:p>
            <a:pPr marL="457200" marR="0" lvl="0" indent="-381000" algn="l" rtl="0">
              <a:lnSpc>
                <a:spcPct val="100000"/>
              </a:lnSpc>
              <a:spcBef>
                <a:spcPts val="640"/>
              </a:spcBef>
              <a:spcAft>
                <a:spcPts val="0"/>
              </a:spcAft>
              <a:buSzPts val="2400"/>
              <a:buFont typeface="Calibri"/>
              <a:buChar char="•"/>
            </a:pPr>
            <a:r>
              <a:rPr lang="en-US"/>
              <a:t>Produce high-quality, usable data</a:t>
            </a:r>
            <a:endParaRPr/>
          </a:p>
          <a:p>
            <a:pPr marL="0" marR="0" lvl="0" indent="0" algn="l" rtl="0">
              <a:lnSpc>
                <a:spcPct val="100000"/>
              </a:lnSpc>
              <a:spcBef>
                <a:spcPts val="640"/>
              </a:spcBef>
              <a:spcAft>
                <a:spcPts val="0"/>
              </a:spcAft>
              <a:buNone/>
            </a:pPr>
            <a:endParaRPr/>
          </a:p>
          <a:p>
            <a:pPr marL="457200" marR="0" lvl="0" indent="-381000" algn="l" rtl="0">
              <a:lnSpc>
                <a:spcPct val="100000"/>
              </a:lnSpc>
              <a:spcBef>
                <a:spcPts val="640"/>
              </a:spcBef>
              <a:spcAft>
                <a:spcPts val="0"/>
              </a:spcAft>
              <a:buSzPts val="2400"/>
              <a:buFont typeface="Calibri"/>
              <a:buChar char="•"/>
            </a:pPr>
            <a:r>
              <a:rPr lang="en-US"/>
              <a:t>Include necessary information for reuse</a:t>
            </a:r>
            <a:endParaRPr/>
          </a:p>
          <a:p>
            <a:pPr marL="0" marR="0" lvl="0" indent="0" algn="l" rtl="0">
              <a:lnSpc>
                <a:spcPct val="100000"/>
              </a:lnSpc>
              <a:spcBef>
                <a:spcPts val="640"/>
              </a:spcBef>
              <a:spcAft>
                <a:spcPts val="0"/>
              </a:spcAft>
              <a:buNone/>
            </a:pPr>
            <a:endParaRPr/>
          </a:p>
          <a:p>
            <a:pPr marL="457200" marR="0" lvl="0" indent="-381000" algn="l" rtl="0">
              <a:lnSpc>
                <a:spcPct val="100000"/>
              </a:lnSpc>
              <a:spcBef>
                <a:spcPts val="640"/>
              </a:spcBef>
              <a:spcAft>
                <a:spcPts val="0"/>
              </a:spcAft>
              <a:buSzPts val="2400"/>
              <a:buFont typeface="Calibri"/>
              <a:buChar char="•"/>
            </a:pPr>
            <a:r>
              <a:rPr lang="en-US"/>
              <a:t>Protect data and make sure you get credit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22248"/>
            <a:ext cx="8229600" cy="93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Sharing Research Data</a:t>
            </a:r>
            <a:endParaRPr/>
          </a:p>
        </p:txBody>
      </p:sp>
      <p:sp>
        <p:nvSpPr>
          <p:cNvPr id="122" name="Shape 122"/>
          <p:cNvSpPr txBox="1">
            <a:spLocks noGrp="1"/>
          </p:cNvSpPr>
          <p:nvPr>
            <p:ph type="body" idx="1"/>
          </p:nvPr>
        </p:nvSpPr>
        <p:spPr>
          <a:xfrm>
            <a:off x="517050" y="1244225"/>
            <a:ext cx="8229600" cy="537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600" b="1"/>
              <a:t>Goal</a:t>
            </a:r>
            <a:endParaRPr sz="2600" b="1"/>
          </a:p>
          <a:p>
            <a:pPr marL="457200" lvl="0" indent="-393700" rtl="0">
              <a:spcBef>
                <a:spcPts val="640"/>
              </a:spcBef>
              <a:spcAft>
                <a:spcPts val="0"/>
              </a:spcAft>
              <a:buSzPts val="2600"/>
              <a:buChar char="•"/>
            </a:pPr>
            <a:r>
              <a:rPr lang="en-US" sz="2600"/>
              <a:t>Open Data is the idea that data should be freely available for everyone to use whenever possible</a:t>
            </a:r>
            <a:endParaRPr sz="2600"/>
          </a:p>
          <a:p>
            <a:pPr marL="457200" lvl="0" indent="-393700" rtl="0">
              <a:spcBef>
                <a:spcPts val="0"/>
              </a:spcBef>
              <a:spcAft>
                <a:spcPts val="0"/>
              </a:spcAft>
              <a:buSzPts val="2600"/>
              <a:buChar char="•"/>
            </a:pPr>
            <a:r>
              <a:rPr lang="en-US" sz="2600"/>
              <a:t>Makes science more efficient and more adaptive - faster learning from project results across wider audiences</a:t>
            </a:r>
            <a:endParaRPr sz="2600"/>
          </a:p>
          <a:p>
            <a:pPr marL="457200" lvl="0" indent="-393700" rtl="0">
              <a:spcBef>
                <a:spcPts val="0"/>
              </a:spcBef>
              <a:spcAft>
                <a:spcPts val="0"/>
              </a:spcAft>
              <a:buSzPts val="2600"/>
              <a:buChar char="•"/>
            </a:pPr>
            <a:r>
              <a:rPr lang="en-US" sz="2600"/>
              <a:t>Preserve access to your data with a persistent identifier</a:t>
            </a:r>
            <a:endParaRPr sz="2600"/>
          </a:p>
          <a:p>
            <a:pPr marL="0" lvl="0" indent="0" rtl="0">
              <a:spcBef>
                <a:spcPts val="0"/>
              </a:spcBef>
              <a:spcAft>
                <a:spcPts val="0"/>
              </a:spcAft>
              <a:buNone/>
            </a:pPr>
            <a:endParaRPr sz="2600" b="1"/>
          </a:p>
          <a:p>
            <a:pPr marL="0" lvl="0" indent="0" rtl="0">
              <a:spcBef>
                <a:spcPts val="0"/>
              </a:spcBef>
              <a:spcAft>
                <a:spcPts val="0"/>
              </a:spcAft>
              <a:buNone/>
            </a:pPr>
            <a:r>
              <a:rPr lang="en-US" sz="2600" b="1"/>
              <a:t>Research context</a:t>
            </a:r>
            <a:endParaRPr sz="2600" b="1"/>
          </a:p>
          <a:p>
            <a:pPr marL="457200" lvl="0" indent="-393700" rtl="0">
              <a:spcBef>
                <a:spcPts val="640"/>
              </a:spcBef>
              <a:spcAft>
                <a:spcPts val="0"/>
              </a:spcAft>
              <a:buSzPts val="2600"/>
              <a:buChar char="•"/>
            </a:pPr>
            <a:r>
              <a:rPr lang="en-US" sz="2600"/>
              <a:t>Public Access mandates mean that research funded by the US government should be accessible</a:t>
            </a:r>
            <a:endParaRPr sz="2600"/>
          </a:p>
          <a:p>
            <a:pPr marL="457200" lvl="0" indent="-393700" rtl="0">
              <a:spcBef>
                <a:spcPts val="0"/>
              </a:spcBef>
              <a:spcAft>
                <a:spcPts val="0"/>
              </a:spcAft>
              <a:buSzPts val="2600"/>
              <a:buChar char="•"/>
            </a:pPr>
            <a:r>
              <a:rPr lang="en-US" sz="2600"/>
              <a:t>The </a:t>
            </a:r>
            <a:r>
              <a:rPr lang="en-US" sz="2600" b="1" i="1"/>
              <a:t>data </a:t>
            </a:r>
            <a:r>
              <a:rPr lang="en-US" sz="2600"/>
              <a:t>is the research product, not the journal article</a:t>
            </a:r>
            <a:endParaRPr sz="2600"/>
          </a:p>
          <a:p>
            <a:pPr marL="457200" lvl="0" indent="-393700" rtl="0">
              <a:spcBef>
                <a:spcPts val="0"/>
              </a:spcBef>
              <a:spcAft>
                <a:spcPts val="0"/>
              </a:spcAft>
              <a:buSzPts val="2600"/>
              <a:buChar char="•"/>
            </a:pPr>
            <a:r>
              <a:rPr lang="en-US" sz="2600"/>
              <a:t>Many repositories exist for housing data in perpetuity</a:t>
            </a:r>
            <a:endParaRPr sz="2400"/>
          </a:p>
        </p:txBody>
      </p:sp>
      <p:sp>
        <p:nvSpPr>
          <p:cNvPr id="123" name="Shape 12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l="12558" r="14213" b="1545"/>
          <a:stretch/>
        </p:blipFill>
        <p:spPr>
          <a:xfrm>
            <a:off x="3479200" y="1145975"/>
            <a:ext cx="5664801" cy="5712025"/>
          </a:xfrm>
          <a:prstGeom prst="rect">
            <a:avLst/>
          </a:prstGeom>
          <a:noFill/>
          <a:ln>
            <a:noFill/>
          </a:ln>
        </p:spPr>
      </p:pic>
      <p:sp>
        <p:nvSpPr>
          <p:cNvPr id="130" name="Shape 130"/>
          <p:cNvSpPr txBox="1">
            <a:spLocks noGrp="1"/>
          </p:cNvSpPr>
          <p:nvPr>
            <p:ph type="body" idx="1"/>
          </p:nvPr>
        </p:nvSpPr>
        <p:spPr>
          <a:xfrm>
            <a:off x="418625" y="952075"/>
            <a:ext cx="2771100" cy="41019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US" sz="2400" b="1"/>
              <a:t>How to share:</a:t>
            </a:r>
            <a:endParaRPr sz="2400" b="1"/>
          </a:p>
          <a:p>
            <a:pPr marL="457200" lvl="0" indent="-381000" rtl="0">
              <a:spcBef>
                <a:spcPts val="640"/>
              </a:spcBef>
              <a:spcAft>
                <a:spcPts val="0"/>
              </a:spcAft>
              <a:buSzPts val="2400"/>
              <a:buChar char="•"/>
            </a:pPr>
            <a:r>
              <a:rPr lang="en-US" sz="2400"/>
              <a:t>Release with journal article</a:t>
            </a:r>
            <a:endParaRPr sz="2400"/>
          </a:p>
          <a:p>
            <a:pPr marL="0" lvl="0" indent="0" rtl="0">
              <a:spcBef>
                <a:spcPts val="640"/>
              </a:spcBef>
              <a:spcAft>
                <a:spcPts val="0"/>
              </a:spcAft>
              <a:buNone/>
            </a:pPr>
            <a:endParaRPr sz="2400"/>
          </a:p>
          <a:p>
            <a:pPr marL="457200" lvl="0" indent="-381000" rtl="0">
              <a:spcBef>
                <a:spcPts val="640"/>
              </a:spcBef>
              <a:spcAft>
                <a:spcPts val="0"/>
              </a:spcAft>
              <a:buSzPts val="2400"/>
              <a:buChar char="•"/>
            </a:pPr>
            <a:r>
              <a:rPr lang="en-US" sz="2400"/>
              <a:t>Peer-reviewed data paper </a:t>
            </a:r>
            <a:endParaRPr sz="2400"/>
          </a:p>
          <a:p>
            <a:pPr marL="0" lvl="0" indent="0" rtl="0">
              <a:spcBef>
                <a:spcPts val="640"/>
              </a:spcBef>
              <a:spcAft>
                <a:spcPts val="0"/>
              </a:spcAft>
              <a:buNone/>
            </a:pPr>
            <a:endParaRPr sz="2400"/>
          </a:p>
          <a:p>
            <a:pPr marL="457200" lvl="0" indent="-381000" rtl="0">
              <a:spcBef>
                <a:spcPts val="640"/>
              </a:spcBef>
              <a:spcAft>
                <a:spcPts val="0"/>
              </a:spcAft>
              <a:buSzPts val="2400"/>
              <a:buChar char="•"/>
            </a:pPr>
            <a:r>
              <a:rPr lang="en-US" sz="2400"/>
              <a:t>Citizen science</a:t>
            </a:r>
            <a:endParaRPr sz="2400"/>
          </a:p>
          <a:p>
            <a:pPr marL="0" lvl="0" indent="0" rtl="0">
              <a:spcBef>
                <a:spcPts val="640"/>
              </a:spcBef>
              <a:spcAft>
                <a:spcPts val="0"/>
              </a:spcAft>
              <a:buNone/>
            </a:pPr>
            <a:endParaRPr sz="2400"/>
          </a:p>
        </p:txBody>
      </p:sp>
      <p:sp>
        <p:nvSpPr>
          <p:cNvPr id="131" name="Shape 13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
        <p:nvSpPr>
          <p:cNvPr id="132" name="Shape 132"/>
          <p:cNvSpPr txBox="1">
            <a:spLocks noGrp="1"/>
          </p:cNvSpPr>
          <p:nvPr>
            <p:ph type="body" idx="1"/>
          </p:nvPr>
        </p:nvSpPr>
        <p:spPr>
          <a:xfrm>
            <a:off x="4115400" y="952075"/>
            <a:ext cx="5028600" cy="798900"/>
          </a:xfrm>
          <a:prstGeom prst="rect">
            <a:avLst/>
          </a:prstGeom>
        </p:spPr>
        <p:txBody>
          <a:bodyPr spcFirstLastPara="1" wrap="square" lIns="91425" tIns="91425" rIns="91425" bIns="91425" anchor="t" anchorCtr="0">
            <a:noAutofit/>
          </a:bodyPr>
          <a:lstStyle/>
          <a:p>
            <a:pPr marL="914400" marR="0" lvl="0" indent="457200" algn="l" rtl="0">
              <a:lnSpc>
                <a:spcPct val="100000"/>
              </a:lnSpc>
              <a:spcBef>
                <a:spcPts val="640"/>
              </a:spcBef>
              <a:spcAft>
                <a:spcPts val="0"/>
              </a:spcAft>
              <a:buNone/>
            </a:pPr>
            <a:r>
              <a:rPr lang="en-US" sz="2400" b="1"/>
              <a:t>Why share?</a:t>
            </a:r>
            <a:endParaRPr sz="2400"/>
          </a:p>
        </p:txBody>
      </p:sp>
      <p:sp>
        <p:nvSpPr>
          <p:cNvPr id="133" name="Shape 133"/>
          <p:cNvSpPr txBox="1">
            <a:spLocks noGrp="1"/>
          </p:cNvSpPr>
          <p:nvPr>
            <p:ph type="title"/>
          </p:nvPr>
        </p:nvSpPr>
        <p:spPr>
          <a:xfrm>
            <a:off x="457200" y="122248"/>
            <a:ext cx="8229600" cy="93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a:t>Sharing Research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Example: Snapshot Serengeti</a:t>
            </a:r>
            <a:endParaRPr/>
          </a:p>
        </p:txBody>
      </p:sp>
      <p:pic>
        <p:nvPicPr>
          <p:cNvPr id="140" name="Shape 140"/>
          <p:cNvPicPr preferRelativeResize="0"/>
          <p:nvPr/>
        </p:nvPicPr>
        <p:blipFill>
          <a:blip r:embed="rId3">
            <a:alphaModFix/>
          </a:blip>
          <a:stretch>
            <a:fillRect/>
          </a:stretch>
        </p:blipFill>
        <p:spPr>
          <a:xfrm>
            <a:off x="1171538" y="1472650"/>
            <a:ext cx="6800926" cy="4781200"/>
          </a:xfrm>
          <a:prstGeom prst="rect">
            <a:avLst/>
          </a:prstGeom>
          <a:noFill/>
          <a:ln>
            <a:noFill/>
          </a:ln>
        </p:spPr>
      </p:pic>
      <p:cxnSp>
        <p:nvCxnSpPr>
          <p:cNvPr id="141" name="Shape 141"/>
          <p:cNvCxnSpPr/>
          <p:nvPr/>
        </p:nvCxnSpPr>
        <p:spPr>
          <a:xfrm flipH="1">
            <a:off x="2903125" y="2159775"/>
            <a:ext cx="3337800" cy="2005500"/>
          </a:xfrm>
          <a:prstGeom prst="straightConnector1">
            <a:avLst/>
          </a:prstGeom>
          <a:noFill/>
          <a:ln w="76200" cap="flat" cmpd="sng">
            <a:solidFill>
              <a:srgbClr val="FF0000"/>
            </a:solidFill>
            <a:prstDash val="solid"/>
            <a:round/>
            <a:headEnd type="none" w="med" len="med"/>
            <a:tailEnd type="triangle" w="med" len="med"/>
          </a:ln>
        </p:spPr>
      </p:cxnSp>
      <p:cxnSp>
        <p:nvCxnSpPr>
          <p:cNvPr id="142" name="Shape 142"/>
          <p:cNvCxnSpPr/>
          <p:nvPr/>
        </p:nvCxnSpPr>
        <p:spPr>
          <a:xfrm flipH="1">
            <a:off x="5329225" y="2201850"/>
            <a:ext cx="911700" cy="1458600"/>
          </a:xfrm>
          <a:prstGeom prst="straightConnector1">
            <a:avLst/>
          </a:prstGeom>
          <a:noFill/>
          <a:ln w="76200" cap="flat" cmpd="sng">
            <a:solidFill>
              <a:srgbClr val="FF0000"/>
            </a:solidFill>
            <a:prstDash val="solid"/>
            <a:round/>
            <a:headEnd type="none" w="med" len="med"/>
            <a:tailEnd type="triangle" w="med" len="med"/>
          </a:ln>
        </p:spPr>
      </p:cxnSp>
      <p:sp>
        <p:nvSpPr>
          <p:cNvPr id="143" name="Shape 143"/>
          <p:cNvSpPr txBox="1"/>
          <p:nvPr/>
        </p:nvSpPr>
        <p:spPr>
          <a:xfrm>
            <a:off x="6381175" y="1566550"/>
            <a:ext cx="2215800" cy="20055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rgbClr val="FF0000"/>
                </a:solidFill>
              </a:rPr>
              <a:t>Motion activated cameras</a:t>
            </a:r>
            <a:endParaRPr sz="3600" b="1">
              <a:solidFill>
                <a:srgbClr val="FF0000"/>
              </a:solidFill>
            </a:endParaRPr>
          </a:p>
        </p:txBody>
      </p:sp>
      <p:sp>
        <p:nvSpPr>
          <p:cNvPr id="144" name="Shape 144"/>
          <p:cNvSpPr txBox="1"/>
          <p:nvPr/>
        </p:nvSpPr>
        <p:spPr>
          <a:xfrm>
            <a:off x="4645475" y="6156450"/>
            <a:ext cx="3327000" cy="3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t>Source: </a:t>
            </a:r>
            <a:r>
              <a:rPr lang="en-US" sz="1200" b="1" u="sng">
                <a:solidFill>
                  <a:srgbClr val="003366"/>
                </a:solidFill>
                <a:hlinkClick r:id="rId4"/>
              </a:rPr>
              <a:t>dx.doi.org/10.1038/sdata.2015.26</a:t>
            </a:r>
            <a:endParaRPr sz="1200" b="1"/>
          </a:p>
        </p:txBody>
      </p:sp>
      <p:sp>
        <p:nvSpPr>
          <p:cNvPr id="145" name="Shape 14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Example: Snapshot Serengeti</a:t>
            </a:r>
            <a:endParaRPr/>
          </a:p>
        </p:txBody>
      </p:sp>
      <p:pic>
        <p:nvPicPr>
          <p:cNvPr id="152" name="Shape 152"/>
          <p:cNvPicPr preferRelativeResize="0"/>
          <p:nvPr/>
        </p:nvPicPr>
        <p:blipFill>
          <a:blip r:embed="rId3">
            <a:alphaModFix/>
          </a:blip>
          <a:stretch>
            <a:fillRect/>
          </a:stretch>
        </p:blipFill>
        <p:spPr>
          <a:xfrm>
            <a:off x="736550" y="1417650"/>
            <a:ext cx="7670900" cy="4767174"/>
          </a:xfrm>
          <a:prstGeom prst="rect">
            <a:avLst/>
          </a:prstGeom>
          <a:noFill/>
          <a:ln>
            <a:noFill/>
          </a:ln>
        </p:spPr>
      </p:pic>
      <p:sp>
        <p:nvSpPr>
          <p:cNvPr id="153" name="Shape 153"/>
          <p:cNvSpPr txBox="1"/>
          <p:nvPr/>
        </p:nvSpPr>
        <p:spPr>
          <a:xfrm>
            <a:off x="5080450" y="6108625"/>
            <a:ext cx="3327000" cy="3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t>Source: www.snapshotserengeti.org</a:t>
            </a:r>
            <a:endParaRPr sz="1200" b="1"/>
          </a:p>
        </p:txBody>
      </p:sp>
      <p:sp>
        <p:nvSpPr>
          <p:cNvPr id="154" name="Shape 15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Example: Snapshot Serengeti</a:t>
            </a:r>
            <a:endParaRPr/>
          </a:p>
        </p:txBody>
      </p:sp>
      <p:pic>
        <p:nvPicPr>
          <p:cNvPr id="161" name="Shape 161"/>
          <p:cNvPicPr preferRelativeResize="0"/>
          <p:nvPr/>
        </p:nvPicPr>
        <p:blipFill>
          <a:blip r:embed="rId3">
            <a:alphaModFix/>
          </a:blip>
          <a:stretch>
            <a:fillRect/>
          </a:stretch>
        </p:blipFill>
        <p:spPr>
          <a:xfrm>
            <a:off x="152400" y="1341438"/>
            <a:ext cx="8839199" cy="2438075"/>
          </a:xfrm>
          <a:prstGeom prst="rect">
            <a:avLst/>
          </a:prstGeom>
          <a:noFill/>
          <a:ln>
            <a:noFill/>
          </a:ln>
        </p:spPr>
      </p:pic>
      <p:pic>
        <p:nvPicPr>
          <p:cNvPr id="162" name="Shape 162"/>
          <p:cNvPicPr preferRelativeResize="0"/>
          <p:nvPr/>
        </p:nvPicPr>
        <p:blipFill>
          <a:blip r:embed="rId4">
            <a:alphaModFix/>
          </a:blip>
          <a:stretch>
            <a:fillRect/>
          </a:stretch>
        </p:blipFill>
        <p:spPr>
          <a:xfrm>
            <a:off x="152400" y="4072000"/>
            <a:ext cx="3906675" cy="2526600"/>
          </a:xfrm>
          <a:prstGeom prst="rect">
            <a:avLst/>
          </a:prstGeom>
          <a:noFill/>
          <a:ln>
            <a:noFill/>
          </a:ln>
        </p:spPr>
      </p:pic>
      <p:pic>
        <p:nvPicPr>
          <p:cNvPr id="163" name="Shape 163"/>
          <p:cNvPicPr preferRelativeResize="0"/>
          <p:nvPr/>
        </p:nvPicPr>
        <p:blipFill rotWithShape="1">
          <a:blip r:embed="rId5">
            <a:alphaModFix/>
          </a:blip>
          <a:srcRect b="40908"/>
          <a:stretch/>
        </p:blipFill>
        <p:spPr>
          <a:xfrm>
            <a:off x="3962400" y="4160526"/>
            <a:ext cx="5181600" cy="838700"/>
          </a:xfrm>
          <a:prstGeom prst="rect">
            <a:avLst/>
          </a:prstGeom>
          <a:noFill/>
          <a:ln>
            <a:noFill/>
          </a:ln>
        </p:spPr>
      </p:pic>
      <p:cxnSp>
        <p:nvCxnSpPr>
          <p:cNvPr id="164" name="Shape 164"/>
          <p:cNvCxnSpPr/>
          <p:nvPr/>
        </p:nvCxnSpPr>
        <p:spPr>
          <a:xfrm rot="10800000">
            <a:off x="5750925" y="4744275"/>
            <a:ext cx="744900" cy="854700"/>
          </a:xfrm>
          <a:prstGeom prst="straightConnector1">
            <a:avLst/>
          </a:prstGeom>
          <a:noFill/>
          <a:ln w="76200" cap="flat" cmpd="sng">
            <a:solidFill>
              <a:srgbClr val="FF0000"/>
            </a:solidFill>
            <a:prstDash val="solid"/>
            <a:round/>
            <a:headEnd type="none" w="med" len="med"/>
            <a:tailEnd type="triangle" w="med" len="med"/>
          </a:ln>
        </p:spPr>
      </p:cxnSp>
      <p:sp>
        <p:nvSpPr>
          <p:cNvPr id="165" name="Shape 165"/>
          <p:cNvSpPr txBox="1"/>
          <p:nvPr/>
        </p:nvSpPr>
        <p:spPr>
          <a:xfrm>
            <a:off x="5652075" y="5380225"/>
            <a:ext cx="3279900" cy="1200600"/>
          </a:xfrm>
          <a:prstGeom prst="rect">
            <a:avLst/>
          </a:prstGeom>
          <a:solidFill>
            <a:srgbClr val="D9D9D9"/>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t>One of the most popular articles from 2015 on Altmetric</a:t>
            </a:r>
            <a:endParaRPr sz="2400" b="1"/>
          </a:p>
        </p:txBody>
      </p:sp>
      <p:sp>
        <p:nvSpPr>
          <p:cNvPr id="166" name="Shape 16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5828</Words>
  <Application>Microsoft Office PowerPoint</Application>
  <PresentationFormat>On-screen Show (4:3)</PresentationFormat>
  <Paragraphs>391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Managing and Sharing your PEER Data and Publications Meeting and exceeding  USAID's Public Access Plan</vt:lpstr>
      <vt:lpstr>Public Access to Research </vt:lpstr>
      <vt:lpstr>Pathway for Data and Publications</vt:lpstr>
      <vt:lpstr>Data Management</vt:lpstr>
      <vt:lpstr>Sharing Research Data</vt:lpstr>
      <vt:lpstr>Sharing Research Data</vt:lpstr>
      <vt:lpstr>Example: Snapshot Serengeti</vt:lpstr>
      <vt:lpstr>Example: Snapshot Serengeti</vt:lpstr>
      <vt:lpstr>Example: Snapshot Serengeti</vt:lpstr>
      <vt:lpstr>Importance for PEER </vt:lpstr>
      <vt:lpstr>PEER Award Agreement Article VIII - Data Rights and Publications</vt:lpstr>
      <vt:lpstr>Data Management  for the PEER Program</vt:lpstr>
      <vt:lpstr>Data and Publication Sharing  for the PEER Program</vt:lpstr>
      <vt:lpstr>Step 1: Choose a Repository</vt:lpstr>
      <vt:lpstr>Step 1: Choose a Repository</vt:lpstr>
      <vt:lpstr>Step 1: Choose a Repository</vt:lpstr>
      <vt:lpstr>Step 2: Data Management Plan</vt:lpstr>
      <vt:lpstr>Step 2: Data Management Plan</vt:lpstr>
      <vt:lpstr>Step 2: Data Management Plan</vt:lpstr>
      <vt:lpstr>Step 2: Data Management Plan</vt:lpstr>
      <vt:lpstr>General Resources </vt:lpstr>
      <vt:lpstr>Repository Resources </vt:lpstr>
      <vt:lpstr>Conclusion</vt:lpstr>
      <vt:lpstr>Extra Slides</vt:lpstr>
      <vt:lpstr>Example: Quakemap Nepal </vt:lpstr>
      <vt:lpstr>Example: Quakemap Nepal </vt:lpstr>
      <vt:lpstr>Example: Quakemap Nepal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Sharing your PEER Data and Publications Meeting and exceeding  USAID's Public Access Plan</dc:title>
  <cp:lastModifiedBy>Day, Melissa (LAB/DAR)</cp:lastModifiedBy>
  <cp:revision>6</cp:revision>
  <cp:lastPrinted>2018-04-09T18:41:43Z</cp:lastPrinted>
  <dcterms:modified xsi:type="dcterms:W3CDTF">2018-04-10T15:47:12Z</dcterms:modified>
</cp:coreProperties>
</file>