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697" r:id="rId2"/>
    <p:sldMasterId id="2147483720" r:id="rId3"/>
  </p:sldMasterIdLst>
  <p:notesMasterIdLst>
    <p:notesMasterId r:id="rId46"/>
  </p:notesMasterIdLst>
  <p:handoutMasterIdLst>
    <p:handoutMasterId r:id="rId47"/>
  </p:handoutMasterIdLst>
  <p:sldIdLst>
    <p:sldId id="502" r:id="rId4"/>
    <p:sldId id="503" r:id="rId5"/>
    <p:sldId id="504" r:id="rId6"/>
    <p:sldId id="456" r:id="rId7"/>
    <p:sldId id="457" r:id="rId8"/>
    <p:sldId id="458" r:id="rId9"/>
    <p:sldId id="459" r:id="rId10"/>
    <p:sldId id="460" r:id="rId11"/>
    <p:sldId id="446" r:id="rId12"/>
    <p:sldId id="422" r:id="rId13"/>
    <p:sldId id="464" r:id="rId14"/>
    <p:sldId id="465" r:id="rId15"/>
    <p:sldId id="466" r:id="rId16"/>
    <p:sldId id="467" r:id="rId17"/>
    <p:sldId id="468" r:id="rId18"/>
    <p:sldId id="469" r:id="rId19"/>
    <p:sldId id="511" r:id="rId20"/>
    <p:sldId id="508" r:id="rId21"/>
    <p:sldId id="510" r:id="rId22"/>
    <p:sldId id="470" r:id="rId23"/>
    <p:sldId id="471" r:id="rId24"/>
    <p:sldId id="472" r:id="rId25"/>
    <p:sldId id="473" r:id="rId26"/>
    <p:sldId id="505" r:id="rId27"/>
    <p:sldId id="475" r:id="rId28"/>
    <p:sldId id="498" r:id="rId29"/>
    <p:sldId id="476" r:id="rId30"/>
    <p:sldId id="477" r:id="rId31"/>
    <p:sldId id="478" r:id="rId32"/>
    <p:sldId id="501" r:id="rId33"/>
    <p:sldId id="484" r:id="rId34"/>
    <p:sldId id="509" r:id="rId35"/>
    <p:sldId id="485" r:id="rId36"/>
    <p:sldId id="486" r:id="rId37"/>
    <p:sldId id="488" r:id="rId38"/>
    <p:sldId id="489" r:id="rId39"/>
    <p:sldId id="500" r:id="rId40"/>
    <p:sldId id="490" r:id="rId41"/>
    <p:sldId id="491" r:id="rId42"/>
    <p:sldId id="493" r:id="rId43"/>
    <p:sldId id="495" r:id="rId44"/>
    <p:sldId id="506" r:id="rId4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48" userDrawn="1">
          <p15:clr>
            <a:srgbClr val="A4A3A4"/>
          </p15:clr>
        </p15:guide>
        <p15:guide id="2" pos="672" userDrawn="1">
          <p15:clr>
            <a:srgbClr val="A4A3A4"/>
          </p15:clr>
        </p15:guide>
        <p15:guide id="3" orient="horz" pos="744" userDrawn="1">
          <p15:clr>
            <a:srgbClr val="A4A3A4"/>
          </p15:clr>
        </p15:guide>
        <p15:guide id="4" pos="1224" userDrawn="1">
          <p15:clr>
            <a:srgbClr val="A4A3A4"/>
          </p15:clr>
        </p15:guide>
        <p15:guide id="5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A0D0"/>
    <a:srgbClr val="D5DBFF"/>
    <a:srgbClr val="758AC5"/>
    <a:srgbClr val="5771B9"/>
    <a:srgbClr val="65CBF9"/>
    <a:srgbClr val="1CBFFF"/>
    <a:srgbClr val="557584"/>
    <a:srgbClr val="AED1EB"/>
    <a:srgbClr val="000000"/>
    <a:srgbClr val="A6F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48" autoAdjust="0"/>
    <p:restoredTop sz="89624" autoAdjust="0"/>
  </p:normalViewPr>
  <p:slideViewPr>
    <p:cSldViewPr snapToGrid="0" snapToObjects="1">
      <p:cViewPr varScale="1">
        <p:scale>
          <a:sx n="85" d="100"/>
          <a:sy n="85" d="100"/>
        </p:scale>
        <p:origin x="432" y="168"/>
      </p:cViewPr>
      <p:guideLst>
        <p:guide orient="horz" pos="648"/>
        <p:guide pos="672"/>
        <p:guide orient="horz" pos="744"/>
        <p:guide pos="12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-3800"/>
    </p:cViewPr>
  </p:sorterViewPr>
  <p:notesViewPr>
    <p:cSldViewPr snapToGrid="0" snapToObjects="1" showGuides="1">
      <p:cViewPr varScale="1">
        <p:scale>
          <a:sx n="85" d="100"/>
          <a:sy n="85" d="100"/>
        </p:scale>
        <p:origin x="376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E18C2B-6679-2546-B791-B20FD025C3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5A91F-032D-3D45-889E-A964E92CDDA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A5D0C-221B-D841-90A1-C281F38CA70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3608D9-8FEA-2E4F-84AF-A88A614F7C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70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BC21C5E-14C9-E346-B1A7-E2CF4688A4C0}" type="datetimeFigureOut">
              <a:rPr lang="en-US" smtClean="0"/>
              <a:t>3/25/19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46C0CBE-288C-D84B-B11F-1B62224BD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07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A05C0-96F1-4EE9-A314-03FAF968D1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0012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4002990" y="0"/>
            <a:ext cx="3001049" cy="46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641" tIns="45821" rIns="91641" bIns="45821" anchor="ctr"/>
          <a:lstStyle/>
          <a:p>
            <a:endParaRPr lang="en-US" dirty="0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4002990" y="8810889"/>
            <a:ext cx="3001049" cy="47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680" tIns="45225" rIns="93680" bIns="45225" anchor="b"/>
          <a:lstStyle/>
          <a:p>
            <a:pPr algn="r" defTabSz="946647"/>
            <a:r>
              <a:rPr lang="en-US" sz="1200" dirty="0"/>
              <a:t>4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" y="8810889"/>
            <a:ext cx="2997869" cy="47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641" tIns="45821" rIns="91641" bIns="45821" anchor="ctr"/>
          <a:lstStyle/>
          <a:p>
            <a:endParaRPr lang="en-US" dirty="0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2" y="0"/>
            <a:ext cx="2997869" cy="468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641" tIns="45821" rIns="91641" bIns="45821" anchor="ctr"/>
          <a:lstStyle/>
          <a:p>
            <a:endParaRPr lang="en-US" dirty="0"/>
          </a:p>
        </p:txBody>
      </p:sp>
      <p:sp>
        <p:nvSpPr>
          <p:cNvPr id="23558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23559" name="Rectangle 7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SCS</a:t>
            </a:r>
            <a:r>
              <a:rPr lang="en-US" baseline="0" dirty="0">
                <a:latin typeface="Times New Roman" charset="0"/>
                <a:ea typeface="ＭＳ Ｐゴシック" charset="0"/>
                <a:cs typeface="ＭＳ Ｐゴシック" charset="0"/>
              </a:rPr>
              <a:t> is the Corer/turret and Adaptive Caching Assembly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8905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u="non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94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84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04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67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rgbClr val="FF0000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1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4688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954D-B93D-4810-A30D-030A274EE0D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089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E954D-B93D-4810-A30D-030A274EE0D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417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82863-384D-A645-9536-8F1BA5D66C3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6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147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Recent past selections / Upcoming selections</a:t>
            </a:r>
          </a:p>
          <a:p>
            <a:endParaRPr lang="en-US" dirty="0"/>
          </a:p>
          <a:p>
            <a:r>
              <a:rPr lang="en-US" dirty="0"/>
              <a:t>Astrophysics SmallSat Studies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Appendix D12 on </a:t>
            </a:r>
            <a:r>
              <a:rPr lang="en-US" dirty="0" err="1"/>
              <a:t>Nspires</a:t>
            </a:r>
            <a:r>
              <a:rPr lang="en-US" baseline="0" dirty="0"/>
              <a:t> – Astrophysics Science SmallSats Studies (new opportunity coming up)</a:t>
            </a:r>
          </a:p>
          <a:p>
            <a:r>
              <a:rPr lang="en-US" baseline="0" dirty="0"/>
              <a:t>B9 – </a:t>
            </a:r>
            <a:r>
              <a:rPr lang="en-US" baseline="0" dirty="0" err="1"/>
              <a:t>Heliophysics</a:t>
            </a:r>
            <a:r>
              <a:rPr lang="en-US" baseline="0" dirty="0"/>
              <a:t> Flight Opportunities for Research and Technology (looking for things that can fly on </a:t>
            </a:r>
            <a:r>
              <a:rPr lang="en-US" baseline="0" dirty="0" err="1"/>
              <a:t>smallsat</a:t>
            </a:r>
            <a:r>
              <a:rPr lang="en-US" baseline="0" dirty="0"/>
              <a:t> and rideshares)</a:t>
            </a:r>
          </a:p>
          <a:p>
            <a:endParaRPr lang="en-US" baseline="0" dirty="0"/>
          </a:p>
          <a:p>
            <a:r>
              <a:rPr lang="en-US" baseline="0" dirty="0"/>
              <a:t>Double check with Max Bernstein to see if he knows of anything else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91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182863-384D-A645-9536-8F1BA5D66C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8974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82863-384D-A645-9536-8F1BA5D66C3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70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Find a big problem</a:t>
            </a:r>
          </a:p>
          <a:p>
            <a:r>
              <a:rPr lang="en-US" dirty="0"/>
              <a:t>Have a unique advantage in solving it</a:t>
            </a:r>
          </a:p>
          <a:p>
            <a:r>
              <a:rPr lang="en-US" dirty="0"/>
              <a:t>Provide a roadmap towards profitability</a:t>
            </a:r>
          </a:p>
          <a:p>
            <a:endParaRPr lang="en-US" dirty="0"/>
          </a:p>
          <a:p>
            <a:r>
              <a:rPr lang="en-US" dirty="0"/>
              <a:t>Companies increasing investing in LEO to provide commercial services such as</a:t>
            </a:r>
          </a:p>
          <a:p>
            <a:r>
              <a:rPr lang="en-US" dirty="0"/>
              <a:t>Satellite Navigation</a:t>
            </a:r>
          </a:p>
          <a:p>
            <a:r>
              <a:rPr lang="en-US" dirty="0"/>
              <a:t>Satellite TV</a:t>
            </a:r>
          </a:p>
          <a:p>
            <a:r>
              <a:rPr lang="en-US" dirty="0"/>
              <a:t>Remote sensing</a:t>
            </a:r>
          </a:p>
          <a:p>
            <a:r>
              <a:rPr lang="en-US" dirty="0"/>
              <a:t>Communication</a:t>
            </a:r>
          </a:p>
          <a:p>
            <a:r>
              <a:rPr lang="en-US" dirty="0"/>
              <a:t>Broadband internet</a:t>
            </a:r>
          </a:p>
          <a:p>
            <a:r>
              <a:rPr lang="en-US" dirty="0"/>
              <a:t>Technology development</a:t>
            </a:r>
          </a:p>
          <a:p>
            <a:r>
              <a:rPr lang="en-US" dirty="0"/>
              <a:t>Space tourism</a:t>
            </a:r>
          </a:p>
          <a:p>
            <a:r>
              <a:rPr lang="en-US" dirty="0"/>
              <a:t>Space manufacturing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82863-384D-A645-9536-8F1BA5D66C3E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12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82863-384D-A645-9536-8F1BA5D66C3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84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182863-384D-A645-9536-8F1BA5D66C3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603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6C0CBE-288C-D84B-B11F-1B62224BD7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2910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Arial Narrow" charset="0"/>
              <a:cs typeface="Arial Narrow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03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459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565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278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6729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603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6C0CBE-288C-D84B-B11F-1B62224BD7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9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663029-D307-3749-AB26-9F9152234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7C87335A-C046-4607-8F6E-490800C63D85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569694" y="4098642"/>
            <a:ext cx="5264258" cy="102592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>
              <a:spcBef>
                <a:spcPts val="400"/>
              </a:spcBef>
            </a:pPr>
            <a:r>
              <a:rPr lang="en-US" dirty="0"/>
              <a:t>Title</a:t>
            </a:r>
          </a:p>
          <a:p>
            <a:pPr>
              <a:spcBef>
                <a:spcPts val="400"/>
              </a:spcBef>
            </a:pPr>
            <a:r>
              <a:rPr lang="en-US" dirty="0"/>
              <a:t>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2B6083-2109-7E40-AD81-BCC8CCBD9B12}"/>
              </a:ext>
            </a:extLst>
          </p:cNvPr>
          <p:cNvGrpSpPr/>
          <p:nvPr userDrawn="1"/>
        </p:nvGrpSpPr>
        <p:grpSpPr>
          <a:xfrm>
            <a:off x="-473777" y="-10705"/>
            <a:ext cx="3197522" cy="6876906"/>
            <a:chOff x="-473777" y="-10705"/>
            <a:chExt cx="3197522" cy="687690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62C1B29-E598-6E4D-8850-540D54D59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68BAE1"/>
                </a:gs>
                <a:gs pos="3000">
                  <a:srgbClr val="88CFEB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4C33094-D84E-564C-83F9-A23BC3DE30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FD5ED"/>
                </a:gs>
                <a:gs pos="71000">
                  <a:srgbClr val="52B3D9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5284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040">
          <p15:clr>
            <a:srgbClr val="FBAE40"/>
          </p15:clr>
        </p15:guide>
        <p15:guide id="2" pos="1056">
          <p15:clr>
            <a:srgbClr val="FBAE40"/>
          </p15:clr>
        </p15:guide>
        <p15:guide id="3" orient="horz" pos="2352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590A7-7E54-2D41-9F43-B8FD4977C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B96F-523A-0443-8C6F-8DFAF54D9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88B55B-102D-3B40-B32B-5145CE1DA6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9206C-49AC-4040-9C5C-017EE760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65B1E87B-EE0F-488C-A0C5-5784ADEC5FC0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FB520F-4F16-3E49-A800-72C14F01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087BC7-6FAC-2245-9DB7-6747FA2B2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AF42E047-18FE-4655-AD63-B8792258AC48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328D4773-D98E-4F5C-B124-8AE2869560D2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3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A6523FD3-4EF5-4931-9A3E-21F76D81DADF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10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5EBBFB1A-D64B-466D-9444-10D8FC260E3A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BCEFE01F-3E4E-450C-A30E-E32DEF32E793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0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0A9E6-DCC9-496D-8083-658EF1992985}" type="datetime1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4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2C58FA-16A3-D246-B1C3-01765E109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88952" cy="68562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fld id="{D2567B9A-93A4-4B88-874E-7B4D5BC20AD0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9695" y="4631678"/>
            <a:ext cx="5797548" cy="369332"/>
          </a:xfrm>
        </p:spPr>
        <p:txBody>
          <a:bodyPr>
            <a:spAutoFit/>
          </a:bodyPr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B6AD8B0-6071-D843-8CBD-A026DFD7F7B0}"/>
              </a:ext>
            </a:extLst>
          </p:cNvPr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40447291-DFC1-7742-81F8-E8B5E7159F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94000">
                  <a:srgbClr val="5065A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0038D3A7-46BD-C148-A837-D1C63C5B6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758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684554BE-B209-C940-B18D-04762F121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85000">
                  <a:srgbClr val="5065A3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027B2E9-6DF0-C342-B3DE-FFBB72666B43}"/>
              </a:ext>
            </a:extLst>
          </p:cNvPr>
          <p:cNvGrpSpPr/>
          <p:nvPr/>
        </p:nvGrpSpPr>
        <p:grpSpPr>
          <a:xfrm>
            <a:off x="625280" y="2996312"/>
            <a:ext cx="2650484" cy="572047"/>
            <a:chOff x="339725" y="371475"/>
            <a:chExt cx="2647951" cy="571500"/>
          </a:xfrm>
          <a:solidFill>
            <a:srgbClr val="849BCE"/>
          </a:solidFill>
        </p:grpSpPr>
        <p:sp>
          <p:nvSpPr>
            <p:cNvPr id="82" name="Freeform 55">
              <a:extLst>
                <a:ext uri="{FF2B5EF4-FFF2-40B4-BE49-F238E27FC236}">
                  <a16:creationId xmlns:a16="http://schemas.microsoft.com/office/drawing/2014/main" id="{741571DD-23D7-C74F-8B7B-AB6FCB404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25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3 w 167"/>
                <a:gd name="T7" fmla="*/ 31 h 307"/>
                <a:gd name="T8" fmla="*/ 33 w 167"/>
                <a:gd name="T9" fmla="*/ 137 h 307"/>
                <a:gd name="T10" fmla="*/ 165 w 167"/>
                <a:gd name="T11" fmla="*/ 137 h 307"/>
                <a:gd name="T12" fmla="*/ 165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3" y="31"/>
                  </a:lnTo>
                  <a:lnTo>
                    <a:pt x="33" y="137"/>
                  </a:lnTo>
                  <a:lnTo>
                    <a:pt x="165" y="137"/>
                  </a:lnTo>
                  <a:lnTo>
                    <a:pt x="165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3" name="Freeform 56">
              <a:extLst>
                <a:ext uri="{FF2B5EF4-FFF2-40B4-BE49-F238E27FC236}">
                  <a16:creationId xmlns:a16="http://schemas.microsoft.com/office/drawing/2014/main" id="{21845045-A505-6245-B429-97DA55549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0" y="417513"/>
              <a:ext cx="393700" cy="487363"/>
            </a:xfrm>
            <a:custGeom>
              <a:avLst/>
              <a:gdLst>
                <a:gd name="T0" fmla="*/ 104 w 248"/>
                <a:gd name="T1" fmla="*/ 149 h 307"/>
                <a:gd name="T2" fmla="*/ 7 w 248"/>
                <a:gd name="T3" fmla="*/ 0 h 307"/>
                <a:gd name="T4" fmla="*/ 45 w 248"/>
                <a:gd name="T5" fmla="*/ 0 h 307"/>
                <a:gd name="T6" fmla="*/ 123 w 248"/>
                <a:gd name="T7" fmla="*/ 122 h 307"/>
                <a:gd name="T8" fmla="*/ 200 w 248"/>
                <a:gd name="T9" fmla="*/ 0 h 307"/>
                <a:gd name="T10" fmla="*/ 238 w 248"/>
                <a:gd name="T11" fmla="*/ 0 h 307"/>
                <a:gd name="T12" fmla="*/ 141 w 248"/>
                <a:gd name="T13" fmla="*/ 149 h 307"/>
                <a:gd name="T14" fmla="*/ 248 w 248"/>
                <a:gd name="T15" fmla="*/ 307 h 307"/>
                <a:gd name="T16" fmla="*/ 208 w 248"/>
                <a:gd name="T17" fmla="*/ 307 h 307"/>
                <a:gd name="T18" fmla="*/ 123 w 248"/>
                <a:gd name="T19" fmla="*/ 175 h 307"/>
                <a:gd name="T20" fmla="*/ 38 w 248"/>
                <a:gd name="T21" fmla="*/ 307 h 307"/>
                <a:gd name="T22" fmla="*/ 0 w 248"/>
                <a:gd name="T23" fmla="*/ 307 h 307"/>
                <a:gd name="T24" fmla="*/ 104 w 248"/>
                <a:gd name="T25" fmla="*/ 14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307">
                  <a:moveTo>
                    <a:pt x="104" y="149"/>
                  </a:moveTo>
                  <a:lnTo>
                    <a:pt x="7" y="0"/>
                  </a:lnTo>
                  <a:lnTo>
                    <a:pt x="45" y="0"/>
                  </a:lnTo>
                  <a:lnTo>
                    <a:pt x="123" y="122"/>
                  </a:lnTo>
                  <a:lnTo>
                    <a:pt x="200" y="0"/>
                  </a:lnTo>
                  <a:lnTo>
                    <a:pt x="238" y="0"/>
                  </a:lnTo>
                  <a:lnTo>
                    <a:pt x="141" y="149"/>
                  </a:lnTo>
                  <a:lnTo>
                    <a:pt x="248" y="307"/>
                  </a:lnTo>
                  <a:lnTo>
                    <a:pt x="208" y="307"/>
                  </a:lnTo>
                  <a:lnTo>
                    <a:pt x="123" y="175"/>
                  </a:lnTo>
                  <a:lnTo>
                    <a:pt x="38" y="307"/>
                  </a:lnTo>
                  <a:lnTo>
                    <a:pt x="0" y="307"/>
                  </a:lnTo>
                  <a:lnTo>
                    <a:pt x="10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4" name="Freeform 57">
              <a:extLst>
                <a:ext uri="{FF2B5EF4-FFF2-40B4-BE49-F238E27FC236}">
                  <a16:creationId xmlns:a16="http://schemas.microsoft.com/office/drawing/2014/main" id="{E5B81036-EB34-9943-8B1D-09C6E2A722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313" y="417513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8 w 82"/>
                <a:gd name="T3" fmla="*/ 8 h 128"/>
                <a:gd name="T4" fmla="*/ 82 w 82"/>
                <a:gd name="T5" fmla="*/ 39 h 128"/>
                <a:gd name="T6" fmla="*/ 69 w 82"/>
                <a:gd name="T7" fmla="*/ 69 h 128"/>
                <a:gd name="T8" fmla="*/ 35 w 82"/>
                <a:gd name="T9" fmla="*/ 78 h 128"/>
                <a:gd name="T10" fmla="*/ 14 w 82"/>
                <a:gd name="T11" fmla="*/ 78 h 128"/>
                <a:gd name="T12" fmla="*/ 14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4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8 w 82"/>
                <a:gd name="T29" fmla="*/ 18 h 128"/>
                <a:gd name="T30" fmla="*/ 34 w 82"/>
                <a:gd name="T31" fmla="*/ 13 h 128"/>
                <a:gd name="T32" fmla="*/ 14 w 82"/>
                <a:gd name="T33" fmla="*/ 13 h 128"/>
                <a:gd name="T34" fmla="*/ 14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0" y="2"/>
                    <a:pt x="68" y="8"/>
                  </a:cubicBezTo>
                  <a:cubicBezTo>
                    <a:pt x="77" y="15"/>
                    <a:pt x="82" y="27"/>
                    <a:pt x="82" y="39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0" y="76"/>
                    <a:pt x="52" y="78"/>
                    <a:pt x="35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4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2"/>
                    <a:pt x="58" y="18"/>
                  </a:cubicBezTo>
                  <a:cubicBezTo>
                    <a:pt x="52" y="14"/>
                    <a:pt x="45" y="13"/>
                    <a:pt x="34" y="13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5" name="Freeform 58">
              <a:extLst>
                <a:ext uri="{FF2B5EF4-FFF2-40B4-BE49-F238E27FC236}">
                  <a16:creationId xmlns:a16="http://schemas.microsoft.com/office/drawing/2014/main" id="{0683517C-1DA1-2448-ABB0-D4D3A1D38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" y="417513"/>
              <a:ext cx="236538" cy="487363"/>
            </a:xfrm>
            <a:custGeom>
              <a:avLst/>
              <a:gdLst>
                <a:gd name="T0" fmla="*/ 0 w 149"/>
                <a:gd name="T1" fmla="*/ 0 h 307"/>
                <a:gd name="T2" fmla="*/ 33 w 149"/>
                <a:gd name="T3" fmla="*/ 0 h 307"/>
                <a:gd name="T4" fmla="*/ 33 w 149"/>
                <a:gd name="T5" fmla="*/ 276 h 307"/>
                <a:gd name="T6" fmla="*/ 149 w 149"/>
                <a:gd name="T7" fmla="*/ 276 h 307"/>
                <a:gd name="T8" fmla="*/ 149 w 149"/>
                <a:gd name="T9" fmla="*/ 307 h 307"/>
                <a:gd name="T10" fmla="*/ 0 w 149"/>
                <a:gd name="T11" fmla="*/ 307 h 307"/>
                <a:gd name="T12" fmla="*/ 0 w 149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07">
                  <a:moveTo>
                    <a:pt x="0" y="0"/>
                  </a:moveTo>
                  <a:lnTo>
                    <a:pt x="33" y="0"/>
                  </a:lnTo>
                  <a:lnTo>
                    <a:pt x="33" y="276"/>
                  </a:lnTo>
                  <a:lnTo>
                    <a:pt x="149" y="276"/>
                  </a:lnTo>
                  <a:lnTo>
                    <a:pt x="149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6" name="Freeform 59">
              <a:extLst>
                <a:ext uri="{FF2B5EF4-FFF2-40B4-BE49-F238E27FC236}">
                  <a16:creationId xmlns:a16="http://schemas.microsoft.com/office/drawing/2014/main" id="{F17B2719-F668-534F-BF1D-3BCE43455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150" y="417513"/>
              <a:ext cx="327025" cy="487363"/>
            </a:xfrm>
            <a:custGeom>
              <a:avLst/>
              <a:gdLst>
                <a:gd name="T0" fmla="*/ 0 w 87"/>
                <a:gd name="T1" fmla="*/ 0 h 128"/>
                <a:gd name="T2" fmla="*/ 34 w 87"/>
                <a:gd name="T3" fmla="*/ 0 h 128"/>
                <a:gd name="T4" fmla="*/ 70 w 87"/>
                <a:gd name="T5" fmla="*/ 7 h 128"/>
                <a:gd name="T6" fmla="*/ 87 w 87"/>
                <a:gd name="T7" fmla="*/ 41 h 128"/>
                <a:gd name="T8" fmla="*/ 79 w 87"/>
                <a:gd name="T9" fmla="*/ 66 h 128"/>
                <a:gd name="T10" fmla="*/ 51 w 87"/>
                <a:gd name="T11" fmla="*/ 80 h 128"/>
                <a:gd name="T12" fmla="*/ 83 w 87"/>
                <a:gd name="T13" fmla="*/ 128 h 128"/>
                <a:gd name="T14" fmla="*/ 67 w 87"/>
                <a:gd name="T15" fmla="*/ 128 h 128"/>
                <a:gd name="T16" fmla="*/ 31 w 87"/>
                <a:gd name="T17" fmla="*/ 72 h 128"/>
                <a:gd name="T18" fmla="*/ 35 w 87"/>
                <a:gd name="T19" fmla="*/ 72 h 128"/>
                <a:gd name="T20" fmla="*/ 63 w 87"/>
                <a:gd name="T21" fmla="*/ 66 h 128"/>
                <a:gd name="T22" fmla="*/ 73 w 87"/>
                <a:gd name="T23" fmla="*/ 42 h 128"/>
                <a:gd name="T24" fmla="*/ 61 w 87"/>
                <a:gd name="T25" fmla="*/ 17 h 128"/>
                <a:gd name="T26" fmla="*/ 35 w 87"/>
                <a:gd name="T27" fmla="*/ 13 h 128"/>
                <a:gd name="T28" fmla="*/ 15 w 87"/>
                <a:gd name="T29" fmla="*/ 13 h 128"/>
                <a:gd name="T30" fmla="*/ 15 w 87"/>
                <a:gd name="T31" fmla="*/ 128 h 128"/>
                <a:gd name="T32" fmla="*/ 0 w 87"/>
                <a:gd name="T33" fmla="*/ 128 h 128"/>
                <a:gd name="T34" fmla="*/ 0 w 87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" h="128">
                  <a:moveTo>
                    <a:pt x="0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4" y="0"/>
                    <a:pt x="63" y="2"/>
                    <a:pt x="70" y="7"/>
                  </a:cubicBezTo>
                  <a:cubicBezTo>
                    <a:pt x="80" y="13"/>
                    <a:pt x="87" y="27"/>
                    <a:pt x="87" y="41"/>
                  </a:cubicBezTo>
                  <a:cubicBezTo>
                    <a:pt x="87" y="50"/>
                    <a:pt x="85" y="59"/>
                    <a:pt x="79" y="66"/>
                  </a:cubicBezTo>
                  <a:cubicBezTo>
                    <a:pt x="72" y="77"/>
                    <a:pt x="63" y="79"/>
                    <a:pt x="51" y="80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44" y="72"/>
                    <a:pt x="57" y="72"/>
                    <a:pt x="63" y="66"/>
                  </a:cubicBezTo>
                  <a:cubicBezTo>
                    <a:pt x="70" y="59"/>
                    <a:pt x="73" y="51"/>
                    <a:pt x="73" y="42"/>
                  </a:cubicBezTo>
                  <a:cubicBezTo>
                    <a:pt x="73" y="33"/>
                    <a:pt x="69" y="23"/>
                    <a:pt x="61" y="17"/>
                  </a:cubicBezTo>
                  <a:cubicBezTo>
                    <a:pt x="54" y="13"/>
                    <a:pt x="46" y="13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7" name="Freeform 60">
              <a:extLst>
                <a:ext uri="{FF2B5EF4-FFF2-40B4-BE49-F238E27FC236}">
                  <a16:creationId xmlns:a16="http://schemas.microsoft.com/office/drawing/2014/main" id="{D70AD8D8-93C3-BB45-8B66-994C6863D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5 w 167"/>
                <a:gd name="T7" fmla="*/ 31 h 307"/>
                <a:gd name="T8" fmla="*/ 35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5 w 167"/>
                <a:gd name="T15" fmla="*/ 168 h 307"/>
                <a:gd name="T16" fmla="*/ 35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5" y="31"/>
                  </a:lnTo>
                  <a:lnTo>
                    <a:pt x="35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5" y="168"/>
                  </a:lnTo>
                  <a:lnTo>
                    <a:pt x="35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8" name="Freeform 61">
              <a:extLst>
                <a:ext uri="{FF2B5EF4-FFF2-40B4-BE49-F238E27FC236}">
                  <a16:creationId xmlns:a16="http://schemas.microsoft.com/office/drawing/2014/main" id="{4F7C5576-04A7-AA48-85AF-6E1F601F5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788" y="371475"/>
              <a:ext cx="561975" cy="571500"/>
            </a:xfrm>
            <a:custGeom>
              <a:avLst/>
              <a:gdLst>
                <a:gd name="T0" fmla="*/ 75 w 150"/>
                <a:gd name="T1" fmla="*/ 0 h 150"/>
                <a:gd name="T2" fmla="*/ 71 w 150"/>
                <a:gd name="T3" fmla="*/ 1 h 150"/>
                <a:gd name="T4" fmla="*/ 134 w 150"/>
                <a:gd name="T5" fmla="*/ 67 h 150"/>
                <a:gd name="T6" fmla="*/ 68 w 150"/>
                <a:gd name="T7" fmla="*/ 133 h 150"/>
                <a:gd name="T8" fmla="*/ 1 w 150"/>
                <a:gd name="T9" fmla="*/ 67 h 150"/>
                <a:gd name="T10" fmla="*/ 1 w 150"/>
                <a:gd name="T11" fmla="*/ 63 h 150"/>
                <a:gd name="T12" fmla="*/ 0 w 150"/>
                <a:gd name="T13" fmla="*/ 75 h 150"/>
                <a:gd name="T14" fmla="*/ 75 w 150"/>
                <a:gd name="T15" fmla="*/ 150 h 150"/>
                <a:gd name="T16" fmla="*/ 150 w 150"/>
                <a:gd name="T17" fmla="*/ 75 h 150"/>
                <a:gd name="T18" fmla="*/ 75 w 15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0"/>
                  </a:moveTo>
                  <a:cubicBezTo>
                    <a:pt x="74" y="0"/>
                    <a:pt x="72" y="0"/>
                    <a:pt x="71" y="1"/>
                  </a:cubicBezTo>
                  <a:cubicBezTo>
                    <a:pt x="106" y="2"/>
                    <a:pt x="134" y="31"/>
                    <a:pt x="134" y="67"/>
                  </a:cubicBezTo>
                  <a:cubicBezTo>
                    <a:pt x="134" y="103"/>
                    <a:pt x="104" y="133"/>
                    <a:pt x="68" y="133"/>
                  </a:cubicBezTo>
                  <a:cubicBezTo>
                    <a:pt x="31" y="133"/>
                    <a:pt x="1" y="103"/>
                    <a:pt x="1" y="67"/>
                  </a:cubicBezTo>
                  <a:cubicBezTo>
                    <a:pt x="1" y="66"/>
                    <a:pt x="1" y="64"/>
                    <a:pt x="1" y="63"/>
                  </a:cubicBezTo>
                  <a:cubicBezTo>
                    <a:pt x="1" y="67"/>
                    <a:pt x="0" y="71"/>
                    <a:pt x="0" y="75"/>
                  </a:cubicBezTo>
                  <a:cubicBezTo>
                    <a:pt x="0" y="116"/>
                    <a:pt x="34" y="150"/>
                    <a:pt x="75" y="150"/>
                  </a:cubicBezTo>
                  <a:cubicBezTo>
                    <a:pt x="116" y="150"/>
                    <a:pt x="150" y="116"/>
                    <a:pt x="150" y="75"/>
                  </a:cubicBezTo>
                  <a:cubicBezTo>
                    <a:pt x="150" y="34"/>
                    <a:pt x="116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9399E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F76BEE6-7E5B-7949-9C2D-E92CCCDB57EC}"/>
              </a:ext>
            </a:extLst>
          </p:cNvPr>
          <p:cNvGrpSpPr/>
          <p:nvPr/>
        </p:nvGrpSpPr>
        <p:grpSpPr>
          <a:xfrm>
            <a:off x="591670" y="3727755"/>
            <a:ext cx="2684093" cy="509881"/>
            <a:chOff x="4764088" y="3179763"/>
            <a:chExt cx="2657475" cy="504825"/>
          </a:xfrm>
          <a:solidFill>
            <a:schemeClr val="bg1"/>
          </a:solidFill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F49DB76E-1323-324E-9D96-A9A8A6653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088" y="3179763"/>
              <a:ext cx="300038" cy="504825"/>
            </a:xfrm>
            <a:custGeom>
              <a:avLst/>
              <a:gdLst>
                <a:gd name="T0" fmla="*/ 14 w 80"/>
                <a:gd name="T1" fmla="*/ 94 h 132"/>
                <a:gd name="T2" fmla="*/ 40 w 80"/>
                <a:gd name="T3" fmla="*/ 120 h 132"/>
                <a:gd name="T4" fmla="*/ 65 w 80"/>
                <a:gd name="T5" fmla="*/ 96 h 132"/>
                <a:gd name="T6" fmla="*/ 35 w 80"/>
                <a:gd name="T7" fmla="*/ 69 h 132"/>
                <a:gd name="T8" fmla="*/ 3 w 80"/>
                <a:gd name="T9" fmla="*/ 35 h 132"/>
                <a:gd name="T10" fmla="*/ 41 w 80"/>
                <a:gd name="T11" fmla="*/ 0 h 132"/>
                <a:gd name="T12" fmla="*/ 77 w 80"/>
                <a:gd name="T13" fmla="*/ 33 h 132"/>
                <a:gd name="T14" fmla="*/ 63 w 80"/>
                <a:gd name="T15" fmla="*/ 33 h 132"/>
                <a:gd name="T16" fmla="*/ 40 w 80"/>
                <a:gd name="T17" fmla="*/ 12 h 132"/>
                <a:gd name="T18" fmla="*/ 17 w 80"/>
                <a:gd name="T19" fmla="*/ 34 h 132"/>
                <a:gd name="T20" fmla="*/ 48 w 80"/>
                <a:gd name="T21" fmla="*/ 60 h 132"/>
                <a:gd name="T22" fmla="*/ 80 w 80"/>
                <a:gd name="T23" fmla="*/ 95 h 132"/>
                <a:gd name="T24" fmla="*/ 40 w 80"/>
                <a:gd name="T25" fmla="*/ 132 h 132"/>
                <a:gd name="T26" fmla="*/ 0 w 80"/>
                <a:gd name="T27" fmla="*/ 94 h 132"/>
                <a:gd name="T28" fmla="*/ 14 w 80"/>
                <a:gd name="T29" fmla="*/ 9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32">
                  <a:moveTo>
                    <a:pt x="14" y="94"/>
                  </a:moveTo>
                  <a:cubicBezTo>
                    <a:pt x="16" y="116"/>
                    <a:pt x="32" y="120"/>
                    <a:pt x="40" y="120"/>
                  </a:cubicBezTo>
                  <a:cubicBezTo>
                    <a:pt x="53" y="120"/>
                    <a:pt x="65" y="110"/>
                    <a:pt x="65" y="96"/>
                  </a:cubicBezTo>
                  <a:cubicBezTo>
                    <a:pt x="65" y="78"/>
                    <a:pt x="50" y="74"/>
                    <a:pt x="35" y="69"/>
                  </a:cubicBezTo>
                  <a:cubicBezTo>
                    <a:pt x="25" y="66"/>
                    <a:pt x="3" y="59"/>
                    <a:pt x="3" y="35"/>
                  </a:cubicBezTo>
                  <a:cubicBezTo>
                    <a:pt x="2" y="13"/>
                    <a:pt x="21" y="0"/>
                    <a:pt x="41" y="0"/>
                  </a:cubicBezTo>
                  <a:cubicBezTo>
                    <a:pt x="56" y="0"/>
                    <a:pt x="75" y="9"/>
                    <a:pt x="77" y="33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1" y="25"/>
                    <a:pt x="57" y="12"/>
                    <a:pt x="40" y="12"/>
                  </a:cubicBezTo>
                  <a:cubicBezTo>
                    <a:pt x="27" y="12"/>
                    <a:pt x="17" y="21"/>
                    <a:pt x="17" y="34"/>
                  </a:cubicBezTo>
                  <a:cubicBezTo>
                    <a:pt x="17" y="50"/>
                    <a:pt x="29" y="53"/>
                    <a:pt x="48" y="60"/>
                  </a:cubicBezTo>
                  <a:cubicBezTo>
                    <a:pt x="61" y="65"/>
                    <a:pt x="80" y="71"/>
                    <a:pt x="80" y="95"/>
                  </a:cubicBezTo>
                  <a:cubicBezTo>
                    <a:pt x="80" y="116"/>
                    <a:pt x="64" y="132"/>
                    <a:pt x="40" y="132"/>
                  </a:cubicBezTo>
                  <a:cubicBezTo>
                    <a:pt x="19" y="132"/>
                    <a:pt x="1" y="119"/>
                    <a:pt x="0" y="94"/>
                  </a:cubicBezTo>
                  <a:lnTo>
                    <a:pt x="14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04E616C2-06FA-5843-82EB-58A45E213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3179763"/>
              <a:ext cx="468313" cy="504825"/>
            </a:xfrm>
            <a:custGeom>
              <a:avLst/>
              <a:gdLst>
                <a:gd name="T0" fmla="*/ 125 w 125"/>
                <a:gd name="T1" fmla="*/ 96 h 132"/>
                <a:gd name="T2" fmla="*/ 66 w 125"/>
                <a:gd name="T3" fmla="*/ 132 h 132"/>
                <a:gd name="T4" fmla="*/ 0 w 125"/>
                <a:gd name="T5" fmla="*/ 66 h 132"/>
                <a:gd name="T6" fmla="*/ 66 w 125"/>
                <a:gd name="T7" fmla="*/ 0 h 132"/>
                <a:gd name="T8" fmla="*/ 125 w 125"/>
                <a:gd name="T9" fmla="*/ 37 h 132"/>
                <a:gd name="T10" fmla="*/ 110 w 125"/>
                <a:gd name="T11" fmla="*/ 37 h 132"/>
                <a:gd name="T12" fmla="*/ 66 w 125"/>
                <a:gd name="T13" fmla="*/ 13 h 132"/>
                <a:gd name="T14" fmla="*/ 14 w 125"/>
                <a:gd name="T15" fmla="*/ 66 h 132"/>
                <a:gd name="T16" fmla="*/ 66 w 125"/>
                <a:gd name="T17" fmla="*/ 120 h 132"/>
                <a:gd name="T18" fmla="*/ 110 w 125"/>
                <a:gd name="T19" fmla="*/ 96 h 132"/>
                <a:gd name="T20" fmla="*/ 125 w 125"/>
                <a:gd name="T21" fmla="*/ 9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132">
                  <a:moveTo>
                    <a:pt x="125" y="96"/>
                  </a:moveTo>
                  <a:cubicBezTo>
                    <a:pt x="117" y="115"/>
                    <a:pt x="95" y="132"/>
                    <a:pt x="66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30"/>
                    <a:pt x="28" y="0"/>
                    <a:pt x="66" y="0"/>
                  </a:cubicBezTo>
                  <a:cubicBezTo>
                    <a:pt x="98" y="0"/>
                    <a:pt x="118" y="21"/>
                    <a:pt x="125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5" y="30"/>
                    <a:pt x="91" y="13"/>
                    <a:pt x="66" y="13"/>
                  </a:cubicBezTo>
                  <a:cubicBezTo>
                    <a:pt x="36" y="13"/>
                    <a:pt x="14" y="36"/>
                    <a:pt x="14" y="66"/>
                  </a:cubicBezTo>
                  <a:cubicBezTo>
                    <a:pt x="14" y="96"/>
                    <a:pt x="37" y="120"/>
                    <a:pt x="66" y="120"/>
                  </a:cubicBezTo>
                  <a:cubicBezTo>
                    <a:pt x="93" y="120"/>
                    <a:pt x="107" y="101"/>
                    <a:pt x="110" y="96"/>
                  </a:cubicBezTo>
                  <a:lnTo>
                    <a:pt x="125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Rectangle 7">
              <a:extLst>
                <a:ext uri="{FF2B5EF4-FFF2-40B4-BE49-F238E27FC236}">
                  <a16:creationId xmlns:a16="http://schemas.microsoft.com/office/drawing/2014/main" id="{E14FEAE8-E95B-834A-BC0F-021932110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3187701"/>
              <a:ext cx="52388" cy="490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BBA544E1-0EB4-8840-A978-55D0ECA6E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3187701"/>
              <a:ext cx="265113" cy="490538"/>
            </a:xfrm>
            <a:custGeom>
              <a:avLst/>
              <a:gdLst>
                <a:gd name="T0" fmla="*/ 0 w 167"/>
                <a:gd name="T1" fmla="*/ 0 h 309"/>
                <a:gd name="T2" fmla="*/ 167 w 167"/>
                <a:gd name="T3" fmla="*/ 0 h 309"/>
                <a:gd name="T4" fmla="*/ 167 w 167"/>
                <a:gd name="T5" fmla="*/ 32 h 309"/>
                <a:gd name="T6" fmla="*/ 33 w 167"/>
                <a:gd name="T7" fmla="*/ 32 h 309"/>
                <a:gd name="T8" fmla="*/ 33 w 167"/>
                <a:gd name="T9" fmla="*/ 138 h 309"/>
                <a:gd name="T10" fmla="*/ 165 w 167"/>
                <a:gd name="T11" fmla="*/ 138 h 309"/>
                <a:gd name="T12" fmla="*/ 165 w 167"/>
                <a:gd name="T13" fmla="*/ 169 h 309"/>
                <a:gd name="T14" fmla="*/ 33 w 167"/>
                <a:gd name="T15" fmla="*/ 169 h 309"/>
                <a:gd name="T16" fmla="*/ 33 w 167"/>
                <a:gd name="T17" fmla="*/ 277 h 309"/>
                <a:gd name="T18" fmla="*/ 167 w 167"/>
                <a:gd name="T19" fmla="*/ 277 h 309"/>
                <a:gd name="T20" fmla="*/ 167 w 167"/>
                <a:gd name="T21" fmla="*/ 309 h 309"/>
                <a:gd name="T22" fmla="*/ 0 w 167"/>
                <a:gd name="T23" fmla="*/ 309 h 309"/>
                <a:gd name="T24" fmla="*/ 0 w 167"/>
                <a:gd name="T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9">
                  <a:moveTo>
                    <a:pt x="0" y="0"/>
                  </a:moveTo>
                  <a:lnTo>
                    <a:pt x="167" y="0"/>
                  </a:lnTo>
                  <a:lnTo>
                    <a:pt x="167" y="32"/>
                  </a:lnTo>
                  <a:lnTo>
                    <a:pt x="33" y="32"/>
                  </a:lnTo>
                  <a:lnTo>
                    <a:pt x="33" y="138"/>
                  </a:lnTo>
                  <a:lnTo>
                    <a:pt x="165" y="138"/>
                  </a:lnTo>
                  <a:lnTo>
                    <a:pt x="165" y="169"/>
                  </a:lnTo>
                  <a:lnTo>
                    <a:pt x="33" y="169"/>
                  </a:lnTo>
                  <a:lnTo>
                    <a:pt x="33" y="277"/>
                  </a:lnTo>
                  <a:lnTo>
                    <a:pt x="167" y="277"/>
                  </a:lnTo>
                  <a:lnTo>
                    <a:pt x="167" y="309"/>
                  </a:lnTo>
                  <a:lnTo>
                    <a:pt x="0" y="3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B5E6608B-26A2-AE43-AD6C-AAFD1CBAC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1563" y="3187701"/>
              <a:ext cx="387350" cy="490538"/>
            </a:xfrm>
            <a:custGeom>
              <a:avLst/>
              <a:gdLst>
                <a:gd name="T0" fmla="*/ 213 w 244"/>
                <a:gd name="T1" fmla="*/ 258 h 309"/>
                <a:gd name="T2" fmla="*/ 213 w 244"/>
                <a:gd name="T3" fmla="*/ 0 h 309"/>
                <a:gd name="T4" fmla="*/ 244 w 244"/>
                <a:gd name="T5" fmla="*/ 0 h 309"/>
                <a:gd name="T6" fmla="*/ 244 w 244"/>
                <a:gd name="T7" fmla="*/ 309 h 309"/>
                <a:gd name="T8" fmla="*/ 213 w 244"/>
                <a:gd name="T9" fmla="*/ 309 h 309"/>
                <a:gd name="T10" fmla="*/ 34 w 244"/>
                <a:gd name="T11" fmla="*/ 48 h 309"/>
                <a:gd name="T12" fmla="*/ 34 w 244"/>
                <a:gd name="T13" fmla="*/ 309 h 309"/>
                <a:gd name="T14" fmla="*/ 0 w 244"/>
                <a:gd name="T15" fmla="*/ 309 h 309"/>
                <a:gd name="T16" fmla="*/ 0 w 244"/>
                <a:gd name="T17" fmla="*/ 0 h 309"/>
                <a:gd name="T18" fmla="*/ 36 w 244"/>
                <a:gd name="T19" fmla="*/ 0 h 309"/>
                <a:gd name="T20" fmla="*/ 213 w 244"/>
                <a:gd name="T21" fmla="*/ 25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4" h="309">
                  <a:moveTo>
                    <a:pt x="213" y="258"/>
                  </a:moveTo>
                  <a:lnTo>
                    <a:pt x="213" y="0"/>
                  </a:lnTo>
                  <a:lnTo>
                    <a:pt x="244" y="0"/>
                  </a:lnTo>
                  <a:lnTo>
                    <a:pt x="244" y="309"/>
                  </a:lnTo>
                  <a:lnTo>
                    <a:pt x="213" y="309"/>
                  </a:lnTo>
                  <a:lnTo>
                    <a:pt x="34" y="48"/>
                  </a:lnTo>
                  <a:lnTo>
                    <a:pt x="34" y="309"/>
                  </a:lnTo>
                  <a:lnTo>
                    <a:pt x="0" y="309"/>
                  </a:lnTo>
                  <a:lnTo>
                    <a:pt x="0" y="0"/>
                  </a:lnTo>
                  <a:lnTo>
                    <a:pt x="36" y="0"/>
                  </a:lnTo>
                  <a:lnTo>
                    <a:pt x="213" y="2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AADD975C-12B2-A24B-B646-227060AF2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3179763"/>
              <a:ext cx="469900" cy="504825"/>
            </a:xfrm>
            <a:custGeom>
              <a:avLst/>
              <a:gdLst>
                <a:gd name="T0" fmla="*/ 125 w 125"/>
                <a:gd name="T1" fmla="*/ 96 h 132"/>
                <a:gd name="T2" fmla="*/ 67 w 125"/>
                <a:gd name="T3" fmla="*/ 132 h 132"/>
                <a:gd name="T4" fmla="*/ 0 w 125"/>
                <a:gd name="T5" fmla="*/ 66 h 132"/>
                <a:gd name="T6" fmla="*/ 66 w 125"/>
                <a:gd name="T7" fmla="*/ 0 h 132"/>
                <a:gd name="T8" fmla="*/ 125 w 125"/>
                <a:gd name="T9" fmla="*/ 37 h 132"/>
                <a:gd name="T10" fmla="*/ 110 w 125"/>
                <a:gd name="T11" fmla="*/ 37 h 132"/>
                <a:gd name="T12" fmla="*/ 66 w 125"/>
                <a:gd name="T13" fmla="*/ 13 h 132"/>
                <a:gd name="T14" fmla="*/ 14 w 125"/>
                <a:gd name="T15" fmla="*/ 66 h 132"/>
                <a:gd name="T16" fmla="*/ 66 w 125"/>
                <a:gd name="T17" fmla="*/ 120 h 132"/>
                <a:gd name="T18" fmla="*/ 110 w 125"/>
                <a:gd name="T19" fmla="*/ 96 h 132"/>
                <a:gd name="T20" fmla="*/ 125 w 125"/>
                <a:gd name="T21" fmla="*/ 9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132">
                  <a:moveTo>
                    <a:pt x="125" y="96"/>
                  </a:moveTo>
                  <a:cubicBezTo>
                    <a:pt x="117" y="115"/>
                    <a:pt x="95" y="132"/>
                    <a:pt x="67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30"/>
                    <a:pt x="28" y="0"/>
                    <a:pt x="66" y="0"/>
                  </a:cubicBezTo>
                  <a:cubicBezTo>
                    <a:pt x="98" y="0"/>
                    <a:pt x="118" y="21"/>
                    <a:pt x="125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6" y="30"/>
                    <a:pt x="91" y="13"/>
                    <a:pt x="66" y="13"/>
                  </a:cubicBezTo>
                  <a:cubicBezTo>
                    <a:pt x="37" y="13"/>
                    <a:pt x="14" y="36"/>
                    <a:pt x="14" y="66"/>
                  </a:cubicBezTo>
                  <a:cubicBezTo>
                    <a:pt x="14" y="96"/>
                    <a:pt x="37" y="120"/>
                    <a:pt x="66" y="120"/>
                  </a:cubicBezTo>
                  <a:cubicBezTo>
                    <a:pt x="93" y="120"/>
                    <a:pt x="107" y="101"/>
                    <a:pt x="110" y="96"/>
                  </a:cubicBezTo>
                  <a:lnTo>
                    <a:pt x="125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CEF3D6FA-CC9E-2B4B-B304-B4CC7A094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863" y="3187701"/>
              <a:ext cx="266700" cy="490538"/>
            </a:xfrm>
            <a:custGeom>
              <a:avLst/>
              <a:gdLst>
                <a:gd name="T0" fmla="*/ 0 w 168"/>
                <a:gd name="T1" fmla="*/ 0 h 309"/>
                <a:gd name="T2" fmla="*/ 168 w 168"/>
                <a:gd name="T3" fmla="*/ 0 h 309"/>
                <a:gd name="T4" fmla="*/ 168 w 168"/>
                <a:gd name="T5" fmla="*/ 32 h 309"/>
                <a:gd name="T6" fmla="*/ 33 w 168"/>
                <a:gd name="T7" fmla="*/ 32 h 309"/>
                <a:gd name="T8" fmla="*/ 33 w 168"/>
                <a:gd name="T9" fmla="*/ 138 h 309"/>
                <a:gd name="T10" fmla="*/ 168 w 168"/>
                <a:gd name="T11" fmla="*/ 138 h 309"/>
                <a:gd name="T12" fmla="*/ 168 w 168"/>
                <a:gd name="T13" fmla="*/ 169 h 309"/>
                <a:gd name="T14" fmla="*/ 33 w 168"/>
                <a:gd name="T15" fmla="*/ 169 h 309"/>
                <a:gd name="T16" fmla="*/ 33 w 168"/>
                <a:gd name="T17" fmla="*/ 277 h 309"/>
                <a:gd name="T18" fmla="*/ 168 w 168"/>
                <a:gd name="T19" fmla="*/ 277 h 309"/>
                <a:gd name="T20" fmla="*/ 168 w 168"/>
                <a:gd name="T21" fmla="*/ 309 h 309"/>
                <a:gd name="T22" fmla="*/ 0 w 168"/>
                <a:gd name="T23" fmla="*/ 309 h 309"/>
                <a:gd name="T24" fmla="*/ 0 w 168"/>
                <a:gd name="T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309">
                  <a:moveTo>
                    <a:pt x="0" y="0"/>
                  </a:moveTo>
                  <a:lnTo>
                    <a:pt x="168" y="0"/>
                  </a:lnTo>
                  <a:lnTo>
                    <a:pt x="168" y="32"/>
                  </a:lnTo>
                  <a:lnTo>
                    <a:pt x="33" y="32"/>
                  </a:lnTo>
                  <a:lnTo>
                    <a:pt x="33" y="138"/>
                  </a:lnTo>
                  <a:lnTo>
                    <a:pt x="168" y="138"/>
                  </a:lnTo>
                  <a:lnTo>
                    <a:pt x="168" y="169"/>
                  </a:lnTo>
                  <a:lnTo>
                    <a:pt x="33" y="169"/>
                  </a:lnTo>
                  <a:lnTo>
                    <a:pt x="33" y="277"/>
                  </a:lnTo>
                  <a:lnTo>
                    <a:pt x="168" y="277"/>
                  </a:lnTo>
                  <a:lnTo>
                    <a:pt x="168" y="309"/>
                  </a:lnTo>
                  <a:lnTo>
                    <a:pt x="0" y="3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6C663029-D307-3749-AB26-9F9152234B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69694" y="4628849"/>
            <a:ext cx="5264258" cy="102592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>
              <a:spcBef>
                <a:spcPts val="400"/>
              </a:spcBef>
            </a:pPr>
            <a:r>
              <a:rPr lang="en-US" dirty="0"/>
              <a:t>Title</a:t>
            </a:r>
          </a:p>
          <a:p>
            <a:pPr>
              <a:spcBef>
                <a:spcPts val="400"/>
              </a:spcBef>
            </a:pPr>
            <a:r>
              <a:rPr lang="en-US" dirty="0"/>
              <a:t>Date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9A2B6083-2109-7E40-AD81-BCC8CCBD9B12}"/>
              </a:ext>
            </a:extLst>
          </p:cNvPr>
          <p:cNvGrpSpPr/>
          <p:nvPr userDrawn="1"/>
        </p:nvGrpSpPr>
        <p:grpSpPr>
          <a:xfrm>
            <a:off x="-473777" y="-10705"/>
            <a:ext cx="3197522" cy="6876906"/>
            <a:chOff x="-473777" y="-10705"/>
            <a:chExt cx="3197522" cy="6876906"/>
          </a:xfrm>
        </p:grpSpPr>
        <p:sp>
          <p:nvSpPr>
            <p:cNvPr id="32" name="Freeform 5">
              <a:extLst>
                <a:ext uri="{FF2B5EF4-FFF2-40B4-BE49-F238E27FC236}">
                  <a16:creationId xmlns:a16="http://schemas.microsoft.com/office/drawing/2014/main" id="{462C1B29-E598-6E4D-8850-540D54D59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68BAE1"/>
                </a:gs>
                <a:gs pos="3000">
                  <a:srgbClr val="88CFEB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C4C33094-D84E-564C-83F9-A23BC3DE30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FD5ED"/>
                </a:gs>
                <a:gs pos="71000">
                  <a:srgbClr val="52B3D9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2862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96">
          <p15:clr>
            <a:srgbClr val="FBAE40"/>
          </p15:clr>
        </p15:guide>
        <p15:guide id="3" orient="horz" pos="2040" userDrawn="1">
          <p15:clr>
            <a:srgbClr val="FBAE40"/>
          </p15:clr>
        </p15:guide>
        <p15:guide id="4" pos="1056" userDrawn="1">
          <p15:clr>
            <a:srgbClr val="FBAE40"/>
          </p15:clr>
        </p15:guide>
        <p15:guide id="5" orient="horz" pos="2352" userDrawn="1">
          <p15:clr>
            <a:srgbClr val="FBAE40"/>
          </p15:clr>
        </p15:guide>
        <p15:guide id="6" orient="horz" pos="26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2B400F-D9F4-5549-B9C5-69B45594C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178"/>
            <a:ext cx="121793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D47075F-005D-B049-804E-5D4A16810F76}"/>
              </a:ext>
            </a:extLst>
          </p:cNvPr>
          <p:cNvGrpSpPr/>
          <p:nvPr/>
        </p:nvGrpSpPr>
        <p:grpSpPr>
          <a:xfrm>
            <a:off x="-473777" y="-13061"/>
            <a:ext cx="3197522" cy="6876906"/>
            <a:chOff x="-473777" y="-18943"/>
            <a:chExt cx="3197522" cy="68769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9D3C9845-6142-6944-B4C8-7AE382A33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8943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4F65A3"/>
                </a:gs>
                <a:gs pos="2000">
                  <a:srgbClr val="7788C2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B3286E11-BB68-E34C-B955-23C6473B3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398CA"/>
                </a:gs>
                <a:gs pos="70000">
                  <a:srgbClr val="495D96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59E69F48-684B-45DC-90E9-A4A2628DDB14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25142" y="704443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6641" y="5025012"/>
            <a:ext cx="5797548" cy="369332"/>
          </a:xfrm>
        </p:spPr>
        <p:txBody>
          <a:bodyPr>
            <a:spAutoFit/>
          </a:bodyPr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1FECF11-4CAB-B641-8FA6-A408F767CDA3}"/>
              </a:ext>
            </a:extLst>
          </p:cNvPr>
          <p:cNvGrpSpPr/>
          <p:nvPr/>
        </p:nvGrpSpPr>
        <p:grpSpPr>
          <a:xfrm>
            <a:off x="8716143" y="2990537"/>
            <a:ext cx="2880171" cy="621620"/>
            <a:chOff x="339725" y="371475"/>
            <a:chExt cx="2647951" cy="571500"/>
          </a:xfrm>
          <a:solidFill>
            <a:srgbClr val="8398CA"/>
          </a:solidFill>
          <a:effectLst>
            <a:outerShdw blurRad="431800" sx="102000" sy="102000" algn="ctr" rotWithShape="0">
              <a:prstClr val="black">
                <a:alpha val="86000"/>
              </a:prstClr>
            </a:outerShdw>
          </a:effectLst>
        </p:grpSpPr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40846BF4-260F-2B47-85F0-9E0F8B96D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25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3 w 167"/>
                <a:gd name="T7" fmla="*/ 31 h 307"/>
                <a:gd name="T8" fmla="*/ 33 w 167"/>
                <a:gd name="T9" fmla="*/ 137 h 307"/>
                <a:gd name="T10" fmla="*/ 165 w 167"/>
                <a:gd name="T11" fmla="*/ 137 h 307"/>
                <a:gd name="T12" fmla="*/ 165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3" y="31"/>
                  </a:lnTo>
                  <a:lnTo>
                    <a:pt x="33" y="137"/>
                  </a:lnTo>
                  <a:lnTo>
                    <a:pt x="165" y="137"/>
                  </a:lnTo>
                  <a:lnTo>
                    <a:pt x="165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1C104239-3062-5F49-817A-2BC9B71BA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0" y="417513"/>
              <a:ext cx="393700" cy="487363"/>
            </a:xfrm>
            <a:custGeom>
              <a:avLst/>
              <a:gdLst>
                <a:gd name="T0" fmla="*/ 104 w 248"/>
                <a:gd name="T1" fmla="*/ 149 h 307"/>
                <a:gd name="T2" fmla="*/ 7 w 248"/>
                <a:gd name="T3" fmla="*/ 0 h 307"/>
                <a:gd name="T4" fmla="*/ 45 w 248"/>
                <a:gd name="T5" fmla="*/ 0 h 307"/>
                <a:gd name="T6" fmla="*/ 123 w 248"/>
                <a:gd name="T7" fmla="*/ 122 h 307"/>
                <a:gd name="T8" fmla="*/ 200 w 248"/>
                <a:gd name="T9" fmla="*/ 0 h 307"/>
                <a:gd name="T10" fmla="*/ 238 w 248"/>
                <a:gd name="T11" fmla="*/ 0 h 307"/>
                <a:gd name="T12" fmla="*/ 141 w 248"/>
                <a:gd name="T13" fmla="*/ 149 h 307"/>
                <a:gd name="T14" fmla="*/ 248 w 248"/>
                <a:gd name="T15" fmla="*/ 307 h 307"/>
                <a:gd name="T16" fmla="*/ 208 w 248"/>
                <a:gd name="T17" fmla="*/ 307 h 307"/>
                <a:gd name="T18" fmla="*/ 123 w 248"/>
                <a:gd name="T19" fmla="*/ 175 h 307"/>
                <a:gd name="T20" fmla="*/ 38 w 248"/>
                <a:gd name="T21" fmla="*/ 307 h 307"/>
                <a:gd name="T22" fmla="*/ 0 w 248"/>
                <a:gd name="T23" fmla="*/ 307 h 307"/>
                <a:gd name="T24" fmla="*/ 104 w 248"/>
                <a:gd name="T25" fmla="*/ 14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307">
                  <a:moveTo>
                    <a:pt x="104" y="149"/>
                  </a:moveTo>
                  <a:lnTo>
                    <a:pt x="7" y="0"/>
                  </a:lnTo>
                  <a:lnTo>
                    <a:pt x="45" y="0"/>
                  </a:lnTo>
                  <a:lnTo>
                    <a:pt x="123" y="122"/>
                  </a:lnTo>
                  <a:lnTo>
                    <a:pt x="200" y="0"/>
                  </a:lnTo>
                  <a:lnTo>
                    <a:pt x="238" y="0"/>
                  </a:lnTo>
                  <a:lnTo>
                    <a:pt x="141" y="149"/>
                  </a:lnTo>
                  <a:lnTo>
                    <a:pt x="248" y="307"/>
                  </a:lnTo>
                  <a:lnTo>
                    <a:pt x="208" y="307"/>
                  </a:lnTo>
                  <a:lnTo>
                    <a:pt x="123" y="175"/>
                  </a:lnTo>
                  <a:lnTo>
                    <a:pt x="38" y="307"/>
                  </a:lnTo>
                  <a:lnTo>
                    <a:pt x="0" y="307"/>
                  </a:lnTo>
                  <a:lnTo>
                    <a:pt x="10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FC12EC8B-ECD1-B74C-B35F-06CC9BCCE7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313" y="417513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8 w 82"/>
                <a:gd name="T3" fmla="*/ 8 h 128"/>
                <a:gd name="T4" fmla="*/ 82 w 82"/>
                <a:gd name="T5" fmla="*/ 39 h 128"/>
                <a:gd name="T6" fmla="*/ 69 w 82"/>
                <a:gd name="T7" fmla="*/ 69 h 128"/>
                <a:gd name="T8" fmla="*/ 35 w 82"/>
                <a:gd name="T9" fmla="*/ 78 h 128"/>
                <a:gd name="T10" fmla="*/ 14 w 82"/>
                <a:gd name="T11" fmla="*/ 78 h 128"/>
                <a:gd name="T12" fmla="*/ 14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4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8 w 82"/>
                <a:gd name="T29" fmla="*/ 18 h 128"/>
                <a:gd name="T30" fmla="*/ 34 w 82"/>
                <a:gd name="T31" fmla="*/ 13 h 128"/>
                <a:gd name="T32" fmla="*/ 14 w 82"/>
                <a:gd name="T33" fmla="*/ 13 h 128"/>
                <a:gd name="T34" fmla="*/ 14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0" y="2"/>
                    <a:pt x="68" y="8"/>
                  </a:cubicBezTo>
                  <a:cubicBezTo>
                    <a:pt x="77" y="15"/>
                    <a:pt x="82" y="27"/>
                    <a:pt x="82" y="39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0" y="76"/>
                    <a:pt x="52" y="78"/>
                    <a:pt x="35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4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2"/>
                    <a:pt x="58" y="18"/>
                  </a:cubicBezTo>
                  <a:cubicBezTo>
                    <a:pt x="52" y="14"/>
                    <a:pt x="45" y="13"/>
                    <a:pt x="34" y="13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7B338F5D-D460-FB4A-9BDF-AF6FEEECE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" y="417513"/>
              <a:ext cx="236538" cy="487363"/>
            </a:xfrm>
            <a:custGeom>
              <a:avLst/>
              <a:gdLst>
                <a:gd name="T0" fmla="*/ 0 w 149"/>
                <a:gd name="T1" fmla="*/ 0 h 307"/>
                <a:gd name="T2" fmla="*/ 33 w 149"/>
                <a:gd name="T3" fmla="*/ 0 h 307"/>
                <a:gd name="T4" fmla="*/ 33 w 149"/>
                <a:gd name="T5" fmla="*/ 276 h 307"/>
                <a:gd name="T6" fmla="*/ 149 w 149"/>
                <a:gd name="T7" fmla="*/ 276 h 307"/>
                <a:gd name="T8" fmla="*/ 149 w 149"/>
                <a:gd name="T9" fmla="*/ 307 h 307"/>
                <a:gd name="T10" fmla="*/ 0 w 149"/>
                <a:gd name="T11" fmla="*/ 307 h 307"/>
                <a:gd name="T12" fmla="*/ 0 w 149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07">
                  <a:moveTo>
                    <a:pt x="0" y="0"/>
                  </a:moveTo>
                  <a:lnTo>
                    <a:pt x="33" y="0"/>
                  </a:lnTo>
                  <a:lnTo>
                    <a:pt x="33" y="276"/>
                  </a:lnTo>
                  <a:lnTo>
                    <a:pt x="149" y="276"/>
                  </a:lnTo>
                  <a:lnTo>
                    <a:pt x="149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EC9F8BB2-5D92-034E-99A8-02E7102C4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150" y="417513"/>
              <a:ext cx="327025" cy="487363"/>
            </a:xfrm>
            <a:custGeom>
              <a:avLst/>
              <a:gdLst>
                <a:gd name="T0" fmla="*/ 0 w 87"/>
                <a:gd name="T1" fmla="*/ 0 h 128"/>
                <a:gd name="T2" fmla="*/ 34 w 87"/>
                <a:gd name="T3" fmla="*/ 0 h 128"/>
                <a:gd name="T4" fmla="*/ 70 w 87"/>
                <a:gd name="T5" fmla="*/ 7 h 128"/>
                <a:gd name="T6" fmla="*/ 87 w 87"/>
                <a:gd name="T7" fmla="*/ 41 h 128"/>
                <a:gd name="T8" fmla="*/ 79 w 87"/>
                <a:gd name="T9" fmla="*/ 66 h 128"/>
                <a:gd name="T10" fmla="*/ 51 w 87"/>
                <a:gd name="T11" fmla="*/ 80 h 128"/>
                <a:gd name="T12" fmla="*/ 83 w 87"/>
                <a:gd name="T13" fmla="*/ 128 h 128"/>
                <a:gd name="T14" fmla="*/ 67 w 87"/>
                <a:gd name="T15" fmla="*/ 128 h 128"/>
                <a:gd name="T16" fmla="*/ 31 w 87"/>
                <a:gd name="T17" fmla="*/ 72 h 128"/>
                <a:gd name="T18" fmla="*/ 35 w 87"/>
                <a:gd name="T19" fmla="*/ 72 h 128"/>
                <a:gd name="T20" fmla="*/ 63 w 87"/>
                <a:gd name="T21" fmla="*/ 66 h 128"/>
                <a:gd name="T22" fmla="*/ 73 w 87"/>
                <a:gd name="T23" fmla="*/ 42 h 128"/>
                <a:gd name="T24" fmla="*/ 61 w 87"/>
                <a:gd name="T25" fmla="*/ 17 h 128"/>
                <a:gd name="T26" fmla="*/ 35 w 87"/>
                <a:gd name="T27" fmla="*/ 13 h 128"/>
                <a:gd name="T28" fmla="*/ 15 w 87"/>
                <a:gd name="T29" fmla="*/ 13 h 128"/>
                <a:gd name="T30" fmla="*/ 15 w 87"/>
                <a:gd name="T31" fmla="*/ 128 h 128"/>
                <a:gd name="T32" fmla="*/ 0 w 87"/>
                <a:gd name="T33" fmla="*/ 128 h 128"/>
                <a:gd name="T34" fmla="*/ 0 w 87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" h="128">
                  <a:moveTo>
                    <a:pt x="0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4" y="0"/>
                    <a:pt x="63" y="2"/>
                    <a:pt x="70" y="7"/>
                  </a:cubicBezTo>
                  <a:cubicBezTo>
                    <a:pt x="80" y="13"/>
                    <a:pt x="87" y="27"/>
                    <a:pt x="87" y="41"/>
                  </a:cubicBezTo>
                  <a:cubicBezTo>
                    <a:pt x="87" y="50"/>
                    <a:pt x="85" y="59"/>
                    <a:pt x="79" y="66"/>
                  </a:cubicBezTo>
                  <a:cubicBezTo>
                    <a:pt x="72" y="77"/>
                    <a:pt x="63" y="79"/>
                    <a:pt x="51" y="80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44" y="72"/>
                    <a:pt x="57" y="72"/>
                    <a:pt x="63" y="66"/>
                  </a:cubicBezTo>
                  <a:cubicBezTo>
                    <a:pt x="70" y="59"/>
                    <a:pt x="73" y="51"/>
                    <a:pt x="73" y="42"/>
                  </a:cubicBezTo>
                  <a:cubicBezTo>
                    <a:pt x="73" y="33"/>
                    <a:pt x="69" y="23"/>
                    <a:pt x="61" y="17"/>
                  </a:cubicBezTo>
                  <a:cubicBezTo>
                    <a:pt x="54" y="13"/>
                    <a:pt x="46" y="13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3" name="Freeform 60">
              <a:extLst>
                <a:ext uri="{FF2B5EF4-FFF2-40B4-BE49-F238E27FC236}">
                  <a16:creationId xmlns:a16="http://schemas.microsoft.com/office/drawing/2014/main" id="{13C541AA-9283-AC49-A047-BCFC1966C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5 w 167"/>
                <a:gd name="T7" fmla="*/ 31 h 307"/>
                <a:gd name="T8" fmla="*/ 35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5 w 167"/>
                <a:gd name="T15" fmla="*/ 168 h 307"/>
                <a:gd name="T16" fmla="*/ 35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5" y="31"/>
                  </a:lnTo>
                  <a:lnTo>
                    <a:pt x="35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5" y="168"/>
                  </a:lnTo>
                  <a:lnTo>
                    <a:pt x="35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4" name="Freeform 61">
              <a:extLst>
                <a:ext uri="{FF2B5EF4-FFF2-40B4-BE49-F238E27FC236}">
                  <a16:creationId xmlns:a16="http://schemas.microsoft.com/office/drawing/2014/main" id="{70E60B6E-F00D-3B40-B775-7591408DB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788" y="371475"/>
              <a:ext cx="561975" cy="571500"/>
            </a:xfrm>
            <a:custGeom>
              <a:avLst/>
              <a:gdLst>
                <a:gd name="T0" fmla="*/ 75 w 150"/>
                <a:gd name="T1" fmla="*/ 0 h 150"/>
                <a:gd name="T2" fmla="*/ 71 w 150"/>
                <a:gd name="T3" fmla="*/ 1 h 150"/>
                <a:gd name="T4" fmla="*/ 134 w 150"/>
                <a:gd name="T5" fmla="*/ 67 h 150"/>
                <a:gd name="T6" fmla="*/ 68 w 150"/>
                <a:gd name="T7" fmla="*/ 133 h 150"/>
                <a:gd name="T8" fmla="*/ 1 w 150"/>
                <a:gd name="T9" fmla="*/ 67 h 150"/>
                <a:gd name="T10" fmla="*/ 1 w 150"/>
                <a:gd name="T11" fmla="*/ 63 h 150"/>
                <a:gd name="T12" fmla="*/ 0 w 150"/>
                <a:gd name="T13" fmla="*/ 75 h 150"/>
                <a:gd name="T14" fmla="*/ 75 w 150"/>
                <a:gd name="T15" fmla="*/ 150 h 150"/>
                <a:gd name="T16" fmla="*/ 150 w 150"/>
                <a:gd name="T17" fmla="*/ 75 h 150"/>
                <a:gd name="T18" fmla="*/ 75 w 15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0"/>
                  </a:moveTo>
                  <a:cubicBezTo>
                    <a:pt x="74" y="0"/>
                    <a:pt x="72" y="0"/>
                    <a:pt x="71" y="1"/>
                  </a:cubicBezTo>
                  <a:cubicBezTo>
                    <a:pt x="106" y="2"/>
                    <a:pt x="134" y="31"/>
                    <a:pt x="134" y="67"/>
                  </a:cubicBezTo>
                  <a:cubicBezTo>
                    <a:pt x="134" y="103"/>
                    <a:pt x="104" y="133"/>
                    <a:pt x="68" y="133"/>
                  </a:cubicBezTo>
                  <a:cubicBezTo>
                    <a:pt x="31" y="133"/>
                    <a:pt x="1" y="103"/>
                    <a:pt x="1" y="67"/>
                  </a:cubicBezTo>
                  <a:cubicBezTo>
                    <a:pt x="1" y="66"/>
                    <a:pt x="1" y="64"/>
                    <a:pt x="1" y="63"/>
                  </a:cubicBezTo>
                  <a:cubicBezTo>
                    <a:pt x="1" y="67"/>
                    <a:pt x="0" y="71"/>
                    <a:pt x="0" y="75"/>
                  </a:cubicBezTo>
                  <a:cubicBezTo>
                    <a:pt x="0" y="116"/>
                    <a:pt x="34" y="150"/>
                    <a:pt x="75" y="150"/>
                  </a:cubicBezTo>
                  <a:cubicBezTo>
                    <a:pt x="116" y="150"/>
                    <a:pt x="150" y="116"/>
                    <a:pt x="150" y="75"/>
                  </a:cubicBezTo>
                  <a:cubicBezTo>
                    <a:pt x="150" y="34"/>
                    <a:pt x="116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8193BF"/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E4622FA-A876-634F-852C-5B2C6F0A7C4B}"/>
              </a:ext>
            </a:extLst>
          </p:cNvPr>
          <p:cNvGrpSpPr/>
          <p:nvPr/>
        </p:nvGrpSpPr>
        <p:grpSpPr>
          <a:xfrm>
            <a:off x="8703066" y="3764693"/>
            <a:ext cx="2893248" cy="549613"/>
            <a:chOff x="4764088" y="3179763"/>
            <a:chExt cx="2657475" cy="504825"/>
          </a:xfrm>
          <a:solidFill>
            <a:schemeClr val="bg1"/>
          </a:solidFill>
        </p:grpSpPr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F0E8794C-080E-9D44-9E1C-07858335C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088" y="3179763"/>
              <a:ext cx="300038" cy="504825"/>
            </a:xfrm>
            <a:custGeom>
              <a:avLst/>
              <a:gdLst>
                <a:gd name="T0" fmla="*/ 14 w 80"/>
                <a:gd name="T1" fmla="*/ 94 h 132"/>
                <a:gd name="T2" fmla="*/ 40 w 80"/>
                <a:gd name="T3" fmla="*/ 120 h 132"/>
                <a:gd name="T4" fmla="*/ 65 w 80"/>
                <a:gd name="T5" fmla="*/ 96 h 132"/>
                <a:gd name="T6" fmla="*/ 35 w 80"/>
                <a:gd name="T7" fmla="*/ 69 h 132"/>
                <a:gd name="T8" fmla="*/ 3 w 80"/>
                <a:gd name="T9" fmla="*/ 35 h 132"/>
                <a:gd name="T10" fmla="*/ 41 w 80"/>
                <a:gd name="T11" fmla="*/ 0 h 132"/>
                <a:gd name="T12" fmla="*/ 77 w 80"/>
                <a:gd name="T13" fmla="*/ 33 h 132"/>
                <a:gd name="T14" fmla="*/ 63 w 80"/>
                <a:gd name="T15" fmla="*/ 33 h 132"/>
                <a:gd name="T16" fmla="*/ 40 w 80"/>
                <a:gd name="T17" fmla="*/ 12 h 132"/>
                <a:gd name="T18" fmla="*/ 17 w 80"/>
                <a:gd name="T19" fmla="*/ 34 h 132"/>
                <a:gd name="T20" fmla="*/ 48 w 80"/>
                <a:gd name="T21" fmla="*/ 60 h 132"/>
                <a:gd name="T22" fmla="*/ 80 w 80"/>
                <a:gd name="T23" fmla="*/ 95 h 132"/>
                <a:gd name="T24" fmla="*/ 40 w 80"/>
                <a:gd name="T25" fmla="*/ 132 h 132"/>
                <a:gd name="T26" fmla="*/ 0 w 80"/>
                <a:gd name="T27" fmla="*/ 94 h 132"/>
                <a:gd name="T28" fmla="*/ 14 w 80"/>
                <a:gd name="T29" fmla="*/ 9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32">
                  <a:moveTo>
                    <a:pt x="14" y="94"/>
                  </a:moveTo>
                  <a:cubicBezTo>
                    <a:pt x="16" y="116"/>
                    <a:pt x="32" y="120"/>
                    <a:pt x="40" y="120"/>
                  </a:cubicBezTo>
                  <a:cubicBezTo>
                    <a:pt x="53" y="120"/>
                    <a:pt x="65" y="110"/>
                    <a:pt x="65" y="96"/>
                  </a:cubicBezTo>
                  <a:cubicBezTo>
                    <a:pt x="65" y="78"/>
                    <a:pt x="50" y="74"/>
                    <a:pt x="35" y="69"/>
                  </a:cubicBezTo>
                  <a:cubicBezTo>
                    <a:pt x="25" y="66"/>
                    <a:pt x="3" y="59"/>
                    <a:pt x="3" y="35"/>
                  </a:cubicBezTo>
                  <a:cubicBezTo>
                    <a:pt x="2" y="13"/>
                    <a:pt x="21" y="0"/>
                    <a:pt x="41" y="0"/>
                  </a:cubicBezTo>
                  <a:cubicBezTo>
                    <a:pt x="56" y="0"/>
                    <a:pt x="75" y="9"/>
                    <a:pt x="77" y="33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1" y="25"/>
                    <a:pt x="57" y="12"/>
                    <a:pt x="40" y="12"/>
                  </a:cubicBezTo>
                  <a:cubicBezTo>
                    <a:pt x="27" y="12"/>
                    <a:pt x="17" y="21"/>
                    <a:pt x="17" y="34"/>
                  </a:cubicBezTo>
                  <a:cubicBezTo>
                    <a:pt x="17" y="50"/>
                    <a:pt x="29" y="53"/>
                    <a:pt x="48" y="60"/>
                  </a:cubicBezTo>
                  <a:cubicBezTo>
                    <a:pt x="61" y="65"/>
                    <a:pt x="80" y="71"/>
                    <a:pt x="80" y="95"/>
                  </a:cubicBezTo>
                  <a:cubicBezTo>
                    <a:pt x="80" y="116"/>
                    <a:pt x="64" y="132"/>
                    <a:pt x="40" y="132"/>
                  </a:cubicBezTo>
                  <a:cubicBezTo>
                    <a:pt x="19" y="132"/>
                    <a:pt x="1" y="119"/>
                    <a:pt x="0" y="94"/>
                  </a:cubicBezTo>
                  <a:lnTo>
                    <a:pt x="14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1AF7201D-9187-6F44-9CD7-77931746C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3179763"/>
              <a:ext cx="468313" cy="504825"/>
            </a:xfrm>
            <a:custGeom>
              <a:avLst/>
              <a:gdLst>
                <a:gd name="T0" fmla="*/ 125 w 125"/>
                <a:gd name="T1" fmla="*/ 96 h 132"/>
                <a:gd name="T2" fmla="*/ 66 w 125"/>
                <a:gd name="T3" fmla="*/ 132 h 132"/>
                <a:gd name="T4" fmla="*/ 0 w 125"/>
                <a:gd name="T5" fmla="*/ 66 h 132"/>
                <a:gd name="T6" fmla="*/ 66 w 125"/>
                <a:gd name="T7" fmla="*/ 0 h 132"/>
                <a:gd name="T8" fmla="*/ 125 w 125"/>
                <a:gd name="T9" fmla="*/ 37 h 132"/>
                <a:gd name="T10" fmla="*/ 110 w 125"/>
                <a:gd name="T11" fmla="*/ 37 h 132"/>
                <a:gd name="T12" fmla="*/ 66 w 125"/>
                <a:gd name="T13" fmla="*/ 13 h 132"/>
                <a:gd name="T14" fmla="*/ 14 w 125"/>
                <a:gd name="T15" fmla="*/ 66 h 132"/>
                <a:gd name="T16" fmla="*/ 66 w 125"/>
                <a:gd name="T17" fmla="*/ 120 h 132"/>
                <a:gd name="T18" fmla="*/ 110 w 125"/>
                <a:gd name="T19" fmla="*/ 96 h 132"/>
                <a:gd name="T20" fmla="*/ 125 w 125"/>
                <a:gd name="T21" fmla="*/ 9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132">
                  <a:moveTo>
                    <a:pt x="125" y="96"/>
                  </a:moveTo>
                  <a:cubicBezTo>
                    <a:pt x="117" y="115"/>
                    <a:pt x="95" y="132"/>
                    <a:pt x="66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30"/>
                    <a:pt x="28" y="0"/>
                    <a:pt x="66" y="0"/>
                  </a:cubicBezTo>
                  <a:cubicBezTo>
                    <a:pt x="98" y="0"/>
                    <a:pt x="118" y="21"/>
                    <a:pt x="125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5" y="30"/>
                    <a:pt x="91" y="13"/>
                    <a:pt x="66" y="13"/>
                  </a:cubicBezTo>
                  <a:cubicBezTo>
                    <a:pt x="36" y="13"/>
                    <a:pt x="14" y="36"/>
                    <a:pt x="14" y="66"/>
                  </a:cubicBezTo>
                  <a:cubicBezTo>
                    <a:pt x="14" y="96"/>
                    <a:pt x="37" y="120"/>
                    <a:pt x="66" y="120"/>
                  </a:cubicBezTo>
                  <a:cubicBezTo>
                    <a:pt x="93" y="120"/>
                    <a:pt x="107" y="101"/>
                    <a:pt x="110" y="96"/>
                  </a:cubicBezTo>
                  <a:lnTo>
                    <a:pt x="125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Rectangle 7">
              <a:extLst>
                <a:ext uri="{FF2B5EF4-FFF2-40B4-BE49-F238E27FC236}">
                  <a16:creationId xmlns:a16="http://schemas.microsoft.com/office/drawing/2014/main" id="{0595AA55-616D-9E45-B35D-C92A675FB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3187701"/>
              <a:ext cx="52388" cy="490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2A23D43F-FCD4-4744-B777-20FE8D628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3187701"/>
              <a:ext cx="265113" cy="490538"/>
            </a:xfrm>
            <a:custGeom>
              <a:avLst/>
              <a:gdLst>
                <a:gd name="T0" fmla="*/ 0 w 167"/>
                <a:gd name="T1" fmla="*/ 0 h 309"/>
                <a:gd name="T2" fmla="*/ 167 w 167"/>
                <a:gd name="T3" fmla="*/ 0 h 309"/>
                <a:gd name="T4" fmla="*/ 167 w 167"/>
                <a:gd name="T5" fmla="*/ 32 h 309"/>
                <a:gd name="T6" fmla="*/ 33 w 167"/>
                <a:gd name="T7" fmla="*/ 32 h 309"/>
                <a:gd name="T8" fmla="*/ 33 w 167"/>
                <a:gd name="T9" fmla="*/ 138 h 309"/>
                <a:gd name="T10" fmla="*/ 165 w 167"/>
                <a:gd name="T11" fmla="*/ 138 h 309"/>
                <a:gd name="T12" fmla="*/ 165 w 167"/>
                <a:gd name="T13" fmla="*/ 169 h 309"/>
                <a:gd name="T14" fmla="*/ 33 w 167"/>
                <a:gd name="T15" fmla="*/ 169 h 309"/>
                <a:gd name="T16" fmla="*/ 33 w 167"/>
                <a:gd name="T17" fmla="*/ 277 h 309"/>
                <a:gd name="T18" fmla="*/ 167 w 167"/>
                <a:gd name="T19" fmla="*/ 277 h 309"/>
                <a:gd name="T20" fmla="*/ 167 w 167"/>
                <a:gd name="T21" fmla="*/ 309 h 309"/>
                <a:gd name="T22" fmla="*/ 0 w 167"/>
                <a:gd name="T23" fmla="*/ 309 h 309"/>
                <a:gd name="T24" fmla="*/ 0 w 167"/>
                <a:gd name="T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9">
                  <a:moveTo>
                    <a:pt x="0" y="0"/>
                  </a:moveTo>
                  <a:lnTo>
                    <a:pt x="167" y="0"/>
                  </a:lnTo>
                  <a:lnTo>
                    <a:pt x="167" y="32"/>
                  </a:lnTo>
                  <a:lnTo>
                    <a:pt x="33" y="32"/>
                  </a:lnTo>
                  <a:lnTo>
                    <a:pt x="33" y="138"/>
                  </a:lnTo>
                  <a:lnTo>
                    <a:pt x="165" y="138"/>
                  </a:lnTo>
                  <a:lnTo>
                    <a:pt x="165" y="169"/>
                  </a:lnTo>
                  <a:lnTo>
                    <a:pt x="33" y="169"/>
                  </a:lnTo>
                  <a:lnTo>
                    <a:pt x="33" y="277"/>
                  </a:lnTo>
                  <a:lnTo>
                    <a:pt x="167" y="277"/>
                  </a:lnTo>
                  <a:lnTo>
                    <a:pt x="167" y="309"/>
                  </a:lnTo>
                  <a:lnTo>
                    <a:pt x="0" y="3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5CFBF2DF-7B25-0246-B728-9AE45C538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1563" y="3187701"/>
              <a:ext cx="387350" cy="490538"/>
            </a:xfrm>
            <a:custGeom>
              <a:avLst/>
              <a:gdLst>
                <a:gd name="T0" fmla="*/ 213 w 244"/>
                <a:gd name="T1" fmla="*/ 258 h 309"/>
                <a:gd name="T2" fmla="*/ 213 w 244"/>
                <a:gd name="T3" fmla="*/ 0 h 309"/>
                <a:gd name="T4" fmla="*/ 244 w 244"/>
                <a:gd name="T5" fmla="*/ 0 h 309"/>
                <a:gd name="T6" fmla="*/ 244 w 244"/>
                <a:gd name="T7" fmla="*/ 309 h 309"/>
                <a:gd name="T8" fmla="*/ 213 w 244"/>
                <a:gd name="T9" fmla="*/ 309 h 309"/>
                <a:gd name="T10" fmla="*/ 34 w 244"/>
                <a:gd name="T11" fmla="*/ 48 h 309"/>
                <a:gd name="T12" fmla="*/ 34 w 244"/>
                <a:gd name="T13" fmla="*/ 309 h 309"/>
                <a:gd name="T14" fmla="*/ 0 w 244"/>
                <a:gd name="T15" fmla="*/ 309 h 309"/>
                <a:gd name="T16" fmla="*/ 0 w 244"/>
                <a:gd name="T17" fmla="*/ 0 h 309"/>
                <a:gd name="T18" fmla="*/ 36 w 244"/>
                <a:gd name="T19" fmla="*/ 0 h 309"/>
                <a:gd name="T20" fmla="*/ 213 w 244"/>
                <a:gd name="T21" fmla="*/ 25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4" h="309">
                  <a:moveTo>
                    <a:pt x="213" y="258"/>
                  </a:moveTo>
                  <a:lnTo>
                    <a:pt x="213" y="0"/>
                  </a:lnTo>
                  <a:lnTo>
                    <a:pt x="244" y="0"/>
                  </a:lnTo>
                  <a:lnTo>
                    <a:pt x="244" y="309"/>
                  </a:lnTo>
                  <a:lnTo>
                    <a:pt x="213" y="309"/>
                  </a:lnTo>
                  <a:lnTo>
                    <a:pt x="34" y="48"/>
                  </a:lnTo>
                  <a:lnTo>
                    <a:pt x="34" y="309"/>
                  </a:lnTo>
                  <a:lnTo>
                    <a:pt x="0" y="309"/>
                  </a:lnTo>
                  <a:lnTo>
                    <a:pt x="0" y="0"/>
                  </a:lnTo>
                  <a:lnTo>
                    <a:pt x="36" y="0"/>
                  </a:lnTo>
                  <a:lnTo>
                    <a:pt x="213" y="2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EA438287-5D5D-C448-AF3A-C9B48FADE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3179763"/>
              <a:ext cx="469900" cy="504825"/>
            </a:xfrm>
            <a:custGeom>
              <a:avLst/>
              <a:gdLst>
                <a:gd name="T0" fmla="*/ 125 w 125"/>
                <a:gd name="T1" fmla="*/ 96 h 132"/>
                <a:gd name="T2" fmla="*/ 67 w 125"/>
                <a:gd name="T3" fmla="*/ 132 h 132"/>
                <a:gd name="T4" fmla="*/ 0 w 125"/>
                <a:gd name="T5" fmla="*/ 66 h 132"/>
                <a:gd name="T6" fmla="*/ 66 w 125"/>
                <a:gd name="T7" fmla="*/ 0 h 132"/>
                <a:gd name="T8" fmla="*/ 125 w 125"/>
                <a:gd name="T9" fmla="*/ 37 h 132"/>
                <a:gd name="T10" fmla="*/ 110 w 125"/>
                <a:gd name="T11" fmla="*/ 37 h 132"/>
                <a:gd name="T12" fmla="*/ 66 w 125"/>
                <a:gd name="T13" fmla="*/ 13 h 132"/>
                <a:gd name="T14" fmla="*/ 14 w 125"/>
                <a:gd name="T15" fmla="*/ 66 h 132"/>
                <a:gd name="T16" fmla="*/ 66 w 125"/>
                <a:gd name="T17" fmla="*/ 120 h 132"/>
                <a:gd name="T18" fmla="*/ 110 w 125"/>
                <a:gd name="T19" fmla="*/ 96 h 132"/>
                <a:gd name="T20" fmla="*/ 125 w 125"/>
                <a:gd name="T21" fmla="*/ 9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132">
                  <a:moveTo>
                    <a:pt x="125" y="96"/>
                  </a:moveTo>
                  <a:cubicBezTo>
                    <a:pt x="117" y="115"/>
                    <a:pt x="95" y="132"/>
                    <a:pt x="67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30"/>
                    <a:pt x="28" y="0"/>
                    <a:pt x="66" y="0"/>
                  </a:cubicBezTo>
                  <a:cubicBezTo>
                    <a:pt x="98" y="0"/>
                    <a:pt x="118" y="21"/>
                    <a:pt x="125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6" y="30"/>
                    <a:pt x="91" y="13"/>
                    <a:pt x="66" y="13"/>
                  </a:cubicBezTo>
                  <a:cubicBezTo>
                    <a:pt x="37" y="13"/>
                    <a:pt x="14" y="36"/>
                    <a:pt x="14" y="66"/>
                  </a:cubicBezTo>
                  <a:cubicBezTo>
                    <a:pt x="14" y="96"/>
                    <a:pt x="37" y="120"/>
                    <a:pt x="66" y="120"/>
                  </a:cubicBezTo>
                  <a:cubicBezTo>
                    <a:pt x="93" y="120"/>
                    <a:pt x="107" y="101"/>
                    <a:pt x="110" y="96"/>
                  </a:cubicBezTo>
                  <a:lnTo>
                    <a:pt x="125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CF69B397-A365-CA42-AC99-4DE4ADA02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863" y="3187701"/>
              <a:ext cx="266700" cy="490538"/>
            </a:xfrm>
            <a:custGeom>
              <a:avLst/>
              <a:gdLst>
                <a:gd name="T0" fmla="*/ 0 w 168"/>
                <a:gd name="T1" fmla="*/ 0 h 309"/>
                <a:gd name="T2" fmla="*/ 168 w 168"/>
                <a:gd name="T3" fmla="*/ 0 h 309"/>
                <a:gd name="T4" fmla="*/ 168 w 168"/>
                <a:gd name="T5" fmla="*/ 32 h 309"/>
                <a:gd name="T6" fmla="*/ 33 w 168"/>
                <a:gd name="T7" fmla="*/ 32 h 309"/>
                <a:gd name="T8" fmla="*/ 33 w 168"/>
                <a:gd name="T9" fmla="*/ 138 h 309"/>
                <a:gd name="T10" fmla="*/ 168 w 168"/>
                <a:gd name="T11" fmla="*/ 138 h 309"/>
                <a:gd name="T12" fmla="*/ 168 w 168"/>
                <a:gd name="T13" fmla="*/ 169 h 309"/>
                <a:gd name="T14" fmla="*/ 33 w 168"/>
                <a:gd name="T15" fmla="*/ 169 h 309"/>
                <a:gd name="T16" fmla="*/ 33 w 168"/>
                <a:gd name="T17" fmla="*/ 277 h 309"/>
                <a:gd name="T18" fmla="*/ 168 w 168"/>
                <a:gd name="T19" fmla="*/ 277 h 309"/>
                <a:gd name="T20" fmla="*/ 168 w 168"/>
                <a:gd name="T21" fmla="*/ 309 h 309"/>
                <a:gd name="T22" fmla="*/ 0 w 168"/>
                <a:gd name="T23" fmla="*/ 309 h 309"/>
                <a:gd name="T24" fmla="*/ 0 w 168"/>
                <a:gd name="T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309">
                  <a:moveTo>
                    <a:pt x="0" y="0"/>
                  </a:moveTo>
                  <a:lnTo>
                    <a:pt x="168" y="0"/>
                  </a:lnTo>
                  <a:lnTo>
                    <a:pt x="168" y="32"/>
                  </a:lnTo>
                  <a:lnTo>
                    <a:pt x="33" y="32"/>
                  </a:lnTo>
                  <a:lnTo>
                    <a:pt x="33" y="138"/>
                  </a:lnTo>
                  <a:lnTo>
                    <a:pt x="168" y="138"/>
                  </a:lnTo>
                  <a:lnTo>
                    <a:pt x="168" y="169"/>
                  </a:lnTo>
                  <a:lnTo>
                    <a:pt x="33" y="169"/>
                  </a:lnTo>
                  <a:lnTo>
                    <a:pt x="33" y="277"/>
                  </a:lnTo>
                  <a:lnTo>
                    <a:pt x="168" y="277"/>
                  </a:lnTo>
                  <a:lnTo>
                    <a:pt x="168" y="309"/>
                  </a:lnTo>
                  <a:lnTo>
                    <a:pt x="0" y="3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540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4B35C5A-65B3-4B46-A3A2-AF005F1D86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94300" cy="6858000"/>
          </a:xfrm>
          <a:prstGeom prst="rect">
            <a:avLst/>
          </a:prstGeom>
        </p:spPr>
      </p:pic>
      <p:sp>
        <p:nvSpPr>
          <p:cNvPr id="15" name="Freeform 9">
            <a:extLst>
              <a:ext uri="{FF2B5EF4-FFF2-40B4-BE49-F238E27FC236}">
                <a16:creationId xmlns:a16="http://schemas.microsoft.com/office/drawing/2014/main" id="{FE85F26A-4547-A74B-A506-99FE07247A3A}"/>
              </a:ext>
            </a:extLst>
          </p:cNvPr>
          <p:cNvSpPr>
            <a:spLocks/>
          </p:cNvSpPr>
          <p:nvPr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 flip="none" rotWithShape="1">
            <a:gsLst>
              <a:gs pos="95000">
                <a:srgbClr val="582F50"/>
              </a:gs>
              <a:gs pos="9000">
                <a:srgbClr val="110F2D"/>
              </a:gs>
            </a:gsLst>
            <a:lin ang="13500000" scaled="1"/>
            <a:tileRect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7E849A0-189A-BF4F-A32C-C7108DAF3157}"/>
              </a:ext>
            </a:extLst>
          </p:cNvPr>
          <p:cNvSpPr>
            <a:spLocks/>
          </p:cNvSpPr>
          <p:nvPr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91000">
                <a:srgbClr val="552C4E"/>
              </a:gs>
              <a:gs pos="69000">
                <a:srgbClr val="110F2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678105" cy="646331"/>
          </a:xfrm>
        </p:spPr>
        <p:txBody>
          <a:bodyPr>
            <a:spAutoFit/>
          </a:bodyPr>
          <a:lstStyle>
            <a:lvl1pPr>
              <a:defRPr>
                <a:solidFill>
                  <a:srgbClr val="8FA0D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939" y="2691788"/>
            <a:ext cx="6678104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fld id="{99D318C2-526D-4DEC-9AD5-9AA398A6DB7B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E9EB36-BE92-5D46-BCB8-D0DA916E7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788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F01CAC-0CB4-4647-9BF0-77445B3E5E15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2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A15CAF-9732-0B43-997D-D5550F5E2B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7" name="Freeform 9">
            <a:extLst>
              <a:ext uri="{FF2B5EF4-FFF2-40B4-BE49-F238E27FC236}">
                <a16:creationId xmlns:a16="http://schemas.microsoft.com/office/drawing/2014/main" id="{BA2BCCB5-3507-4040-8FFC-F7D4CC43BB93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255B7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8" name="Freeform 10">
            <a:extLst>
              <a:ext uri="{FF2B5EF4-FFF2-40B4-BE49-F238E27FC236}">
                <a16:creationId xmlns:a16="http://schemas.microsoft.com/office/drawing/2014/main" id="{8328F738-5EDC-3949-852D-A010F0465D5B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4900" y="1104144"/>
            <a:ext cx="6678105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4901" y="2214710"/>
            <a:ext cx="6678104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17E881D7-11AC-4B41-954D-AE53530CBEE0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8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309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C736D9-B020-7F44-87C5-8CDDE87D7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9759" y="0"/>
            <a:ext cx="5194300" cy="6858000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DE2DF47A-D431-2C41-B382-D818556703BB}"/>
              </a:ext>
            </a:extLst>
          </p:cNvPr>
          <p:cNvSpPr>
            <a:spLocks/>
          </p:cNvSpPr>
          <p:nvPr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gradFill flip="none" rotWithShape="1">
            <a:gsLst>
              <a:gs pos="91000">
                <a:srgbClr val="552C4E"/>
              </a:gs>
              <a:gs pos="69000">
                <a:srgbClr val="110F2D"/>
              </a:gs>
            </a:gsLst>
            <a:lin ang="13500000" scaled="1"/>
            <a:tileRect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8FA0D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/>
          <a:p>
            <a:fld id="{60494DC4-C62B-413D-823C-63561FC3C00D}" type="datetime1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DA10E9-5C67-4148-864B-F3F3C56C3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8366573-8E41-884C-9A46-968B69E936A7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F3E06820-AF45-8447-870A-93CC24EA81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6CB6D904-E209-9448-B66C-46D6E4395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091EB8C-663B-8A41-BB64-1DECFB769A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CD0F9D4-562D-0246-864A-D56E121E5335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53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EC7C33-1BA5-1748-8B08-423C53E14A7C}"/>
              </a:ext>
            </a:extLst>
          </p:cNvPr>
          <p:cNvSpPr/>
          <p:nvPr/>
        </p:nvSpPr>
        <p:spPr>
          <a:xfrm>
            <a:off x="0" y="0"/>
            <a:ext cx="12192000" cy="6856474"/>
          </a:xfrm>
          <a:prstGeom prst="rect">
            <a:avLst/>
          </a:prstGeom>
          <a:gradFill flip="none" rotWithShape="1">
            <a:gsLst>
              <a:gs pos="99000">
                <a:srgbClr val="552C4E"/>
              </a:gs>
              <a:gs pos="0">
                <a:srgbClr val="1C194D">
                  <a:alpha val="87059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36736E-207B-0145-99B8-AAC9218B6FCF}"/>
              </a:ext>
            </a:extLst>
          </p:cNvPr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7C8C10A-46B8-794D-8D0E-E26117ACB3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94000">
                  <a:srgbClr val="6175A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3200B93-59E3-714A-B3AE-6DC2599A0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758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87DF7120-F919-6748-A985-B6F05967C4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85000">
                  <a:srgbClr val="6175A3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F8DF3-0369-8E4D-AEFC-8406A9BA40EC}"/>
              </a:ext>
            </a:extLst>
          </p:cNvPr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rgbClr val="110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8FA0D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441" y="6424167"/>
            <a:ext cx="27432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026801CB-8643-419A-9B6B-E9D00B019B8F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560" y="6422610"/>
            <a:ext cx="41148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0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49FBD5-A8A5-FA46-8BB5-82AAAC8D0581}"/>
              </a:ext>
            </a:extLst>
          </p:cNvPr>
          <p:cNvSpPr/>
          <p:nvPr/>
        </p:nvSpPr>
        <p:spPr>
          <a:xfrm>
            <a:off x="0" y="0"/>
            <a:ext cx="12192000" cy="6856474"/>
          </a:xfrm>
          <a:prstGeom prst="rect">
            <a:avLst/>
          </a:prstGeom>
          <a:gradFill flip="none" rotWithShape="1">
            <a:gsLst>
              <a:gs pos="99000">
                <a:srgbClr val="552C4E"/>
              </a:gs>
              <a:gs pos="0">
                <a:srgbClr val="1C194D">
                  <a:alpha val="87059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313B64-C100-5145-956C-2937AA64792E}"/>
              </a:ext>
            </a:extLst>
          </p:cNvPr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7D69C3E4-066D-CA49-92DB-D5C875029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94000">
                  <a:srgbClr val="6175A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32BC7961-C25A-3C44-8760-CC172BDA0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758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5EAE458-AD08-D440-B8AD-53FCF68D12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85000">
                  <a:srgbClr val="6175A3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94E850D-6A94-764C-A935-E12C6DB3151F}"/>
              </a:ext>
            </a:extLst>
          </p:cNvPr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rgbClr val="100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27146"/>
            <a:ext cx="6169058" cy="1200329"/>
          </a:xfrm>
        </p:spPr>
        <p:txBody>
          <a:bodyPr>
            <a:spAutoFit/>
          </a:bodyPr>
          <a:lstStyle>
            <a:lvl1pPr>
              <a:defRPr>
                <a:solidFill>
                  <a:srgbClr val="8FA0D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86" y="2307750"/>
            <a:ext cx="6169057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4167"/>
            <a:ext cx="27432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5BB242E3-FA98-4608-A6B2-7E1B8EB5806F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167"/>
            <a:ext cx="41148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89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678105" cy="646331"/>
          </a:xfrm>
        </p:spPr>
        <p:txBody>
          <a:bodyPr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939" y="2691788"/>
            <a:ext cx="6678104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fld id="{9128FC45-1FA4-48C0-AA97-50CC4BC8A71A}" type="datetime1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  <p15:guide id="2" pos="3096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C736D9-B020-7F44-87C5-8CDDE87D7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19759" y="0"/>
            <a:ext cx="51943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E69C0A2-BCB9-104A-B5D0-25A86EE07CD5}"/>
              </a:ext>
            </a:extLst>
          </p:cNvPr>
          <p:cNvSpPr/>
          <p:nvPr/>
        </p:nvSpPr>
        <p:spPr>
          <a:xfrm>
            <a:off x="-153262" y="0"/>
            <a:ext cx="293624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DE2DF47A-D431-2C41-B382-D818556703BB}"/>
              </a:ext>
            </a:extLst>
          </p:cNvPr>
          <p:cNvSpPr>
            <a:spLocks/>
          </p:cNvSpPr>
          <p:nvPr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/>
          <a:p>
            <a:fld id="{489DBBB3-04D7-4E41-A66A-A2CA7BE48615}" type="datetime1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AAE731-51C2-1E42-91C4-7FEAB40368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0000"/>
          </a:blip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9952507F-5269-DD44-B0B4-BE319763C9BE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96" userDrawn="1">
          <p15:clr>
            <a:srgbClr val="FBAE40"/>
          </p15:clr>
        </p15:guide>
        <p15:guide id="2" pos="1464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C52FCC7-E9D1-8447-906E-877AD71B7D98}"/>
              </a:ext>
            </a:extLst>
          </p:cNvPr>
          <p:cNvGrpSpPr/>
          <p:nvPr/>
        </p:nvGrpSpPr>
        <p:grpSpPr>
          <a:xfrm>
            <a:off x="-473777" y="-13061"/>
            <a:ext cx="3197522" cy="6876906"/>
            <a:chOff x="-473777" y="-18943"/>
            <a:chExt cx="3197522" cy="687690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95E8827-2EB7-4F44-A490-BC3FF2FF8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8943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4F65A3">
                    <a:alpha val="21000"/>
                  </a:srgbClr>
                </a:gs>
                <a:gs pos="2000">
                  <a:srgbClr val="7788C2">
                    <a:alpha val="38000"/>
                  </a:srgbClr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DC89CE5-D0D1-1A42-BAEA-F75B429E3C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398CA">
                    <a:alpha val="42000"/>
                  </a:srgbClr>
                </a:gs>
                <a:gs pos="70000">
                  <a:srgbClr val="495D96">
                    <a:alpha val="29000"/>
                  </a:srgbClr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/>
          <a:p>
            <a:fld id="{96B08614-9A07-436E-9F97-DBCBB929D5E1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9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CB69B3-095F-7F43-897F-0B0DBDB39D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1000">
                <a:srgbClr val="552C4E"/>
              </a:gs>
              <a:gs pos="69000">
                <a:srgbClr val="110F2D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/>
          <a:p>
            <a:fld id="{958090CE-F7DA-43AB-BBA9-B82D42041EFC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D48812-A47F-314A-B9C8-3B01B2E1E03F}"/>
              </a:ext>
            </a:extLst>
          </p:cNvPr>
          <p:cNvGrpSpPr/>
          <p:nvPr/>
        </p:nvGrpSpPr>
        <p:grpSpPr>
          <a:xfrm>
            <a:off x="-473777" y="-13061"/>
            <a:ext cx="3197522" cy="6876906"/>
            <a:chOff x="-473777" y="-18943"/>
            <a:chExt cx="3197522" cy="6876906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B798538-5158-2D46-938F-81D3AFB26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8943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4F65A3"/>
                </a:gs>
                <a:gs pos="2000">
                  <a:srgbClr val="7788C2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EC58394-9A50-C247-B266-4ED5ABD89C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398CA"/>
                </a:gs>
                <a:gs pos="70000">
                  <a:srgbClr val="495D96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863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EC7C33-1BA5-1748-8B08-423C53E14A7C}"/>
              </a:ext>
            </a:extLst>
          </p:cNvPr>
          <p:cNvSpPr/>
          <p:nvPr/>
        </p:nvSpPr>
        <p:spPr>
          <a:xfrm>
            <a:off x="0" y="0"/>
            <a:ext cx="12192000" cy="6856474"/>
          </a:xfrm>
          <a:prstGeom prst="rect">
            <a:avLst/>
          </a:prstGeom>
          <a:solidFill>
            <a:srgbClr val="341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94D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3DF6E2-D018-8A4E-8501-70CEA10FF9FD}"/>
              </a:ext>
            </a:extLst>
          </p:cNvPr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924F467-4B8A-F342-833B-375A212434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94000">
                  <a:srgbClr val="5065A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9F75DAE-0D71-0A44-B43B-CE4CD3E77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758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44BA5C23-DAF4-8B4C-8EEF-B2EDFA4BF1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85000">
                  <a:srgbClr val="5065A3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333E94B-287E-6E40-AD4A-9C4FE1221F15}"/>
              </a:ext>
            </a:extLst>
          </p:cNvPr>
          <p:cNvSpPr/>
          <p:nvPr/>
        </p:nvSpPr>
        <p:spPr>
          <a:xfrm>
            <a:off x="0" y="-1322"/>
            <a:ext cx="12192000" cy="6878155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8294DE"/>
                </a:solidFill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F8DF3-0369-8E4D-AEFC-8406A9BA40EC}"/>
              </a:ext>
            </a:extLst>
          </p:cNvPr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441" y="6424167"/>
            <a:ext cx="27432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DE356DB2-EA87-4E17-9DA2-4270AF5A50DB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560" y="6422610"/>
            <a:ext cx="41148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0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343194F-49DF-3542-88C4-D4CB999A396A}"/>
              </a:ext>
            </a:extLst>
          </p:cNvPr>
          <p:cNvSpPr/>
          <p:nvPr/>
        </p:nvSpPr>
        <p:spPr>
          <a:xfrm>
            <a:off x="0" y="0"/>
            <a:ext cx="12192000" cy="6856474"/>
          </a:xfrm>
          <a:prstGeom prst="rect">
            <a:avLst/>
          </a:prstGeom>
          <a:solidFill>
            <a:srgbClr val="341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94D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652F2A5-1983-B146-A0D0-4867E7B39D09}"/>
              </a:ext>
            </a:extLst>
          </p:cNvPr>
          <p:cNvGrpSpPr/>
          <p:nvPr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AABA61DE-CCCC-0E45-93EE-8CFD9626F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94000">
                  <a:srgbClr val="5065A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444C2CEF-2702-2745-A685-F272C0989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758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67467F85-1DB0-5B47-AF44-013AE28CB2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85000">
                  <a:srgbClr val="5065A3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A8417CD-E97A-F447-A926-36B756D878D9}"/>
              </a:ext>
            </a:extLst>
          </p:cNvPr>
          <p:cNvSpPr/>
          <p:nvPr/>
        </p:nvSpPr>
        <p:spPr>
          <a:xfrm>
            <a:off x="0" y="-1322"/>
            <a:ext cx="12192000" cy="6878155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8294DE"/>
                </a:solidFill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2C4E9F-B8CB-7048-9BBB-E74DAA127289}"/>
              </a:ext>
            </a:extLst>
          </p:cNvPr>
          <p:cNvSpPr/>
          <p:nvPr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27146"/>
            <a:ext cx="6169058" cy="1200329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86" y="2307750"/>
            <a:ext cx="6169057" cy="1623008"/>
          </a:xfrm>
        </p:spPr>
        <p:txBody>
          <a:bodyPr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4167"/>
            <a:ext cx="27432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8E474C47-AFA8-47A0-A99E-B4BC0B28A452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167"/>
            <a:ext cx="41148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2E17EC8-09E2-424C-BB85-D04BFAC3207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B6E981B-1C2A-2242-ADE4-BC55A4F67B27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C96509C-4E27-D849-8408-50EBD5C065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6EC4A690-7495-B842-B699-9B4304CDC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A19DFF28-29A9-BB40-91D3-2FADDEDE51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F32B1BB1-8F47-DC4D-B3AA-284B213F78E0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71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744" userDrawn="1">
          <p15:clr>
            <a:srgbClr val="FBAE40"/>
          </p15:clr>
        </p15:guide>
        <p15:guide id="2" pos="3408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DA97FC-2B89-3649-B3E3-9435E5E7F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680543-65F1-2544-9982-76F2CA2B0DBD}"/>
              </a:ext>
            </a:extLst>
          </p:cNvPr>
          <p:cNvSpPr/>
          <p:nvPr/>
        </p:nvSpPr>
        <p:spPr>
          <a:xfrm>
            <a:off x="0" y="2621282"/>
            <a:ext cx="12192000" cy="1713654"/>
          </a:xfrm>
          <a:prstGeom prst="rect">
            <a:avLst/>
          </a:prstGeom>
          <a:gradFill flip="none" rotWithShape="1">
            <a:gsLst>
              <a:gs pos="99000">
                <a:srgbClr val="5065A3">
                  <a:alpha val="86000"/>
                </a:srgbClr>
              </a:gs>
              <a:gs pos="84000">
                <a:srgbClr val="A4B8DD">
                  <a:alpha val="86000"/>
                </a:srgbClr>
              </a:gs>
              <a:gs pos="53000">
                <a:srgbClr val="ACC3EA">
                  <a:alpha val="87843"/>
                </a:srgbClr>
              </a:gs>
              <a:gs pos="15000">
                <a:srgbClr val="A4B8DD">
                  <a:alpha val="87000"/>
                </a:srgbClr>
              </a:gs>
              <a:gs pos="0">
                <a:srgbClr val="5065A3">
                  <a:alpha val="88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80594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4167"/>
            <a:ext cx="2743200" cy="365125"/>
          </a:xfrm>
        </p:spPr>
        <p:txBody>
          <a:bodyPr/>
          <a:lstStyle>
            <a:lvl1pPr>
              <a:defRPr>
                <a:solidFill>
                  <a:srgbClr val="E0ECFF"/>
                </a:solidFill>
              </a:defRPr>
            </a:lvl1pPr>
          </a:lstStyle>
          <a:p>
            <a:fld id="{94FE2748-3168-4020-8B11-EA1DB94D2A58}" type="datetime1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167"/>
            <a:ext cx="4114800" cy="365125"/>
          </a:xfrm>
        </p:spPr>
        <p:txBody>
          <a:bodyPr/>
          <a:lstStyle>
            <a:lvl1pPr>
              <a:defRPr>
                <a:solidFill>
                  <a:srgbClr val="E0EC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0ECF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37B998-9718-4843-A842-5D6256680E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E70AEB-97F5-0F48-9A3F-D180606A03F2}"/>
              </a:ext>
            </a:extLst>
          </p:cNvPr>
          <p:cNvSpPr/>
          <p:nvPr userDrawn="1"/>
        </p:nvSpPr>
        <p:spPr>
          <a:xfrm>
            <a:off x="0" y="2463616"/>
            <a:ext cx="12192000" cy="1713654"/>
          </a:xfrm>
          <a:prstGeom prst="rect">
            <a:avLst/>
          </a:prstGeom>
          <a:gradFill flip="none" rotWithShape="1">
            <a:gsLst>
              <a:gs pos="100000">
                <a:srgbClr val="BFE5FF">
                  <a:alpha val="37000"/>
                </a:srgbClr>
              </a:gs>
              <a:gs pos="85000">
                <a:srgbClr val="BFE5FF">
                  <a:alpha val="95000"/>
                </a:srgbClr>
              </a:gs>
              <a:gs pos="53000">
                <a:srgbClr val="BFE5FF"/>
              </a:gs>
              <a:gs pos="14000">
                <a:srgbClr val="BFE5FF">
                  <a:alpha val="95000"/>
                </a:srgbClr>
              </a:gs>
              <a:gs pos="0">
                <a:srgbClr val="BFE5FF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2540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4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E4553AC-F7F2-D04D-8709-DA7FACA746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743200" cy="685800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5B63246-8530-DC48-8604-6138BECABBCB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41000">
                <a:srgbClr val="053446"/>
              </a:gs>
            </a:gsLst>
            <a:lin ang="10800000" scaled="1"/>
            <a:tileRect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8FE2AC11-8DD3-4216-8129-EF03667AEE36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00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1464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DA97FC-2B89-3649-B3E3-9435E5E7F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680543-65F1-2544-9982-76F2CA2B0DBD}"/>
              </a:ext>
            </a:extLst>
          </p:cNvPr>
          <p:cNvSpPr/>
          <p:nvPr/>
        </p:nvSpPr>
        <p:spPr>
          <a:xfrm>
            <a:off x="0" y="2621282"/>
            <a:ext cx="12192000" cy="1713654"/>
          </a:xfrm>
          <a:prstGeom prst="rect">
            <a:avLst/>
          </a:prstGeom>
          <a:gradFill flip="none" rotWithShape="1">
            <a:gsLst>
              <a:gs pos="98000">
                <a:schemeClr val="tx1">
                  <a:lumMod val="95000"/>
                  <a:lumOff val="5000"/>
                </a:schemeClr>
              </a:gs>
              <a:gs pos="84000">
                <a:srgbClr val="110F2D">
                  <a:alpha val="85000"/>
                </a:srgbClr>
              </a:gs>
              <a:gs pos="53000">
                <a:srgbClr val="301C40">
                  <a:alpha val="85000"/>
                </a:srgbClr>
              </a:gs>
              <a:gs pos="15000">
                <a:srgbClr val="110F2D">
                  <a:alpha val="87000"/>
                </a:srgbClr>
              </a:gs>
              <a:gs pos="0">
                <a:schemeClr val="tx1">
                  <a:lumMod val="95000"/>
                  <a:lumOff val="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80594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4167"/>
            <a:ext cx="2743200" cy="365125"/>
          </a:xfrm>
        </p:spPr>
        <p:txBody>
          <a:bodyPr/>
          <a:lstStyle>
            <a:lvl1pPr>
              <a:defRPr>
                <a:solidFill>
                  <a:srgbClr val="E0ECFF"/>
                </a:solidFill>
              </a:defRPr>
            </a:lvl1pPr>
          </a:lstStyle>
          <a:p>
            <a:fld id="{B5D54055-D40C-4B47-A19B-317999E2DCA6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167"/>
            <a:ext cx="4114800" cy="365125"/>
          </a:xfrm>
        </p:spPr>
        <p:txBody>
          <a:bodyPr/>
          <a:lstStyle>
            <a:lvl1pPr>
              <a:defRPr>
                <a:solidFill>
                  <a:srgbClr val="E0EC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0ECF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3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C43F77D6-92B9-45DD-A672-5D2038467FD4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00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AA6C55A8-0B0C-416F-A4A7-CFA407D19B20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66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3CEEA0-AB4E-1E41-AF6A-20ED08B89FF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fld id="{9C7B3DB2-7E8F-4FCC-9E95-9915193E1D1F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1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E1569DD0-1D7A-44D2-95FD-BACE53DF54DB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0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3B1E3E9A-CA8D-4A6E-B8D7-8BEC65416142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9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5FB545F2-25BA-4D88-B76B-1ADE5760C099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E5EA8FEF-5D38-479D-9B7E-465B3D7EC72F}" type="datetime1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7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C663029-D307-3749-AB26-9F9152234B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A43F20C-CED3-497D-9B25-5186225EBBA6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1569694" y="4628849"/>
            <a:ext cx="5264258" cy="1025922"/>
          </a:xfrm>
        </p:spPr>
        <p:txBody>
          <a:bodyPr wrap="square">
            <a:spAutoFit/>
          </a:bodyPr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spcBef>
                <a:spcPts val="400"/>
              </a:spcBef>
            </a:pPr>
            <a:r>
              <a:rPr lang="en-US" b="1" dirty="0"/>
              <a:t>Presenter Name</a:t>
            </a:r>
          </a:p>
          <a:p>
            <a:pPr>
              <a:spcBef>
                <a:spcPts val="400"/>
              </a:spcBef>
            </a:pPr>
            <a:r>
              <a:rPr lang="en-US" dirty="0"/>
              <a:t>Title</a:t>
            </a:r>
          </a:p>
          <a:p>
            <a:pPr>
              <a:spcBef>
                <a:spcPts val="400"/>
              </a:spcBef>
            </a:pPr>
            <a:r>
              <a:rPr lang="en-US" dirty="0"/>
              <a:t>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A2B6083-2109-7E40-AD81-BCC8CCBD9B12}"/>
              </a:ext>
            </a:extLst>
          </p:cNvPr>
          <p:cNvGrpSpPr/>
          <p:nvPr userDrawn="1"/>
        </p:nvGrpSpPr>
        <p:grpSpPr>
          <a:xfrm>
            <a:off x="-473777" y="-10705"/>
            <a:ext cx="3197522" cy="6876906"/>
            <a:chOff x="-473777" y="-10705"/>
            <a:chExt cx="3197522" cy="687690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462C1B29-E598-6E4D-8850-540D54D59E09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0705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68BAE1"/>
                </a:gs>
                <a:gs pos="3000">
                  <a:srgbClr val="88CFEB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C4C33094-D84E-564C-83F9-A23BC3DE30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1132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FD5ED"/>
                </a:gs>
                <a:gs pos="71000">
                  <a:srgbClr val="52B3D9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87059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040">
          <p15:clr>
            <a:srgbClr val="FBAE40"/>
          </p15:clr>
        </p15:guide>
        <p15:guide id="2" pos="1056">
          <p15:clr>
            <a:srgbClr val="FBAE40"/>
          </p15:clr>
        </p15:guide>
        <p15:guide id="3" orient="horz" pos="2352">
          <p15:clr>
            <a:srgbClr val="FBAE40"/>
          </p15:clr>
        </p15:guide>
        <p15:guide id="4" orient="horz" pos="26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CDA10E9-5C67-4148-864B-F3F3C56C3AB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1000">
                <a:srgbClr val="C7A16D"/>
              </a:gs>
              <a:gs pos="73000">
                <a:srgbClr val="5C7A8F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8366573-8E41-884C-9A46-968B69E936A7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F3E06820-AF45-8447-870A-93CC24EA81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3D5EB"/>
                </a:gs>
                <a:gs pos="100000">
                  <a:srgbClr val="A1C7E2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6CB6D904-E209-9448-B66C-46D6E4395C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0091EB8C-663B-8A41-BB64-1DECFB769A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B7D9EB"/>
                </a:gs>
                <a:gs pos="85000">
                  <a:srgbClr val="9BC2D8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CD0F9D4-562D-0246-864A-D56E121E5335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DCCC9-EC3E-43EA-92A4-7EA9F838277C}" type="datetime1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EE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32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F01CAC-0CB4-4647-9BF0-77445B3E5E15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EAD49159-49BA-44F8-8BFD-748842D1A1BA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68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37B998-9718-4843-A842-5D6256680E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9E70AEB-97F5-0F48-9A3F-D180606A03F2}"/>
              </a:ext>
            </a:extLst>
          </p:cNvPr>
          <p:cNvSpPr/>
          <p:nvPr userDrawn="1"/>
        </p:nvSpPr>
        <p:spPr>
          <a:xfrm>
            <a:off x="0" y="2463616"/>
            <a:ext cx="12192000" cy="1713654"/>
          </a:xfrm>
          <a:prstGeom prst="rect">
            <a:avLst/>
          </a:prstGeom>
          <a:gradFill flip="none" rotWithShape="1">
            <a:gsLst>
              <a:gs pos="100000">
                <a:srgbClr val="BFE5FF">
                  <a:alpha val="37000"/>
                </a:srgbClr>
              </a:gs>
              <a:gs pos="85000">
                <a:srgbClr val="BFE5FF">
                  <a:alpha val="95000"/>
                </a:srgbClr>
              </a:gs>
              <a:gs pos="53000">
                <a:srgbClr val="BFE5FF"/>
              </a:gs>
              <a:gs pos="14000">
                <a:srgbClr val="BFE5FF">
                  <a:alpha val="95000"/>
                </a:srgbClr>
              </a:gs>
              <a:gs pos="0">
                <a:srgbClr val="BFE5FF">
                  <a:alpha val="37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254000" sx="103000" sy="103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16567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0D16C-C161-4263-A425-F9B9B957258D}" type="datetime1">
              <a:rPr lang="en-US" smtClean="0"/>
              <a:t>3/25/19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EE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3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F2205DA3-B4B0-45ED-8219-AED422E71B75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BEE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D06222A-5CBA-0B49-871F-EEAD15CA6A46}"/>
              </a:ext>
            </a:extLst>
          </p:cNvPr>
          <p:cNvSpPr txBox="1">
            <a:spLocks/>
          </p:cNvSpPr>
          <p:nvPr userDrawn="1"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65CBF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rgbClr val="00BEEF"/>
                </a:solidFill>
              </a:rPr>
              <a:pPr/>
              <a:t>‹#›</a:t>
            </a:fld>
            <a:endParaRPr lang="en-US">
              <a:solidFill>
                <a:srgbClr val="00BEE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11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480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F01CAC-0CB4-4647-9BF0-77445B3E5E15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78FC00-62D8-E046-9751-ABF74CA246E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0ACED15E-2780-DD44-A549-8B73F4F8C94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551C759E-093F-2441-98A7-3DEC7BDE92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1A23FC-AD1F-0748-AE5C-4B02400A34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C0BBE337-6FE4-F74A-8847-969FD40E7926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A2414899-2918-4C35-BB33-76C140928300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81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  <p15:guide id="2" pos="60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52C58FA-16A3-D246-B1C3-01765E109C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12188952" cy="68562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fld id="{50FC4903-D1F2-48C2-9A0B-53FDF3318184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889695" y="4631678"/>
            <a:ext cx="5797548" cy="369332"/>
          </a:xfrm>
        </p:spPr>
        <p:txBody>
          <a:bodyPr>
            <a:spAutoFit/>
          </a:bodyPr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CB6AD8B0-6071-D843-8CBD-A026DFD7F7B0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40447291-DFC1-7742-81F8-E8B5E7159F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94000">
                  <a:srgbClr val="5065A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0038D3A7-46BD-C148-A837-D1C63C5B6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758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6" name="Freeform 12">
              <a:extLst>
                <a:ext uri="{FF2B5EF4-FFF2-40B4-BE49-F238E27FC236}">
                  <a16:creationId xmlns:a16="http://schemas.microsoft.com/office/drawing/2014/main" id="{684554BE-B209-C940-B18D-04762F121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85000">
                  <a:srgbClr val="5065A3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027B2E9-6DF0-C342-B3DE-FFBB72666B43}"/>
              </a:ext>
            </a:extLst>
          </p:cNvPr>
          <p:cNvGrpSpPr/>
          <p:nvPr/>
        </p:nvGrpSpPr>
        <p:grpSpPr>
          <a:xfrm>
            <a:off x="625280" y="2996312"/>
            <a:ext cx="2650484" cy="572047"/>
            <a:chOff x="339725" y="371475"/>
            <a:chExt cx="2647951" cy="571500"/>
          </a:xfrm>
          <a:solidFill>
            <a:srgbClr val="849BCE"/>
          </a:solidFill>
        </p:grpSpPr>
        <p:sp>
          <p:nvSpPr>
            <p:cNvPr id="82" name="Freeform 55">
              <a:extLst>
                <a:ext uri="{FF2B5EF4-FFF2-40B4-BE49-F238E27FC236}">
                  <a16:creationId xmlns:a16="http://schemas.microsoft.com/office/drawing/2014/main" id="{741571DD-23D7-C74F-8B7B-AB6FCB4043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25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3 w 167"/>
                <a:gd name="T7" fmla="*/ 31 h 307"/>
                <a:gd name="T8" fmla="*/ 33 w 167"/>
                <a:gd name="T9" fmla="*/ 137 h 307"/>
                <a:gd name="T10" fmla="*/ 165 w 167"/>
                <a:gd name="T11" fmla="*/ 137 h 307"/>
                <a:gd name="T12" fmla="*/ 165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3" y="31"/>
                  </a:lnTo>
                  <a:lnTo>
                    <a:pt x="33" y="137"/>
                  </a:lnTo>
                  <a:lnTo>
                    <a:pt x="165" y="137"/>
                  </a:lnTo>
                  <a:lnTo>
                    <a:pt x="165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3" name="Freeform 56">
              <a:extLst>
                <a:ext uri="{FF2B5EF4-FFF2-40B4-BE49-F238E27FC236}">
                  <a16:creationId xmlns:a16="http://schemas.microsoft.com/office/drawing/2014/main" id="{21845045-A505-6245-B429-97DA55549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0" y="417513"/>
              <a:ext cx="393700" cy="487363"/>
            </a:xfrm>
            <a:custGeom>
              <a:avLst/>
              <a:gdLst>
                <a:gd name="T0" fmla="*/ 104 w 248"/>
                <a:gd name="T1" fmla="*/ 149 h 307"/>
                <a:gd name="T2" fmla="*/ 7 w 248"/>
                <a:gd name="T3" fmla="*/ 0 h 307"/>
                <a:gd name="T4" fmla="*/ 45 w 248"/>
                <a:gd name="T5" fmla="*/ 0 h 307"/>
                <a:gd name="T6" fmla="*/ 123 w 248"/>
                <a:gd name="T7" fmla="*/ 122 h 307"/>
                <a:gd name="T8" fmla="*/ 200 w 248"/>
                <a:gd name="T9" fmla="*/ 0 h 307"/>
                <a:gd name="T10" fmla="*/ 238 w 248"/>
                <a:gd name="T11" fmla="*/ 0 h 307"/>
                <a:gd name="T12" fmla="*/ 141 w 248"/>
                <a:gd name="T13" fmla="*/ 149 h 307"/>
                <a:gd name="T14" fmla="*/ 248 w 248"/>
                <a:gd name="T15" fmla="*/ 307 h 307"/>
                <a:gd name="T16" fmla="*/ 208 w 248"/>
                <a:gd name="T17" fmla="*/ 307 h 307"/>
                <a:gd name="T18" fmla="*/ 123 w 248"/>
                <a:gd name="T19" fmla="*/ 175 h 307"/>
                <a:gd name="T20" fmla="*/ 38 w 248"/>
                <a:gd name="T21" fmla="*/ 307 h 307"/>
                <a:gd name="T22" fmla="*/ 0 w 248"/>
                <a:gd name="T23" fmla="*/ 307 h 307"/>
                <a:gd name="T24" fmla="*/ 104 w 248"/>
                <a:gd name="T25" fmla="*/ 14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307">
                  <a:moveTo>
                    <a:pt x="104" y="149"/>
                  </a:moveTo>
                  <a:lnTo>
                    <a:pt x="7" y="0"/>
                  </a:lnTo>
                  <a:lnTo>
                    <a:pt x="45" y="0"/>
                  </a:lnTo>
                  <a:lnTo>
                    <a:pt x="123" y="122"/>
                  </a:lnTo>
                  <a:lnTo>
                    <a:pt x="200" y="0"/>
                  </a:lnTo>
                  <a:lnTo>
                    <a:pt x="238" y="0"/>
                  </a:lnTo>
                  <a:lnTo>
                    <a:pt x="141" y="149"/>
                  </a:lnTo>
                  <a:lnTo>
                    <a:pt x="248" y="307"/>
                  </a:lnTo>
                  <a:lnTo>
                    <a:pt x="208" y="307"/>
                  </a:lnTo>
                  <a:lnTo>
                    <a:pt x="123" y="175"/>
                  </a:lnTo>
                  <a:lnTo>
                    <a:pt x="38" y="307"/>
                  </a:lnTo>
                  <a:lnTo>
                    <a:pt x="0" y="307"/>
                  </a:lnTo>
                  <a:lnTo>
                    <a:pt x="10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4" name="Freeform 57">
              <a:extLst>
                <a:ext uri="{FF2B5EF4-FFF2-40B4-BE49-F238E27FC236}">
                  <a16:creationId xmlns:a16="http://schemas.microsoft.com/office/drawing/2014/main" id="{E5B81036-EB34-9943-8B1D-09C6E2A722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313" y="417513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8 w 82"/>
                <a:gd name="T3" fmla="*/ 8 h 128"/>
                <a:gd name="T4" fmla="*/ 82 w 82"/>
                <a:gd name="T5" fmla="*/ 39 h 128"/>
                <a:gd name="T6" fmla="*/ 69 w 82"/>
                <a:gd name="T7" fmla="*/ 69 h 128"/>
                <a:gd name="T8" fmla="*/ 35 w 82"/>
                <a:gd name="T9" fmla="*/ 78 h 128"/>
                <a:gd name="T10" fmla="*/ 14 w 82"/>
                <a:gd name="T11" fmla="*/ 78 h 128"/>
                <a:gd name="T12" fmla="*/ 14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4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8 w 82"/>
                <a:gd name="T29" fmla="*/ 18 h 128"/>
                <a:gd name="T30" fmla="*/ 34 w 82"/>
                <a:gd name="T31" fmla="*/ 13 h 128"/>
                <a:gd name="T32" fmla="*/ 14 w 82"/>
                <a:gd name="T33" fmla="*/ 13 h 128"/>
                <a:gd name="T34" fmla="*/ 14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0" y="2"/>
                    <a:pt x="68" y="8"/>
                  </a:cubicBezTo>
                  <a:cubicBezTo>
                    <a:pt x="77" y="15"/>
                    <a:pt x="82" y="27"/>
                    <a:pt x="82" y="39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0" y="76"/>
                    <a:pt x="52" y="78"/>
                    <a:pt x="35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4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2"/>
                    <a:pt x="58" y="18"/>
                  </a:cubicBezTo>
                  <a:cubicBezTo>
                    <a:pt x="52" y="14"/>
                    <a:pt x="45" y="13"/>
                    <a:pt x="34" y="13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5" name="Freeform 58">
              <a:extLst>
                <a:ext uri="{FF2B5EF4-FFF2-40B4-BE49-F238E27FC236}">
                  <a16:creationId xmlns:a16="http://schemas.microsoft.com/office/drawing/2014/main" id="{0683517C-1DA1-2448-ABB0-D4D3A1D3855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" y="417513"/>
              <a:ext cx="236538" cy="487363"/>
            </a:xfrm>
            <a:custGeom>
              <a:avLst/>
              <a:gdLst>
                <a:gd name="T0" fmla="*/ 0 w 149"/>
                <a:gd name="T1" fmla="*/ 0 h 307"/>
                <a:gd name="T2" fmla="*/ 33 w 149"/>
                <a:gd name="T3" fmla="*/ 0 h 307"/>
                <a:gd name="T4" fmla="*/ 33 w 149"/>
                <a:gd name="T5" fmla="*/ 276 h 307"/>
                <a:gd name="T6" fmla="*/ 149 w 149"/>
                <a:gd name="T7" fmla="*/ 276 h 307"/>
                <a:gd name="T8" fmla="*/ 149 w 149"/>
                <a:gd name="T9" fmla="*/ 307 h 307"/>
                <a:gd name="T10" fmla="*/ 0 w 149"/>
                <a:gd name="T11" fmla="*/ 307 h 307"/>
                <a:gd name="T12" fmla="*/ 0 w 149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07">
                  <a:moveTo>
                    <a:pt x="0" y="0"/>
                  </a:moveTo>
                  <a:lnTo>
                    <a:pt x="33" y="0"/>
                  </a:lnTo>
                  <a:lnTo>
                    <a:pt x="33" y="276"/>
                  </a:lnTo>
                  <a:lnTo>
                    <a:pt x="149" y="276"/>
                  </a:lnTo>
                  <a:lnTo>
                    <a:pt x="149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6" name="Freeform 59">
              <a:extLst>
                <a:ext uri="{FF2B5EF4-FFF2-40B4-BE49-F238E27FC236}">
                  <a16:creationId xmlns:a16="http://schemas.microsoft.com/office/drawing/2014/main" id="{F17B2719-F668-534F-BF1D-3BCE43455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150" y="417513"/>
              <a:ext cx="327025" cy="487363"/>
            </a:xfrm>
            <a:custGeom>
              <a:avLst/>
              <a:gdLst>
                <a:gd name="T0" fmla="*/ 0 w 87"/>
                <a:gd name="T1" fmla="*/ 0 h 128"/>
                <a:gd name="T2" fmla="*/ 34 w 87"/>
                <a:gd name="T3" fmla="*/ 0 h 128"/>
                <a:gd name="T4" fmla="*/ 70 w 87"/>
                <a:gd name="T5" fmla="*/ 7 h 128"/>
                <a:gd name="T6" fmla="*/ 87 w 87"/>
                <a:gd name="T7" fmla="*/ 41 h 128"/>
                <a:gd name="T8" fmla="*/ 79 w 87"/>
                <a:gd name="T9" fmla="*/ 66 h 128"/>
                <a:gd name="T10" fmla="*/ 51 w 87"/>
                <a:gd name="T11" fmla="*/ 80 h 128"/>
                <a:gd name="T12" fmla="*/ 83 w 87"/>
                <a:gd name="T13" fmla="*/ 128 h 128"/>
                <a:gd name="T14" fmla="*/ 67 w 87"/>
                <a:gd name="T15" fmla="*/ 128 h 128"/>
                <a:gd name="T16" fmla="*/ 31 w 87"/>
                <a:gd name="T17" fmla="*/ 72 h 128"/>
                <a:gd name="T18" fmla="*/ 35 w 87"/>
                <a:gd name="T19" fmla="*/ 72 h 128"/>
                <a:gd name="T20" fmla="*/ 63 w 87"/>
                <a:gd name="T21" fmla="*/ 66 h 128"/>
                <a:gd name="T22" fmla="*/ 73 w 87"/>
                <a:gd name="T23" fmla="*/ 42 h 128"/>
                <a:gd name="T24" fmla="*/ 61 w 87"/>
                <a:gd name="T25" fmla="*/ 17 h 128"/>
                <a:gd name="T26" fmla="*/ 35 w 87"/>
                <a:gd name="T27" fmla="*/ 13 h 128"/>
                <a:gd name="T28" fmla="*/ 15 w 87"/>
                <a:gd name="T29" fmla="*/ 13 h 128"/>
                <a:gd name="T30" fmla="*/ 15 w 87"/>
                <a:gd name="T31" fmla="*/ 128 h 128"/>
                <a:gd name="T32" fmla="*/ 0 w 87"/>
                <a:gd name="T33" fmla="*/ 128 h 128"/>
                <a:gd name="T34" fmla="*/ 0 w 87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" h="128">
                  <a:moveTo>
                    <a:pt x="0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4" y="0"/>
                    <a:pt x="63" y="2"/>
                    <a:pt x="70" y="7"/>
                  </a:cubicBezTo>
                  <a:cubicBezTo>
                    <a:pt x="80" y="13"/>
                    <a:pt x="87" y="27"/>
                    <a:pt x="87" y="41"/>
                  </a:cubicBezTo>
                  <a:cubicBezTo>
                    <a:pt x="87" y="50"/>
                    <a:pt x="85" y="59"/>
                    <a:pt x="79" y="66"/>
                  </a:cubicBezTo>
                  <a:cubicBezTo>
                    <a:pt x="72" y="77"/>
                    <a:pt x="63" y="79"/>
                    <a:pt x="51" y="80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44" y="72"/>
                    <a:pt x="57" y="72"/>
                    <a:pt x="63" y="66"/>
                  </a:cubicBezTo>
                  <a:cubicBezTo>
                    <a:pt x="70" y="59"/>
                    <a:pt x="73" y="51"/>
                    <a:pt x="73" y="42"/>
                  </a:cubicBezTo>
                  <a:cubicBezTo>
                    <a:pt x="73" y="33"/>
                    <a:pt x="69" y="23"/>
                    <a:pt x="61" y="17"/>
                  </a:cubicBezTo>
                  <a:cubicBezTo>
                    <a:pt x="54" y="13"/>
                    <a:pt x="46" y="13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7" name="Freeform 60">
              <a:extLst>
                <a:ext uri="{FF2B5EF4-FFF2-40B4-BE49-F238E27FC236}">
                  <a16:creationId xmlns:a16="http://schemas.microsoft.com/office/drawing/2014/main" id="{D70AD8D8-93C3-BB45-8B66-994C6863D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5 w 167"/>
                <a:gd name="T7" fmla="*/ 31 h 307"/>
                <a:gd name="T8" fmla="*/ 35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5 w 167"/>
                <a:gd name="T15" fmla="*/ 168 h 307"/>
                <a:gd name="T16" fmla="*/ 35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5" y="31"/>
                  </a:lnTo>
                  <a:lnTo>
                    <a:pt x="35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5" y="168"/>
                  </a:lnTo>
                  <a:lnTo>
                    <a:pt x="35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9399E1"/>
                </a:solidFill>
              </a:endParaRPr>
            </a:p>
          </p:txBody>
        </p:sp>
        <p:sp>
          <p:nvSpPr>
            <p:cNvPr id="88" name="Freeform 61">
              <a:extLst>
                <a:ext uri="{FF2B5EF4-FFF2-40B4-BE49-F238E27FC236}">
                  <a16:creationId xmlns:a16="http://schemas.microsoft.com/office/drawing/2014/main" id="{4F7C5576-04A7-AA48-85AF-6E1F601F55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788" y="371475"/>
              <a:ext cx="561975" cy="571500"/>
            </a:xfrm>
            <a:custGeom>
              <a:avLst/>
              <a:gdLst>
                <a:gd name="T0" fmla="*/ 75 w 150"/>
                <a:gd name="T1" fmla="*/ 0 h 150"/>
                <a:gd name="T2" fmla="*/ 71 w 150"/>
                <a:gd name="T3" fmla="*/ 1 h 150"/>
                <a:gd name="T4" fmla="*/ 134 w 150"/>
                <a:gd name="T5" fmla="*/ 67 h 150"/>
                <a:gd name="T6" fmla="*/ 68 w 150"/>
                <a:gd name="T7" fmla="*/ 133 h 150"/>
                <a:gd name="T8" fmla="*/ 1 w 150"/>
                <a:gd name="T9" fmla="*/ 67 h 150"/>
                <a:gd name="T10" fmla="*/ 1 w 150"/>
                <a:gd name="T11" fmla="*/ 63 h 150"/>
                <a:gd name="T12" fmla="*/ 0 w 150"/>
                <a:gd name="T13" fmla="*/ 75 h 150"/>
                <a:gd name="T14" fmla="*/ 75 w 150"/>
                <a:gd name="T15" fmla="*/ 150 h 150"/>
                <a:gd name="T16" fmla="*/ 150 w 150"/>
                <a:gd name="T17" fmla="*/ 75 h 150"/>
                <a:gd name="T18" fmla="*/ 75 w 15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0"/>
                  </a:moveTo>
                  <a:cubicBezTo>
                    <a:pt x="74" y="0"/>
                    <a:pt x="72" y="0"/>
                    <a:pt x="71" y="1"/>
                  </a:cubicBezTo>
                  <a:cubicBezTo>
                    <a:pt x="106" y="2"/>
                    <a:pt x="134" y="31"/>
                    <a:pt x="134" y="67"/>
                  </a:cubicBezTo>
                  <a:cubicBezTo>
                    <a:pt x="134" y="103"/>
                    <a:pt x="104" y="133"/>
                    <a:pt x="68" y="133"/>
                  </a:cubicBezTo>
                  <a:cubicBezTo>
                    <a:pt x="31" y="133"/>
                    <a:pt x="1" y="103"/>
                    <a:pt x="1" y="67"/>
                  </a:cubicBezTo>
                  <a:cubicBezTo>
                    <a:pt x="1" y="66"/>
                    <a:pt x="1" y="64"/>
                    <a:pt x="1" y="63"/>
                  </a:cubicBezTo>
                  <a:cubicBezTo>
                    <a:pt x="1" y="67"/>
                    <a:pt x="0" y="71"/>
                    <a:pt x="0" y="75"/>
                  </a:cubicBezTo>
                  <a:cubicBezTo>
                    <a:pt x="0" y="116"/>
                    <a:pt x="34" y="150"/>
                    <a:pt x="75" y="150"/>
                  </a:cubicBezTo>
                  <a:cubicBezTo>
                    <a:pt x="116" y="150"/>
                    <a:pt x="150" y="116"/>
                    <a:pt x="150" y="75"/>
                  </a:cubicBezTo>
                  <a:cubicBezTo>
                    <a:pt x="150" y="34"/>
                    <a:pt x="116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9399E1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F76BEE6-7E5B-7949-9C2D-E92CCCDB57EC}"/>
              </a:ext>
            </a:extLst>
          </p:cNvPr>
          <p:cNvGrpSpPr/>
          <p:nvPr userDrawn="1"/>
        </p:nvGrpSpPr>
        <p:grpSpPr>
          <a:xfrm>
            <a:off x="591670" y="3727755"/>
            <a:ext cx="2684093" cy="509881"/>
            <a:chOff x="4764088" y="3179763"/>
            <a:chExt cx="2657475" cy="504825"/>
          </a:xfrm>
          <a:solidFill>
            <a:schemeClr val="bg1"/>
          </a:solidFill>
        </p:grpSpPr>
        <p:sp>
          <p:nvSpPr>
            <p:cNvPr id="48" name="Freeform 5">
              <a:extLst>
                <a:ext uri="{FF2B5EF4-FFF2-40B4-BE49-F238E27FC236}">
                  <a16:creationId xmlns:a16="http://schemas.microsoft.com/office/drawing/2014/main" id="{F49DB76E-1323-324E-9D96-A9A8A6653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088" y="3179763"/>
              <a:ext cx="300038" cy="504825"/>
            </a:xfrm>
            <a:custGeom>
              <a:avLst/>
              <a:gdLst>
                <a:gd name="T0" fmla="*/ 14 w 80"/>
                <a:gd name="T1" fmla="*/ 94 h 132"/>
                <a:gd name="T2" fmla="*/ 40 w 80"/>
                <a:gd name="T3" fmla="*/ 120 h 132"/>
                <a:gd name="T4" fmla="*/ 65 w 80"/>
                <a:gd name="T5" fmla="*/ 96 h 132"/>
                <a:gd name="T6" fmla="*/ 35 w 80"/>
                <a:gd name="T7" fmla="*/ 69 h 132"/>
                <a:gd name="T8" fmla="*/ 3 w 80"/>
                <a:gd name="T9" fmla="*/ 35 h 132"/>
                <a:gd name="T10" fmla="*/ 41 w 80"/>
                <a:gd name="T11" fmla="*/ 0 h 132"/>
                <a:gd name="T12" fmla="*/ 77 w 80"/>
                <a:gd name="T13" fmla="*/ 33 h 132"/>
                <a:gd name="T14" fmla="*/ 63 w 80"/>
                <a:gd name="T15" fmla="*/ 33 h 132"/>
                <a:gd name="T16" fmla="*/ 40 w 80"/>
                <a:gd name="T17" fmla="*/ 12 h 132"/>
                <a:gd name="T18" fmla="*/ 17 w 80"/>
                <a:gd name="T19" fmla="*/ 34 h 132"/>
                <a:gd name="T20" fmla="*/ 48 w 80"/>
                <a:gd name="T21" fmla="*/ 60 h 132"/>
                <a:gd name="T22" fmla="*/ 80 w 80"/>
                <a:gd name="T23" fmla="*/ 95 h 132"/>
                <a:gd name="T24" fmla="*/ 40 w 80"/>
                <a:gd name="T25" fmla="*/ 132 h 132"/>
                <a:gd name="T26" fmla="*/ 0 w 80"/>
                <a:gd name="T27" fmla="*/ 94 h 132"/>
                <a:gd name="T28" fmla="*/ 14 w 80"/>
                <a:gd name="T29" fmla="*/ 9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32">
                  <a:moveTo>
                    <a:pt x="14" y="94"/>
                  </a:moveTo>
                  <a:cubicBezTo>
                    <a:pt x="16" y="116"/>
                    <a:pt x="32" y="120"/>
                    <a:pt x="40" y="120"/>
                  </a:cubicBezTo>
                  <a:cubicBezTo>
                    <a:pt x="53" y="120"/>
                    <a:pt x="65" y="110"/>
                    <a:pt x="65" y="96"/>
                  </a:cubicBezTo>
                  <a:cubicBezTo>
                    <a:pt x="65" y="78"/>
                    <a:pt x="50" y="74"/>
                    <a:pt x="35" y="69"/>
                  </a:cubicBezTo>
                  <a:cubicBezTo>
                    <a:pt x="25" y="66"/>
                    <a:pt x="3" y="59"/>
                    <a:pt x="3" y="35"/>
                  </a:cubicBezTo>
                  <a:cubicBezTo>
                    <a:pt x="2" y="13"/>
                    <a:pt x="21" y="0"/>
                    <a:pt x="41" y="0"/>
                  </a:cubicBezTo>
                  <a:cubicBezTo>
                    <a:pt x="56" y="0"/>
                    <a:pt x="75" y="9"/>
                    <a:pt x="77" y="33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1" y="25"/>
                    <a:pt x="57" y="12"/>
                    <a:pt x="40" y="12"/>
                  </a:cubicBezTo>
                  <a:cubicBezTo>
                    <a:pt x="27" y="12"/>
                    <a:pt x="17" y="21"/>
                    <a:pt x="17" y="34"/>
                  </a:cubicBezTo>
                  <a:cubicBezTo>
                    <a:pt x="17" y="50"/>
                    <a:pt x="29" y="53"/>
                    <a:pt x="48" y="60"/>
                  </a:cubicBezTo>
                  <a:cubicBezTo>
                    <a:pt x="61" y="65"/>
                    <a:pt x="80" y="71"/>
                    <a:pt x="80" y="95"/>
                  </a:cubicBezTo>
                  <a:cubicBezTo>
                    <a:pt x="80" y="116"/>
                    <a:pt x="64" y="132"/>
                    <a:pt x="40" y="132"/>
                  </a:cubicBezTo>
                  <a:cubicBezTo>
                    <a:pt x="19" y="132"/>
                    <a:pt x="1" y="119"/>
                    <a:pt x="0" y="94"/>
                  </a:cubicBezTo>
                  <a:lnTo>
                    <a:pt x="14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6">
              <a:extLst>
                <a:ext uri="{FF2B5EF4-FFF2-40B4-BE49-F238E27FC236}">
                  <a16:creationId xmlns:a16="http://schemas.microsoft.com/office/drawing/2014/main" id="{04E616C2-06FA-5843-82EB-58A45E2138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3179763"/>
              <a:ext cx="468313" cy="504825"/>
            </a:xfrm>
            <a:custGeom>
              <a:avLst/>
              <a:gdLst>
                <a:gd name="T0" fmla="*/ 125 w 125"/>
                <a:gd name="T1" fmla="*/ 96 h 132"/>
                <a:gd name="T2" fmla="*/ 66 w 125"/>
                <a:gd name="T3" fmla="*/ 132 h 132"/>
                <a:gd name="T4" fmla="*/ 0 w 125"/>
                <a:gd name="T5" fmla="*/ 66 h 132"/>
                <a:gd name="T6" fmla="*/ 66 w 125"/>
                <a:gd name="T7" fmla="*/ 0 h 132"/>
                <a:gd name="T8" fmla="*/ 125 w 125"/>
                <a:gd name="T9" fmla="*/ 37 h 132"/>
                <a:gd name="T10" fmla="*/ 110 w 125"/>
                <a:gd name="T11" fmla="*/ 37 h 132"/>
                <a:gd name="T12" fmla="*/ 66 w 125"/>
                <a:gd name="T13" fmla="*/ 13 h 132"/>
                <a:gd name="T14" fmla="*/ 14 w 125"/>
                <a:gd name="T15" fmla="*/ 66 h 132"/>
                <a:gd name="T16" fmla="*/ 66 w 125"/>
                <a:gd name="T17" fmla="*/ 120 h 132"/>
                <a:gd name="T18" fmla="*/ 110 w 125"/>
                <a:gd name="T19" fmla="*/ 96 h 132"/>
                <a:gd name="T20" fmla="*/ 125 w 125"/>
                <a:gd name="T21" fmla="*/ 9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132">
                  <a:moveTo>
                    <a:pt x="125" y="96"/>
                  </a:moveTo>
                  <a:cubicBezTo>
                    <a:pt x="117" y="115"/>
                    <a:pt x="95" y="132"/>
                    <a:pt x="66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30"/>
                    <a:pt x="28" y="0"/>
                    <a:pt x="66" y="0"/>
                  </a:cubicBezTo>
                  <a:cubicBezTo>
                    <a:pt x="98" y="0"/>
                    <a:pt x="118" y="21"/>
                    <a:pt x="125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5" y="30"/>
                    <a:pt x="91" y="13"/>
                    <a:pt x="66" y="13"/>
                  </a:cubicBezTo>
                  <a:cubicBezTo>
                    <a:pt x="36" y="13"/>
                    <a:pt x="14" y="36"/>
                    <a:pt x="14" y="66"/>
                  </a:cubicBezTo>
                  <a:cubicBezTo>
                    <a:pt x="14" y="96"/>
                    <a:pt x="37" y="120"/>
                    <a:pt x="66" y="120"/>
                  </a:cubicBezTo>
                  <a:cubicBezTo>
                    <a:pt x="93" y="120"/>
                    <a:pt x="107" y="101"/>
                    <a:pt x="110" y="96"/>
                  </a:cubicBezTo>
                  <a:lnTo>
                    <a:pt x="125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Rectangle 7">
              <a:extLst>
                <a:ext uri="{FF2B5EF4-FFF2-40B4-BE49-F238E27FC236}">
                  <a16:creationId xmlns:a16="http://schemas.microsoft.com/office/drawing/2014/main" id="{E14FEAE8-E95B-834A-BC0F-0219321104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3187701"/>
              <a:ext cx="52388" cy="490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">
              <a:extLst>
                <a:ext uri="{FF2B5EF4-FFF2-40B4-BE49-F238E27FC236}">
                  <a16:creationId xmlns:a16="http://schemas.microsoft.com/office/drawing/2014/main" id="{BBA544E1-0EB4-8840-A978-55D0ECA6E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3187701"/>
              <a:ext cx="265113" cy="490538"/>
            </a:xfrm>
            <a:custGeom>
              <a:avLst/>
              <a:gdLst>
                <a:gd name="T0" fmla="*/ 0 w 167"/>
                <a:gd name="T1" fmla="*/ 0 h 309"/>
                <a:gd name="T2" fmla="*/ 167 w 167"/>
                <a:gd name="T3" fmla="*/ 0 h 309"/>
                <a:gd name="T4" fmla="*/ 167 w 167"/>
                <a:gd name="T5" fmla="*/ 32 h 309"/>
                <a:gd name="T6" fmla="*/ 33 w 167"/>
                <a:gd name="T7" fmla="*/ 32 h 309"/>
                <a:gd name="T8" fmla="*/ 33 w 167"/>
                <a:gd name="T9" fmla="*/ 138 h 309"/>
                <a:gd name="T10" fmla="*/ 165 w 167"/>
                <a:gd name="T11" fmla="*/ 138 h 309"/>
                <a:gd name="T12" fmla="*/ 165 w 167"/>
                <a:gd name="T13" fmla="*/ 169 h 309"/>
                <a:gd name="T14" fmla="*/ 33 w 167"/>
                <a:gd name="T15" fmla="*/ 169 h 309"/>
                <a:gd name="T16" fmla="*/ 33 w 167"/>
                <a:gd name="T17" fmla="*/ 277 h 309"/>
                <a:gd name="T18" fmla="*/ 167 w 167"/>
                <a:gd name="T19" fmla="*/ 277 h 309"/>
                <a:gd name="T20" fmla="*/ 167 w 167"/>
                <a:gd name="T21" fmla="*/ 309 h 309"/>
                <a:gd name="T22" fmla="*/ 0 w 167"/>
                <a:gd name="T23" fmla="*/ 309 h 309"/>
                <a:gd name="T24" fmla="*/ 0 w 167"/>
                <a:gd name="T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9">
                  <a:moveTo>
                    <a:pt x="0" y="0"/>
                  </a:moveTo>
                  <a:lnTo>
                    <a:pt x="167" y="0"/>
                  </a:lnTo>
                  <a:lnTo>
                    <a:pt x="167" y="32"/>
                  </a:lnTo>
                  <a:lnTo>
                    <a:pt x="33" y="32"/>
                  </a:lnTo>
                  <a:lnTo>
                    <a:pt x="33" y="138"/>
                  </a:lnTo>
                  <a:lnTo>
                    <a:pt x="165" y="138"/>
                  </a:lnTo>
                  <a:lnTo>
                    <a:pt x="165" y="169"/>
                  </a:lnTo>
                  <a:lnTo>
                    <a:pt x="33" y="169"/>
                  </a:lnTo>
                  <a:lnTo>
                    <a:pt x="33" y="277"/>
                  </a:lnTo>
                  <a:lnTo>
                    <a:pt x="167" y="277"/>
                  </a:lnTo>
                  <a:lnTo>
                    <a:pt x="167" y="309"/>
                  </a:lnTo>
                  <a:lnTo>
                    <a:pt x="0" y="3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9">
              <a:extLst>
                <a:ext uri="{FF2B5EF4-FFF2-40B4-BE49-F238E27FC236}">
                  <a16:creationId xmlns:a16="http://schemas.microsoft.com/office/drawing/2014/main" id="{B5E6608B-26A2-AE43-AD6C-AAFD1CBAC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1563" y="3187701"/>
              <a:ext cx="387350" cy="490538"/>
            </a:xfrm>
            <a:custGeom>
              <a:avLst/>
              <a:gdLst>
                <a:gd name="T0" fmla="*/ 213 w 244"/>
                <a:gd name="T1" fmla="*/ 258 h 309"/>
                <a:gd name="T2" fmla="*/ 213 w 244"/>
                <a:gd name="T3" fmla="*/ 0 h 309"/>
                <a:gd name="T4" fmla="*/ 244 w 244"/>
                <a:gd name="T5" fmla="*/ 0 h 309"/>
                <a:gd name="T6" fmla="*/ 244 w 244"/>
                <a:gd name="T7" fmla="*/ 309 h 309"/>
                <a:gd name="T8" fmla="*/ 213 w 244"/>
                <a:gd name="T9" fmla="*/ 309 h 309"/>
                <a:gd name="T10" fmla="*/ 34 w 244"/>
                <a:gd name="T11" fmla="*/ 48 h 309"/>
                <a:gd name="T12" fmla="*/ 34 w 244"/>
                <a:gd name="T13" fmla="*/ 309 h 309"/>
                <a:gd name="T14" fmla="*/ 0 w 244"/>
                <a:gd name="T15" fmla="*/ 309 h 309"/>
                <a:gd name="T16" fmla="*/ 0 w 244"/>
                <a:gd name="T17" fmla="*/ 0 h 309"/>
                <a:gd name="T18" fmla="*/ 36 w 244"/>
                <a:gd name="T19" fmla="*/ 0 h 309"/>
                <a:gd name="T20" fmla="*/ 213 w 244"/>
                <a:gd name="T21" fmla="*/ 25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4" h="309">
                  <a:moveTo>
                    <a:pt x="213" y="258"/>
                  </a:moveTo>
                  <a:lnTo>
                    <a:pt x="213" y="0"/>
                  </a:lnTo>
                  <a:lnTo>
                    <a:pt x="244" y="0"/>
                  </a:lnTo>
                  <a:lnTo>
                    <a:pt x="244" y="309"/>
                  </a:lnTo>
                  <a:lnTo>
                    <a:pt x="213" y="309"/>
                  </a:lnTo>
                  <a:lnTo>
                    <a:pt x="34" y="48"/>
                  </a:lnTo>
                  <a:lnTo>
                    <a:pt x="34" y="309"/>
                  </a:lnTo>
                  <a:lnTo>
                    <a:pt x="0" y="309"/>
                  </a:lnTo>
                  <a:lnTo>
                    <a:pt x="0" y="0"/>
                  </a:lnTo>
                  <a:lnTo>
                    <a:pt x="36" y="0"/>
                  </a:lnTo>
                  <a:lnTo>
                    <a:pt x="213" y="2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10">
              <a:extLst>
                <a:ext uri="{FF2B5EF4-FFF2-40B4-BE49-F238E27FC236}">
                  <a16:creationId xmlns:a16="http://schemas.microsoft.com/office/drawing/2014/main" id="{AADD975C-12B2-A24B-B646-227060AF2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3179763"/>
              <a:ext cx="469900" cy="504825"/>
            </a:xfrm>
            <a:custGeom>
              <a:avLst/>
              <a:gdLst>
                <a:gd name="T0" fmla="*/ 125 w 125"/>
                <a:gd name="T1" fmla="*/ 96 h 132"/>
                <a:gd name="T2" fmla="*/ 67 w 125"/>
                <a:gd name="T3" fmla="*/ 132 h 132"/>
                <a:gd name="T4" fmla="*/ 0 w 125"/>
                <a:gd name="T5" fmla="*/ 66 h 132"/>
                <a:gd name="T6" fmla="*/ 66 w 125"/>
                <a:gd name="T7" fmla="*/ 0 h 132"/>
                <a:gd name="T8" fmla="*/ 125 w 125"/>
                <a:gd name="T9" fmla="*/ 37 h 132"/>
                <a:gd name="T10" fmla="*/ 110 w 125"/>
                <a:gd name="T11" fmla="*/ 37 h 132"/>
                <a:gd name="T12" fmla="*/ 66 w 125"/>
                <a:gd name="T13" fmla="*/ 13 h 132"/>
                <a:gd name="T14" fmla="*/ 14 w 125"/>
                <a:gd name="T15" fmla="*/ 66 h 132"/>
                <a:gd name="T16" fmla="*/ 66 w 125"/>
                <a:gd name="T17" fmla="*/ 120 h 132"/>
                <a:gd name="T18" fmla="*/ 110 w 125"/>
                <a:gd name="T19" fmla="*/ 96 h 132"/>
                <a:gd name="T20" fmla="*/ 125 w 125"/>
                <a:gd name="T21" fmla="*/ 9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132">
                  <a:moveTo>
                    <a:pt x="125" y="96"/>
                  </a:moveTo>
                  <a:cubicBezTo>
                    <a:pt x="117" y="115"/>
                    <a:pt x="95" y="132"/>
                    <a:pt x="67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30"/>
                    <a:pt x="28" y="0"/>
                    <a:pt x="66" y="0"/>
                  </a:cubicBezTo>
                  <a:cubicBezTo>
                    <a:pt x="98" y="0"/>
                    <a:pt x="118" y="21"/>
                    <a:pt x="125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6" y="30"/>
                    <a:pt x="91" y="13"/>
                    <a:pt x="66" y="13"/>
                  </a:cubicBezTo>
                  <a:cubicBezTo>
                    <a:pt x="37" y="13"/>
                    <a:pt x="14" y="36"/>
                    <a:pt x="14" y="66"/>
                  </a:cubicBezTo>
                  <a:cubicBezTo>
                    <a:pt x="14" y="96"/>
                    <a:pt x="37" y="120"/>
                    <a:pt x="66" y="120"/>
                  </a:cubicBezTo>
                  <a:cubicBezTo>
                    <a:pt x="93" y="120"/>
                    <a:pt x="107" y="101"/>
                    <a:pt x="110" y="96"/>
                  </a:cubicBezTo>
                  <a:lnTo>
                    <a:pt x="125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1">
              <a:extLst>
                <a:ext uri="{FF2B5EF4-FFF2-40B4-BE49-F238E27FC236}">
                  <a16:creationId xmlns:a16="http://schemas.microsoft.com/office/drawing/2014/main" id="{CEF3D6FA-CC9E-2B4B-B304-B4CC7A094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863" y="3187701"/>
              <a:ext cx="266700" cy="490538"/>
            </a:xfrm>
            <a:custGeom>
              <a:avLst/>
              <a:gdLst>
                <a:gd name="T0" fmla="*/ 0 w 168"/>
                <a:gd name="T1" fmla="*/ 0 h 309"/>
                <a:gd name="T2" fmla="*/ 168 w 168"/>
                <a:gd name="T3" fmla="*/ 0 h 309"/>
                <a:gd name="T4" fmla="*/ 168 w 168"/>
                <a:gd name="T5" fmla="*/ 32 h 309"/>
                <a:gd name="T6" fmla="*/ 33 w 168"/>
                <a:gd name="T7" fmla="*/ 32 h 309"/>
                <a:gd name="T8" fmla="*/ 33 w 168"/>
                <a:gd name="T9" fmla="*/ 138 h 309"/>
                <a:gd name="T10" fmla="*/ 168 w 168"/>
                <a:gd name="T11" fmla="*/ 138 h 309"/>
                <a:gd name="T12" fmla="*/ 168 w 168"/>
                <a:gd name="T13" fmla="*/ 169 h 309"/>
                <a:gd name="T14" fmla="*/ 33 w 168"/>
                <a:gd name="T15" fmla="*/ 169 h 309"/>
                <a:gd name="T16" fmla="*/ 33 w 168"/>
                <a:gd name="T17" fmla="*/ 277 h 309"/>
                <a:gd name="T18" fmla="*/ 168 w 168"/>
                <a:gd name="T19" fmla="*/ 277 h 309"/>
                <a:gd name="T20" fmla="*/ 168 w 168"/>
                <a:gd name="T21" fmla="*/ 309 h 309"/>
                <a:gd name="T22" fmla="*/ 0 w 168"/>
                <a:gd name="T23" fmla="*/ 309 h 309"/>
                <a:gd name="T24" fmla="*/ 0 w 168"/>
                <a:gd name="T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309">
                  <a:moveTo>
                    <a:pt x="0" y="0"/>
                  </a:moveTo>
                  <a:lnTo>
                    <a:pt x="168" y="0"/>
                  </a:lnTo>
                  <a:lnTo>
                    <a:pt x="168" y="32"/>
                  </a:lnTo>
                  <a:lnTo>
                    <a:pt x="33" y="32"/>
                  </a:lnTo>
                  <a:lnTo>
                    <a:pt x="33" y="138"/>
                  </a:lnTo>
                  <a:lnTo>
                    <a:pt x="168" y="138"/>
                  </a:lnTo>
                  <a:lnTo>
                    <a:pt x="168" y="169"/>
                  </a:lnTo>
                  <a:lnTo>
                    <a:pt x="33" y="169"/>
                  </a:lnTo>
                  <a:lnTo>
                    <a:pt x="33" y="277"/>
                  </a:lnTo>
                  <a:lnTo>
                    <a:pt x="168" y="277"/>
                  </a:lnTo>
                  <a:lnTo>
                    <a:pt x="168" y="309"/>
                  </a:lnTo>
                  <a:lnTo>
                    <a:pt x="0" y="3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8769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2B400F-D9F4-5549-B9C5-69B45594C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700" y="1178"/>
            <a:ext cx="121793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D47075F-005D-B049-804E-5D4A16810F76}"/>
              </a:ext>
            </a:extLst>
          </p:cNvPr>
          <p:cNvGrpSpPr/>
          <p:nvPr userDrawn="1"/>
        </p:nvGrpSpPr>
        <p:grpSpPr>
          <a:xfrm>
            <a:off x="-473777" y="-13061"/>
            <a:ext cx="3197522" cy="6876906"/>
            <a:chOff x="-473777" y="-18943"/>
            <a:chExt cx="3197522" cy="6876906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9D3C9845-6142-6944-B4C8-7AE382A33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8943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4F65A3"/>
                </a:gs>
                <a:gs pos="2000">
                  <a:srgbClr val="7788C2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B3286E11-BB68-E34C-B955-23C6473B3C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398CA"/>
                </a:gs>
                <a:gs pos="70000">
                  <a:srgbClr val="495D96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2CE19-A11D-D94C-B77D-57C122F2BE9C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D4FF9524-C2F9-4C3D-8415-21BB5141B468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FFF24-A506-454C-A791-5E9C3C843D72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89AD3-FDEB-FB43-85E2-1EB84C13A1C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>
          <a:xfrm>
            <a:off x="9625142" y="7044431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7D0F7-4A6B-4045-B534-3DB6A60EA85B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5896641" y="5025012"/>
            <a:ext cx="5797548" cy="369332"/>
          </a:xfrm>
        </p:spPr>
        <p:txBody>
          <a:bodyPr>
            <a:spAutoFit/>
          </a:bodyPr>
          <a:lstStyle>
            <a:lvl1pPr marL="0" indent="0" algn="r"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1FF2FE-F541-714A-961B-93F0AD084E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2390" y="304799"/>
            <a:ext cx="2769575" cy="84042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1FECF11-4CAB-B641-8FA6-A408F767CDA3}"/>
              </a:ext>
            </a:extLst>
          </p:cNvPr>
          <p:cNvGrpSpPr/>
          <p:nvPr/>
        </p:nvGrpSpPr>
        <p:grpSpPr>
          <a:xfrm>
            <a:off x="8716143" y="2990537"/>
            <a:ext cx="2880171" cy="621620"/>
            <a:chOff x="339725" y="371475"/>
            <a:chExt cx="2647951" cy="571500"/>
          </a:xfrm>
          <a:solidFill>
            <a:srgbClr val="8398CA"/>
          </a:solidFill>
          <a:effectLst>
            <a:outerShdw blurRad="431800" sx="102000" sy="102000" algn="ctr" rotWithShape="0">
              <a:prstClr val="black">
                <a:alpha val="86000"/>
              </a:prstClr>
            </a:outerShdw>
          </a:effectLst>
        </p:grpSpPr>
        <p:sp>
          <p:nvSpPr>
            <p:cNvPr id="58" name="Freeform 55">
              <a:extLst>
                <a:ext uri="{FF2B5EF4-FFF2-40B4-BE49-F238E27FC236}">
                  <a16:creationId xmlns:a16="http://schemas.microsoft.com/office/drawing/2014/main" id="{40846BF4-260F-2B47-85F0-9E0F8B96D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725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3 w 167"/>
                <a:gd name="T7" fmla="*/ 31 h 307"/>
                <a:gd name="T8" fmla="*/ 33 w 167"/>
                <a:gd name="T9" fmla="*/ 137 h 307"/>
                <a:gd name="T10" fmla="*/ 165 w 167"/>
                <a:gd name="T11" fmla="*/ 137 h 307"/>
                <a:gd name="T12" fmla="*/ 165 w 167"/>
                <a:gd name="T13" fmla="*/ 168 h 307"/>
                <a:gd name="T14" fmla="*/ 33 w 167"/>
                <a:gd name="T15" fmla="*/ 168 h 307"/>
                <a:gd name="T16" fmla="*/ 33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3" y="31"/>
                  </a:lnTo>
                  <a:lnTo>
                    <a:pt x="33" y="137"/>
                  </a:lnTo>
                  <a:lnTo>
                    <a:pt x="165" y="137"/>
                  </a:lnTo>
                  <a:lnTo>
                    <a:pt x="165" y="168"/>
                  </a:lnTo>
                  <a:lnTo>
                    <a:pt x="33" y="168"/>
                  </a:lnTo>
                  <a:lnTo>
                    <a:pt x="33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59" name="Freeform 56">
              <a:extLst>
                <a:ext uri="{FF2B5EF4-FFF2-40B4-BE49-F238E27FC236}">
                  <a16:creationId xmlns:a16="http://schemas.microsoft.com/office/drawing/2014/main" id="{1C104239-3062-5F49-817A-2BC9B71BA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050" y="417513"/>
              <a:ext cx="393700" cy="487363"/>
            </a:xfrm>
            <a:custGeom>
              <a:avLst/>
              <a:gdLst>
                <a:gd name="T0" fmla="*/ 104 w 248"/>
                <a:gd name="T1" fmla="*/ 149 h 307"/>
                <a:gd name="T2" fmla="*/ 7 w 248"/>
                <a:gd name="T3" fmla="*/ 0 h 307"/>
                <a:gd name="T4" fmla="*/ 45 w 248"/>
                <a:gd name="T5" fmla="*/ 0 h 307"/>
                <a:gd name="T6" fmla="*/ 123 w 248"/>
                <a:gd name="T7" fmla="*/ 122 h 307"/>
                <a:gd name="T8" fmla="*/ 200 w 248"/>
                <a:gd name="T9" fmla="*/ 0 h 307"/>
                <a:gd name="T10" fmla="*/ 238 w 248"/>
                <a:gd name="T11" fmla="*/ 0 h 307"/>
                <a:gd name="T12" fmla="*/ 141 w 248"/>
                <a:gd name="T13" fmla="*/ 149 h 307"/>
                <a:gd name="T14" fmla="*/ 248 w 248"/>
                <a:gd name="T15" fmla="*/ 307 h 307"/>
                <a:gd name="T16" fmla="*/ 208 w 248"/>
                <a:gd name="T17" fmla="*/ 307 h 307"/>
                <a:gd name="T18" fmla="*/ 123 w 248"/>
                <a:gd name="T19" fmla="*/ 175 h 307"/>
                <a:gd name="T20" fmla="*/ 38 w 248"/>
                <a:gd name="T21" fmla="*/ 307 h 307"/>
                <a:gd name="T22" fmla="*/ 0 w 248"/>
                <a:gd name="T23" fmla="*/ 307 h 307"/>
                <a:gd name="T24" fmla="*/ 104 w 248"/>
                <a:gd name="T25" fmla="*/ 149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8" h="307">
                  <a:moveTo>
                    <a:pt x="104" y="149"/>
                  </a:moveTo>
                  <a:lnTo>
                    <a:pt x="7" y="0"/>
                  </a:lnTo>
                  <a:lnTo>
                    <a:pt x="45" y="0"/>
                  </a:lnTo>
                  <a:lnTo>
                    <a:pt x="123" y="122"/>
                  </a:lnTo>
                  <a:lnTo>
                    <a:pt x="200" y="0"/>
                  </a:lnTo>
                  <a:lnTo>
                    <a:pt x="238" y="0"/>
                  </a:lnTo>
                  <a:lnTo>
                    <a:pt x="141" y="149"/>
                  </a:lnTo>
                  <a:lnTo>
                    <a:pt x="248" y="307"/>
                  </a:lnTo>
                  <a:lnTo>
                    <a:pt x="208" y="307"/>
                  </a:lnTo>
                  <a:lnTo>
                    <a:pt x="123" y="175"/>
                  </a:lnTo>
                  <a:lnTo>
                    <a:pt x="38" y="307"/>
                  </a:lnTo>
                  <a:lnTo>
                    <a:pt x="0" y="307"/>
                  </a:lnTo>
                  <a:lnTo>
                    <a:pt x="104" y="1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0" name="Freeform 57">
              <a:extLst>
                <a:ext uri="{FF2B5EF4-FFF2-40B4-BE49-F238E27FC236}">
                  <a16:creationId xmlns:a16="http://schemas.microsoft.com/office/drawing/2014/main" id="{FC12EC8B-ECD1-B74C-B35F-06CC9BCCE7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3313" y="417513"/>
              <a:ext cx="307975" cy="487363"/>
            </a:xfrm>
            <a:custGeom>
              <a:avLst/>
              <a:gdLst>
                <a:gd name="T0" fmla="*/ 34 w 82"/>
                <a:gd name="T1" fmla="*/ 0 h 128"/>
                <a:gd name="T2" fmla="*/ 68 w 82"/>
                <a:gd name="T3" fmla="*/ 8 h 128"/>
                <a:gd name="T4" fmla="*/ 82 w 82"/>
                <a:gd name="T5" fmla="*/ 39 h 128"/>
                <a:gd name="T6" fmla="*/ 69 w 82"/>
                <a:gd name="T7" fmla="*/ 69 h 128"/>
                <a:gd name="T8" fmla="*/ 35 w 82"/>
                <a:gd name="T9" fmla="*/ 78 h 128"/>
                <a:gd name="T10" fmla="*/ 14 w 82"/>
                <a:gd name="T11" fmla="*/ 78 h 128"/>
                <a:gd name="T12" fmla="*/ 14 w 82"/>
                <a:gd name="T13" fmla="*/ 128 h 128"/>
                <a:gd name="T14" fmla="*/ 0 w 82"/>
                <a:gd name="T15" fmla="*/ 128 h 128"/>
                <a:gd name="T16" fmla="*/ 0 w 82"/>
                <a:gd name="T17" fmla="*/ 0 h 128"/>
                <a:gd name="T18" fmla="*/ 34 w 82"/>
                <a:gd name="T19" fmla="*/ 0 h 128"/>
                <a:gd name="T20" fmla="*/ 14 w 82"/>
                <a:gd name="T21" fmla="*/ 65 h 128"/>
                <a:gd name="T22" fmla="*/ 35 w 82"/>
                <a:gd name="T23" fmla="*/ 65 h 128"/>
                <a:gd name="T24" fmla="*/ 59 w 82"/>
                <a:gd name="T25" fmla="*/ 60 h 128"/>
                <a:gd name="T26" fmla="*/ 68 w 82"/>
                <a:gd name="T27" fmla="*/ 39 h 128"/>
                <a:gd name="T28" fmla="*/ 58 w 82"/>
                <a:gd name="T29" fmla="*/ 18 h 128"/>
                <a:gd name="T30" fmla="*/ 34 w 82"/>
                <a:gd name="T31" fmla="*/ 13 h 128"/>
                <a:gd name="T32" fmla="*/ 14 w 82"/>
                <a:gd name="T33" fmla="*/ 13 h 128"/>
                <a:gd name="T34" fmla="*/ 14 w 82"/>
                <a:gd name="T35" fmla="*/ 65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2" h="128">
                  <a:moveTo>
                    <a:pt x="34" y="0"/>
                  </a:moveTo>
                  <a:cubicBezTo>
                    <a:pt x="52" y="0"/>
                    <a:pt x="60" y="2"/>
                    <a:pt x="68" y="8"/>
                  </a:cubicBezTo>
                  <a:cubicBezTo>
                    <a:pt x="77" y="15"/>
                    <a:pt x="82" y="27"/>
                    <a:pt x="82" y="39"/>
                  </a:cubicBezTo>
                  <a:cubicBezTo>
                    <a:pt x="82" y="51"/>
                    <a:pt x="77" y="63"/>
                    <a:pt x="69" y="69"/>
                  </a:cubicBezTo>
                  <a:cubicBezTo>
                    <a:pt x="60" y="76"/>
                    <a:pt x="52" y="78"/>
                    <a:pt x="35" y="78"/>
                  </a:cubicBezTo>
                  <a:cubicBezTo>
                    <a:pt x="14" y="78"/>
                    <a:pt x="14" y="78"/>
                    <a:pt x="14" y="78"/>
                  </a:cubicBezTo>
                  <a:cubicBezTo>
                    <a:pt x="14" y="128"/>
                    <a:pt x="14" y="128"/>
                    <a:pt x="14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34" y="0"/>
                  </a:lnTo>
                  <a:close/>
                  <a:moveTo>
                    <a:pt x="14" y="65"/>
                  </a:moveTo>
                  <a:cubicBezTo>
                    <a:pt x="35" y="65"/>
                    <a:pt x="35" y="65"/>
                    <a:pt x="35" y="65"/>
                  </a:cubicBezTo>
                  <a:cubicBezTo>
                    <a:pt x="46" y="65"/>
                    <a:pt x="52" y="64"/>
                    <a:pt x="59" y="60"/>
                  </a:cubicBezTo>
                  <a:cubicBezTo>
                    <a:pt x="64" y="56"/>
                    <a:pt x="68" y="48"/>
                    <a:pt x="68" y="39"/>
                  </a:cubicBezTo>
                  <a:cubicBezTo>
                    <a:pt x="68" y="30"/>
                    <a:pt x="64" y="22"/>
                    <a:pt x="58" y="18"/>
                  </a:cubicBezTo>
                  <a:cubicBezTo>
                    <a:pt x="52" y="14"/>
                    <a:pt x="45" y="13"/>
                    <a:pt x="34" y="13"/>
                  </a:cubicBezTo>
                  <a:cubicBezTo>
                    <a:pt x="14" y="13"/>
                    <a:pt x="14" y="13"/>
                    <a:pt x="14" y="13"/>
                  </a:cubicBezTo>
                  <a:lnTo>
                    <a:pt x="14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1" name="Freeform 58">
              <a:extLst>
                <a:ext uri="{FF2B5EF4-FFF2-40B4-BE49-F238E27FC236}">
                  <a16:creationId xmlns:a16="http://schemas.microsoft.com/office/drawing/2014/main" id="{7B338F5D-D460-FB4A-9BDF-AF6FEEECE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6850" y="417513"/>
              <a:ext cx="236538" cy="487363"/>
            </a:xfrm>
            <a:custGeom>
              <a:avLst/>
              <a:gdLst>
                <a:gd name="T0" fmla="*/ 0 w 149"/>
                <a:gd name="T1" fmla="*/ 0 h 307"/>
                <a:gd name="T2" fmla="*/ 33 w 149"/>
                <a:gd name="T3" fmla="*/ 0 h 307"/>
                <a:gd name="T4" fmla="*/ 33 w 149"/>
                <a:gd name="T5" fmla="*/ 276 h 307"/>
                <a:gd name="T6" fmla="*/ 149 w 149"/>
                <a:gd name="T7" fmla="*/ 276 h 307"/>
                <a:gd name="T8" fmla="*/ 149 w 149"/>
                <a:gd name="T9" fmla="*/ 307 h 307"/>
                <a:gd name="T10" fmla="*/ 0 w 149"/>
                <a:gd name="T11" fmla="*/ 307 h 307"/>
                <a:gd name="T12" fmla="*/ 0 w 149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307">
                  <a:moveTo>
                    <a:pt x="0" y="0"/>
                  </a:moveTo>
                  <a:lnTo>
                    <a:pt x="33" y="0"/>
                  </a:lnTo>
                  <a:lnTo>
                    <a:pt x="33" y="276"/>
                  </a:lnTo>
                  <a:lnTo>
                    <a:pt x="149" y="276"/>
                  </a:lnTo>
                  <a:lnTo>
                    <a:pt x="149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2" name="Freeform 59">
              <a:extLst>
                <a:ext uri="{FF2B5EF4-FFF2-40B4-BE49-F238E27FC236}">
                  <a16:creationId xmlns:a16="http://schemas.microsoft.com/office/drawing/2014/main" id="{EC9F8BB2-5D92-034E-99A8-02E7102C4C0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3150" y="417513"/>
              <a:ext cx="327025" cy="487363"/>
            </a:xfrm>
            <a:custGeom>
              <a:avLst/>
              <a:gdLst>
                <a:gd name="T0" fmla="*/ 0 w 87"/>
                <a:gd name="T1" fmla="*/ 0 h 128"/>
                <a:gd name="T2" fmla="*/ 34 w 87"/>
                <a:gd name="T3" fmla="*/ 0 h 128"/>
                <a:gd name="T4" fmla="*/ 70 w 87"/>
                <a:gd name="T5" fmla="*/ 7 h 128"/>
                <a:gd name="T6" fmla="*/ 87 w 87"/>
                <a:gd name="T7" fmla="*/ 41 h 128"/>
                <a:gd name="T8" fmla="*/ 79 w 87"/>
                <a:gd name="T9" fmla="*/ 66 h 128"/>
                <a:gd name="T10" fmla="*/ 51 w 87"/>
                <a:gd name="T11" fmla="*/ 80 h 128"/>
                <a:gd name="T12" fmla="*/ 83 w 87"/>
                <a:gd name="T13" fmla="*/ 128 h 128"/>
                <a:gd name="T14" fmla="*/ 67 w 87"/>
                <a:gd name="T15" fmla="*/ 128 h 128"/>
                <a:gd name="T16" fmla="*/ 31 w 87"/>
                <a:gd name="T17" fmla="*/ 72 h 128"/>
                <a:gd name="T18" fmla="*/ 35 w 87"/>
                <a:gd name="T19" fmla="*/ 72 h 128"/>
                <a:gd name="T20" fmla="*/ 63 w 87"/>
                <a:gd name="T21" fmla="*/ 66 h 128"/>
                <a:gd name="T22" fmla="*/ 73 w 87"/>
                <a:gd name="T23" fmla="*/ 42 h 128"/>
                <a:gd name="T24" fmla="*/ 61 w 87"/>
                <a:gd name="T25" fmla="*/ 17 h 128"/>
                <a:gd name="T26" fmla="*/ 35 w 87"/>
                <a:gd name="T27" fmla="*/ 13 h 128"/>
                <a:gd name="T28" fmla="*/ 15 w 87"/>
                <a:gd name="T29" fmla="*/ 13 h 128"/>
                <a:gd name="T30" fmla="*/ 15 w 87"/>
                <a:gd name="T31" fmla="*/ 128 h 128"/>
                <a:gd name="T32" fmla="*/ 0 w 87"/>
                <a:gd name="T33" fmla="*/ 128 h 128"/>
                <a:gd name="T34" fmla="*/ 0 w 87"/>
                <a:gd name="T3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" h="128">
                  <a:moveTo>
                    <a:pt x="0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54" y="0"/>
                    <a:pt x="63" y="2"/>
                    <a:pt x="70" y="7"/>
                  </a:cubicBezTo>
                  <a:cubicBezTo>
                    <a:pt x="80" y="13"/>
                    <a:pt x="87" y="27"/>
                    <a:pt x="87" y="41"/>
                  </a:cubicBezTo>
                  <a:cubicBezTo>
                    <a:pt x="87" y="50"/>
                    <a:pt x="85" y="59"/>
                    <a:pt x="79" y="66"/>
                  </a:cubicBezTo>
                  <a:cubicBezTo>
                    <a:pt x="72" y="77"/>
                    <a:pt x="63" y="79"/>
                    <a:pt x="51" y="80"/>
                  </a:cubicBezTo>
                  <a:cubicBezTo>
                    <a:pt x="83" y="128"/>
                    <a:pt x="83" y="128"/>
                    <a:pt x="83" y="128"/>
                  </a:cubicBezTo>
                  <a:cubicBezTo>
                    <a:pt x="67" y="128"/>
                    <a:pt x="67" y="128"/>
                    <a:pt x="67" y="128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5" y="72"/>
                    <a:pt x="35" y="72"/>
                    <a:pt x="35" y="72"/>
                  </a:cubicBezTo>
                  <a:cubicBezTo>
                    <a:pt x="44" y="72"/>
                    <a:pt x="57" y="72"/>
                    <a:pt x="63" y="66"/>
                  </a:cubicBezTo>
                  <a:cubicBezTo>
                    <a:pt x="70" y="59"/>
                    <a:pt x="73" y="51"/>
                    <a:pt x="73" y="42"/>
                  </a:cubicBezTo>
                  <a:cubicBezTo>
                    <a:pt x="73" y="33"/>
                    <a:pt x="69" y="23"/>
                    <a:pt x="61" y="17"/>
                  </a:cubicBezTo>
                  <a:cubicBezTo>
                    <a:pt x="54" y="13"/>
                    <a:pt x="46" y="13"/>
                    <a:pt x="3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0" y="128"/>
                    <a:pt x="0" y="128"/>
                    <a:pt x="0" y="128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3" name="Freeform 60">
              <a:extLst>
                <a:ext uri="{FF2B5EF4-FFF2-40B4-BE49-F238E27FC236}">
                  <a16:creationId xmlns:a16="http://schemas.microsoft.com/office/drawing/2014/main" id="{13C541AA-9283-AC49-A047-BCFC1966C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417513"/>
              <a:ext cx="265113" cy="487363"/>
            </a:xfrm>
            <a:custGeom>
              <a:avLst/>
              <a:gdLst>
                <a:gd name="T0" fmla="*/ 0 w 167"/>
                <a:gd name="T1" fmla="*/ 0 h 307"/>
                <a:gd name="T2" fmla="*/ 167 w 167"/>
                <a:gd name="T3" fmla="*/ 0 h 307"/>
                <a:gd name="T4" fmla="*/ 167 w 167"/>
                <a:gd name="T5" fmla="*/ 31 h 307"/>
                <a:gd name="T6" fmla="*/ 35 w 167"/>
                <a:gd name="T7" fmla="*/ 31 h 307"/>
                <a:gd name="T8" fmla="*/ 35 w 167"/>
                <a:gd name="T9" fmla="*/ 137 h 307"/>
                <a:gd name="T10" fmla="*/ 167 w 167"/>
                <a:gd name="T11" fmla="*/ 137 h 307"/>
                <a:gd name="T12" fmla="*/ 167 w 167"/>
                <a:gd name="T13" fmla="*/ 168 h 307"/>
                <a:gd name="T14" fmla="*/ 35 w 167"/>
                <a:gd name="T15" fmla="*/ 168 h 307"/>
                <a:gd name="T16" fmla="*/ 35 w 167"/>
                <a:gd name="T17" fmla="*/ 276 h 307"/>
                <a:gd name="T18" fmla="*/ 167 w 167"/>
                <a:gd name="T19" fmla="*/ 276 h 307"/>
                <a:gd name="T20" fmla="*/ 167 w 167"/>
                <a:gd name="T21" fmla="*/ 307 h 307"/>
                <a:gd name="T22" fmla="*/ 0 w 167"/>
                <a:gd name="T23" fmla="*/ 307 h 307"/>
                <a:gd name="T24" fmla="*/ 0 w 167"/>
                <a:gd name="T25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7">
                  <a:moveTo>
                    <a:pt x="0" y="0"/>
                  </a:moveTo>
                  <a:lnTo>
                    <a:pt x="167" y="0"/>
                  </a:lnTo>
                  <a:lnTo>
                    <a:pt x="167" y="31"/>
                  </a:lnTo>
                  <a:lnTo>
                    <a:pt x="35" y="31"/>
                  </a:lnTo>
                  <a:lnTo>
                    <a:pt x="35" y="137"/>
                  </a:lnTo>
                  <a:lnTo>
                    <a:pt x="167" y="137"/>
                  </a:lnTo>
                  <a:lnTo>
                    <a:pt x="167" y="168"/>
                  </a:lnTo>
                  <a:lnTo>
                    <a:pt x="35" y="168"/>
                  </a:lnTo>
                  <a:lnTo>
                    <a:pt x="35" y="276"/>
                  </a:lnTo>
                  <a:lnTo>
                    <a:pt x="167" y="276"/>
                  </a:lnTo>
                  <a:lnTo>
                    <a:pt x="167" y="307"/>
                  </a:lnTo>
                  <a:lnTo>
                    <a:pt x="0" y="30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8193BF"/>
                </a:solidFill>
              </a:endParaRPr>
            </a:p>
          </p:txBody>
        </p:sp>
        <p:sp>
          <p:nvSpPr>
            <p:cNvPr id="64" name="Freeform 61">
              <a:extLst>
                <a:ext uri="{FF2B5EF4-FFF2-40B4-BE49-F238E27FC236}">
                  <a16:creationId xmlns:a16="http://schemas.microsoft.com/office/drawing/2014/main" id="{70E60B6E-F00D-3B40-B775-7591408DBC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8788" y="371475"/>
              <a:ext cx="561975" cy="571500"/>
            </a:xfrm>
            <a:custGeom>
              <a:avLst/>
              <a:gdLst>
                <a:gd name="T0" fmla="*/ 75 w 150"/>
                <a:gd name="T1" fmla="*/ 0 h 150"/>
                <a:gd name="T2" fmla="*/ 71 w 150"/>
                <a:gd name="T3" fmla="*/ 1 h 150"/>
                <a:gd name="T4" fmla="*/ 134 w 150"/>
                <a:gd name="T5" fmla="*/ 67 h 150"/>
                <a:gd name="T6" fmla="*/ 68 w 150"/>
                <a:gd name="T7" fmla="*/ 133 h 150"/>
                <a:gd name="T8" fmla="*/ 1 w 150"/>
                <a:gd name="T9" fmla="*/ 67 h 150"/>
                <a:gd name="T10" fmla="*/ 1 w 150"/>
                <a:gd name="T11" fmla="*/ 63 h 150"/>
                <a:gd name="T12" fmla="*/ 0 w 150"/>
                <a:gd name="T13" fmla="*/ 75 h 150"/>
                <a:gd name="T14" fmla="*/ 75 w 150"/>
                <a:gd name="T15" fmla="*/ 150 h 150"/>
                <a:gd name="T16" fmla="*/ 150 w 150"/>
                <a:gd name="T17" fmla="*/ 75 h 150"/>
                <a:gd name="T18" fmla="*/ 75 w 150"/>
                <a:gd name="T1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0" h="150">
                  <a:moveTo>
                    <a:pt x="75" y="0"/>
                  </a:moveTo>
                  <a:cubicBezTo>
                    <a:pt x="74" y="0"/>
                    <a:pt x="72" y="0"/>
                    <a:pt x="71" y="1"/>
                  </a:cubicBezTo>
                  <a:cubicBezTo>
                    <a:pt x="106" y="2"/>
                    <a:pt x="134" y="31"/>
                    <a:pt x="134" y="67"/>
                  </a:cubicBezTo>
                  <a:cubicBezTo>
                    <a:pt x="134" y="103"/>
                    <a:pt x="104" y="133"/>
                    <a:pt x="68" y="133"/>
                  </a:cubicBezTo>
                  <a:cubicBezTo>
                    <a:pt x="31" y="133"/>
                    <a:pt x="1" y="103"/>
                    <a:pt x="1" y="67"/>
                  </a:cubicBezTo>
                  <a:cubicBezTo>
                    <a:pt x="1" y="66"/>
                    <a:pt x="1" y="64"/>
                    <a:pt x="1" y="63"/>
                  </a:cubicBezTo>
                  <a:cubicBezTo>
                    <a:pt x="1" y="67"/>
                    <a:pt x="0" y="71"/>
                    <a:pt x="0" y="75"/>
                  </a:cubicBezTo>
                  <a:cubicBezTo>
                    <a:pt x="0" y="116"/>
                    <a:pt x="34" y="150"/>
                    <a:pt x="75" y="150"/>
                  </a:cubicBezTo>
                  <a:cubicBezTo>
                    <a:pt x="116" y="150"/>
                    <a:pt x="150" y="116"/>
                    <a:pt x="150" y="75"/>
                  </a:cubicBezTo>
                  <a:cubicBezTo>
                    <a:pt x="150" y="34"/>
                    <a:pt x="116" y="0"/>
                    <a:pt x="7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rgbClr val="8193BF"/>
                </a:solidFill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E4622FA-A876-634F-852C-5B2C6F0A7C4B}"/>
              </a:ext>
            </a:extLst>
          </p:cNvPr>
          <p:cNvGrpSpPr/>
          <p:nvPr userDrawn="1"/>
        </p:nvGrpSpPr>
        <p:grpSpPr>
          <a:xfrm>
            <a:off x="8703066" y="3764693"/>
            <a:ext cx="2893248" cy="549613"/>
            <a:chOff x="4764088" y="3179763"/>
            <a:chExt cx="2657475" cy="504825"/>
          </a:xfrm>
          <a:solidFill>
            <a:schemeClr val="bg1"/>
          </a:solidFill>
        </p:grpSpPr>
        <p:sp>
          <p:nvSpPr>
            <p:cNvPr id="67" name="Freeform 5">
              <a:extLst>
                <a:ext uri="{FF2B5EF4-FFF2-40B4-BE49-F238E27FC236}">
                  <a16:creationId xmlns:a16="http://schemas.microsoft.com/office/drawing/2014/main" id="{F0E8794C-080E-9D44-9E1C-07858335C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4088" y="3179763"/>
              <a:ext cx="300038" cy="504825"/>
            </a:xfrm>
            <a:custGeom>
              <a:avLst/>
              <a:gdLst>
                <a:gd name="T0" fmla="*/ 14 w 80"/>
                <a:gd name="T1" fmla="*/ 94 h 132"/>
                <a:gd name="T2" fmla="*/ 40 w 80"/>
                <a:gd name="T3" fmla="*/ 120 h 132"/>
                <a:gd name="T4" fmla="*/ 65 w 80"/>
                <a:gd name="T5" fmla="*/ 96 h 132"/>
                <a:gd name="T6" fmla="*/ 35 w 80"/>
                <a:gd name="T7" fmla="*/ 69 h 132"/>
                <a:gd name="T8" fmla="*/ 3 w 80"/>
                <a:gd name="T9" fmla="*/ 35 h 132"/>
                <a:gd name="T10" fmla="*/ 41 w 80"/>
                <a:gd name="T11" fmla="*/ 0 h 132"/>
                <a:gd name="T12" fmla="*/ 77 w 80"/>
                <a:gd name="T13" fmla="*/ 33 h 132"/>
                <a:gd name="T14" fmla="*/ 63 w 80"/>
                <a:gd name="T15" fmla="*/ 33 h 132"/>
                <a:gd name="T16" fmla="*/ 40 w 80"/>
                <a:gd name="T17" fmla="*/ 12 h 132"/>
                <a:gd name="T18" fmla="*/ 17 w 80"/>
                <a:gd name="T19" fmla="*/ 34 h 132"/>
                <a:gd name="T20" fmla="*/ 48 w 80"/>
                <a:gd name="T21" fmla="*/ 60 h 132"/>
                <a:gd name="T22" fmla="*/ 80 w 80"/>
                <a:gd name="T23" fmla="*/ 95 h 132"/>
                <a:gd name="T24" fmla="*/ 40 w 80"/>
                <a:gd name="T25" fmla="*/ 132 h 132"/>
                <a:gd name="T26" fmla="*/ 0 w 80"/>
                <a:gd name="T27" fmla="*/ 94 h 132"/>
                <a:gd name="T28" fmla="*/ 14 w 80"/>
                <a:gd name="T29" fmla="*/ 94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0" h="132">
                  <a:moveTo>
                    <a:pt x="14" y="94"/>
                  </a:moveTo>
                  <a:cubicBezTo>
                    <a:pt x="16" y="116"/>
                    <a:pt x="32" y="120"/>
                    <a:pt x="40" y="120"/>
                  </a:cubicBezTo>
                  <a:cubicBezTo>
                    <a:pt x="53" y="120"/>
                    <a:pt x="65" y="110"/>
                    <a:pt x="65" y="96"/>
                  </a:cubicBezTo>
                  <a:cubicBezTo>
                    <a:pt x="65" y="78"/>
                    <a:pt x="50" y="74"/>
                    <a:pt x="35" y="69"/>
                  </a:cubicBezTo>
                  <a:cubicBezTo>
                    <a:pt x="25" y="66"/>
                    <a:pt x="3" y="59"/>
                    <a:pt x="3" y="35"/>
                  </a:cubicBezTo>
                  <a:cubicBezTo>
                    <a:pt x="2" y="13"/>
                    <a:pt x="21" y="0"/>
                    <a:pt x="41" y="0"/>
                  </a:cubicBezTo>
                  <a:cubicBezTo>
                    <a:pt x="56" y="0"/>
                    <a:pt x="75" y="9"/>
                    <a:pt x="77" y="33"/>
                  </a:cubicBezTo>
                  <a:cubicBezTo>
                    <a:pt x="63" y="33"/>
                    <a:pt x="63" y="33"/>
                    <a:pt x="63" y="33"/>
                  </a:cubicBezTo>
                  <a:cubicBezTo>
                    <a:pt x="61" y="25"/>
                    <a:pt x="57" y="12"/>
                    <a:pt x="40" y="12"/>
                  </a:cubicBezTo>
                  <a:cubicBezTo>
                    <a:pt x="27" y="12"/>
                    <a:pt x="17" y="21"/>
                    <a:pt x="17" y="34"/>
                  </a:cubicBezTo>
                  <a:cubicBezTo>
                    <a:pt x="17" y="50"/>
                    <a:pt x="29" y="53"/>
                    <a:pt x="48" y="60"/>
                  </a:cubicBezTo>
                  <a:cubicBezTo>
                    <a:pt x="61" y="65"/>
                    <a:pt x="80" y="71"/>
                    <a:pt x="80" y="95"/>
                  </a:cubicBezTo>
                  <a:cubicBezTo>
                    <a:pt x="80" y="116"/>
                    <a:pt x="64" y="132"/>
                    <a:pt x="40" y="132"/>
                  </a:cubicBezTo>
                  <a:cubicBezTo>
                    <a:pt x="19" y="132"/>
                    <a:pt x="1" y="119"/>
                    <a:pt x="0" y="94"/>
                  </a:cubicBezTo>
                  <a:lnTo>
                    <a:pt x="14" y="9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1AF7201D-9187-6F44-9CD7-77931746C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13338" y="3179763"/>
              <a:ext cx="468313" cy="504825"/>
            </a:xfrm>
            <a:custGeom>
              <a:avLst/>
              <a:gdLst>
                <a:gd name="T0" fmla="*/ 125 w 125"/>
                <a:gd name="T1" fmla="*/ 96 h 132"/>
                <a:gd name="T2" fmla="*/ 66 w 125"/>
                <a:gd name="T3" fmla="*/ 132 h 132"/>
                <a:gd name="T4" fmla="*/ 0 w 125"/>
                <a:gd name="T5" fmla="*/ 66 h 132"/>
                <a:gd name="T6" fmla="*/ 66 w 125"/>
                <a:gd name="T7" fmla="*/ 0 h 132"/>
                <a:gd name="T8" fmla="*/ 125 w 125"/>
                <a:gd name="T9" fmla="*/ 37 h 132"/>
                <a:gd name="T10" fmla="*/ 110 w 125"/>
                <a:gd name="T11" fmla="*/ 37 h 132"/>
                <a:gd name="T12" fmla="*/ 66 w 125"/>
                <a:gd name="T13" fmla="*/ 13 h 132"/>
                <a:gd name="T14" fmla="*/ 14 w 125"/>
                <a:gd name="T15" fmla="*/ 66 h 132"/>
                <a:gd name="T16" fmla="*/ 66 w 125"/>
                <a:gd name="T17" fmla="*/ 120 h 132"/>
                <a:gd name="T18" fmla="*/ 110 w 125"/>
                <a:gd name="T19" fmla="*/ 96 h 132"/>
                <a:gd name="T20" fmla="*/ 125 w 125"/>
                <a:gd name="T21" fmla="*/ 9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132">
                  <a:moveTo>
                    <a:pt x="125" y="96"/>
                  </a:moveTo>
                  <a:cubicBezTo>
                    <a:pt x="117" y="115"/>
                    <a:pt x="95" y="132"/>
                    <a:pt x="66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30"/>
                    <a:pt x="28" y="0"/>
                    <a:pt x="66" y="0"/>
                  </a:cubicBezTo>
                  <a:cubicBezTo>
                    <a:pt x="98" y="0"/>
                    <a:pt x="118" y="21"/>
                    <a:pt x="125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5" y="30"/>
                    <a:pt x="91" y="13"/>
                    <a:pt x="66" y="13"/>
                  </a:cubicBezTo>
                  <a:cubicBezTo>
                    <a:pt x="36" y="13"/>
                    <a:pt x="14" y="36"/>
                    <a:pt x="14" y="66"/>
                  </a:cubicBezTo>
                  <a:cubicBezTo>
                    <a:pt x="14" y="96"/>
                    <a:pt x="37" y="120"/>
                    <a:pt x="66" y="120"/>
                  </a:cubicBezTo>
                  <a:cubicBezTo>
                    <a:pt x="93" y="120"/>
                    <a:pt x="107" y="101"/>
                    <a:pt x="110" y="96"/>
                  </a:cubicBezTo>
                  <a:lnTo>
                    <a:pt x="125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9" name="Rectangle 7">
              <a:extLst>
                <a:ext uri="{FF2B5EF4-FFF2-40B4-BE49-F238E27FC236}">
                  <a16:creationId xmlns:a16="http://schemas.microsoft.com/office/drawing/2014/main" id="{0595AA55-616D-9E45-B35D-C92A675FBC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3088" y="3187701"/>
              <a:ext cx="52388" cy="4905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8">
              <a:extLst>
                <a:ext uri="{FF2B5EF4-FFF2-40B4-BE49-F238E27FC236}">
                  <a16:creationId xmlns:a16="http://schemas.microsoft.com/office/drawing/2014/main" id="{2A23D43F-FCD4-4744-B777-20FE8D628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3901" y="3187701"/>
              <a:ext cx="265113" cy="490538"/>
            </a:xfrm>
            <a:custGeom>
              <a:avLst/>
              <a:gdLst>
                <a:gd name="T0" fmla="*/ 0 w 167"/>
                <a:gd name="T1" fmla="*/ 0 h 309"/>
                <a:gd name="T2" fmla="*/ 167 w 167"/>
                <a:gd name="T3" fmla="*/ 0 h 309"/>
                <a:gd name="T4" fmla="*/ 167 w 167"/>
                <a:gd name="T5" fmla="*/ 32 h 309"/>
                <a:gd name="T6" fmla="*/ 33 w 167"/>
                <a:gd name="T7" fmla="*/ 32 h 309"/>
                <a:gd name="T8" fmla="*/ 33 w 167"/>
                <a:gd name="T9" fmla="*/ 138 h 309"/>
                <a:gd name="T10" fmla="*/ 165 w 167"/>
                <a:gd name="T11" fmla="*/ 138 h 309"/>
                <a:gd name="T12" fmla="*/ 165 w 167"/>
                <a:gd name="T13" fmla="*/ 169 h 309"/>
                <a:gd name="T14" fmla="*/ 33 w 167"/>
                <a:gd name="T15" fmla="*/ 169 h 309"/>
                <a:gd name="T16" fmla="*/ 33 w 167"/>
                <a:gd name="T17" fmla="*/ 277 h 309"/>
                <a:gd name="T18" fmla="*/ 167 w 167"/>
                <a:gd name="T19" fmla="*/ 277 h 309"/>
                <a:gd name="T20" fmla="*/ 167 w 167"/>
                <a:gd name="T21" fmla="*/ 309 h 309"/>
                <a:gd name="T22" fmla="*/ 0 w 167"/>
                <a:gd name="T23" fmla="*/ 309 h 309"/>
                <a:gd name="T24" fmla="*/ 0 w 167"/>
                <a:gd name="T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7" h="309">
                  <a:moveTo>
                    <a:pt x="0" y="0"/>
                  </a:moveTo>
                  <a:lnTo>
                    <a:pt x="167" y="0"/>
                  </a:lnTo>
                  <a:lnTo>
                    <a:pt x="167" y="32"/>
                  </a:lnTo>
                  <a:lnTo>
                    <a:pt x="33" y="32"/>
                  </a:lnTo>
                  <a:lnTo>
                    <a:pt x="33" y="138"/>
                  </a:lnTo>
                  <a:lnTo>
                    <a:pt x="165" y="138"/>
                  </a:lnTo>
                  <a:lnTo>
                    <a:pt x="165" y="169"/>
                  </a:lnTo>
                  <a:lnTo>
                    <a:pt x="33" y="169"/>
                  </a:lnTo>
                  <a:lnTo>
                    <a:pt x="33" y="277"/>
                  </a:lnTo>
                  <a:lnTo>
                    <a:pt x="167" y="277"/>
                  </a:lnTo>
                  <a:lnTo>
                    <a:pt x="167" y="309"/>
                  </a:lnTo>
                  <a:lnTo>
                    <a:pt x="0" y="3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9">
              <a:extLst>
                <a:ext uri="{FF2B5EF4-FFF2-40B4-BE49-F238E27FC236}">
                  <a16:creationId xmlns:a16="http://schemas.microsoft.com/office/drawing/2014/main" id="{5CFBF2DF-7B25-0246-B728-9AE45C538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1563" y="3187701"/>
              <a:ext cx="387350" cy="490538"/>
            </a:xfrm>
            <a:custGeom>
              <a:avLst/>
              <a:gdLst>
                <a:gd name="T0" fmla="*/ 213 w 244"/>
                <a:gd name="T1" fmla="*/ 258 h 309"/>
                <a:gd name="T2" fmla="*/ 213 w 244"/>
                <a:gd name="T3" fmla="*/ 0 h 309"/>
                <a:gd name="T4" fmla="*/ 244 w 244"/>
                <a:gd name="T5" fmla="*/ 0 h 309"/>
                <a:gd name="T6" fmla="*/ 244 w 244"/>
                <a:gd name="T7" fmla="*/ 309 h 309"/>
                <a:gd name="T8" fmla="*/ 213 w 244"/>
                <a:gd name="T9" fmla="*/ 309 h 309"/>
                <a:gd name="T10" fmla="*/ 34 w 244"/>
                <a:gd name="T11" fmla="*/ 48 h 309"/>
                <a:gd name="T12" fmla="*/ 34 w 244"/>
                <a:gd name="T13" fmla="*/ 309 h 309"/>
                <a:gd name="T14" fmla="*/ 0 w 244"/>
                <a:gd name="T15" fmla="*/ 309 h 309"/>
                <a:gd name="T16" fmla="*/ 0 w 244"/>
                <a:gd name="T17" fmla="*/ 0 h 309"/>
                <a:gd name="T18" fmla="*/ 36 w 244"/>
                <a:gd name="T19" fmla="*/ 0 h 309"/>
                <a:gd name="T20" fmla="*/ 213 w 244"/>
                <a:gd name="T21" fmla="*/ 25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4" h="309">
                  <a:moveTo>
                    <a:pt x="213" y="258"/>
                  </a:moveTo>
                  <a:lnTo>
                    <a:pt x="213" y="0"/>
                  </a:lnTo>
                  <a:lnTo>
                    <a:pt x="244" y="0"/>
                  </a:lnTo>
                  <a:lnTo>
                    <a:pt x="244" y="309"/>
                  </a:lnTo>
                  <a:lnTo>
                    <a:pt x="213" y="309"/>
                  </a:lnTo>
                  <a:lnTo>
                    <a:pt x="34" y="48"/>
                  </a:lnTo>
                  <a:lnTo>
                    <a:pt x="34" y="309"/>
                  </a:lnTo>
                  <a:lnTo>
                    <a:pt x="0" y="309"/>
                  </a:lnTo>
                  <a:lnTo>
                    <a:pt x="0" y="0"/>
                  </a:lnTo>
                  <a:lnTo>
                    <a:pt x="36" y="0"/>
                  </a:lnTo>
                  <a:lnTo>
                    <a:pt x="213" y="2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10">
              <a:extLst>
                <a:ext uri="{FF2B5EF4-FFF2-40B4-BE49-F238E27FC236}">
                  <a16:creationId xmlns:a16="http://schemas.microsoft.com/office/drawing/2014/main" id="{EA438287-5D5D-C448-AF3A-C9B48FADE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3526" y="3179763"/>
              <a:ext cx="469900" cy="504825"/>
            </a:xfrm>
            <a:custGeom>
              <a:avLst/>
              <a:gdLst>
                <a:gd name="T0" fmla="*/ 125 w 125"/>
                <a:gd name="T1" fmla="*/ 96 h 132"/>
                <a:gd name="T2" fmla="*/ 67 w 125"/>
                <a:gd name="T3" fmla="*/ 132 h 132"/>
                <a:gd name="T4" fmla="*/ 0 w 125"/>
                <a:gd name="T5" fmla="*/ 66 h 132"/>
                <a:gd name="T6" fmla="*/ 66 w 125"/>
                <a:gd name="T7" fmla="*/ 0 h 132"/>
                <a:gd name="T8" fmla="*/ 125 w 125"/>
                <a:gd name="T9" fmla="*/ 37 h 132"/>
                <a:gd name="T10" fmla="*/ 110 w 125"/>
                <a:gd name="T11" fmla="*/ 37 h 132"/>
                <a:gd name="T12" fmla="*/ 66 w 125"/>
                <a:gd name="T13" fmla="*/ 13 h 132"/>
                <a:gd name="T14" fmla="*/ 14 w 125"/>
                <a:gd name="T15" fmla="*/ 66 h 132"/>
                <a:gd name="T16" fmla="*/ 66 w 125"/>
                <a:gd name="T17" fmla="*/ 120 h 132"/>
                <a:gd name="T18" fmla="*/ 110 w 125"/>
                <a:gd name="T19" fmla="*/ 96 h 132"/>
                <a:gd name="T20" fmla="*/ 125 w 125"/>
                <a:gd name="T21" fmla="*/ 96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" h="132">
                  <a:moveTo>
                    <a:pt x="125" y="96"/>
                  </a:moveTo>
                  <a:cubicBezTo>
                    <a:pt x="117" y="115"/>
                    <a:pt x="95" y="132"/>
                    <a:pt x="67" y="132"/>
                  </a:cubicBezTo>
                  <a:cubicBezTo>
                    <a:pt x="29" y="132"/>
                    <a:pt x="0" y="103"/>
                    <a:pt x="0" y="66"/>
                  </a:cubicBezTo>
                  <a:cubicBezTo>
                    <a:pt x="0" y="30"/>
                    <a:pt x="28" y="0"/>
                    <a:pt x="66" y="0"/>
                  </a:cubicBezTo>
                  <a:cubicBezTo>
                    <a:pt x="98" y="0"/>
                    <a:pt x="118" y="21"/>
                    <a:pt x="125" y="37"/>
                  </a:cubicBezTo>
                  <a:cubicBezTo>
                    <a:pt x="110" y="37"/>
                    <a:pt x="110" y="37"/>
                    <a:pt x="110" y="37"/>
                  </a:cubicBezTo>
                  <a:cubicBezTo>
                    <a:pt x="106" y="30"/>
                    <a:pt x="91" y="13"/>
                    <a:pt x="66" y="13"/>
                  </a:cubicBezTo>
                  <a:cubicBezTo>
                    <a:pt x="37" y="13"/>
                    <a:pt x="14" y="36"/>
                    <a:pt x="14" y="66"/>
                  </a:cubicBezTo>
                  <a:cubicBezTo>
                    <a:pt x="14" y="96"/>
                    <a:pt x="37" y="120"/>
                    <a:pt x="66" y="120"/>
                  </a:cubicBezTo>
                  <a:cubicBezTo>
                    <a:pt x="93" y="120"/>
                    <a:pt x="107" y="101"/>
                    <a:pt x="110" y="96"/>
                  </a:cubicBezTo>
                  <a:lnTo>
                    <a:pt x="125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11">
              <a:extLst>
                <a:ext uri="{FF2B5EF4-FFF2-40B4-BE49-F238E27FC236}">
                  <a16:creationId xmlns:a16="http://schemas.microsoft.com/office/drawing/2014/main" id="{CF69B397-A365-CA42-AC99-4DE4ADA02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4863" y="3187701"/>
              <a:ext cx="266700" cy="490538"/>
            </a:xfrm>
            <a:custGeom>
              <a:avLst/>
              <a:gdLst>
                <a:gd name="T0" fmla="*/ 0 w 168"/>
                <a:gd name="T1" fmla="*/ 0 h 309"/>
                <a:gd name="T2" fmla="*/ 168 w 168"/>
                <a:gd name="T3" fmla="*/ 0 h 309"/>
                <a:gd name="T4" fmla="*/ 168 w 168"/>
                <a:gd name="T5" fmla="*/ 32 h 309"/>
                <a:gd name="T6" fmla="*/ 33 w 168"/>
                <a:gd name="T7" fmla="*/ 32 h 309"/>
                <a:gd name="T8" fmla="*/ 33 w 168"/>
                <a:gd name="T9" fmla="*/ 138 h 309"/>
                <a:gd name="T10" fmla="*/ 168 w 168"/>
                <a:gd name="T11" fmla="*/ 138 h 309"/>
                <a:gd name="T12" fmla="*/ 168 w 168"/>
                <a:gd name="T13" fmla="*/ 169 h 309"/>
                <a:gd name="T14" fmla="*/ 33 w 168"/>
                <a:gd name="T15" fmla="*/ 169 h 309"/>
                <a:gd name="T16" fmla="*/ 33 w 168"/>
                <a:gd name="T17" fmla="*/ 277 h 309"/>
                <a:gd name="T18" fmla="*/ 168 w 168"/>
                <a:gd name="T19" fmla="*/ 277 h 309"/>
                <a:gd name="T20" fmla="*/ 168 w 168"/>
                <a:gd name="T21" fmla="*/ 309 h 309"/>
                <a:gd name="T22" fmla="*/ 0 w 168"/>
                <a:gd name="T23" fmla="*/ 309 h 309"/>
                <a:gd name="T24" fmla="*/ 0 w 168"/>
                <a:gd name="T25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" h="309">
                  <a:moveTo>
                    <a:pt x="0" y="0"/>
                  </a:moveTo>
                  <a:lnTo>
                    <a:pt x="168" y="0"/>
                  </a:lnTo>
                  <a:lnTo>
                    <a:pt x="168" y="32"/>
                  </a:lnTo>
                  <a:lnTo>
                    <a:pt x="33" y="32"/>
                  </a:lnTo>
                  <a:lnTo>
                    <a:pt x="33" y="138"/>
                  </a:lnTo>
                  <a:lnTo>
                    <a:pt x="168" y="138"/>
                  </a:lnTo>
                  <a:lnTo>
                    <a:pt x="168" y="169"/>
                  </a:lnTo>
                  <a:lnTo>
                    <a:pt x="33" y="169"/>
                  </a:lnTo>
                  <a:lnTo>
                    <a:pt x="33" y="277"/>
                  </a:lnTo>
                  <a:lnTo>
                    <a:pt x="168" y="277"/>
                  </a:lnTo>
                  <a:lnTo>
                    <a:pt x="168" y="309"/>
                  </a:lnTo>
                  <a:lnTo>
                    <a:pt x="0" y="30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030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296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4B35C5A-65B3-4B46-A3A2-AF005F1D86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194300" cy="6858000"/>
          </a:xfrm>
          <a:prstGeom prst="rect">
            <a:avLst/>
          </a:prstGeom>
        </p:spPr>
      </p:pic>
      <p:sp>
        <p:nvSpPr>
          <p:cNvPr id="15" name="Freeform 9">
            <a:extLst>
              <a:ext uri="{FF2B5EF4-FFF2-40B4-BE49-F238E27FC236}">
                <a16:creationId xmlns:a16="http://schemas.microsoft.com/office/drawing/2014/main" id="{FE85F26A-4547-A74B-A506-99FE07247A3A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 flip="none" rotWithShape="1">
            <a:gsLst>
              <a:gs pos="95000">
                <a:srgbClr val="582F50"/>
              </a:gs>
              <a:gs pos="9000">
                <a:srgbClr val="110F2D"/>
              </a:gs>
            </a:gsLst>
            <a:lin ang="13500000" scaled="1"/>
            <a:tileRect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Freeform 10">
            <a:extLst>
              <a:ext uri="{FF2B5EF4-FFF2-40B4-BE49-F238E27FC236}">
                <a16:creationId xmlns:a16="http://schemas.microsoft.com/office/drawing/2014/main" id="{57E849A0-189A-BF4F-A32C-C7108DAF3157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91000">
                <a:srgbClr val="552C4E"/>
              </a:gs>
              <a:gs pos="69000">
                <a:srgbClr val="110F2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678105" cy="646331"/>
          </a:xfrm>
        </p:spPr>
        <p:txBody>
          <a:bodyPr>
            <a:spAutoFit/>
          </a:bodyPr>
          <a:lstStyle>
            <a:lvl1pPr>
              <a:defRPr>
                <a:solidFill>
                  <a:srgbClr val="8FA0D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939" y="2691788"/>
            <a:ext cx="6678104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fld id="{E9A7B3C2-4C63-4AF6-BD3B-FE7976ED46AB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E5E9EB36-BE92-5D46-BCB8-D0DA916E7F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788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985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C736D9-B020-7F44-87C5-8CDDE87D7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19759" y="0"/>
            <a:ext cx="5194300" cy="6858000"/>
          </a:xfrm>
          <a:prstGeom prst="rect">
            <a:avLst/>
          </a:prstGeom>
        </p:spPr>
      </p:pic>
      <p:sp>
        <p:nvSpPr>
          <p:cNvPr id="19" name="Freeform 5">
            <a:extLst>
              <a:ext uri="{FF2B5EF4-FFF2-40B4-BE49-F238E27FC236}">
                <a16:creationId xmlns:a16="http://schemas.microsoft.com/office/drawing/2014/main" id="{DE2DF47A-D431-2C41-B382-D818556703BB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gradFill flip="none" rotWithShape="1">
            <a:gsLst>
              <a:gs pos="91000">
                <a:srgbClr val="552C4E"/>
              </a:gs>
              <a:gs pos="69000">
                <a:srgbClr val="110F2D"/>
              </a:gs>
            </a:gsLst>
            <a:lin ang="13500000" scaled="1"/>
            <a:tileRect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rgbClr val="8FA0D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/>
          <a:p>
            <a:fld id="{C387FE52-4C89-452B-A53C-7032D2ED3A6A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24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EC7C33-1BA5-1748-8B08-423C53E14A7C}"/>
              </a:ext>
            </a:extLst>
          </p:cNvPr>
          <p:cNvSpPr/>
          <p:nvPr userDrawn="1"/>
        </p:nvSpPr>
        <p:spPr>
          <a:xfrm>
            <a:off x="0" y="0"/>
            <a:ext cx="12192000" cy="6856474"/>
          </a:xfrm>
          <a:prstGeom prst="rect">
            <a:avLst/>
          </a:prstGeom>
          <a:gradFill flip="none" rotWithShape="1">
            <a:gsLst>
              <a:gs pos="99000">
                <a:srgbClr val="552C4E"/>
              </a:gs>
              <a:gs pos="0">
                <a:srgbClr val="1C194D">
                  <a:alpha val="87059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336736E-207B-0145-99B8-AAC9218B6FCF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A7C8C10A-46B8-794D-8D0E-E26117ACB3B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94000">
                  <a:srgbClr val="6175A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3200B93-59E3-714A-B3AE-6DC2599A0A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758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87DF7120-F919-6748-A985-B6F05967C4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85000">
                  <a:srgbClr val="6175A3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F8DF3-0369-8E4D-AEFC-8406A9BA40EC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rgbClr val="110F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solidFill>
                  <a:srgbClr val="8FA0D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271860"/>
            <a:ext cx="10619923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441" y="6424167"/>
            <a:ext cx="27432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91059A0F-50F1-47BB-B68D-BDD02D58885D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560" y="6422610"/>
            <a:ext cx="41148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4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B49FBD5-A8A5-FA46-8BB5-82AAAC8D0581}"/>
              </a:ext>
            </a:extLst>
          </p:cNvPr>
          <p:cNvSpPr/>
          <p:nvPr userDrawn="1"/>
        </p:nvSpPr>
        <p:spPr>
          <a:xfrm>
            <a:off x="0" y="0"/>
            <a:ext cx="12192000" cy="6856474"/>
          </a:xfrm>
          <a:prstGeom prst="rect">
            <a:avLst/>
          </a:prstGeom>
          <a:gradFill flip="none" rotWithShape="1">
            <a:gsLst>
              <a:gs pos="99000">
                <a:srgbClr val="552C4E"/>
              </a:gs>
              <a:gs pos="0">
                <a:srgbClr val="1C194D">
                  <a:alpha val="87059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0313B64-C100-5145-956C-2937AA64792E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7D69C3E4-066D-CA49-92DB-D5C875029F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94000">
                  <a:srgbClr val="6175A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32BC7961-C25A-3C44-8760-CC172BDA0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758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25EAE458-AD08-D440-B8AD-53FCF68D12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85000">
                  <a:srgbClr val="6175A3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C94E850D-6A94-764C-A935-E12C6DB3151F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rgbClr val="100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27146"/>
            <a:ext cx="6169058" cy="1200329"/>
          </a:xfrm>
        </p:spPr>
        <p:txBody>
          <a:bodyPr>
            <a:spAutoFit/>
          </a:bodyPr>
          <a:lstStyle>
            <a:lvl1pPr>
              <a:defRPr>
                <a:solidFill>
                  <a:srgbClr val="8FA0D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86" y="2307750"/>
            <a:ext cx="6169057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4167"/>
            <a:ext cx="27432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25E66E56-BD76-4C5F-89C9-6B350E781ACE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167"/>
            <a:ext cx="41148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13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678105" cy="646331"/>
          </a:xfrm>
        </p:spPr>
        <p:txBody>
          <a:bodyPr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939" y="2691788"/>
            <a:ext cx="6678104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fld id="{25E2FBC7-39F9-450B-BC19-EE7524BB4BAF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87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69E86043-8559-4A41-B1AB-58A86FBE30BF}"/>
              </a:ext>
            </a:extLst>
          </p:cNvPr>
          <p:cNvSpPr/>
          <p:nvPr userDrawn="1"/>
        </p:nvSpPr>
        <p:spPr>
          <a:xfrm>
            <a:off x="0" y="-19393"/>
            <a:ext cx="12192000" cy="6887665"/>
          </a:xfrm>
          <a:prstGeom prst="rect">
            <a:avLst/>
          </a:prstGeom>
          <a:gradFill flip="none" rotWithShape="1">
            <a:gsLst>
              <a:gs pos="91000">
                <a:srgbClr val="C3873A"/>
              </a:gs>
              <a:gs pos="25000">
                <a:srgbClr val="255B74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99517CF-5B8D-5646-8AF1-5A33F4346008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5CFD0EC2-327E-6248-8331-EADADAD065E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ACCEC"/>
                </a:gs>
                <a:gs pos="100000">
                  <a:srgbClr val="6BB7E0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29791F60-12DF-FE49-9C37-5CBE91907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ABD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B5B1FB2-0391-464B-B0D6-E733065A4E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FDCF2"/>
                </a:gs>
                <a:gs pos="85000">
                  <a:srgbClr val="52B3D9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38200"/>
            <a:ext cx="6169058" cy="1200329"/>
          </a:xfrm>
        </p:spPr>
        <p:txBody>
          <a:bodyPr>
            <a:spAutoFit/>
          </a:bodyPr>
          <a:lstStyle>
            <a:lvl1pPr>
              <a:defRPr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2214710"/>
            <a:ext cx="6169057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C07E6962-8172-45AC-9763-FFCC47792CB4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7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C736D9-B020-7F44-87C5-8CDDE87D71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19759" y="0"/>
            <a:ext cx="51943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E69C0A2-BCB9-104A-B5D0-25A86EE07CD5}"/>
              </a:ext>
            </a:extLst>
          </p:cNvPr>
          <p:cNvSpPr/>
          <p:nvPr userDrawn="1"/>
        </p:nvSpPr>
        <p:spPr>
          <a:xfrm>
            <a:off x="-153262" y="0"/>
            <a:ext cx="293624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DE2DF47A-D431-2C41-B382-D818556703BB}"/>
              </a:ext>
            </a:extLst>
          </p:cNvPr>
          <p:cNvSpPr>
            <a:spLocks/>
          </p:cNvSpPr>
          <p:nvPr userDrawn="1"/>
        </p:nvSpPr>
        <p:spPr bwMode="auto">
          <a:xfrm>
            <a:off x="-461912" y="0"/>
            <a:ext cx="12653912" cy="6858000"/>
          </a:xfrm>
          <a:custGeom>
            <a:avLst/>
            <a:gdLst>
              <a:gd name="T0" fmla="*/ 1003 w 3986"/>
              <a:gd name="T1" fmla="*/ 0 h 2160"/>
              <a:gd name="T2" fmla="*/ 561 w 3986"/>
              <a:gd name="T3" fmla="*/ 1933 h 2160"/>
              <a:gd name="T4" fmla="*/ 368 w 3986"/>
              <a:gd name="T5" fmla="*/ 0 h 2160"/>
              <a:gd name="T6" fmla="*/ 277 w 3986"/>
              <a:gd name="T7" fmla="*/ 0 h 2160"/>
              <a:gd name="T8" fmla="*/ 146 w 3986"/>
              <a:gd name="T9" fmla="*/ 530 h 2160"/>
              <a:gd name="T10" fmla="*/ 146 w 3986"/>
              <a:gd name="T11" fmla="*/ 929 h 2160"/>
              <a:gd name="T12" fmla="*/ 507 w 3986"/>
              <a:gd name="T13" fmla="*/ 1903 h 2160"/>
              <a:gd name="T14" fmla="*/ 743 w 3986"/>
              <a:gd name="T15" fmla="*/ 2160 h 2160"/>
              <a:gd name="T16" fmla="*/ 3986 w 3986"/>
              <a:gd name="T17" fmla="*/ 2160 h 2160"/>
              <a:gd name="T18" fmla="*/ 3986 w 3986"/>
              <a:gd name="T19" fmla="*/ 0 h 2160"/>
              <a:gd name="T20" fmla="*/ 1003 w 3986"/>
              <a:gd name="T21" fmla="*/ 0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986" h="2160">
                <a:moveTo>
                  <a:pt x="1003" y="0"/>
                </a:moveTo>
                <a:cubicBezTo>
                  <a:pt x="0" y="904"/>
                  <a:pt x="561" y="1933"/>
                  <a:pt x="561" y="1933"/>
                </a:cubicBezTo>
                <a:cubicBezTo>
                  <a:pt x="48" y="1139"/>
                  <a:pt x="153" y="463"/>
                  <a:pt x="368" y="0"/>
                </a:cubicBezTo>
                <a:cubicBezTo>
                  <a:pt x="277" y="0"/>
                  <a:pt x="277" y="0"/>
                  <a:pt x="277" y="0"/>
                </a:cubicBezTo>
                <a:cubicBezTo>
                  <a:pt x="204" y="184"/>
                  <a:pt x="163" y="362"/>
                  <a:pt x="146" y="530"/>
                </a:cubicBezTo>
                <a:cubicBezTo>
                  <a:pt x="146" y="929"/>
                  <a:pt x="146" y="929"/>
                  <a:pt x="146" y="929"/>
                </a:cubicBezTo>
                <a:cubicBezTo>
                  <a:pt x="206" y="1513"/>
                  <a:pt x="507" y="1903"/>
                  <a:pt x="507" y="1903"/>
                </a:cubicBezTo>
                <a:cubicBezTo>
                  <a:pt x="585" y="1999"/>
                  <a:pt x="665" y="2085"/>
                  <a:pt x="743" y="2160"/>
                </a:cubicBezTo>
                <a:cubicBezTo>
                  <a:pt x="744" y="2160"/>
                  <a:pt x="3986" y="2160"/>
                  <a:pt x="3986" y="2160"/>
                </a:cubicBezTo>
                <a:cubicBezTo>
                  <a:pt x="3986" y="0"/>
                  <a:pt x="3986" y="0"/>
                  <a:pt x="3986" y="0"/>
                </a:cubicBezTo>
                <a:lnTo>
                  <a:pt x="100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/>
          <a:p>
            <a:fld id="{1B33BAC8-7FC3-4B6B-8309-370BAD213A7B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79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C52FCC7-E9D1-8447-906E-877AD71B7D98}"/>
              </a:ext>
            </a:extLst>
          </p:cNvPr>
          <p:cNvGrpSpPr/>
          <p:nvPr userDrawn="1"/>
        </p:nvGrpSpPr>
        <p:grpSpPr>
          <a:xfrm>
            <a:off x="-473777" y="-13061"/>
            <a:ext cx="3197522" cy="6876906"/>
            <a:chOff x="-473777" y="-18943"/>
            <a:chExt cx="3197522" cy="687690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D95E8827-2EB7-4F44-A490-BC3FF2FF8D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8943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4F65A3">
                    <a:alpha val="21000"/>
                  </a:srgbClr>
                </a:gs>
                <a:gs pos="2000">
                  <a:srgbClr val="7788C2">
                    <a:alpha val="38000"/>
                  </a:srgbClr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DC89CE5-D0D1-1A42-BAEA-F75B429E3C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398CA">
                    <a:alpha val="42000"/>
                  </a:srgbClr>
                </a:gs>
                <a:gs pos="70000">
                  <a:srgbClr val="495D96">
                    <a:alpha val="29000"/>
                  </a:srgbClr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/>
          <a:p>
            <a:fld id="{B5B0FC14-5A24-4E43-9F09-F7C19FF3A59C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19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CCB69B3-095F-7F43-897F-0B0DBDB39D1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1000">
                <a:srgbClr val="552C4E"/>
              </a:gs>
              <a:gs pos="69000">
                <a:srgbClr val="110F2D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8422" y="2214710"/>
            <a:ext cx="9251621" cy="1623008"/>
          </a:xfrm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2339"/>
            <a:ext cx="2743200" cy="365125"/>
          </a:xfrm>
        </p:spPr>
        <p:txBody>
          <a:bodyPr/>
          <a:lstStyle/>
          <a:p>
            <a:fld id="{1942C083-1F75-4058-A5AE-ACBD8CA07653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2339"/>
            <a:ext cx="4114800" cy="365125"/>
          </a:xfr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294DE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D48812-A47F-314A-B9C8-3B01B2E1E03F}"/>
              </a:ext>
            </a:extLst>
          </p:cNvPr>
          <p:cNvGrpSpPr/>
          <p:nvPr userDrawn="1"/>
        </p:nvGrpSpPr>
        <p:grpSpPr>
          <a:xfrm>
            <a:off x="-473777" y="-13061"/>
            <a:ext cx="3197522" cy="6876906"/>
            <a:chOff x="-473777" y="-18943"/>
            <a:chExt cx="3197522" cy="6876906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B798538-5158-2D46-938F-81D3AFB26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-473777" y="-18943"/>
              <a:ext cx="3197522" cy="6152517"/>
            </a:xfrm>
            <a:custGeom>
              <a:avLst/>
              <a:gdLst>
                <a:gd name="T0" fmla="*/ 370 w 1003"/>
                <a:gd name="T1" fmla="*/ 0 h 1936"/>
                <a:gd name="T2" fmla="*/ 561 w 1003"/>
                <a:gd name="T3" fmla="*/ 1936 h 1936"/>
                <a:gd name="T4" fmla="*/ 1003 w 1003"/>
                <a:gd name="T5" fmla="*/ 3 h 1936"/>
                <a:gd name="T6" fmla="*/ 370 w 1003"/>
                <a:gd name="T7" fmla="*/ 0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3" h="1936">
                  <a:moveTo>
                    <a:pt x="370" y="0"/>
                  </a:moveTo>
                  <a:cubicBezTo>
                    <a:pt x="153" y="463"/>
                    <a:pt x="47" y="1140"/>
                    <a:pt x="561" y="1936"/>
                  </a:cubicBezTo>
                  <a:cubicBezTo>
                    <a:pt x="561" y="1936"/>
                    <a:pt x="0" y="907"/>
                    <a:pt x="1003" y="3"/>
                  </a:cubicBezTo>
                  <a:lnTo>
                    <a:pt x="370" y="0"/>
                  </a:lnTo>
                  <a:close/>
                </a:path>
              </a:pathLst>
            </a:custGeom>
            <a:gradFill flip="none" rotWithShape="1">
              <a:gsLst>
                <a:gs pos="97000">
                  <a:srgbClr val="4F65A3"/>
                </a:gs>
                <a:gs pos="2000">
                  <a:srgbClr val="7788C2"/>
                </a:gs>
              </a:gsLst>
              <a:lin ang="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CEC58394-9A50-C247-B266-4ED5ABD89C8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4253" y="-9370"/>
              <a:ext cx="1913089" cy="6867333"/>
            </a:xfrm>
            <a:custGeom>
              <a:avLst/>
              <a:gdLst>
                <a:gd name="T0" fmla="*/ 0 w 600"/>
                <a:gd name="T1" fmla="*/ 2161 h 2161"/>
                <a:gd name="T2" fmla="*/ 600 w 600"/>
                <a:gd name="T3" fmla="*/ 2161 h 2161"/>
                <a:gd name="T4" fmla="*/ 363 w 600"/>
                <a:gd name="T5" fmla="*/ 1903 h 2161"/>
                <a:gd name="T6" fmla="*/ 1 w 600"/>
                <a:gd name="T7" fmla="*/ 918 h 2161"/>
                <a:gd name="T8" fmla="*/ 0 w 600"/>
                <a:gd name="T9" fmla="*/ 2161 h 2161"/>
                <a:gd name="T10" fmla="*/ 1 w 600"/>
                <a:gd name="T11" fmla="*/ 536 h 2161"/>
                <a:gd name="T12" fmla="*/ 133 w 600"/>
                <a:gd name="T13" fmla="*/ 0 h 2161"/>
                <a:gd name="T14" fmla="*/ 0 w 600"/>
                <a:gd name="T15" fmla="*/ 0 h 2161"/>
                <a:gd name="T16" fmla="*/ 1 w 600"/>
                <a:gd name="T17" fmla="*/ 536 h 2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0" h="2161">
                  <a:moveTo>
                    <a:pt x="0" y="2161"/>
                  </a:moveTo>
                  <a:cubicBezTo>
                    <a:pt x="246" y="2161"/>
                    <a:pt x="600" y="2161"/>
                    <a:pt x="600" y="2161"/>
                  </a:cubicBezTo>
                  <a:cubicBezTo>
                    <a:pt x="521" y="2085"/>
                    <a:pt x="442" y="2000"/>
                    <a:pt x="363" y="1903"/>
                  </a:cubicBezTo>
                  <a:cubicBezTo>
                    <a:pt x="363" y="1903"/>
                    <a:pt x="58" y="1508"/>
                    <a:pt x="1" y="918"/>
                  </a:cubicBezTo>
                  <a:lnTo>
                    <a:pt x="0" y="2161"/>
                  </a:lnTo>
                  <a:close/>
                  <a:moveTo>
                    <a:pt x="1" y="536"/>
                  </a:moveTo>
                  <a:cubicBezTo>
                    <a:pt x="18" y="367"/>
                    <a:pt x="59" y="187"/>
                    <a:pt x="133" y="0"/>
                  </a:cubicBezTo>
                  <a:cubicBezTo>
                    <a:pt x="133" y="0"/>
                    <a:pt x="74" y="0"/>
                    <a:pt x="0" y="0"/>
                  </a:cubicBezTo>
                  <a:lnTo>
                    <a:pt x="1" y="53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398CA"/>
                </a:gs>
                <a:gs pos="70000">
                  <a:srgbClr val="495D96"/>
                </a:gs>
              </a:gsLst>
              <a:lin ang="21594000" scaled="0"/>
              <a:tileRect/>
            </a:grad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9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EC7C33-1BA5-1748-8B08-423C53E14A7C}"/>
              </a:ext>
            </a:extLst>
          </p:cNvPr>
          <p:cNvSpPr/>
          <p:nvPr userDrawn="1"/>
        </p:nvSpPr>
        <p:spPr>
          <a:xfrm>
            <a:off x="0" y="0"/>
            <a:ext cx="12192000" cy="6856474"/>
          </a:xfrm>
          <a:prstGeom prst="rect">
            <a:avLst/>
          </a:prstGeom>
          <a:solidFill>
            <a:srgbClr val="341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94DE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B3DF6E2-D018-8A4E-8501-70CEA10FF9FD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F924F467-4B8A-F342-833B-375A212434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94000">
                  <a:srgbClr val="5065A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09F75DAE-0D71-0A44-B43B-CE4CD3E77A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758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44BA5C23-DAF4-8B4C-8EEF-B2EDFA4BF1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85000">
                  <a:srgbClr val="5065A3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333E94B-287E-6E40-AD4A-9C4FE1221F15}"/>
              </a:ext>
            </a:extLst>
          </p:cNvPr>
          <p:cNvSpPr/>
          <p:nvPr userDrawn="1"/>
        </p:nvSpPr>
        <p:spPr>
          <a:xfrm>
            <a:off x="0" y="-1322"/>
            <a:ext cx="12192000" cy="6878155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8294DE"/>
                </a:solidFill>
              </a:rPr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F8DF3-0369-8E4D-AEFC-8406A9BA40EC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1104144"/>
            <a:ext cx="10393680" cy="646331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840" y="2271860"/>
            <a:ext cx="10619923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4441" y="6424167"/>
            <a:ext cx="27432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DA001690-B3F3-439E-BA70-58F38A032C78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99560" y="6422610"/>
            <a:ext cx="41148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6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6343194F-49DF-3542-88C4-D4CB999A396A}"/>
              </a:ext>
            </a:extLst>
          </p:cNvPr>
          <p:cNvSpPr/>
          <p:nvPr userDrawn="1"/>
        </p:nvSpPr>
        <p:spPr>
          <a:xfrm>
            <a:off x="0" y="0"/>
            <a:ext cx="12192000" cy="6856474"/>
          </a:xfrm>
          <a:prstGeom prst="rect">
            <a:avLst/>
          </a:prstGeom>
          <a:solidFill>
            <a:srgbClr val="3417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8294D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652F2A5-1983-B146-A0D0-4867E7B39D09}"/>
              </a:ext>
            </a:extLst>
          </p:cNvPr>
          <p:cNvGrpSpPr/>
          <p:nvPr userDrawn="1"/>
        </p:nvGrpSpPr>
        <p:grpSpPr>
          <a:xfrm>
            <a:off x="517664" y="-19393"/>
            <a:ext cx="4628149" cy="6890327"/>
            <a:chOff x="3308351" y="2370138"/>
            <a:chExt cx="2760662" cy="4110037"/>
          </a:xfrm>
          <a:gradFill>
            <a:gsLst>
              <a:gs pos="0">
                <a:srgbClr val="A3D1E8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AABA61DE-CCCC-0E45-93EE-8CFD9626F9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94213" y="2370138"/>
              <a:ext cx="1574800" cy="3676650"/>
            </a:xfrm>
            <a:custGeom>
              <a:avLst/>
              <a:gdLst>
                <a:gd name="T0" fmla="*/ 239 w 828"/>
                <a:gd name="T1" fmla="*/ 1416 h 1936"/>
                <a:gd name="T2" fmla="*/ 387 w 828"/>
                <a:gd name="T3" fmla="*/ 1936 h 1936"/>
                <a:gd name="T4" fmla="*/ 127 w 828"/>
                <a:gd name="T5" fmla="*/ 1417 h 1936"/>
                <a:gd name="T6" fmla="*/ 239 w 828"/>
                <a:gd name="T7" fmla="*/ 1416 h 1936"/>
                <a:gd name="T8" fmla="*/ 273 w 828"/>
                <a:gd name="T9" fmla="*/ 883 h 1936"/>
                <a:gd name="T10" fmla="*/ 828 w 828"/>
                <a:gd name="T11" fmla="*/ 3 h 1936"/>
                <a:gd name="T12" fmla="*/ 195 w 828"/>
                <a:gd name="T13" fmla="*/ 0 h 1936"/>
                <a:gd name="T14" fmla="*/ 18 w 828"/>
                <a:gd name="T15" fmla="*/ 883 h 1936"/>
                <a:gd name="T16" fmla="*/ 273 w 828"/>
                <a:gd name="T17" fmla="*/ 883 h 19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8" h="1936">
                  <a:moveTo>
                    <a:pt x="239" y="1416"/>
                  </a:moveTo>
                  <a:cubicBezTo>
                    <a:pt x="273" y="1728"/>
                    <a:pt x="387" y="1936"/>
                    <a:pt x="387" y="1936"/>
                  </a:cubicBezTo>
                  <a:cubicBezTo>
                    <a:pt x="271" y="1756"/>
                    <a:pt x="186" y="1583"/>
                    <a:pt x="127" y="1417"/>
                  </a:cubicBezTo>
                  <a:lnTo>
                    <a:pt x="239" y="1416"/>
                  </a:lnTo>
                  <a:close/>
                  <a:moveTo>
                    <a:pt x="273" y="883"/>
                  </a:moveTo>
                  <a:cubicBezTo>
                    <a:pt x="342" y="603"/>
                    <a:pt x="503" y="296"/>
                    <a:pt x="828" y="3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82" y="241"/>
                    <a:pt x="0" y="540"/>
                    <a:pt x="18" y="883"/>
                  </a:cubicBezTo>
                  <a:lnTo>
                    <a:pt x="273" y="88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94000">
                  <a:srgbClr val="5065A3"/>
                </a:gs>
              </a:gsLst>
              <a:lin ang="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444C2CEF-2702-2745-A685-F272C0989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43276" y="5254625"/>
              <a:ext cx="542925" cy="1223962"/>
            </a:xfrm>
            <a:custGeom>
              <a:avLst/>
              <a:gdLst>
                <a:gd name="T0" fmla="*/ 286 w 286"/>
                <a:gd name="T1" fmla="*/ 645 h 645"/>
                <a:gd name="T2" fmla="*/ 0 w 286"/>
                <a:gd name="T3" fmla="*/ 0 h 645"/>
                <a:gd name="T4" fmla="*/ 166 w 286"/>
                <a:gd name="T5" fmla="*/ 645 h 645"/>
                <a:gd name="T6" fmla="*/ 286 w 286"/>
                <a:gd name="T7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6" h="645">
                  <a:moveTo>
                    <a:pt x="286" y="645"/>
                  </a:moveTo>
                  <a:cubicBezTo>
                    <a:pt x="167" y="471"/>
                    <a:pt x="62" y="257"/>
                    <a:pt x="0" y="0"/>
                  </a:cubicBezTo>
                  <a:cubicBezTo>
                    <a:pt x="0" y="0"/>
                    <a:pt x="14" y="282"/>
                    <a:pt x="166" y="645"/>
                  </a:cubicBezTo>
                  <a:lnTo>
                    <a:pt x="286" y="645"/>
                  </a:lnTo>
                  <a:close/>
                </a:path>
              </a:pathLst>
            </a:custGeom>
            <a:solidFill>
              <a:srgbClr val="758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67467F85-1DB0-5B47-AF44-013AE28CB21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08351" y="2376488"/>
              <a:ext cx="2270125" cy="4103687"/>
            </a:xfrm>
            <a:custGeom>
              <a:avLst/>
              <a:gdLst>
                <a:gd name="T0" fmla="*/ 32 w 1193"/>
                <a:gd name="T1" fmla="*/ 1413 h 2162"/>
                <a:gd name="T2" fmla="*/ 361 w 1193"/>
                <a:gd name="T3" fmla="*/ 2161 h 2162"/>
                <a:gd name="T4" fmla="*/ 1193 w 1193"/>
                <a:gd name="T5" fmla="*/ 2161 h 2162"/>
                <a:gd name="T6" fmla="*/ 955 w 1193"/>
                <a:gd name="T7" fmla="*/ 1903 h 2162"/>
                <a:gd name="T8" fmla="*/ 704 w 1193"/>
                <a:gd name="T9" fmla="*/ 1413 h 2162"/>
                <a:gd name="T10" fmla="*/ 32 w 1193"/>
                <a:gd name="T11" fmla="*/ 1413 h 2162"/>
                <a:gd name="T12" fmla="*/ 0 w 1193"/>
                <a:gd name="T13" fmla="*/ 879 h 2162"/>
                <a:gd name="T14" fmla="*/ 126 w 1193"/>
                <a:gd name="T15" fmla="*/ 299 h 2162"/>
                <a:gd name="T16" fmla="*/ 275 w 1193"/>
                <a:gd name="T17" fmla="*/ 0 h 2162"/>
                <a:gd name="T18" fmla="*/ 725 w 1193"/>
                <a:gd name="T19" fmla="*/ 0 h 2162"/>
                <a:gd name="T20" fmla="*/ 590 w 1193"/>
                <a:gd name="T21" fmla="*/ 879 h 2162"/>
                <a:gd name="T22" fmla="*/ 0 w 1193"/>
                <a:gd name="T23" fmla="*/ 879 h 2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93" h="2162">
                  <a:moveTo>
                    <a:pt x="32" y="1413"/>
                  </a:moveTo>
                  <a:cubicBezTo>
                    <a:pt x="79" y="1653"/>
                    <a:pt x="178" y="1910"/>
                    <a:pt x="361" y="2161"/>
                  </a:cubicBezTo>
                  <a:cubicBezTo>
                    <a:pt x="362" y="2162"/>
                    <a:pt x="1193" y="2161"/>
                    <a:pt x="1193" y="2161"/>
                  </a:cubicBezTo>
                  <a:cubicBezTo>
                    <a:pt x="1113" y="2085"/>
                    <a:pt x="1034" y="2000"/>
                    <a:pt x="955" y="1903"/>
                  </a:cubicBezTo>
                  <a:cubicBezTo>
                    <a:pt x="955" y="1903"/>
                    <a:pt x="812" y="1718"/>
                    <a:pt x="704" y="1413"/>
                  </a:cubicBezTo>
                  <a:lnTo>
                    <a:pt x="32" y="1413"/>
                  </a:lnTo>
                  <a:close/>
                  <a:moveTo>
                    <a:pt x="0" y="879"/>
                  </a:moveTo>
                  <a:cubicBezTo>
                    <a:pt x="25" y="534"/>
                    <a:pt x="126" y="299"/>
                    <a:pt x="126" y="299"/>
                  </a:cubicBezTo>
                  <a:cubicBezTo>
                    <a:pt x="173" y="190"/>
                    <a:pt x="220" y="94"/>
                    <a:pt x="275" y="0"/>
                  </a:cubicBezTo>
                  <a:cubicBezTo>
                    <a:pt x="725" y="0"/>
                    <a:pt x="725" y="0"/>
                    <a:pt x="725" y="0"/>
                  </a:cubicBezTo>
                  <a:cubicBezTo>
                    <a:pt x="599" y="319"/>
                    <a:pt x="569" y="617"/>
                    <a:pt x="590" y="879"/>
                  </a:cubicBezTo>
                  <a:lnTo>
                    <a:pt x="0" y="87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7587C2"/>
                </a:gs>
                <a:gs pos="85000">
                  <a:srgbClr val="5065A3"/>
                </a:gs>
              </a:gsLst>
              <a:lin ang="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CA8417CD-E97A-F447-A926-36B756D878D9}"/>
              </a:ext>
            </a:extLst>
          </p:cNvPr>
          <p:cNvSpPr/>
          <p:nvPr userDrawn="1"/>
        </p:nvSpPr>
        <p:spPr>
          <a:xfrm>
            <a:off x="0" y="-1322"/>
            <a:ext cx="12192000" cy="6878155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8294DE"/>
                </a:solidFill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2C4E9F-B8CB-7048-9BBB-E74DAA127289}"/>
              </a:ext>
            </a:extLst>
          </p:cNvPr>
          <p:cNvSpPr/>
          <p:nvPr userDrawn="1"/>
        </p:nvSpPr>
        <p:spPr>
          <a:xfrm>
            <a:off x="0" y="203200"/>
            <a:ext cx="12192000" cy="6184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8294D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A82CAA-A637-564B-9150-80E6208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5" y="827146"/>
            <a:ext cx="6169058" cy="1200329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FFBED-D27D-074B-9C33-10A234BC62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986" y="2307750"/>
            <a:ext cx="6169057" cy="1623008"/>
          </a:xfrm>
        </p:spPr>
        <p:txBody>
          <a:bodyPr>
            <a:sp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4167"/>
            <a:ext cx="27432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FB2A7F7E-179A-4C5B-A8B9-3577BEEBED3A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167"/>
            <a:ext cx="4114800" cy="365125"/>
          </a:xfr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5DBF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17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DA97FC-2B89-3649-B3E3-9435E5E7F9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680543-65F1-2544-9982-76F2CA2B0DBD}"/>
              </a:ext>
            </a:extLst>
          </p:cNvPr>
          <p:cNvSpPr/>
          <p:nvPr userDrawn="1"/>
        </p:nvSpPr>
        <p:spPr>
          <a:xfrm>
            <a:off x="0" y="2621282"/>
            <a:ext cx="12192000" cy="1713654"/>
          </a:xfrm>
          <a:prstGeom prst="rect">
            <a:avLst/>
          </a:prstGeom>
          <a:gradFill flip="none" rotWithShape="1">
            <a:gsLst>
              <a:gs pos="99000">
                <a:srgbClr val="5065A3">
                  <a:alpha val="86000"/>
                </a:srgbClr>
              </a:gs>
              <a:gs pos="84000">
                <a:srgbClr val="A4B8DD">
                  <a:alpha val="86000"/>
                </a:srgbClr>
              </a:gs>
              <a:gs pos="53000">
                <a:srgbClr val="ACC3EA">
                  <a:alpha val="87843"/>
                </a:srgbClr>
              </a:gs>
              <a:gs pos="15000">
                <a:srgbClr val="A4B8DD">
                  <a:alpha val="87000"/>
                </a:srgbClr>
              </a:gs>
              <a:gs pos="0">
                <a:srgbClr val="5065A3">
                  <a:alpha val="88000"/>
                </a:srgbClr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80594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4167"/>
            <a:ext cx="2743200" cy="365125"/>
          </a:xfrm>
        </p:spPr>
        <p:txBody>
          <a:bodyPr/>
          <a:lstStyle>
            <a:lvl1pPr>
              <a:defRPr>
                <a:solidFill>
                  <a:srgbClr val="E0ECFF"/>
                </a:solidFill>
              </a:defRPr>
            </a:lvl1pPr>
          </a:lstStyle>
          <a:p>
            <a:fld id="{267DB816-16E2-4889-A59E-21DC2E4F8E3D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167"/>
            <a:ext cx="4114800" cy="365125"/>
          </a:xfrm>
        </p:spPr>
        <p:txBody>
          <a:bodyPr/>
          <a:lstStyle>
            <a:lvl1pPr>
              <a:defRPr>
                <a:solidFill>
                  <a:srgbClr val="E0EC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0ECF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6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DA97FC-2B89-3649-B3E3-9435E5E7F9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1680543-65F1-2544-9982-76F2CA2B0DBD}"/>
              </a:ext>
            </a:extLst>
          </p:cNvPr>
          <p:cNvSpPr/>
          <p:nvPr userDrawn="1"/>
        </p:nvSpPr>
        <p:spPr>
          <a:xfrm>
            <a:off x="0" y="2621282"/>
            <a:ext cx="12192000" cy="1713654"/>
          </a:xfrm>
          <a:prstGeom prst="rect">
            <a:avLst/>
          </a:prstGeom>
          <a:gradFill flip="none" rotWithShape="1">
            <a:gsLst>
              <a:gs pos="98000">
                <a:schemeClr val="tx1">
                  <a:lumMod val="95000"/>
                  <a:lumOff val="5000"/>
                </a:schemeClr>
              </a:gs>
              <a:gs pos="84000">
                <a:srgbClr val="110F2D">
                  <a:alpha val="85000"/>
                </a:srgbClr>
              </a:gs>
              <a:gs pos="53000">
                <a:srgbClr val="301C40">
                  <a:alpha val="85000"/>
                </a:srgbClr>
              </a:gs>
              <a:gs pos="15000">
                <a:srgbClr val="110F2D">
                  <a:alpha val="87000"/>
                </a:srgbClr>
              </a:gs>
              <a:gs pos="0">
                <a:schemeClr val="tx1">
                  <a:lumMod val="95000"/>
                  <a:lumOff val="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180594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481" y="6424167"/>
            <a:ext cx="2743200" cy="365125"/>
          </a:xfrm>
        </p:spPr>
        <p:txBody>
          <a:bodyPr/>
          <a:lstStyle>
            <a:lvl1pPr>
              <a:defRPr>
                <a:solidFill>
                  <a:srgbClr val="E0ECFF"/>
                </a:solidFill>
              </a:defRPr>
            </a:lvl1pPr>
          </a:lstStyle>
          <a:p>
            <a:fld id="{8FCB28A1-BF7A-4EA7-B36D-69024D41D958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24167"/>
            <a:ext cx="4114800" cy="365125"/>
          </a:xfrm>
        </p:spPr>
        <p:txBody>
          <a:bodyPr/>
          <a:lstStyle>
            <a:lvl1pPr>
              <a:defRPr>
                <a:solidFill>
                  <a:srgbClr val="E0EC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0ECFF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182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0B653-13F7-2542-8EE2-E90933939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C621A-F72C-144B-A0BE-6B1E2CBE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3F2F3-1511-2942-895C-679AA3AAF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7D5D2A-69A5-F545-A96E-9C6E34036D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C11A84-14CC-7441-BFAB-6E2358C05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DBE683-10D6-5E4C-A14B-401DDDE89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28B44A7C-3EB8-4987-9116-03D8B856F0CC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4E5D5-8292-8443-8912-01DF31037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F0886-7F3E-C54F-B264-98655F01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66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519EC-0943-2646-9830-3E9E4D8F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654753A2-F729-445A-9269-D91934693EC1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FB7EC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15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C3CEEA0-AB4E-1E41-AF6A-20ED08B89FF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fld id="{19498499-A770-4C9D-8A7B-AD7535F70218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398CA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65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6A81FF6-946A-DC43-A10A-05616ECCCD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1000">
                <a:srgbClr val="255B74"/>
              </a:gs>
              <a:gs pos="26000">
                <a:srgbClr val="053446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55A95B-EA76-8B4B-809B-5350F164F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7B5A3772-D9E7-407E-907D-A3EB7934B056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ECC2B-9CA4-F049-B8DF-124C0111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4B535-E047-7E4E-AC67-9B9E71213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2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528">
          <p15:clr>
            <a:srgbClr val="FBAE40"/>
          </p15:clr>
        </p15:guide>
        <p15:guide id="2" pos="3408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2573F-6CD2-E446-AEA2-04B4E6EF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93DDD8-9AAD-E645-821D-592BCEBFB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DEC770-B8D0-7D44-8C06-45E23230F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1D6F7-2876-CB4E-BA7E-98A093117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89174006-5FD7-4056-80F0-911B4E27F3EC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B64A94-44FC-5E4D-9BA4-F7C5CBE85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998A61-2626-EC4B-AC9E-DB0EECA20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61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3FC11-1DC9-1F44-A501-A122E38B9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F112A-7039-A044-BBB7-19B07AA052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6E76F1-988B-A349-A7F8-1C95567498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22A3D-F197-0240-B9FB-64FA8D239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CB472236-68B2-4B78-8B44-5283F6122F73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7AD987-1A3B-EA45-8288-4FF05FA61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4E646E-5FCF-704C-A828-129A071DE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70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71CB2-6C06-A944-AB99-307A4B01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90C05E-DB0B-2C43-8871-0E8EEA3DB9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15FB7B-95D2-9B44-B7CD-BD3422A5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1B9417B3-C637-4579-8B89-BC9230DA906D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D936A-402E-2643-BC23-9FFDBB718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03F8D-4C62-8246-A9C9-F56761340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9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305B7A-0DA0-914C-BF32-308B0A1D37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38B2C1-3648-864E-BE9D-6955702B7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BA409-A439-7946-849E-1C52DE1E2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EE26D374-6EC3-4F94-B958-EE5F4C09DF3E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645A88-8207-164E-BEE0-99140ED4E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024272-4864-7D45-9A42-761E1FA3D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A3FFD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70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9FBF5F-05D9-5E4C-A888-FF03AE1EE3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BF9E48A-6402-B543-B732-592515407E50}"/>
              </a:ext>
            </a:extLst>
          </p:cNvPr>
          <p:cNvSpPr/>
          <p:nvPr userDrawn="1"/>
        </p:nvSpPr>
        <p:spPr>
          <a:xfrm>
            <a:off x="0" y="2463616"/>
            <a:ext cx="12192000" cy="1713654"/>
          </a:xfrm>
          <a:prstGeom prst="rect">
            <a:avLst/>
          </a:prstGeom>
          <a:gradFill flip="none" rotWithShape="1">
            <a:gsLst>
              <a:gs pos="98000">
                <a:srgbClr val="032939"/>
              </a:gs>
              <a:gs pos="51000">
                <a:srgbClr val="1D4E66"/>
              </a:gs>
              <a:gs pos="0">
                <a:srgbClr val="032939"/>
              </a:gs>
            </a:gsLst>
            <a:lin ang="108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8BE70F-03DA-4747-9669-09C46A6A9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16567"/>
            <a:ext cx="10515600" cy="646331"/>
          </a:xfrm>
        </p:spPr>
        <p:txBody>
          <a:bodyPr anchor="ctr">
            <a:spAutoFit/>
          </a:bodyPr>
          <a:lstStyle>
            <a:lvl1pPr algn="ctr">
              <a:defRPr sz="4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402EFE-7EAA-2042-BFD5-33177FA65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95EDD8D6-6B2B-4C23-9A9C-3EA2BD807302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1DCC9-6755-1C41-A923-BB12EA8B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FB372-536E-3149-8638-387946DFE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5CBF9"/>
                </a:solidFill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98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6E2216-3720-8E47-ABAB-D4DA0AD31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44D8952C-09A8-4E7D-9574-6F26B3C502CE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149C90-3E7A-C84E-97A5-ACBD2680B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8D531E-1E27-6C49-9FDC-6C0DD877C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2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0457C3-B414-0F47-9CF2-835A1AFF4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33CDFF"/>
                </a:solidFill>
              </a:defRPr>
            </a:lvl1pPr>
          </a:lstStyle>
          <a:p>
            <a:fld id="{BB937B8B-7140-40E8-BED3-6C55C3E8D03E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8E4F40-E7EF-7F48-9FBC-01602E6A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943D68-3FE7-D348-8403-D560C4A8A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ED06222A-5CBA-0B49-871F-EEAD15CA6A46}"/>
              </a:ext>
            </a:extLst>
          </p:cNvPr>
          <p:cNvSpPr txBox="1">
            <a:spLocks/>
          </p:cNvSpPr>
          <p:nvPr userDrawn="1"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65CBF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5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936">
          <p15:clr>
            <a:srgbClr val="FBAE40"/>
          </p15:clr>
        </p15:guide>
        <p15:guide id="2" pos="480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image" Target="../media/image1.jp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image" Target="../media/image6.jpg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image" Target="../media/image6.jpg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2712A1-6345-C940-92B5-6F10D12A4BB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1" name="Freeform 9">
            <a:extLst>
              <a:ext uri="{FF2B5EF4-FFF2-40B4-BE49-F238E27FC236}">
                <a16:creationId xmlns:a16="http://schemas.microsoft.com/office/drawing/2014/main" id="{9844E079-3EBA-6146-BEF0-59FA495549B2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solidFill>
            <a:srgbClr val="255B74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FB2F5AE2-CD99-9E44-865F-D56B4EE8256E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100000">
                <a:srgbClr val="255B74"/>
              </a:gs>
              <a:gs pos="22000">
                <a:srgbClr val="053446"/>
              </a:gs>
            </a:gsLst>
            <a:lin ang="10800000" scaled="1"/>
            <a:tileRect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FCBF262-65F5-400B-BFE5-13ECB74B204B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65CBF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73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rgbClr val="65CBF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07593B-E6BB-C045-9D95-3A677A51062F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0" y="0"/>
            <a:ext cx="51943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A5892A3-6598-9946-BFAB-2669F7042AF7}"/>
              </a:ext>
            </a:extLst>
          </p:cNvPr>
          <p:cNvSpPr/>
          <p:nvPr/>
        </p:nvSpPr>
        <p:spPr>
          <a:xfrm>
            <a:off x="4421" y="0"/>
            <a:ext cx="5185458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A39346B6-6331-E24C-B042-35D45FE6E628}"/>
              </a:ext>
            </a:extLst>
          </p:cNvPr>
          <p:cNvSpPr>
            <a:spLocks/>
          </p:cNvSpPr>
          <p:nvPr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D5DFFF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DBD1FB51-2DD7-6D45-B41F-6F9CF070D72A}"/>
              </a:ext>
            </a:extLst>
          </p:cNvPr>
          <p:cNvSpPr>
            <a:spLocks/>
          </p:cNvSpPr>
          <p:nvPr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7000">
                <a:srgbClr val="E0ECFF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81" y="64241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E9E39B-A50C-4AC3-9375-225E021EA676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416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788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D36FBD5-8711-FF4C-80EC-9608CF61C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788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70607F-EC1F-2145-9FD3-42E83D41B61D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alphaModFix amt="60000"/>
          </a:blip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8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265B34-5576-8945-9C09-BFD5396E40FC}" type="datetime1">
              <a:rPr lang="en-US" smtClean="0"/>
              <a:pPr/>
              <a:t>3/25/19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CD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34C78DD7-70A2-024C-B16F-25B6FC555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BEE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205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667" r:id="rId23"/>
    <p:sldLayoutId id="2147483651" r:id="rId24"/>
    <p:sldLayoutId id="2147483668" r:id="rId25"/>
    <p:sldLayoutId id="2147483669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07593B-E6BB-C045-9D95-3A677A51062F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51943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A5892A3-6598-9946-BFAB-2669F7042AF7}"/>
              </a:ext>
            </a:extLst>
          </p:cNvPr>
          <p:cNvSpPr/>
          <p:nvPr userDrawn="1"/>
        </p:nvSpPr>
        <p:spPr>
          <a:xfrm>
            <a:off x="4421" y="0"/>
            <a:ext cx="5185458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A39346B6-6331-E24C-B042-35D45FE6E628}"/>
              </a:ext>
            </a:extLst>
          </p:cNvPr>
          <p:cNvSpPr>
            <a:spLocks/>
          </p:cNvSpPr>
          <p:nvPr userDrawn="1"/>
        </p:nvSpPr>
        <p:spPr bwMode="auto">
          <a:xfrm>
            <a:off x="-422655" y="541"/>
            <a:ext cx="2070763" cy="6857459"/>
          </a:xfrm>
          <a:custGeom>
            <a:avLst/>
            <a:gdLst>
              <a:gd name="T0" fmla="*/ 417 w 652"/>
              <a:gd name="T1" fmla="*/ 298 h 2160"/>
              <a:gd name="T2" fmla="*/ 566 w 652"/>
              <a:gd name="T3" fmla="*/ 0 h 2160"/>
              <a:gd name="T4" fmla="*/ 126 w 652"/>
              <a:gd name="T5" fmla="*/ 0 h 2160"/>
              <a:gd name="T6" fmla="*/ 126 w 652"/>
              <a:gd name="T7" fmla="*/ 2160 h 2160"/>
              <a:gd name="T8" fmla="*/ 475 w 652"/>
              <a:gd name="T9" fmla="*/ 2160 h 2160"/>
              <a:gd name="T10" fmla="*/ 309 w 652"/>
              <a:gd name="T11" fmla="*/ 1515 h 2160"/>
              <a:gd name="T12" fmla="*/ 595 w 652"/>
              <a:gd name="T13" fmla="*/ 2160 h 2160"/>
              <a:gd name="T14" fmla="*/ 652 w 652"/>
              <a:gd name="T15" fmla="*/ 2160 h 2160"/>
              <a:gd name="T16" fmla="*/ 417 w 652"/>
              <a:gd name="T17" fmla="*/ 298 h 2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2" h="2160">
                <a:moveTo>
                  <a:pt x="417" y="298"/>
                </a:moveTo>
                <a:cubicBezTo>
                  <a:pt x="464" y="189"/>
                  <a:pt x="512" y="94"/>
                  <a:pt x="566" y="0"/>
                </a:cubicBezTo>
                <a:cubicBezTo>
                  <a:pt x="126" y="0"/>
                  <a:pt x="126" y="0"/>
                  <a:pt x="126" y="0"/>
                </a:cubicBezTo>
                <a:cubicBezTo>
                  <a:pt x="126" y="2160"/>
                  <a:pt x="126" y="2160"/>
                  <a:pt x="126" y="2160"/>
                </a:cubicBezTo>
                <a:cubicBezTo>
                  <a:pt x="475" y="2160"/>
                  <a:pt x="475" y="2160"/>
                  <a:pt x="475" y="2160"/>
                </a:cubicBezTo>
                <a:cubicBezTo>
                  <a:pt x="324" y="1797"/>
                  <a:pt x="309" y="1515"/>
                  <a:pt x="309" y="1515"/>
                </a:cubicBezTo>
                <a:cubicBezTo>
                  <a:pt x="372" y="1772"/>
                  <a:pt x="476" y="1986"/>
                  <a:pt x="595" y="2160"/>
                </a:cubicBezTo>
                <a:cubicBezTo>
                  <a:pt x="652" y="2160"/>
                  <a:pt x="652" y="2160"/>
                  <a:pt x="652" y="2160"/>
                </a:cubicBezTo>
                <a:cubicBezTo>
                  <a:pt x="0" y="1268"/>
                  <a:pt x="417" y="298"/>
                  <a:pt x="417" y="298"/>
                </a:cubicBezTo>
                <a:close/>
              </a:path>
            </a:pathLst>
          </a:custGeom>
          <a:gradFill>
            <a:gsLst>
              <a:gs pos="95000">
                <a:srgbClr val="D5DFFF"/>
              </a:gs>
              <a:gs pos="0">
                <a:schemeClr val="bg1"/>
              </a:gs>
            </a:gsLst>
            <a:lin ang="5400000" scaled="1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DBD1FB51-2DD7-6D45-B41F-6F9CF070D72A}"/>
              </a:ext>
            </a:extLst>
          </p:cNvPr>
          <p:cNvSpPr>
            <a:spLocks/>
          </p:cNvSpPr>
          <p:nvPr userDrawn="1"/>
        </p:nvSpPr>
        <p:spPr bwMode="auto">
          <a:xfrm>
            <a:off x="1490927" y="2369"/>
            <a:ext cx="10701073" cy="6857459"/>
          </a:xfrm>
          <a:custGeom>
            <a:avLst/>
            <a:gdLst>
              <a:gd name="T0" fmla="*/ 1146 w 3370"/>
              <a:gd name="T1" fmla="*/ 0 h 2161"/>
              <a:gd name="T2" fmla="*/ 705 w 3370"/>
              <a:gd name="T3" fmla="*/ 1933 h 2161"/>
              <a:gd name="T4" fmla="*/ 511 w 3370"/>
              <a:gd name="T5" fmla="*/ 1 h 2161"/>
              <a:gd name="T6" fmla="*/ 420 w 3370"/>
              <a:gd name="T7" fmla="*/ 1 h 2161"/>
              <a:gd name="T8" fmla="*/ 650 w 3370"/>
              <a:gd name="T9" fmla="*/ 1903 h 2161"/>
              <a:gd name="T10" fmla="*/ 888 w 3370"/>
              <a:gd name="T11" fmla="*/ 2161 h 2161"/>
              <a:gd name="T12" fmla="*/ 3370 w 3370"/>
              <a:gd name="T13" fmla="*/ 2161 h 2161"/>
              <a:gd name="T14" fmla="*/ 3370 w 3370"/>
              <a:gd name="T15" fmla="*/ 0 h 2161"/>
              <a:gd name="T16" fmla="*/ 1146 w 3370"/>
              <a:gd name="T17" fmla="*/ 0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70" h="2161">
                <a:moveTo>
                  <a:pt x="1146" y="0"/>
                </a:moveTo>
                <a:cubicBezTo>
                  <a:pt x="143" y="904"/>
                  <a:pt x="705" y="1933"/>
                  <a:pt x="705" y="1933"/>
                </a:cubicBezTo>
                <a:cubicBezTo>
                  <a:pt x="192" y="1139"/>
                  <a:pt x="296" y="464"/>
                  <a:pt x="511" y="1"/>
                </a:cubicBezTo>
                <a:cubicBezTo>
                  <a:pt x="512" y="0"/>
                  <a:pt x="420" y="1"/>
                  <a:pt x="420" y="1"/>
                </a:cubicBezTo>
                <a:cubicBezTo>
                  <a:pt x="0" y="1063"/>
                  <a:pt x="650" y="1903"/>
                  <a:pt x="650" y="1903"/>
                </a:cubicBezTo>
                <a:cubicBezTo>
                  <a:pt x="729" y="2000"/>
                  <a:pt x="808" y="2085"/>
                  <a:pt x="888" y="2161"/>
                </a:cubicBezTo>
                <a:cubicBezTo>
                  <a:pt x="3370" y="2161"/>
                  <a:pt x="3370" y="2161"/>
                  <a:pt x="3370" y="2161"/>
                </a:cubicBezTo>
                <a:cubicBezTo>
                  <a:pt x="3370" y="0"/>
                  <a:pt x="3370" y="0"/>
                  <a:pt x="3370" y="0"/>
                </a:cubicBezTo>
                <a:lnTo>
                  <a:pt x="1146" y="0"/>
                </a:lnTo>
                <a:close/>
              </a:path>
            </a:pathLst>
          </a:custGeom>
          <a:gradFill flip="none" rotWithShape="1">
            <a:gsLst>
              <a:gs pos="87000">
                <a:srgbClr val="E0ECFF"/>
              </a:gs>
              <a:gs pos="80000">
                <a:srgbClr val="F2F7FA"/>
              </a:gs>
              <a:gs pos="65000">
                <a:schemeClr val="bg1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6A3198-B9B2-E544-8BCC-5966A77B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38" y="1104144"/>
            <a:ext cx="681664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85391-15BF-3B46-8D6C-6D66A10CA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01939" y="2214710"/>
            <a:ext cx="6678104" cy="369332"/>
          </a:xfrm>
          <a:prstGeom prst="rect">
            <a:avLst/>
          </a:prstGeom>
        </p:spPr>
        <p:txBody>
          <a:bodyPr vert="horz" lIns="91440" tIns="45720" rIns="91440" bIns="45720" rtlCol="0">
            <a:spAutoFit/>
          </a:bodyPr>
          <a:lstStyle/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F12F1-512D-4A45-8158-704CFCF65D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481" y="642416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F2246B7-8BFF-4052-AEBF-C7F8C9E0AE96}" type="datetime1">
              <a:rPr lang="en-US" smtClean="0"/>
              <a:t>3/25/19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AE939-C78E-1049-B462-9DFD518C34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2416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7788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D36FBD5-8711-FF4C-80EC-9608CF61C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788C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8C51FE-49D9-314D-9957-ABBF7DDE878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90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  <p:sldLayoutId id="2147483738" r:id="rId18"/>
    <p:sldLayoutId id="2147483739" r:id="rId19"/>
    <p:sldLayoutId id="2147483740" r:id="rId20"/>
    <p:sldLayoutId id="2147483741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2.png"/><Relationship Id="rId4" Type="http://schemas.openxmlformats.org/officeDocument/2006/relationships/image" Target="../media/image2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4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47.tiff"/><Relationship Id="rId4" Type="http://schemas.openxmlformats.org/officeDocument/2006/relationships/image" Target="../media/image4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jpeg"/><Relationship Id="rId5" Type="http://schemas.openxmlformats.org/officeDocument/2006/relationships/image" Target="../media/image51.tiff"/><Relationship Id="rId4" Type="http://schemas.openxmlformats.org/officeDocument/2006/relationships/image" Target="../media/image50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4.jpg"/><Relationship Id="rId5" Type="http://schemas.openxmlformats.org/officeDocument/2006/relationships/image" Target="../media/image63.jpeg"/><Relationship Id="rId4" Type="http://schemas.openxmlformats.org/officeDocument/2006/relationships/image" Target="../media/image6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714821" y="4595622"/>
            <a:ext cx="39884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SPACE STUDIES BOARD</a:t>
            </a:r>
          </a:p>
          <a:p>
            <a:pPr algn="r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Thomas H. Zurbuchen, Ph.D.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Associate Administrator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Science Mission Directorate</a:t>
            </a:r>
          </a:p>
          <a:p>
            <a:pPr algn="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      @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Dr_ThomasZ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  <a:p>
            <a:pPr algn="r"/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Arial Narrow" charset="0"/>
              <a:cs typeface="Arial" panose="020B0604020202020204" pitchFamily="34" charset="0"/>
            </a:endParaRPr>
          </a:p>
          <a:p>
            <a:pPr algn="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March 26, 2019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911" y="5957970"/>
            <a:ext cx="309813" cy="23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3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52501" y="458569"/>
            <a:ext cx="1039368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8FA0D0"/>
                </a:solidFill>
              </a:rPr>
              <a:t>Science Budget Request Summary ($M)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1350" y="1104900"/>
            <a:ext cx="7734337" cy="5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2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5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jpl.nasa.gov/images/insight/20181025/insight-impression-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0766" y="-74428"/>
            <a:ext cx="13112664" cy="745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5870747" y="-5786"/>
            <a:ext cx="10128094" cy="6887714"/>
            <a:chOff x="5870747" y="-5786"/>
            <a:chExt cx="10128094" cy="6887714"/>
          </a:xfrm>
        </p:grpSpPr>
        <p:grpSp>
          <p:nvGrpSpPr>
            <p:cNvPr id="18" name="Group 17"/>
            <p:cNvGrpSpPr/>
            <p:nvPr/>
          </p:nvGrpSpPr>
          <p:grpSpPr>
            <a:xfrm>
              <a:off x="5870747" y="-5786"/>
              <a:ext cx="10128094" cy="6887714"/>
              <a:chOff x="5870747" y="-5786"/>
              <a:chExt cx="10128094" cy="6887714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id="{9531B666-9712-9F4B-BE67-FE035DF54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0747" y="-5786"/>
                <a:ext cx="10128094" cy="6887714"/>
              </a:xfrm>
              <a:custGeom>
                <a:avLst/>
                <a:gdLst>
                  <a:gd name="T0" fmla="*/ 3213 w 3215"/>
                  <a:gd name="T1" fmla="*/ 2189 h 2189"/>
                  <a:gd name="T2" fmla="*/ 660 w 3215"/>
                  <a:gd name="T3" fmla="*/ 2188 h 2189"/>
                  <a:gd name="T4" fmla="*/ 422 w 3215"/>
                  <a:gd name="T5" fmla="*/ 303 h 2189"/>
                  <a:gd name="T6" fmla="*/ 572 w 3215"/>
                  <a:gd name="T7" fmla="*/ 0 h 2189"/>
                  <a:gd name="T8" fmla="*/ 3215 w 3215"/>
                  <a:gd name="T9" fmla="*/ 0 h 2189"/>
                  <a:gd name="T10" fmla="*/ 3213 w 3215"/>
                  <a:gd name="T11" fmla="*/ 2189 h 2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15" h="2189">
                    <a:moveTo>
                      <a:pt x="3213" y="2189"/>
                    </a:moveTo>
                    <a:cubicBezTo>
                      <a:pt x="3213" y="2189"/>
                      <a:pt x="661" y="2189"/>
                      <a:pt x="660" y="2188"/>
                    </a:cubicBezTo>
                    <a:cubicBezTo>
                      <a:pt x="0" y="1285"/>
                      <a:pt x="422" y="303"/>
                      <a:pt x="422" y="303"/>
                    </a:cubicBezTo>
                    <a:cubicBezTo>
                      <a:pt x="469" y="193"/>
                      <a:pt x="518" y="95"/>
                      <a:pt x="572" y="0"/>
                    </a:cubicBezTo>
                    <a:cubicBezTo>
                      <a:pt x="3215" y="0"/>
                      <a:pt x="3215" y="0"/>
                      <a:pt x="3215" y="0"/>
                    </a:cubicBezTo>
                    <a:lnTo>
                      <a:pt x="3213" y="2189"/>
                    </a:lnTo>
                    <a:close/>
                  </a:path>
                </a:pathLst>
              </a:custGeom>
              <a:solidFill>
                <a:srgbClr val="5266A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5E798EB7-D761-F94A-B72C-4EAA418E7CF9}"/>
                  </a:ext>
                </a:extLst>
              </p:cNvPr>
              <p:cNvGrpSpPr/>
              <p:nvPr/>
            </p:nvGrpSpPr>
            <p:grpSpPr>
              <a:xfrm>
                <a:off x="5872614" y="0"/>
                <a:ext cx="5543715" cy="6881927"/>
                <a:chOff x="5872614" y="0"/>
                <a:chExt cx="5543715" cy="6881927"/>
              </a:xfrm>
              <a:solidFill>
                <a:srgbClr val="5C70AC"/>
              </a:solidFill>
            </p:grpSpPr>
            <p:sp>
              <p:nvSpPr>
                <p:cNvPr id="22" name="Freeform 21">
                  <a:extLst>
                    <a:ext uri="{FF2B5EF4-FFF2-40B4-BE49-F238E27FC236}">
                      <a16:creationId xmlns:a16="http://schemas.microsoft.com/office/drawing/2014/main" id="{7166E647-62C1-F44A-8352-55AB37922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23704" y="0"/>
                  <a:ext cx="3192625" cy="6157515"/>
                </a:xfrm>
                <a:custGeom>
                  <a:avLst/>
                  <a:gdLst>
                    <a:gd name="T0" fmla="*/ 374 w 1015"/>
                    <a:gd name="T1" fmla="*/ 0 h 1960"/>
                    <a:gd name="T2" fmla="*/ 568 w 1015"/>
                    <a:gd name="T3" fmla="*/ 1960 h 1960"/>
                    <a:gd name="T4" fmla="*/ 1015 w 1015"/>
                    <a:gd name="T5" fmla="*/ 3 h 1960"/>
                    <a:gd name="T6" fmla="*/ 374 w 1015"/>
                    <a:gd name="T7" fmla="*/ 0 h 1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15" h="1960">
                      <a:moveTo>
                        <a:pt x="374" y="0"/>
                      </a:moveTo>
                      <a:cubicBezTo>
                        <a:pt x="155" y="468"/>
                        <a:pt x="47" y="1154"/>
                        <a:pt x="568" y="1960"/>
                      </a:cubicBezTo>
                      <a:cubicBezTo>
                        <a:pt x="568" y="1960"/>
                        <a:pt x="0" y="917"/>
                        <a:pt x="1015" y="3"/>
                      </a:cubicBezTo>
                      <a:lnTo>
                        <a:pt x="37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ajor"/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>
                    <a:defRPr>
                      <a:latin typeface="+mj-lt"/>
                      <a:ea typeface="+mj-ea"/>
                      <a:cs typeface="+mj-cs"/>
                    </a:defRPr>
                  </a:lvl1pPr>
                  <a:lvl2pPr>
                    <a:defRPr>
                      <a:latin typeface="+mj-lt"/>
                      <a:ea typeface="+mj-ea"/>
                      <a:cs typeface="+mj-cs"/>
                    </a:defRPr>
                  </a:lvl2pPr>
                  <a:lvl3pPr>
                    <a:defRPr>
                      <a:latin typeface="+mj-lt"/>
                      <a:ea typeface="+mj-ea"/>
                      <a:cs typeface="+mj-cs"/>
                    </a:defRPr>
                  </a:lvl3pPr>
                  <a:lvl4pPr>
                    <a:defRPr>
                      <a:latin typeface="+mj-lt"/>
                      <a:ea typeface="+mj-ea"/>
                      <a:cs typeface="+mj-cs"/>
                    </a:defRPr>
                  </a:lvl4pPr>
                  <a:lvl5pPr>
                    <a:defRPr>
                      <a:latin typeface="+mj-lt"/>
                      <a:ea typeface="+mj-ea"/>
                      <a:cs typeface="+mj-cs"/>
                    </a:defRPr>
                  </a:lvl5pPr>
                  <a:lvl6pPr>
                    <a:defRPr>
                      <a:latin typeface="+mj-lt"/>
                      <a:ea typeface="+mj-ea"/>
                      <a:cs typeface="+mj-cs"/>
                    </a:defRPr>
                  </a:lvl6pPr>
                  <a:lvl7pPr>
                    <a:defRPr>
                      <a:latin typeface="+mj-lt"/>
                      <a:ea typeface="+mj-ea"/>
                      <a:cs typeface="+mj-cs"/>
                    </a:defRPr>
                  </a:lvl7pPr>
                  <a:lvl8pPr>
                    <a:defRPr>
                      <a:latin typeface="+mj-lt"/>
                      <a:ea typeface="+mj-ea"/>
                      <a:cs typeface="+mj-cs"/>
                    </a:defRPr>
                  </a:lvl8pPr>
                  <a:lvl9pPr>
                    <a:defRPr>
                      <a:latin typeface="+mj-lt"/>
                      <a:ea typeface="+mj-ea"/>
                      <a:cs typeface="+mj-cs"/>
                    </a:defRPr>
                  </a:lvl9pPr>
                </a:lstStyle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C41267BE-92E9-B64A-9F19-352F4CF6F5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72614" y="6506"/>
                  <a:ext cx="4719532" cy="6875421"/>
                </a:xfrm>
                <a:custGeom>
                  <a:avLst/>
                  <a:gdLst>
                    <a:gd name="T0" fmla="*/ 1501 w 1501"/>
                    <a:gd name="T1" fmla="*/ 2188 h 2189"/>
                    <a:gd name="T2" fmla="*/ 1261 w 1501"/>
                    <a:gd name="T3" fmla="*/ 1927 h 2189"/>
                    <a:gd name="T4" fmla="*/ 1028 w 1501"/>
                    <a:gd name="T5" fmla="*/ 0 h 2189"/>
                    <a:gd name="T6" fmla="*/ 572 w 1501"/>
                    <a:gd name="T7" fmla="*/ 0 h 2189"/>
                    <a:gd name="T8" fmla="*/ 422 w 1501"/>
                    <a:gd name="T9" fmla="*/ 303 h 2189"/>
                    <a:gd name="T10" fmla="*/ 660 w 1501"/>
                    <a:gd name="T11" fmla="*/ 2188 h 2189"/>
                    <a:gd name="T12" fmla="*/ 1501 w 1501"/>
                    <a:gd name="T13" fmla="*/ 2188 h 2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1" h="2189">
                      <a:moveTo>
                        <a:pt x="1501" y="2188"/>
                      </a:moveTo>
                      <a:cubicBezTo>
                        <a:pt x="1421" y="2112"/>
                        <a:pt x="1341" y="2025"/>
                        <a:pt x="1261" y="1927"/>
                      </a:cubicBezTo>
                      <a:cubicBezTo>
                        <a:pt x="1261" y="1927"/>
                        <a:pt x="603" y="1075"/>
                        <a:pt x="1028" y="0"/>
                      </a:cubicBezTo>
                      <a:cubicBezTo>
                        <a:pt x="572" y="0"/>
                        <a:pt x="572" y="0"/>
                        <a:pt x="572" y="0"/>
                      </a:cubicBezTo>
                      <a:cubicBezTo>
                        <a:pt x="518" y="95"/>
                        <a:pt x="469" y="193"/>
                        <a:pt x="422" y="303"/>
                      </a:cubicBezTo>
                      <a:cubicBezTo>
                        <a:pt x="422" y="303"/>
                        <a:pt x="0" y="1285"/>
                        <a:pt x="660" y="2188"/>
                      </a:cubicBezTo>
                      <a:cubicBezTo>
                        <a:pt x="661" y="2189"/>
                        <a:pt x="1501" y="2188"/>
                        <a:pt x="1501" y="21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ajor"/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>
                    <a:defRPr>
                      <a:latin typeface="+mj-lt"/>
                      <a:ea typeface="+mj-ea"/>
                      <a:cs typeface="+mj-cs"/>
                    </a:defRPr>
                  </a:lvl1pPr>
                  <a:lvl2pPr>
                    <a:defRPr>
                      <a:latin typeface="+mj-lt"/>
                      <a:ea typeface="+mj-ea"/>
                      <a:cs typeface="+mj-cs"/>
                    </a:defRPr>
                  </a:lvl2pPr>
                  <a:lvl3pPr>
                    <a:defRPr>
                      <a:latin typeface="+mj-lt"/>
                      <a:ea typeface="+mj-ea"/>
                      <a:cs typeface="+mj-cs"/>
                    </a:defRPr>
                  </a:lvl3pPr>
                  <a:lvl4pPr>
                    <a:defRPr>
                      <a:latin typeface="+mj-lt"/>
                      <a:ea typeface="+mj-ea"/>
                      <a:cs typeface="+mj-cs"/>
                    </a:defRPr>
                  </a:lvl4pPr>
                  <a:lvl5pPr>
                    <a:defRPr>
                      <a:latin typeface="+mj-lt"/>
                      <a:ea typeface="+mj-ea"/>
                      <a:cs typeface="+mj-cs"/>
                    </a:defRPr>
                  </a:lvl5pPr>
                  <a:lvl6pPr>
                    <a:defRPr>
                      <a:latin typeface="+mj-lt"/>
                      <a:ea typeface="+mj-ea"/>
                      <a:cs typeface="+mj-cs"/>
                    </a:defRPr>
                  </a:lvl6pPr>
                  <a:lvl7pPr>
                    <a:defRPr>
                      <a:latin typeface="+mj-lt"/>
                      <a:ea typeface="+mj-ea"/>
                      <a:cs typeface="+mj-cs"/>
                    </a:defRPr>
                  </a:lvl7pPr>
                  <a:lvl8pPr>
                    <a:defRPr>
                      <a:latin typeface="+mj-lt"/>
                      <a:ea typeface="+mj-ea"/>
                      <a:cs typeface="+mj-cs"/>
                    </a:defRPr>
                  </a:lvl8pPr>
                  <a:lvl9pPr>
                    <a:defRPr>
                      <a:latin typeface="+mj-lt"/>
                      <a:ea typeface="+mj-ea"/>
                      <a:cs typeface="+mj-cs"/>
                    </a:defRPr>
                  </a:lvl9pPr>
                </a:lstStyle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FC19CF1-0F37-AE46-B9E4-12A76731D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2958" y="4827977"/>
              <a:ext cx="910939" cy="2053951"/>
            </a:xfrm>
            <a:custGeom>
              <a:avLst/>
              <a:gdLst>
                <a:gd name="T0" fmla="*/ 290 w 290"/>
                <a:gd name="T1" fmla="*/ 653 h 654"/>
                <a:gd name="T2" fmla="*/ 0 w 290"/>
                <a:gd name="T3" fmla="*/ 0 h 654"/>
                <a:gd name="T4" fmla="*/ 168 w 290"/>
                <a:gd name="T5" fmla="*/ 654 h 654"/>
                <a:gd name="T6" fmla="*/ 290 w 290"/>
                <a:gd name="T7" fmla="*/ 653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654">
                  <a:moveTo>
                    <a:pt x="290" y="653"/>
                  </a:moveTo>
                  <a:cubicBezTo>
                    <a:pt x="170" y="477"/>
                    <a:pt x="64" y="261"/>
                    <a:pt x="0" y="0"/>
                  </a:cubicBezTo>
                  <a:cubicBezTo>
                    <a:pt x="0" y="0"/>
                    <a:pt x="15" y="286"/>
                    <a:pt x="168" y="654"/>
                  </a:cubicBezTo>
                  <a:lnTo>
                    <a:pt x="290" y="653"/>
                  </a:lnTo>
                  <a:close/>
                </a:path>
              </a:pathLst>
            </a:custGeom>
            <a:solidFill>
              <a:srgbClr val="5C70AC">
                <a:alpha val="76000"/>
              </a:srgbClr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4D0D54C-11C5-CD43-B854-F249188377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90" b="183"/>
          <a:stretch/>
        </p:blipFill>
        <p:spPr>
          <a:xfrm>
            <a:off x="7620000" y="1478372"/>
            <a:ext cx="3952661" cy="24334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91004C-09CA-F541-877A-92D18C0D7EAF}"/>
              </a:ext>
            </a:extLst>
          </p:cNvPr>
          <p:cNvSpPr txBox="1"/>
          <p:nvPr/>
        </p:nvSpPr>
        <p:spPr>
          <a:xfrm>
            <a:off x="8454329" y="399057"/>
            <a:ext cx="2594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2C4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  <a:p>
            <a:r>
              <a:rPr lang="en-US" sz="2000" b="1" dirty="0">
                <a:solidFill>
                  <a:srgbClr val="E2C4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9968D9-484A-9F49-8333-3C417E17E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391274"/>
            <a:ext cx="772633" cy="77263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5740" y="5433280"/>
            <a:ext cx="3373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InSight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Taking the ‘Vital Signs’ of Mars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579753" y="4203153"/>
            <a:ext cx="3842489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srgbClr val="CFD9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Dec. 19, 2018</a:t>
            </a:r>
            <a:r>
              <a:rPr lang="en-US" sz="1600" i="1" dirty="0">
                <a:solidFill>
                  <a:srgbClr val="CFD9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kumimoji="0" lang="en-US" sz="1600" i="1" u="none" strike="noStrike" kern="1200" cap="none" spc="0" normalizeH="0" baseline="0" noProof="0" dirty="0" err="1">
                <a:ln>
                  <a:noFill/>
                </a:ln>
                <a:solidFill>
                  <a:srgbClr val="CFD9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InSight</a:t>
            </a:r>
            <a:r>
              <a:rPr kumimoji="0" lang="en-US" sz="1600" i="1" u="none" strike="noStrike" kern="1200" cap="none" spc="0" normalizeH="0" baseline="0" noProof="0" dirty="0">
                <a:ln>
                  <a:noFill/>
                </a:ln>
                <a:solidFill>
                  <a:srgbClr val="CFD9E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seismometer on </a:t>
            </a:r>
            <a:r>
              <a:rPr lang="en-US" sz="1600" i="1" dirty="0">
                <a:solidFill>
                  <a:srgbClr val="CFD9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Martian surface – first time a spacecraft robotically placed a seismometer onto surface of another planet</a:t>
            </a:r>
            <a:endParaRPr kumimoji="0" lang="en-US" sz="1600" i="1" u="none" strike="noStrike" kern="1200" cap="none" spc="0" normalizeH="0" baseline="0" noProof="0" dirty="0">
              <a:ln>
                <a:noFill/>
              </a:ln>
              <a:solidFill>
                <a:srgbClr val="CFD9E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05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33E51DF-4080-9B48-8A63-1683A5433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"/>
            <a:ext cx="12192000" cy="68580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870747" y="-5786"/>
            <a:ext cx="10128094" cy="6887714"/>
            <a:chOff x="5870747" y="-5786"/>
            <a:chExt cx="10128094" cy="6887714"/>
          </a:xfrm>
        </p:grpSpPr>
        <p:grpSp>
          <p:nvGrpSpPr>
            <p:cNvPr id="30" name="Group 29"/>
            <p:cNvGrpSpPr/>
            <p:nvPr/>
          </p:nvGrpSpPr>
          <p:grpSpPr>
            <a:xfrm>
              <a:off x="5870747" y="-5786"/>
              <a:ext cx="10128094" cy="6887714"/>
              <a:chOff x="5870747" y="-5786"/>
              <a:chExt cx="10128094" cy="6887714"/>
            </a:xfrm>
          </p:grpSpPr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9531B666-9712-9F4B-BE67-FE035DF54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0747" y="-5786"/>
                <a:ext cx="10128094" cy="6887714"/>
              </a:xfrm>
              <a:custGeom>
                <a:avLst/>
                <a:gdLst>
                  <a:gd name="T0" fmla="*/ 3213 w 3215"/>
                  <a:gd name="T1" fmla="*/ 2189 h 2189"/>
                  <a:gd name="T2" fmla="*/ 660 w 3215"/>
                  <a:gd name="T3" fmla="*/ 2188 h 2189"/>
                  <a:gd name="T4" fmla="*/ 422 w 3215"/>
                  <a:gd name="T5" fmla="*/ 303 h 2189"/>
                  <a:gd name="T6" fmla="*/ 572 w 3215"/>
                  <a:gd name="T7" fmla="*/ 0 h 2189"/>
                  <a:gd name="T8" fmla="*/ 3215 w 3215"/>
                  <a:gd name="T9" fmla="*/ 0 h 2189"/>
                  <a:gd name="T10" fmla="*/ 3213 w 3215"/>
                  <a:gd name="T11" fmla="*/ 2189 h 2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15" h="2189">
                    <a:moveTo>
                      <a:pt x="3213" y="2189"/>
                    </a:moveTo>
                    <a:cubicBezTo>
                      <a:pt x="3213" y="2189"/>
                      <a:pt x="661" y="2189"/>
                      <a:pt x="660" y="2188"/>
                    </a:cubicBezTo>
                    <a:cubicBezTo>
                      <a:pt x="0" y="1285"/>
                      <a:pt x="422" y="303"/>
                      <a:pt x="422" y="303"/>
                    </a:cubicBezTo>
                    <a:cubicBezTo>
                      <a:pt x="469" y="193"/>
                      <a:pt x="518" y="95"/>
                      <a:pt x="572" y="0"/>
                    </a:cubicBezTo>
                    <a:cubicBezTo>
                      <a:pt x="3215" y="0"/>
                      <a:pt x="3215" y="0"/>
                      <a:pt x="3215" y="0"/>
                    </a:cubicBezTo>
                    <a:lnTo>
                      <a:pt x="3213" y="2189"/>
                    </a:lnTo>
                    <a:close/>
                  </a:path>
                </a:pathLst>
              </a:custGeom>
              <a:solidFill>
                <a:srgbClr val="5266A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E798EB7-D761-F94A-B72C-4EAA418E7CF9}"/>
                  </a:ext>
                </a:extLst>
              </p:cNvPr>
              <p:cNvGrpSpPr/>
              <p:nvPr/>
            </p:nvGrpSpPr>
            <p:grpSpPr>
              <a:xfrm>
                <a:off x="5872614" y="0"/>
                <a:ext cx="5543715" cy="6881927"/>
                <a:chOff x="5872614" y="0"/>
                <a:chExt cx="5543715" cy="6881927"/>
              </a:xfrm>
              <a:solidFill>
                <a:srgbClr val="5C70AC"/>
              </a:solidFill>
            </p:grpSpPr>
            <p:sp>
              <p:nvSpPr>
                <p:cNvPr id="34" name="Freeform 33">
                  <a:extLst>
                    <a:ext uri="{FF2B5EF4-FFF2-40B4-BE49-F238E27FC236}">
                      <a16:creationId xmlns:a16="http://schemas.microsoft.com/office/drawing/2014/main" id="{7166E647-62C1-F44A-8352-55AB37922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23704" y="0"/>
                  <a:ext cx="3192625" cy="6157515"/>
                </a:xfrm>
                <a:custGeom>
                  <a:avLst/>
                  <a:gdLst>
                    <a:gd name="T0" fmla="*/ 374 w 1015"/>
                    <a:gd name="T1" fmla="*/ 0 h 1960"/>
                    <a:gd name="T2" fmla="*/ 568 w 1015"/>
                    <a:gd name="T3" fmla="*/ 1960 h 1960"/>
                    <a:gd name="T4" fmla="*/ 1015 w 1015"/>
                    <a:gd name="T5" fmla="*/ 3 h 1960"/>
                    <a:gd name="T6" fmla="*/ 374 w 1015"/>
                    <a:gd name="T7" fmla="*/ 0 h 1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15" h="1960">
                      <a:moveTo>
                        <a:pt x="374" y="0"/>
                      </a:moveTo>
                      <a:cubicBezTo>
                        <a:pt x="155" y="468"/>
                        <a:pt x="47" y="1154"/>
                        <a:pt x="568" y="1960"/>
                      </a:cubicBezTo>
                      <a:cubicBezTo>
                        <a:pt x="568" y="1960"/>
                        <a:pt x="0" y="917"/>
                        <a:pt x="1015" y="3"/>
                      </a:cubicBezTo>
                      <a:lnTo>
                        <a:pt x="37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ajor"/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>
                    <a:defRPr>
                      <a:latin typeface="+mj-lt"/>
                      <a:ea typeface="+mj-ea"/>
                      <a:cs typeface="+mj-cs"/>
                    </a:defRPr>
                  </a:lvl1pPr>
                  <a:lvl2pPr>
                    <a:defRPr>
                      <a:latin typeface="+mj-lt"/>
                      <a:ea typeface="+mj-ea"/>
                      <a:cs typeface="+mj-cs"/>
                    </a:defRPr>
                  </a:lvl2pPr>
                  <a:lvl3pPr>
                    <a:defRPr>
                      <a:latin typeface="+mj-lt"/>
                      <a:ea typeface="+mj-ea"/>
                      <a:cs typeface="+mj-cs"/>
                    </a:defRPr>
                  </a:lvl3pPr>
                  <a:lvl4pPr>
                    <a:defRPr>
                      <a:latin typeface="+mj-lt"/>
                      <a:ea typeface="+mj-ea"/>
                      <a:cs typeface="+mj-cs"/>
                    </a:defRPr>
                  </a:lvl4pPr>
                  <a:lvl5pPr>
                    <a:defRPr>
                      <a:latin typeface="+mj-lt"/>
                      <a:ea typeface="+mj-ea"/>
                      <a:cs typeface="+mj-cs"/>
                    </a:defRPr>
                  </a:lvl5pPr>
                  <a:lvl6pPr>
                    <a:defRPr>
                      <a:latin typeface="+mj-lt"/>
                      <a:ea typeface="+mj-ea"/>
                      <a:cs typeface="+mj-cs"/>
                    </a:defRPr>
                  </a:lvl6pPr>
                  <a:lvl7pPr>
                    <a:defRPr>
                      <a:latin typeface="+mj-lt"/>
                      <a:ea typeface="+mj-ea"/>
                      <a:cs typeface="+mj-cs"/>
                    </a:defRPr>
                  </a:lvl7pPr>
                  <a:lvl8pPr>
                    <a:defRPr>
                      <a:latin typeface="+mj-lt"/>
                      <a:ea typeface="+mj-ea"/>
                      <a:cs typeface="+mj-cs"/>
                    </a:defRPr>
                  </a:lvl8pPr>
                  <a:lvl9pPr>
                    <a:defRPr>
                      <a:latin typeface="+mj-lt"/>
                      <a:ea typeface="+mj-ea"/>
                      <a:cs typeface="+mj-cs"/>
                    </a:defRPr>
                  </a:lvl9pPr>
                </a:lstStyle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C41267BE-92E9-B64A-9F19-352F4CF6F5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72614" y="6506"/>
                  <a:ext cx="4719532" cy="6875421"/>
                </a:xfrm>
                <a:custGeom>
                  <a:avLst/>
                  <a:gdLst>
                    <a:gd name="T0" fmla="*/ 1501 w 1501"/>
                    <a:gd name="T1" fmla="*/ 2188 h 2189"/>
                    <a:gd name="T2" fmla="*/ 1261 w 1501"/>
                    <a:gd name="T3" fmla="*/ 1927 h 2189"/>
                    <a:gd name="T4" fmla="*/ 1028 w 1501"/>
                    <a:gd name="T5" fmla="*/ 0 h 2189"/>
                    <a:gd name="T6" fmla="*/ 572 w 1501"/>
                    <a:gd name="T7" fmla="*/ 0 h 2189"/>
                    <a:gd name="T8" fmla="*/ 422 w 1501"/>
                    <a:gd name="T9" fmla="*/ 303 h 2189"/>
                    <a:gd name="T10" fmla="*/ 660 w 1501"/>
                    <a:gd name="T11" fmla="*/ 2188 h 2189"/>
                    <a:gd name="T12" fmla="*/ 1501 w 1501"/>
                    <a:gd name="T13" fmla="*/ 2188 h 2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1" h="2189">
                      <a:moveTo>
                        <a:pt x="1501" y="2188"/>
                      </a:moveTo>
                      <a:cubicBezTo>
                        <a:pt x="1421" y="2112"/>
                        <a:pt x="1341" y="2025"/>
                        <a:pt x="1261" y="1927"/>
                      </a:cubicBezTo>
                      <a:cubicBezTo>
                        <a:pt x="1261" y="1927"/>
                        <a:pt x="603" y="1075"/>
                        <a:pt x="1028" y="0"/>
                      </a:cubicBezTo>
                      <a:cubicBezTo>
                        <a:pt x="572" y="0"/>
                        <a:pt x="572" y="0"/>
                        <a:pt x="572" y="0"/>
                      </a:cubicBezTo>
                      <a:cubicBezTo>
                        <a:pt x="518" y="95"/>
                        <a:pt x="469" y="193"/>
                        <a:pt x="422" y="303"/>
                      </a:cubicBezTo>
                      <a:cubicBezTo>
                        <a:pt x="422" y="303"/>
                        <a:pt x="0" y="1285"/>
                        <a:pt x="660" y="2188"/>
                      </a:cubicBezTo>
                      <a:cubicBezTo>
                        <a:pt x="661" y="2189"/>
                        <a:pt x="1501" y="2188"/>
                        <a:pt x="1501" y="21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ajor"/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>
                    <a:defRPr>
                      <a:latin typeface="+mj-lt"/>
                      <a:ea typeface="+mj-ea"/>
                      <a:cs typeface="+mj-cs"/>
                    </a:defRPr>
                  </a:lvl1pPr>
                  <a:lvl2pPr>
                    <a:defRPr>
                      <a:latin typeface="+mj-lt"/>
                      <a:ea typeface="+mj-ea"/>
                      <a:cs typeface="+mj-cs"/>
                    </a:defRPr>
                  </a:lvl2pPr>
                  <a:lvl3pPr>
                    <a:defRPr>
                      <a:latin typeface="+mj-lt"/>
                      <a:ea typeface="+mj-ea"/>
                      <a:cs typeface="+mj-cs"/>
                    </a:defRPr>
                  </a:lvl3pPr>
                  <a:lvl4pPr>
                    <a:defRPr>
                      <a:latin typeface="+mj-lt"/>
                      <a:ea typeface="+mj-ea"/>
                      <a:cs typeface="+mj-cs"/>
                    </a:defRPr>
                  </a:lvl4pPr>
                  <a:lvl5pPr>
                    <a:defRPr>
                      <a:latin typeface="+mj-lt"/>
                      <a:ea typeface="+mj-ea"/>
                      <a:cs typeface="+mj-cs"/>
                    </a:defRPr>
                  </a:lvl5pPr>
                  <a:lvl6pPr>
                    <a:defRPr>
                      <a:latin typeface="+mj-lt"/>
                      <a:ea typeface="+mj-ea"/>
                      <a:cs typeface="+mj-cs"/>
                    </a:defRPr>
                  </a:lvl6pPr>
                  <a:lvl7pPr>
                    <a:defRPr>
                      <a:latin typeface="+mj-lt"/>
                      <a:ea typeface="+mj-ea"/>
                      <a:cs typeface="+mj-cs"/>
                    </a:defRPr>
                  </a:lvl7pPr>
                  <a:lvl8pPr>
                    <a:defRPr>
                      <a:latin typeface="+mj-lt"/>
                      <a:ea typeface="+mj-ea"/>
                      <a:cs typeface="+mj-cs"/>
                    </a:defRPr>
                  </a:lvl8pPr>
                  <a:lvl9pPr>
                    <a:defRPr>
                      <a:latin typeface="+mj-lt"/>
                      <a:ea typeface="+mj-ea"/>
                      <a:cs typeface="+mj-cs"/>
                    </a:defRPr>
                  </a:lvl9pPr>
                </a:lstStyle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FC19CF1-0F37-AE46-B9E4-12A76731D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2958" y="4827977"/>
              <a:ext cx="910939" cy="2053951"/>
            </a:xfrm>
            <a:custGeom>
              <a:avLst/>
              <a:gdLst>
                <a:gd name="T0" fmla="*/ 290 w 290"/>
                <a:gd name="T1" fmla="*/ 653 h 654"/>
                <a:gd name="T2" fmla="*/ 0 w 290"/>
                <a:gd name="T3" fmla="*/ 0 h 654"/>
                <a:gd name="T4" fmla="*/ 168 w 290"/>
                <a:gd name="T5" fmla="*/ 654 h 654"/>
                <a:gd name="T6" fmla="*/ 290 w 290"/>
                <a:gd name="T7" fmla="*/ 653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654">
                  <a:moveTo>
                    <a:pt x="290" y="653"/>
                  </a:moveTo>
                  <a:cubicBezTo>
                    <a:pt x="170" y="477"/>
                    <a:pt x="64" y="261"/>
                    <a:pt x="0" y="0"/>
                  </a:cubicBezTo>
                  <a:cubicBezTo>
                    <a:pt x="0" y="0"/>
                    <a:pt x="15" y="286"/>
                    <a:pt x="168" y="654"/>
                  </a:cubicBezTo>
                  <a:lnTo>
                    <a:pt x="290" y="653"/>
                  </a:lnTo>
                  <a:close/>
                </a:path>
              </a:pathLst>
            </a:custGeom>
            <a:solidFill>
              <a:srgbClr val="5C70AC">
                <a:alpha val="76000"/>
              </a:srgbClr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7527914" y="3964040"/>
            <a:ext cx="4256544" cy="584775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FD9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Nov. 26, 2018 - </a:t>
            </a:r>
            <a:r>
              <a:rPr lang="en-US" sz="1600" i="1" dirty="0" err="1">
                <a:solidFill>
                  <a:srgbClr val="CFD9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</a:t>
            </a:r>
            <a:r>
              <a:rPr lang="en-US" sz="1600" i="1" dirty="0">
                <a:solidFill>
                  <a:srgbClr val="CFD9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image of Mars from about 4,700 miles away during its flyby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9F78133-D65D-9049-945E-B745D4D647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905" y="1471863"/>
            <a:ext cx="3928396" cy="22097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C585C4-BBA5-9048-AB54-08631258C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391274"/>
            <a:ext cx="772633" cy="7726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9E98C6C-F1A4-4C41-A4F4-996E2C80A21D}"/>
              </a:ext>
            </a:extLst>
          </p:cNvPr>
          <p:cNvSpPr txBox="1"/>
          <p:nvPr/>
        </p:nvSpPr>
        <p:spPr>
          <a:xfrm>
            <a:off x="8454329" y="399057"/>
            <a:ext cx="2594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2C4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  <a:p>
            <a:r>
              <a:rPr lang="en-US" sz="2000" b="1" dirty="0">
                <a:solidFill>
                  <a:srgbClr val="E2C4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1C907098-C6B8-434A-9C48-31DC3BCE021D}"/>
              </a:ext>
            </a:extLst>
          </p:cNvPr>
          <p:cNvSpPr txBox="1">
            <a:spLocks/>
          </p:cNvSpPr>
          <p:nvPr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BEE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F205F9C2-98D5-6F4C-B7D0-494120658BDE}"/>
              </a:ext>
            </a:extLst>
          </p:cNvPr>
          <p:cNvSpPr txBox="1">
            <a:spLocks/>
          </p:cNvSpPr>
          <p:nvPr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BEE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65740" y="1256083"/>
            <a:ext cx="1813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</a:t>
            </a:r>
            <a:endParaRPr lang="en-US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Mars Cube One</a:t>
            </a:r>
          </a:p>
        </p:txBody>
      </p:sp>
    </p:spTree>
    <p:extLst>
      <p:ext uri="{BB962C8B-B14F-4D97-AF65-F5344CB8AC3E}">
        <p14:creationId xmlns:p14="http://schemas.microsoft.com/office/powerpoint/2010/main" val="256127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5870747" y="-5786"/>
            <a:ext cx="10128094" cy="6887714"/>
            <a:chOff x="5870747" y="-5786"/>
            <a:chExt cx="10128094" cy="6887714"/>
          </a:xfrm>
        </p:grpSpPr>
        <p:grpSp>
          <p:nvGrpSpPr>
            <p:cNvPr id="31" name="Group 30"/>
            <p:cNvGrpSpPr/>
            <p:nvPr/>
          </p:nvGrpSpPr>
          <p:grpSpPr>
            <a:xfrm>
              <a:off x="5870747" y="-5786"/>
              <a:ext cx="10128094" cy="6887714"/>
              <a:chOff x="5870747" y="-5786"/>
              <a:chExt cx="10128094" cy="6887714"/>
            </a:xfrm>
          </p:grpSpPr>
          <p:sp>
            <p:nvSpPr>
              <p:cNvPr id="33" name="Freeform 11">
                <a:extLst>
                  <a:ext uri="{FF2B5EF4-FFF2-40B4-BE49-F238E27FC236}">
                    <a16:creationId xmlns:a16="http://schemas.microsoft.com/office/drawing/2014/main" id="{9531B666-9712-9F4B-BE67-FE035DF54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0747" y="-5786"/>
                <a:ext cx="10128094" cy="6887714"/>
              </a:xfrm>
              <a:custGeom>
                <a:avLst/>
                <a:gdLst>
                  <a:gd name="T0" fmla="*/ 3213 w 3215"/>
                  <a:gd name="T1" fmla="*/ 2189 h 2189"/>
                  <a:gd name="T2" fmla="*/ 660 w 3215"/>
                  <a:gd name="T3" fmla="*/ 2188 h 2189"/>
                  <a:gd name="T4" fmla="*/ 422 w 3215"/>
                  <a:gd name="T5" fmla="*/ 303 h 2189"/>
                  <a:gd name="T6" fmla="*/ 572 w 3215"/>
                  <a:gd name="T7" fmla="*/ 0 h 2189"/>
                  <a:gd name="T8" fmla="*/ 3215 w 3215"/>
                  <a:gd name="T9" fmla="*/ 0 h 2189"/>
                  <a:gd name="T10" fmla="*/ 3213 w 3215"/>
                  <a:gd name="T11" fmla="*/ 2189 h 2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15" h="2189">
                    <a:moveTo>
                      <a:pt x="3213" y="2189"/>
                    </a:moveTo>
                    <a:cubicBezTo>
                      <a:pt x="3213" y="2189"/>
                      <a:pt x="661" y="2189"/>
                      <a:pt x="660" y="2188"/>
                    </a:cubicBezTo>
                    <a:cubicBezTo>
                      <a:pt x="0" y="1285"/>
                      <a:pt x="422" y="303"/>
                      <a:pt x="422" y="303"/>
                    </a:cubicBezTo>
                    <a:cubicBezTo>
                      <a:pt x="469" y="193"/>
                      <a:pt x="518" y="95"/>
                      <a:pt x="572" y="0"/>
                    </a:cubicBezTo>
                    <a:cubicBezTo>
                      <a:pt x="3215" y="0"/>
                      <a:pt x="3215" y="0"/>
                      <a:pt x="3215" y="0"/>
                    </a:cubicBezTo>
                    <a:lnTo>
                      <a:pt x="3213" y="2189"/>
                    </a:lnTo>
                    <a:close/>
                  </a:path>
                </a:pathLst>
              </a:custGeom>
              <a:solidFill>
                <a:srgbClr val="5266A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5E798EB7-D761-F94A-B72C-4EAA418E7CF9}"/>
                  </a:ext>
                </a:extLst>
              </p:cNvPr>
              <p:cNvGrpSpPr/>
              <p:nvPr/>
            </p:nvGrpSpPr>
            <p:grpSpPr>
              <a:xfrm>
                <a:off x="5872614" y="0"/>
                <a:ext cx="5543715" cy="6881927"/>
                <a:chOff x="5872614" y="0"/>
                <a:chExt cx="5543715" cy="6881927"/>
              </a:xfrm>
              <a:solidFill>
                <a:srgbClr val="5C70AC"/>
              </a:solidFill>
            </p:grpSpPr>
            <p:sp>
              <p:nvSpPr>
                <p:cNvPr id="35" name="Freeform 34">
                  <a:extLst>
                    <a:ext uri="{FF2B5EF4-FFF2-40B4-BE49-F238E27FC236}">
                      <a16:creationId xmlns:a16="http://schemas.microsoft.com/office/drawing/2014/main" id="{7166E647-62C1-F44A-8352-55AB37922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23704" y="0"/>
                  <a:ext cx="3192625" cy="6157515"/>
                </a:xfrm>
                <a:custGeom>
                  <a:avLst/>
                  <a:gdLst>
                    <a:gd name="T0" fmla="*/ 374 w 1015"/>
                    <a:gd name="T1" fmla="*/ 0 h 1960"/>
                    <a:gd name="T2" fmla="*/ 568 w 1015"/>
                    <a:gd name="T3" fmla="*/ 1960 h 1960"/>
                    <a:gd name="T4" fmla="*/ 1015 w 1015"/>
                    <a:gd name="T5" fmla="*/ 3 h 1960"/>
                    <a:gd name="T6" fmla="*/ 374 w 1015"/>
                    <a:gd name="T7" fmla="*/ 0 h 1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15" h="1960">
                      <a:moveTo>
                        <a:pt x="374" y="0"/>
                      </a:moveTo>
                      <a:cubicBezTo>
                        <a:pt x="155" y="468"/>
                        <a:pt x="47" y="1154"/>
                        <a:pt x="568" y="1960"/>
                      </a:cubicBezTo>
                      <a:cubicBezTo>
                        <a:pt x="568" y="1960"/>
                        <a:pt x="0" y="917"/>
                        <a:pt x="1015" y="3"/>
                      </a:cubicBezTo>
                      <a:lnTo>
                        <a:pt x="37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ajor"/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>
                    <a:defRPr>
                      <a:latin typeface="+mj-lt"/>
                      <a:ea typeface="+mj-ea"/>
                      <a:cs typeface="+mj-cs"/>
                    </a:defRPr>
                  </a:lvl1pPr>
                  <a:lvl2pPr>
                    <a:defRPr>
                      <a:latin typeface="+mj-lt"/>
                      <a:ea typeface="+mj-ea"/>
                      <a:cs typeface="+mj-cs"/>
                    </a:defRPr>
                  </a:lvl2pPr>
                  <a:lvl3pPr>
                    <a:defRPr>
                      <a:latin typeface="+mj-lt"/>
                      <a:ea typeface="+mj-ea"/>
                      <a:cs typeface="+mj-cs"/>
                    </a:defRPr>
                  </a:lvl3pPr>
                  <a:lvl4pPr>
                    <a:defRPr>
                      <a:latin typeface="+mj-lt"/>
                      <a:ea typeface="+mj-ea"/>
                      <a:cs typeface="+mj-cs"/>
                    </a:defRPr>
                  </a:lvl4pPr>
                  <a:lvl5pPr>
                    <a:defRPr>
                      <a:latin typeface="+mj-lt"/>
                      <a:ea typeface="+mj-ea"/>
                      <a:cs typeface="+mj-cs"/>
                    </a:defRPr>
                  </a:lvl5pPr>
                  <a:lvl6pPr>
                    <a:defRPr>
                      <a:latin typeface="+mj-lt"/>
                      <a:ea typeface="+mj-ea"/>
                      <a:cs typeface="+mj-cs"/>
                    </a:defRPr>
                  </a:lvl6pPr>
                  <a:lvl7pPr>
                    <a:defRPr>
                      <a:latin typeface="+mj-lt"/>
                      <a:ea typeface="+mj-ea"/>
                      <a:cs typeface="+mj-cs"/>
                    </a:defRPr>
                  </a:lvl7pPr>
                  <a:lvl8pPr>
                    <a:defRPr>
                      <a:latin typeface="+mj-lt"/>
                      <a:ea typeface="+mj-ea"/>
                      <a:cs typeface="+mj-cs"/>
                    </a:defRPr>
                  </a:lvl8pPr>
                  <a:lvl9pPr>
                    <a:defRPr>
                      <a:latin typeface="+mj-lt"/>
                      <a:ea typeface="+mj-ea"/>
                      <a:cs typeface="+mj-cs"/>
                    </a:defRPr>
                  </a:lvl9pPr>
                </a:lstStyle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6" name="Freeform 35">
                  <a:extLst>
                    <a:ext uri="{FF2B5EF4-FFF2-40B4-BE49-F238E27FC236}">
                      <a16:creationId xmlns:a16="http://schemas.microsoft.com/office/drawing/2014/main" id="{C41267BE-92E9-B64A-9F19-352F4CF6F5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72614" y="6506"/>
                  <a:ext cx="4719532" cy="6875421"/>
                </a:xfrm>
                <a:custGeom>
                  <a:avLst/>
                  <a:gdLst>
                    <a:gd name="T0" fmla="*/ 1501 w 1501"/>
                    <a:gd name="T1" fmla="*/ 2188 h 2189"/>
                    <a:gd name="T2" fmla="*/ 1261 w 1501"/>
                    <a:gd name="T3" fmla="*/ 1927 h 2189"/>
                    <a:gd name="T4" fmla="*/ 1028 w 1501"/>
                    <a:gd name="T5" fmla="*/ 0 h 2189"/>
                    <a:gd name="T6" fmla="*/ 572 w 1501"/>
                    <a:gd name="T7" fmla="*/ 0 h 2189"/>
                    <a:gd name="T8" fmla="*/ 422 w 1501"/>
                    <a:gd name="T9" fmla="*/ 303 h 2189"/>
                    <a:gd name="T10" fmla="*/ 660 w 1501"/>
                    <a:gd name="T11" fmla="*/ 2188 h 2189"/>
                    <a:gd name="T12" fmla="*/ 1501 w 1501"/>
                    <a:gd name="T13" fmla="*/ 2188 h 2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1" h="2189">
                      <a:moveTo>
                        <a:pt x="1501" y="2188"/>
                      </a:moveTo>
                      <a:cubicBezTo>
                        <a:pt x="1421" y="2112"/>
                        <a:pt x="1341" y="2025"/>
                        <a:pt x="1261" y="1927"/>
                      </a:cubicBezTo>
                      <a:cubicBezTo>
                        <a:pt x="1261" y="1927"/>
                        <a:pt x="603" y="1075"/>
                        <a:pt x="1028" y="0"/>
                      </a:cubicBezTo>
                      <a:cubicBezTo>
                        <a:pt x="572" y="0"/>
                        <a:pt x="572" y="0"/>
                        <a:pt x="572" y="0"/>
                      </a:cubicBezTo>
                      <a:cubicBezTo>
                        <a:pt x="518" y="95"/>
                        <a:pt x="469" y="193"/>
                        <a:pt x="422" y="303"/>
                      </a:cubicBezTo>
                      <a:cubicBezTo>
                        <a:pt x="422" y="303"/>
                        <a:pt x="0" y="1285"/>
                        <a:pt x="660" y="2188"/>
                      </a:cubicBezTo>
                      <a:cubicBezTo>
                        <a:pt x="661" y="2189"/>
                        <a:pt x="1501" y="2188"/>
                        <a:pt x="1501" y="21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ajor"/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>
                    <a:defRPr>
                      <a:latin typeface="+mj-lt"/>
                      <a:ea typeface="+mj-ea"/>
                      <a:cs typeface="+mj-cs"/>
                    </a:defRPr>
                  </a:lvl1pPr>
                  <a:lvl2pPr>
                    <a:defRPr>
                      <a:latin typeface="+mj-lt"/>
                      <a:ea typeface="+mj-ea"/>
                      <a:cs typeface="+mj-cs"/>
                    </a:defRPr>
                  </a:lvl2pPr>
                  <a:lvl3pPr>
                    <a:defRPr>
                      <a:latin typeface="+mj-lt"/>
                      <a:ea typeface="+mj-ea"/>
                      <a:cs typeface="+mj-cs"/>
                    </a:defRPr>
                  </a:lvl3pPr>
                  <a:lvl4pPr>
                    <a:defRPr>
                      <a:latin typeface="+mj-lt"/>
                      <a:ea typeface="+mj-ea"/>
                      <a:cs typeface="+mj-cs"/>
                    </a:defRPr>
                  </a:lvl4pPr>
                  <a:lvl5pPr>
                    <a:defRPr>
                      <a:latin typeface="+mj-lt"/>
                      <a:ea typeface="+mj-ea"/>
                      <a:cs typeface="+mj-cs"/>
                    </a:defRPr>
                  </a:lvl5pPr>
                  <a:lvl6pPr>
                    <a:defRPr>
                      <a:latin typeface="+mj-lt"/>
                      <a:ea typeface="+mj-ea"/>
                      <a:cs typeface="+mj-cs"/>
                    </a:defRPr>
                  </a:lvl6pPr>
                  <a:lvl7pPr>
                    <a:defRPr>
                      <a:latin typeface="+mj-lt"/>
                      <a:ea typeface="+mj-ea"/>
                      <a:cs typeface="+mj-cs"/>
                    </a:defRPr>
                  </a:lvl7pPr>
                  <a:lvl8pPr>
                    <a:defRPr>
                      <a:latin typeface="+mj-lt"/>
                      <a:ea typeface="+mj-ea"/>
                      <a:cs typeface="+mj-cs"/>
                    </a:defRPr>
                  </a:lvl8pPr>
                  <a:lvl9pPr>
                    <a:defRPr>
                      <a:latin typeface="+mj-lt"/>
                      <a:ea typeface="+mj-ea"/>
                      <a:cs typeface="+mj-cs"/>
                    </a:defRPr>
                  </a:lvl9pPr>
                </a:lstStyle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FC19CF1-0F37-AE46-B9E4-12A76731D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2958" y="4827977"/>
              <a:ext cx="910939" cy="2053951"/>
            </a:xfrm>
            <a:custGeom>
              <a:avLst/>
              <a:gdLst>
                <a:gd name="T0" fmla="*/ 290 w 290"/>
                <a:gd name="T1" fmla="*/ 653 h 654"/>
                <a:gd name="T2" fmla="*/ 0 w 290"/>
                <a:gd name="T3" fmla="*/ 0 h 654"/>
                <a:gd name="T4" fmla="*/ 168 w 290"/>
                <a:gd name="T5" fmla="*/ 654 h 654"/>
                <a:gd name="T6" fmla="*/ 290 w 290"/>
                <a:gd name="T7" fmla="*/ 653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654">
                  <a:moveTo>
                    <a:pt x="290" y="653"/>
                  </a:moveTo>
                  <a:cubicBezTo>
                    <a:pt x="170" y="477"/>
                    <a:pt x="64" y="261"/>
                    <a:pt x="0" y="0"/>
                  </a:cubicBezTo>
                  <a:cubicBezTo>
                    <a:pt x="0" y="0"/>
                    <a:pt x="15" y="286"/>
                    <a:pt x="168" y="654"/>
                  </a:cubicBezTo>
                  <a:lnTo>
                    <a:pt x="290" y="653"/>
                  </a:lnTo>
                  <a:close/>
                </a:path>
              </a:pathLst>
            </a:custGeom>
            <a:solidFill>
              <a:srgbClr val="5C70AC">
                <a:alpha val="76000"/>
              </a:srgbClr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797311" y="5683983"/>
            <a:ext cx="4385636" cy="830997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CFD9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Nov. 6, 2018, 18:16 UT – Data from WISPR instrument on Parker Solar Probe during </a:t>
            </a:r>
            <a:br>
              <a:rPr lang="en-US" sz="1600" i="1" dirty="0">
                <a:solidFill>
                  <a:srgbClr val="CFD9E9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solidFill>
                  <a:srgbClr val="CFD9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perihelion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DC585C4-BBA5-9048-AB54-08631258C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391274"/>
            <a:ext cx="772633" cy="7726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E98C6C-F1A4-4C41-A4F4-996E2C80A21D}"/>
              </a:ext>
            </a:extLst>
          </p:cNvPr>
          <p:cNvSpPr txBox="1"/>
          <p:nvPr/>
        </p:nvSpPr>
        <p:spPr>
          <a:xfrm>
            <a:off x="8454329" y="399057"/>
            <a:ext cx="2594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2C4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  <a:p>
            <a:r>
              <a:rPr lang="en-US" sz="2000" b="1" dirty="0">
                <a:solidFill>
                  <a:srgbClr val="E2C4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</a:t>
            </a:r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1C907098-C6B8-434A-9C48-31DC3BCE021D}"/>
              </a:ext>
            </a:extLst>
          </p:cNvPr>
          <p:cNvSpPr txBox="1">
            <a:spLocks/>
          </p:cNvSpPr>
          <p:nvPr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BEE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E274BD0-F070-964C-ACE4-5E7F5F9DB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5555">
            <a:off x="2843432" y="1107738"/>
            <a:ext cx="4872104" cy="367091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665740" y="5402563"/>
            <a:ext cx="41088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Parker Solar Probe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Mission to Touch the Sun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759245" y="1324525"/>
            <a:ext cx="3969658" cy="4234303"/>
            <a:chOff x="7759245" y="1324525"/>
            <a:chExt cx="3969658" cy="423430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C5E05FD-1441-D444-90F3-7A17E9E323BB}"/>
                </a:ext>
              </a:extLst>
            </p:cNvPr>
            <p:cNvGrpSpPr/>
            <p:nvPr/>
          </p:nvGrpSpPr>
          <p:grpSpPr>
            <a:xfrm>
              <a:off x="7759245" y="1324525"/>
              <a:ext cx="3969658" cy="4234303"/>
              <a:chOff x="8348176" y="1613771"/>
              <a:chExt cx="4570583" cy="487529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EB08D5B3-98DA-7A4C-9130-B0A1632F86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48176" y="1613771"/>
                <a:ext cx="4570583" cy="4875290"/>
              </a:xfrm>
              <a:prstGeom prst="rect">
                <a:avLst/>
              </a:prstGeom>
              <a:noFill/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F1AF3B1-9AC7-D042-90A1-37E5E592DDB2}"/>
                  </a:ext>
                </a:extLst>
              </p:cNvPr>
              <p:cNvSpPr txBox="1"/>
              <p:nvPr/>
            </p:nvSpPr>
            <p:spPr>
              <a:xfrm>
                <a:off x="8579969" y="5353832"/>
                <a:ext cx="1303409" cy="389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Streamers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7DA86AD7-3489-7640-9100-05DB5B88F186}"/>
                  </a:ext>
                </a:extLst>
              </p:cNvPr>
              <p:cNvSpPr txBox="1"/>
              <p:nvPr/>
            </p:nvSpPr>
            <p:spPr>
              <a:xfrm>
                <a:off x="10065883" y="2295847"/>
                <a:ext cx="2311142" cy="3898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Magnetic Flux Rope</a:t>
                </a:r>
              </a:p>
            </p:txBody>
          </p:sp>
          <p:sp>
            <p:nvSpPr>
              <p:cNvPr id="46" name="Left Brace 45">
                <a:extLst>
                  <a:ext uri="{FF2B5EF4-FFF2-40B4-BE49-F238E27FC236}">
                    <a16:creationId xmlns:a16="http://schemas.microsoft.com/office/drawing/2014/main" id="{A69A596B-9385-5B4F-8B43-B5C1F52AA897}"/>
                  </a:ext>
                </a:extLst>
              </p:cNvPr>
              <p:cNvSpPr/>
              <p:nvPr/>
            </p:nvSpPr>
            <p:spPr>
              <a:xfrm rot="16200000">
                <a:off x="8807026" y="4218456"/>
                <a:ext cx="763940" cy="1312985"/>
              </a:xfrm>
              <a:prstGeom prst="leftBrace">
                <a:avLst>
                  <a:gd name="adj1" fmla="val 8333"/>
                  <a:gd name="adj2" fmla="val 49664"/>
                </a:avLst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1441CD6-7ED9-E448-9F39-CFDEB4DC17B9}"/>
                  </a:ext>
                </a:extLst>
              </p:cNvPr>
              <p:cNvSpPr txBox="1"/>
              <p:nvPr/>
            </p:nvSpPr>
            <p:spPr>
              <a:xfrm>
                <a:off x="10336644" y="5669479"/>
                <a:ext cx="2220704" cy="6732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Cosmic Ray</a:t>
                </a:r>
              </a:p>
              <a:p>
                <a:r>
                  <a:rPr lang="en-US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(Energetic Particle)</a:t>
                </a:r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1B11F9BE-26DE-894A-B805-4B3B55F6E5C8}"/>
                  </a:ext>
                </a:extLst>
              </p:cNvPr>
              <p:cNvCxnSpPr/>
              <p:nvPr/>
            </p:nvCxnSpPr>
            <p:spPr>
              <a:xfrm flipV="1">
                <a:off x="10985886" y="4492978"/>
                <a:ext cx="0" cy="1170653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Arrow Connector 27"/>
            <p:cNvCxnSpPr/>
            <p:nvPr/>
          </p:nvCxnSpPr>
          <p:spPr>
            <a:xfrm flipH="1" flipV="1">
              <a:off x="8881756" y="1916924"/>
              <a:ext cx="349398" cy="145359"/>
            </a:xfrm>
            <a:prstGeom prst="straightConnector1">
              <a:avLst/>
            </a:prstGeom>
            <a:ln>
              <a:solidFill>
                <a:srgbClr val="FFFF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31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870747" y="-5786"/>
            <a:ext cx="10128094" cy="6887714"/>
            <a:chOff x="5870747" y="-5786"/>
            <a:chExt cx="10128094" cy="6887714"/>
          </a:xfrm>
        </p:grpSpPr>
        <p:grpSp>
          <p:nvGrpSpPr>
            <p:cNvPr id="19" name="Group 18"/>
            <p:cNvGrpSpPr/>
            <p:nvPr/>
          </p:nvGrpSpPr>
          <p:grpSpPr>
            <a:xfrm>
              <a:off x="5870747" y="-5786"/>
              <a:ext cx="10128094" cy="6887714"/>
              <a:chOff x="5870747" y="-5786"/>
              <a:chExt cx="10128094" cy="6887714"/>
            </a:xfrm>
          </p:grpSpPr>
          <p:sp>
            <p:nvSpPr>
              <p:cNvPr id="21" name="Freeform 11">
                <a:extLst>
                  <a:ext uri="{FF2B5EF4-FFF2-40B4-BE49-F238E27FC236}">
                    <a16:creationId xmlns:a16="http://schemas.microsoft.com/office/drawing/2014/main" id="{9531B666-9712-9F4B-BE67-FE035DF54B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0747" y="-5786"/>
                <a:ext cx="10128094" cy="6887714"/>
              </a:xfrm>
              <a:custGeom>
                <a:avLst/>
                <a:gdLst>
                  <a:gd name="T0" fmla="*/ 3213 w 3215"/>
                  <a:gd name="T1" fmla="*/ 2189 h 2189"/>
                  <a:gd name="T2" fmla="*/ 660 w 3215"/>
                  <a:gd name="T3" fmla="*/ 2188 h 2189"/>
                  <a:gd name="T4" fmla="*/ 422 w 3215"/>
                  <a:gd name="T5" fmla="*/ 303 h 2189"/>
                  <a:gd name="T6" fmla="*/ 572 w 3215"/>
                  <a:gd name="T7" fmla="*/ 0 h 2189"/>
                  <a:gd name="T8" fmla="*/ 3215 w 3215"/>
                  <a:gd name="T9" fmla="*/ 0 h 2189"/>
                  <a:gd name="T10" fmla="*/ 3213 w 3215"/>
                  <a:gd name="T11" fmla="*/ 2189 h 2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15" h="2189">
                    <a:moveTo>
                      <a:pt x="3213" y="2189"/>
                    </a:moveTo>
                    <a:cubicBezTo>
                      <a:pt x="3213" y="2189"/>
                      <a:pt x="661" y="2189"/>
                      <a:pt x="660" y="2188"/>
                    </a:cubicBezTo>
                    <a:cubicBezTo>
                      <a:pt x="0" y="1285"/>
                      <a:pt x="422" y="303"/>
                      <a:pt x="422" y="303"/>
                    </a:cubicBezTo>
                    <a:cubicBezTo>
                      <a:pt x="469" y="193"/>
                      <a:pt x="518" y="95"/>
                      <a:pt x="572" y="0"/>
                    </a:cubicBezTo>
                    <a:cubicBezTo>
                      <a:pt x="3215" y="0"/>
                      <a:pt x="3215" y="0"/>
                      <a:pt x="3215" y="0"/>
                    </a:cubicBezTo>
                    <a:lnTo>
                      <a:pt x="3213" y="2189"/>
                    </a:lnTo>
                    <a:close/>
                  </a:path>
                </a:pathLst>
              </a:custGeom>
              <a:solidFill>
                <a:srgbClr val="5266A2"/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E798EB7-D761-F94A-B72C-4EAA418E7CF9}"/>
                  </a:ext>
                </a:extLst>
              </p:cNvPr>
              <p:cNvGrpSpPr/>
              <p:nvPr/>
            </p:nvGrpSpPr>
            <p:grpSpPr>
              <a:xfrm>
                <a:off x="5872614" y="0"/>
                <a:ext cx="5543715" cy="6881927"/>
                <a:chOff x="5872614" y="0"/>
                <a:chExt cx="5543715" cy="6881927"/>
              </a:xfrm>
              <a:solidFill>
                <a:srgbClr val="5C70AC"/>
              </a:solidFill>
            </p:grpSpPr>
            <p:sp>
              <p:nvSpPr>
                <p:cNvPr id="23" name="Freeform 22">
                  <a:extLst>
                    <a:ext uri="{FF2B5EF4-FFF2-40B4-BE49-F238E27FC236}">
                      <a16:creationId xmlns:a16="http://schemas.microsoft.com/office/drawing/2014/main" id="{7166E647-62C1-F44A-8352-55AB37922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23704" y="0"/>
                  <a:ext cx="3192625" cy="6157515"/>
                </a:xfrm>
                <a:custGeom>
                  <a:avLst/>
                  <a:gdLst>
                    <a:gd name="T0" fmla="*/ 374 w 1015"/>
                    <a:gd name="T1" fmla="*/ 0 h 1960"/>
                    <a:gd name="T2" fmla="*/ 568 w 1015"/>
                    <a:gd name="T3" fmla="*/ 1960 h 1960"/>
                    <a:gd name="T4" fmla="*/ 1015 w 1015"/>
                    <a:gd name="T5" fmla="*/ 3 h 1960"/>
                    <a:gd name="T6" fmla="*/ 374 w 1015"/>
                    <a:gd name="T7" fmla="*/ 0 h 19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15" h="1960">
                      <a:moveTo>
                        <a:pt x="374" y="0"/>
                      </a:moveTo>
                      <a:cubicBezTo>
                        <a:pt x="155" y="468"/>
                        <a:pt x="47" y="1154"/>
                        <a:pt x="568" y="1960"/>
                      </a:cubicBezTo>
                      <a:cubicBezTo>
                        <a:pt x="568" y="1960"/>
                        <a:pt x="0" y="917"/>
                        <a:pt x="1015" y="3"/>
                      </a:cubicBezTo>
                      <a:lnTo>
                        <a:pt x="37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ajor"/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>
                    <a:defRPr>
                      <a:latin typeface="+mj-lt"/>
                      <a:ea typeface="+mj-ea"/>
                      <a:cs typeface="+mj-cs"/>
                    </a:defRPr>
                  </a:lvl1pPr>
                  <a:lvl2pPr>
                    <a:defRPr>
                      <a:latin typeface="+mj-lt"/>
                      <a:ea typeface="+mj-ea"/>
                      <a:cs typeface="+mj-cs"/>
                    </a:defRPr>
                  </a:lvl2pPr>
                  <a:lvl3pPr>
                    <a:defRPr>
                      <a:latin typeface="+mj-lt"/>
                      <a:ea typeface="+mj-ea"/>
                      <a:cs typeface="+mj-cs"/>
                    </a:defRPr>
                  </a:lvl3pPr>
                  <a:lvl4pPr>
                    <a:defRPr>
                      <a:latin typeface="+mj-lt"/>
                      <a:ea typeface="+mj-ea"/>
                      <a:cs typeface="+mj-cs"/>
                    </a:defRPr>
                  </a:lvl4pPr>
                  <a:lvl5pPr>
                    <a:defRPr>
                      <a:latin typeface="+mj-lt"/>
                      <a:ea typeface="+mj-ea"/>
                      <a:cs typeface="+mj-cs"/>
                    </a:defRPr>
                  </a:lvl5pPr>
                  <a:lvl6pPr>
                    <a:defRPr>
                      <a:latin typeface="+mj-lt"/>
                      <a:ea typeface="+mj-ea"/>
                      <a:cs typeface="+mj-cs"/>
                    </a:defRPr>
                  </a:lvl6pPr>
                  <a:lvl7pPr>
                    <a:defRPr>
                      <a:latin typeface="+mj-lt"/>
                      <a:ea typeface="+mj-ea"/>
                      <a:cs typeface="+mj-cs"/>
                    </a:defRPr>
                  </a:lvl7pPr>
                  <a:lvl8pPr>
                    <a:defRPr>
                      <a:latin typeface="+mj-lt"/>
                      <a:ea typeface="+mj-ea"/>
                      <a:cs typeface="+mj-cs"/>
                    </a:defRPr>
                  </a:lvl8pPr>
                  <a:lvl9pPr>
                    <a:defRPr>
                      <a:latin typeface="+mj-lt"/>
                      <a:ea typeface="+mj-ea"/>
                      <a:cs typeface="+mj-cs"/>
                    </a:defRPr>
                  </a:lvl9pPr>
                </a:lstStyle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Freeform 23">
                  <a:extLst>
                    <a:ext uri="{FF2B5EF4-FFF2-40B4-BE49-F238E27FC236}">
                      <a16:creationId xmlns:a16="http://schemas.microsoft.com/office/drawing/2014/main" id="{C41267BE-92E9-B64A-9F19-352F4CF6F5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72614" y="6506"/>
                  <a:ext cx="4719532" cy="6875421"/>
                </a:xfrm>
                <a:custGeom>
                  <a:avLst/>
                  <a:gdLst>
                    <a:gd name="T0" fmla="*/ 1501 w 1501"/>
                    <a:gd name="T1" fmla="*/ 2188 h 2189"/>
                    <a:gd name="T2" fmla="*/ 1261 w 1501"/>
                    <a:gd name="T3" fmla="*/ 1927 h 2189"/>
                    <a:gd name="T4" fmla="*/ 1028 w 1501"/>
                    <a:gd name="T5" fmla="*/ 0 h 2189"/>
                    <a:gd name="T6" fmla="*/ 572 w 1501"/>
                    <a:gd name="T7" fmla="*/ 0 h 2189"/>
                    <a:gd name="T8" fmla="*/ 422 w 1501"/>
                    <a:gd name="T9" fmla="*/ 303 h 2189"/>
                    <a:gd name="T10" fmla="*/ 660 w 1501"/>
                    <a:gd name="T11" fmla="*/ 2188 h 2189"/>
                    <a:gd name="T12" fmla="*/ 1501 w 1501"/>
                    <a:gd name="T13" fmla="*/ 2188 h 21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01" h="2189">
                      <a:moveTo>
                        <a:pt x="1501" y="2188"/>
                      </a:moveTo>
                      <a:cubicBezTo>
                        <a:pt x="1421" y="2112"/>
                        <a:pt x="1341" y="2025"/>
                        <a:pt x="1261" y="1927"/>
                      </a:cubicBezTo>
                      <a:cubicBezTo>
                        <a:pt x="1261" y="1927"/>
                        <a:pt x="603" y="1075"/>
                        <a:pt x="1028" y="0"/>
                      </a:cubicBezTo>
                      <a:cubicBezTo>
                        <a:pt x="572" y="0"/>
                        <a:pt x="572" y="0"/>
                        <a:pt x="572" y="0"/>
                      </a:cubicBezTo>
                      <a:cubicBezTo>
                        <a:pt x="518" y="95"/>
                        <a:pt x="469" y="193"/>
                        <a:pt x="422" y="303"/>
                      </a:cubicBezTo>
                      <a:cubicBezTo>
                        <a:pt x="422" y="303"/>
                        <a:pt x="0" y="1285"/>
                        <a:pt x="660" y="2188"/>
                      </a:cubicBezTo>
                      <a:cubicBezTo>
                        <a:pt x="661" y="2189"/>
                        <a:pt x="1501" y="2188"/>
                        <a:pt x="1501" y="21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ajor"/>
              </p:style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>
                  <a:lvl1pPr>
                    <a:defRPr>
                      <a:latin typeface="+mj-lt"/>
                      <a:ea typeface="+mj-ea"/>
                      <a:cs typeface="+mj-cs"/>
                    </a:defRPr>
                  </a:lvl1pPr>
                  <a:lvl2pPr>
                    <a:defRPr>
                      <a:latin typeface="+mj-lt"/>
                      <a:ea typeface="+mj-ea"/>
                      <a:cs typeface="+mj-cs"/>
                    </a:defRPr>
                  </a:lvl2pPr>
                  <a:lvl3pPr>
                    <a:defRPr>
                      <a:latin typeface="+mj-lt"/>
                      <a:ea typeface="+mj-ea"/>
                      <a:cs typeface="+mj-cs"/>
                    </a:defRPr>
                  </a:lvl3pPr>
                  <a:lvl4pPr>
                    <a:defRPr>
                      <a:latin typeface="+mj-lt"/>
                      <a:ea typeface="+mj-ea"/>
                      <a:cs typeface="+mj-cs"/>
                    </a:defRPr>
                  </a:lvl4pPr>
                  <a:lvl5pPr>
                    <a:defRPr>
                      <a:latin typeface="+mj-lt"/>
                      <a:ea typeface="+mj-ea"/>
                      <a:cs typeface="+mj-cs"/>
                    </a:defRPr>
                  </a:lvl5pPr>
                  <a:lvl6pPr>
                    <a:defRPr>
                      <a:latin typeface="+mj-lt"/>
                      <a:ea typeface="+mj-ea"/>
                      <a:cs typeface="+mj-cs"/>
                    </a:defRPr>
                  </a:lvl6pPr>
                  <a:lvl7pPr>
                    <a:defRPr>
                      <a:latin typeface="+mj-lt"/>
                      <a:ea typeface="+mj-ea"/>
                      <a:cs typeface="+mj-cs"/>
                    </a:defRPr>
                  </a:lvl7pPr>
                  <a:lvl8pPr>
                    <a:defRPr>
                      <a:latin typeface="+mj-lt"/>
                      <a:ea typeface="+mj-ea"/>
                      <a:cs typeface="+mj-cs"/>
                    </a:defRPr>
                  </a:lvl8pPr>
                  <a:lvl9pPr>
                    <a:defRPr>
                      <a:latin typeface="+mj-lt"/>
                      <a:ea typeface="+mj-ea"/>
                      <a:cs typeface="+mj-cs"/>
                    </a:defRPr>
                  </a:lvl9pPr>
                </a:lstStyle>
                <a:p>
                  <a:endParaRPr lang="en-US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FFC19CF1-0F37-AE46-B9E4-12A76731D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2958" y="4827977"/>
              <a:ext cx="910939" cy="2053951"/>
            </a:xfrm>
            <a:custGeom>
              <a:avLst/>
              <a:gdLst>
                <a:gd name="T0" fmla="*/ 290 w 290"/>
                <a:gd name="T1" fmla="*/ 653 h 654"/>
                <a:gd name="T2" fmla="*/ 0 w 290"/>
                <a:gd name="T3" fmla="*/ 0 h 654"/>
                <a:gd name="T4" fmla="*/ 168 w 290"/>
                <a:gd name="T5" fmla="*/ 654 h 654"/>
                <a:gd name="T6" fmla="*/ 290 w 290"/>
                <a:gd name="T7" fmla="*/ 653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0" h="654">
                  <a:moveTo>
                    <a:pt x="290" y="653"/>
                  </a:moveTo>
                  <a:cubicBezTo>
                    <a:pt x="170" y="477"/>
                    <a:pt x="64" y="261"/>
                    <a:pt x="0" y="0"/>
                  </a:cubicBezTo>
                  <a:cubicBezTo>
                    <a:pt x="0" y="0"/>
                    <a:pt x="15" y="286"/>
                    <a:pt x="168" y="654"/>
                  </a:cubicBezTo>
                  <a:lnTo>
                    <a:pt x="290" y="653"/>
                  </a:lnTo>
                  <a:close/>
                </a:path>
              </a:pathLst>
            </a:custGeom>
            <a:solidFill>
              <a:srgbClr val="5C70AC">
                <a:alpha val="76000"/>
              </a:srgbClr>
            </a:solidFill>
            <a:ln>
              <a:noFill/>
            </a:ln>
            <a:ex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endParaRPr lang="en-US" dirty="0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1C907098-C6B8-434A-9C48-31DC3BCE021D}"/>
              </a:ext>
            </a:extLst>
          </p:cNvPr>
          <p:cNvSpPr txBox="1">
            <a:spLocks/>
          </p:cNvSpPr>
          <p:nvPr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BEE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B72D045-644A-2442-9B23-62207E95B739}"/>
              </a:ext>
            </a:extLst>
          </p:cNvPr>
          <p:cNvSpPr/>
          <p:nvPr/>
        </p:nvSpPr>
        <p:spPr>
          <a:xfrm>
            <a:off x="7537423" y="4952711"/>
            <a:ext cx="4224271" cy="584775"/>
          </a:xfrm>
          <a:prstGeom prst="rect">
            <a:avLst/>
          </a:prstGeom>
          <a:noFill/>
          <a:ln w="6350">
            <a:noFill/>
          </a:ln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D1DDF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Dec. 2018 - First three weeks of observations over Antarctica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BA6BB884-04DF-904B-9D0B-BFC6483BC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391274"/>
            <a:ext cx="772633" cy="77263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FCE05CD0-1399-FC48-9DE0-C91DC59401F7}"/>
              </a:ext>
            </a:extLst>
          </p:cNvPr>
          <p:cNvSpPr txBox="1"/>
          <p:nvPr/>
        </p:nvSpPr>
        <p:spPr>
          <a:xfrm>
            <a:off x="8454329" y="399057"/>
            <a:ext cx="2594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E2C4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</a:t>
            </a:r>
          </a:p>
          <a:p>
            <a:r>
              <a:rPr lang="en-US" sz="2000" b="1" dirty="0">
                <a:solidFill>
                  <a:srgbClr val="E2C4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HIGHLIGHT</a:t>
            </a:r>
          </a:p>
        </p:txBody>
      </p:sp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F205F9C2-98D5-6F4C-B7D0-494120658BDE}"/>
              </a:ext>
            </a:extLst>
          </p:cNvPr>
          <p:cNvSpPr txBox="1">
            <a:spLocks/>
          </p:cNvSpPr>
          <p:nvPr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BEE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0" name="Google Shape;302;p4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2326" y="1480590"/>
            <a:ext cx="3924299" cy="316952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3465705" y="1292290"/>
            <a:ext cx="2300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ICESat-2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Ice, Cloud, and land </a:t>
            </a:r>
            <a:b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Elevation Satellite-2</a:t>
            </a:r>
          </a:p>
        </p:txBody>
      </p:sp>
    </p:spTree>
    <p:extLst>
      <p:ext uri="{BB962C8B-B14F-4D97-AF65-F5344CB8AC3E}">
        <p14:creationId xmlns:p14="http://schemas.microsoft.com/office/powerpoint/2010/main" val="296855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Slide Number Placeholder 2">
            <a:extLst>
              <a:ext uri="{FF2B5EF4-FFF2-40B4-BE49-F238E27FC236}">
                <a16:creationId xmlns:a16="http://schemas.microsoft.com/office/drawing/2014/main" id="{1C907098-C6B8-434A-9C48-31DC3BCE021D}"/>
              </a:ext>
            </a:extLst>
          </p:cNvPr>
          <p:cNvSpPr txBox="1">
            <a:spLocks/>
          </p:cNvSpPr>
          <p:nvPr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BEE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Slide Number Placeholder 1">
            <a:extLst>
              <a:ext uri="{FF2B5EF4-FFF2-40B4-BE49-F238E27FC236}">
                <a16:creationId xmlns:a16="http://schemas.microsoft.com/office/drawing/2014/main" id="{F205F9C2-98D5-6F4C-B7D0-494120658BDE}"/>
              </a:ext>
            </a:extLst>
          </p:cNvPr>
          <p:cNvSpPr txBox="1">
            <a:spLocks/>
          </p:cNvSpPr>
          <p:nvPr/>
        </p:nvSpPr>
        <p:spPr>
          <a:xfrm>
            <a:off x="9355319" y="64223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BEE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E907CE4-2291-3E4D-98C1-909F5C0A5F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95" t="234" r="395" b="9942"/>
          <a:stretch/>
        </p:blipFill>
        <p:spPr>
          <a:xfrm>
            <a:off x="-63500" y="194606"/>
            <a:ext cx="12255500" cy="62003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41586" y="281310"/>
            <a:ext cx="26511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TESS</a:t>
            </a:r>
          </a:p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Transitioning Exoplanet </a:t>
            </a:r>
            <a:b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Survey Satellite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CB0C25-F522-DF45-B06F-DC38C5F55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613" y="929315"/>
            <a:ext cx="8328658" cy="4684870"/>
          </a:xfrm>
          <a:prstGeom prst="rect">
            <a:avLst/>
          </a:prstGeom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E15DCA2-F190-A941-A907-75200B19DF01}"/>
              </a:ext>
            </a:extLst>
          </p:cNvPr>
          <p:cNvSpPr txBox="1"/>
          <p:nvPr/>
        </p:nvSpPr>
        <p:spPr>
          <a:xfrm>
            <a:off x="3796724" y="5626886"/>
            <a:ext cx="82917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FD9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analysis of TESS data from Sectors 1-7 has yielded at least a dozen new confirmed exoplanets, including 4 multi-planetary systems, and over 400 exoplanet candidates</a:t>
            </a:r>
          </a:p>
        </p:txBody>
      </p:sp>
    </p:spTree>
    <p:extLst>
      <p:ext uri="{BB962C8B-B14F-4D97-AF65-F5344CB8AC3E}">
        <p14:creationId xmlns:p14="http://schemas.microsoft.com/office/powerpoint/2010/main" val="181217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097772" y="704958"/>
            <a:ext cx="5253670" cy="1200329"/>
          </a:xfrm>
        </p:spPr>
        <p:txBody>
          <a:bodyPr/>
          <a:lstStyle/>
          <a:p>
            <a:r>
              <a:rPr lang="en-US" dirty="0"/>
              <a:t>Mars 2020 on Track for 2020 Launch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097772" y="2157898"/>
            <a:ext cx="5772147" cy="5247590"/>
          </a:xfrm>
        </p:spPr>
        <p:txBody>
          <a:bodyPr/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RIMFAX, MOXIE, MEDA delivered to ATLO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SHERLOC concluded risk review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Flight unit to be delivered end of June</a:t>
            </a:r>
          </a:p>
          <a:p>
            <a:pPr marL="742950" lvl="1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Flight laser power supply replaces engineering model by end of 2019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All other systems and instruments to be delivered over next several months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026" name="Picture 2" descr="https://mars.nasa.gov/system/resources/detail_files/21378_PIA22106-m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r="22100"/>
          <a:stretch/>
        </p:blipFill>
        <p:spPr bwMode="auto">
          <a:xfrm>
            <a:off x="475188" y="1269810"/>
            <a:ext cx="5114584" cy="413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554565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60120" y="520054"/>
            <a:ext cx="11682454" cy="646331"/>
          </a:xfrm>
        </p:spPr>
        <p:txBody>
          <a:bodyPr/>
          <a:lstStyle/>
          <a:p>
            <a:r>
              <a:rPr lang="en-US" dirty="0"/>
              <a:t>Europa Clipper Update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443C3C-F21C-494A-9EC9-25FA67803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3" t="16696" b="19569"/>
          <a:stretch/>
        </p:blipFill>
        <p:spPr>
          <a:xfrm>
            <a:off x="1339274" y="2203873"/>
            <a:ext cx="8932959" cy="27634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94311" y="2528244"/>
            <a:ext cx="32342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5166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Headroom to Cost Trigger 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965201" y="1316601"/>
            <a:ext cx="9983746" cy="707886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As a result of continued, significant cost growth and remaining high cost risk, the ICEMAG investigation on the Europa Clipper mission is terminated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65201" y="5146724"/>
            <a:ext cx="9761718" cy="101566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000" dirty="0"/>
              <a:t>NASA will pursue a flux-gate only magnetometer provided by UCLA. We will appoint a science team leader, and integrated product manager, and retain all ICEMAG Co-Investigators.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924878" y="4419913"/>
            <a:ext cx="1100832" cy="369332"/>
            <a:chOff x="8326250" y="5372528"/>
            <a:chExt cx="1100832" cy="369332"/>
          </a:xfrm>
        </p:grpSpPr>
        <p:sp>
          <p:nvSpPr>
            <p:cNvPr id="13" name="Rectangle 12"/>
            <p:cNvSpPr/>
            <p:nvPr/>
          </p:nvSpPr>
          <p:spPr>
            <a:xfrm>
              <a:off x="8401049" y="5372528"/>
              <a:ext cx="930730" cy="334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26250" y="5372528"/>
              <a:ext cx="11008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317CC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ICEMAG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925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985" y="460448"/>
            <a:ext cx="6687534" cy="1089529"/>
          </a:xfrm>
        </p:spPr>
        <p:txBody>
          <a:bodyPr/>
          <a:lstStyle/>
          <a:p>
            <a:r>
              <a:rPr lang="en-US" sz="3600" dirty="0"/>
              <a:t>Wide-Field Infrared </a:t>
            </a:r>
            <a:br>
              <a:rPr lang="en-US" sz="3600" dirty="0"/>
            </a:br>
            <a:r>
              <a:rPr lang="en-US" sz="3600" dirty="0"/>
              <a:t>Survey Telescope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410986" y="1624408"/>
            <a:ext cx="6687533" cy="6093976"/>
          </a:xfrm>
        </p:spPr>
        <p:txBody>
          <a:bodyPr/>
          <a:lstStyle/>
          <a:p>
            <a:pPr marL="228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Work continues under new Project Manager and Deputy Project Manager and enacted FY19 appropriation which includes $312M for WFIRST. </a:t>
            </a:r>
          </a:p>
          <a:p>
            <a:pPr marL="228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WFIRST is at $3.2 B without agency reserves, per Academy and Congressional guidance.</a:t>
            </a:r>
          </a:p>
          <a:p>
            <a:pPr marL="228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Key Progress/Milestones</a:t>
            </a:r>
          </a:p>
          <a:p>
            <a:pPr marL="685800" lvl="1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Primary mirror polishing continues; shows slightly better than expected figure for this stage</a:t>
            </a:r>
          </a:p>
          <a:p>
            <a:pPr marL="685800" lvl="1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Four element Preliminary Design Reviews by September, leading to combined Spacecraft and Mission PDR planned in October 2019</a:t>
            </a:r>
          </a:p>
          <a:p>
            <a:pPr marL="228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FY20 budget request provides no funding for WFIRST; instead, focuses on completing Webb</a:t>
            </a:r>
          </a:p>
          <a:p>
            <a:pPr marL="228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28600" indent="-2286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104075-67A1-8D40-B1E8-04F743759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414443">
            <a:off x="501701" y="2199577"/>
            <a:ext cx="4433447" cy="268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7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14900" y="1131844"/>
            <a:ext cx="6678105" cy="590931"/>
          </a:xfrm>
        </p:spPr>
        <p:txBody>
          <a:bodyPr/>
          <a:lstStyle/>
          <a:p>
            <a:r>
              <a:rPr lang="en-US" sz="3600" dirty="0"/>
              <a:t>NASA Science Overview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14901" y="2214710"/>
            <a:ext cx="6678104" cy="1641475"/>
          </a:xfrm>
        </p:spPr>
        <p:txBody>
          <a:bodyPr/>
          <a:lstStyle/>
          <a:p>
            <a:r>
              <a:rPr lang="en-US" sz="2800" dirty="0"/>
              <a:t>SMD FY20 Budget Strategy &amp; Highlights</a:t>
            </a:r>
          </a:p>
          <a:p>
            <a:r>
              <a:rPr lang="en-US" sz="2800" dirty="0"/>
              <a:t>Diversity and Inclusion Activities</a:t>
            </a:r>
          </a:p>
          <a:p>
            <a:r>
              <a:rPr lang="en-US" sz="2800" dirty="0"/>
              <a:t>Commercial Partnership Strategy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28422" y="588919"/>
            <a:ext cx="9025378" cy="590931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z="3600" dirty="0"/>
              <a:t>Planetary Science Budget Features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328422" y="1186010"/>
            <a:ext cx="9251621" cy="5370701"/>
          </a:xfrm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8FA0D0"/>
                </a:solidFill>
              </a:rPr>
              <a:t>What’s Changed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Enables a Mars Sample Return launch as early as 2026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Accelerates launch readiness date for Europa Clipper to 2023; proposes Clipper launch on a commercial vehicle, which saves over $700 million 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No funding included for Europa Lander beyond FY19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Restructures Technology Program to align investments with flight programs 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Establishes 5-year cadence for New Frontiers while maintaining 2-to-3-year cadence for Discovery – with first New Frontiers mission selection since 2011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Provides for SmallSat future opportunities within the Discovery Program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8FA0D0"/>
                </a:solidFill>
              </a:rPr>
              <a:t>What’s the Same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Supports development of Mars 2020, DART, Psyche and Lucy as well as instruments on </a:t>
            </a:r>
            <a:r>
              <a:rPr lang="en-US" dirty="0" err="1"/>
              <a:t>ExoMars</a:t>
            </a:r>
            <a:r>
              <a:rPr lang="en-US" dirty="0"/>
              <a:t> 2020, JUICE and MMX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Funds all prime operating and extended missions through FY20, with Senior Review </a:t>
            </a:r>
            <a:br>
              <a:rPr lang="en-US" dirty="0"/>
            </a:br>
            <a:r>
              <a:rPr lang="en-US" dirty="0"/>
              <a:t>in 2019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Maintains Nation’s radioisotope power system capability and stable planetary R&amp;A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75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28422" y="595716"/>
            <a:ext cx="9025378" cy="590931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z="3600" dirty="0"/>
              <a:t>Astrophysics Budget Features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328422" y="1190625"/>
            <a:ext cx="9375898" cy="5093702"/>
          </a:xfrm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ts val="500"/>
              </a:spcBef>
              <a:spcAft>
                <a:spcPts val="600"/>
              </a:spcAft>
            </a:pPr>
            <a:r>
              <a:rPr lang="en-US" b="1" dirty="0">
                <a:solidFill>
                  <a:srgbClr val="8FA0D0"/>
                </a:solidFill>
              </a:rPr>
              <a:t>What’s Changed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Webb budget increased consistent with 2018 re-plan, Webb proceeding toward launch in March 2021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Probe program deferred to fund Webb </a:t>
            </a:r>
            <a:r>
              <a:rPr lang="en-US" dirty="0" err="1"/>
              <a:t>replan</a:t>
            </a:r>
            <a:r>
              <a:rPr lang="en-US" dirty="0"/>
              <a:t> 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SPHEREx</a:t>
            </a:r>
            <a:r>
              <a:rPr lang="en-US" dirty="0"/>
              <a:t> begun within Explorers program as next Astrophysics MIDEX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SOFIA mission extended beyond 5-year prime mission, extended mission starts in FY20 with details pending 2019 independent reviews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Provides no funding for WFIRST space telescope; instead, focuses on completing Webb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8FA0D0"/>
                </a:solidFill>
              </a:rPr>
              <a:t>What’s the Same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Spitzer ends operations January 2020 per 2016 Senior Review 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Phase A studies of Small Explorers (SMEX) and Missions of Opportunity from 2019 AO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IXPE, GUSTO, XRISM, and Euclid development remains on track and within budget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Hubble, Chandra, and six smaller operating missions continue pending 2019 Senior Review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CubeSat initiative and four balloon campaigns within healthy research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6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28422" y="588538"/>
            <a:ext cx="9025378" cy="590931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z="3600" dirty="0" err="1"/>
              <a:t>Heliophysics</a:t>
            </a:r>
            <a:r>
              <a:rPr lang="en-US" sz="3600" dirty="0"/>
              <a:t> Budget Features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328422" y="1188994"/>
            <a:ext cx="9421618" cy="5157822"/>
          </a:xfrm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ts val="500"/>
              </a:spcBef>
              <a:spcAft>
                <a:spcPts val="600"/>
              </a:spcAft>
            </a:pPr>
            <a:r>
              <a:rPr lang="en-US" b="1" dirty="0">
                <a:solidFill>
                  <a:srgbClr val="8FA0D0"/>
                </a:solidFill>
              </a:rPr>
              <a:t>What’s Changed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Space Weather increase will strengthen interagency collaboration on Research-to-Operations/Operations-to-Research, a priority of National Space Weather Strategy and Action Plan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Increased investments in CubeSats and technology development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Solar Orbiter launch now scheduled for February 2020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ICON delayed from October 2018 to 2019 to address launch vehicle issue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Imminent release of MIDEX announcement  </a:t>
            </a:r>
          </a:p>
          <a:p>
            <a:pPr>
              <a:spcBef>
                <a:spcPts val="500"/>
              </a:spcBef>
              <a:spcAft>
                <a:spcPts val="600"/>
              </a:spcAft>
            </a:pPr>
            <a:r>
              <a:rPr lang="en-US" b="1" dirty="0">
                <a:solidFill>
                  <a:srgbClr val="8FA0D0"/>
                </a:solidFill>
              </a:rPr>
              <a:t>What’s the Same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GOLD launched as planned in January 2018 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Parker Solar Probe launched as planned August 2018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Solicited science and technology demonstration missions of opportunity for rideshare with IMAP and other missions of opportunity 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Accommodation of NOAA SWFO mission launching with IMAP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Operating missions funded consistent with Senior Review recommendations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IMAP selected as planned next Solar Terrestrial Probes mission (LRD October 2024)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AWE selected as planned to fly on ISS as next SMEX Mission of Opportunity (LRD February 2022)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5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28422" y="590169"/>
            <a:ext cx="9025378" cy="590931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z="3600" dirty="0"/>
              <a:t>Earth Science Budget Features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328422" y="1187260"/>
            <a:ext cx="9251621" cy="5080878"/>
          </a:xfrm>
        </p:spPr>
        <p:txBody>
          <a:bodyPr vert="horz" wrap="square" lIns="91440" tIns="45720" rIns="91440" bIns="45720" rtlCol="0">
            <a:spAutoFit/>
          </a:bodyPr>
          <a:lstStyle/>
          <a:p>
            <a:pPr>
              <a:spcBef>
                <a:spcPts val="500"/>
              </a:spcBef>
              <a:spcAft>
                <a:spcPts val="600"/>
              </a:spcAft>
            </a:pPr>
            <a:r>
              <a:rPr lang="en-US" b="1" dirty="0">
                <a:solidFill>
                  <a:srgbClr val="8FA0D0"/>
                </a:solidFill>
              </a:rPr>
              <a:t>What’s Changed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New Decadal Incubation project within ESTO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Initiated Earth Venture Continuity strand within Venture Class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Four new DO studies within Decadal Survey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DSCOVR (operations) and OCO-3 (for FY19 launch) funded through budget window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TROPICS instrument confirmed as build-to-storage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Selection of EMIT and PREFIRE instruments within Venture Class</a:t>
            </a:r>
          </a:p>
          <a:p>
            <a:pPr>
              <a:spcBef>
                <a:spcPts val="500"/>
              </a:spcBef>
              <a:spcAft>
                <a:spcPts val="600"/>
              </a:spcAft>
            </a:pPr>
            <a:r>
              <a:rPr lang="en-US" b="1" dirty="0">
                <a:solidFill>
                  <a:srgbClr val="8FA0D0"/>
                </a:solidFill>
              </a:rPr>
              <a:t>What’s the Same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Supports recently launched missions GRACE-FO, ICESat-2, GEDI; ESD now operating 20 on-orbit missions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SWOT, NISAR, Sentinel-6, Landsat 9, TEMPO, </a:t>
            </a:r>
            <a:r>
              <a:rPr lang="en-US" sz="1600" dirty="0" err="1"/>
              <a:t>GeoCarb</a:t>
            </a:r>
            <a:r>
              <a:rPr lang="en-US" sz="1600" dirty="0"/>
              <a:t>, and MAIA remain on schedule for launch in budget window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Maintains regular cadence of Venture Class missions and instruments solicitations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Healthy research and applied science programs, SmallSat/CubeSat investments, and commercial data buy activities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Like FY19 Presidential Budget Request, provides no funding for PACE and CLARREO-PF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1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Title 6"/>
          <p:cNvSpPr>
            <a:spLocks noGrp="1"/>
          </p:cNvSpPr>
          <p:nvPr>
            <p:ph type="title"/>
          </p:nvPr>
        </p:nvSpPr>
        <p:spPr>
          <a:xfrm>
            <a:off x="5410985" y="575065"/>
            <a:ext cx="6169058" cy="1089529"/>
          </a:xfrm>
        </p:spPr>
        <p:txBody>
          <a:bodyPr/>
          <a:lstStyle/>
          <a:p>
            <a:r>
              <a:rPr lang="en-US" sz="3600" dirty="0"/>
              <a:t>Joint Agency Satellite Division Overview</a:t>
            </a:r>
          </a:p>
        </p:txBody>
      </p:sp>
      <p:sp>
        <p:nvSpPr>
          <p:cNvPr id="16" name="Content Placeholder 7"/>
          <p:cNvSpPr>
            <a:spLocks noGrp="1"/>
          </p:cNvSpPr>
          <p:nvPr>
            <p:ph idx="1"/>
          </p:nvPr>
        </p:nvSpPr>
        <p:spPr>
          <a:xfrm>
            <a:off x="5410986" y="1664594"/>
            <a:ext cx="6415254" cy="4524315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b="1" dirty="0">
                <a:solidFill>
                  <a:srgbClr val="8FA0D0"/>
                </a:solidFill>
              </a:rPr>
              <a:t>Strategic Objective 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Ensure excellence in the Nation’s operational weather satellites </a:t>
            </a:r>
            <a:br>
              <a:rPr lang="en-US" sz="1600" dirty="0"/>
            </a:br>
            <a:r>
              <a:rPr lang="en-US" sz="1600" dirty="0"/>
              <a:t>by applying NASA’s expertise in systems engineering and program and project management to satellite and ground system development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8FA0D0"/>
                </a:solidFill>
              </a:rPr>
              <a:t>Major Activities 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Advance collaboration opportunities with NOAA and partner organizations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Strategic planning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Performing studies 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Formulating and Implementing missions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Developing technologies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Identifying ride shares and hosting opportunities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Continuing projects: GOES-T, GOES-U, GOES-R Ground System,  JPSS-2, JPSS-3, JPSS-4, JPSS Ground System, Space Weather Follow On 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Note: Budget information and justification provided in NOAA budget documentation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9542A0-0364-1743-9DAC-08F1073F40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7" r="12042"/>
          <a:stretch/>
        </p:blipFill>
        <p:spPr>
          <a:xfrm>
            <a:off x="744718" y="3421931"/>
            <a:ext cx="2095291" cy="20927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60580DE-9477-4F4C-84E1-BDFF76DD26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551" t="17472" r="25520"/>
          <a:stretch/>
        </p:blipFill>
        <p:spPr>
          <a:xfrm>
            <a:off x="744717" y="1156406"/>
            <a:ext cx="2095292" cy="211778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06E04B6E-0CA9-7346-B007-3FB41454CF64}"/>
              </a:ext>
            </a:extLst>
          </p:cNvPr>
          <p:cNvGrpSpPr/>
          <p:nvPr/>
        </p:nvGrpSpPr>
        <p:grpSpPr>
          <a:xfrm>
            <a:off x="2973256" y="1166680"/>
            <a:ext cx="2098364" cy="2117787"/>
            <a:chOff x="2973256" y="1166680"/>
            <a:chExt cx="2098364" cy="2117787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D992359-F8AC-7244-9D25-96BC6A8919F7}"/>
                </a:ext>
              </a:extLst>
            </p:cNvPr>
            <p:cNvSpPr/>
            <p:nvPr/>
          </p:nvSpPr>
          <p:spPr>
            <a:xfrm>
              <a:off x="2973256" y="1166680"/>
              <a:ext cx="2094849" cy="211778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3F04C40-F14B-8745-A84F-D274E5911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79114" y="1598302"/>
              <a:ext cx="2092506" cy="1345081"/>
            </a:xfrm>
            <a:prstGeom prst="rect">
              <a:avLst/>
            </a:prstGeom>
          </p:spPr>
        </p:pic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BD715035-E131-A540-8987-BF3C94C30A5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01" r="3213"/>
          <a:stretch/>
        </p:blipFill>
        <p:spPr>
          <a:xfrm>
            <a:off x="2973256" y="3421931"/>
            <a:ext cx="2094849" cy="209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1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 descr="Aurora light up night sk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9" b="7209"/>
          <a:stretch/>
        </p:blipFill>
        <p:spPr bwMode="auto">
          <a:xfrm>
            <a:off x="744716" y="3384886"/>
            <a:ext cx="4326904" cy="212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400" t="12530" b="468"/>
          <a:stretch/>
        </p:blipFill>
        <p:spPr>
          <a:xfrm>
            <a:off x="744716" y="1168925"/>
            <a:ext cx="4314727" cy="2092750"/>
          </a:xfrm>
          <a:prstGeom prst="rect">
            <a:avLst/>
          </a:prstGeom>
        </p:spPr>
      </p:pic>
      <p:sp>
        <p:nvSpPr>
          <p:cNvPr id="13" name="Title 6"/>
          <p:cNvSpPr>
            <a:spLocks noGrp="1"/>
          </p:cNvSpPr>
          <p:nvPr>
            <p:ph type="title"/>
          </p:nvPr>
        </p:nvSpPr>
        <p:spPr>
          <a:xfrm>
            <a:off x="5410199" y="739841"/>
            <a:ext cx="6169058" cy="590931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z="3600" dirty="0">
                <a:solidFill>
                  <a:srgbClr val="8FA0D0"/>
                </a:solidFill>
              </a:rPr>
              <a:t>Citizen Science Initiative</a:t>
            </a:r>
          </a:p>
        </p:txBody>
      </p:sp>
      <p:sp>
        <p:nvSpPr>
          <p:cNvPr id="14" name="Content Placeholder 7"/>
          <p:cNvSpPr>
            <a:spLocks noGrp="1"/>
          </p:cNvSpPr>
          <p:nvPr>
            <p:ph idx="1"/>
          </p:nvPr>
        </p:nvSpPr>
        <p:spPr>
          <a:xfrm>
            <a:off x="5410199" y="1306326"/>
            <a:ext cx="6169057" cy="4052391"/>
          </a:xfrm>
        </p:spPr>
        <p:txBody>
          <a:bodyPr/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/>
              <a:t>New Citizen Science Initiative ($1M / year starting FY20) will award agreements to develop and share best practices within SMD and beyond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/>
              <a:t>Supports already existing programs in all divisions through cross-divisional training, templates and continuous improvement processes 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/>
              <a:t>Initiative ensures open source platforms, common protocols, transparency of data and reporting, and strong linkages are made to NASA science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/>
              <a:t>Leverage successes, including projects that have published results by citizens: Stardust, Backyard Worlds/Planet 9 and </a:t>
            </a:r>
            <a:r>
              <a:rPr lang="en-US" sz="1600" dirty="0" err="1"/>
              <a:t>ArcticSigns</a:t>
            </a:r>
            <a:endParaRPr lang="en-US" sz="160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1600" dirty="0"/>
              <a:t>Approach consistent with 2017 American Innovation and Competitiveness Act, and adds the rigor of professional science</a:t>
            </a:r>
          </a:p>
        </p:txBody>
      </p:sp>
    </p:spTree>
    <p:extLst>
      <p:ext uri="{BB962C8B-B14F-4D97-AF65-F5344CB8AC3E}">
        <p14:creationId xmlns:p14="http://schemas.microsoft.com/office/powerpoint/2010/main" val="80743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14900" y="1131844"/>
            <a:ext cx="6678105" cy="590931"/>
          </a:xfrm>
        </p:spPr>
        <p:txBody>
          <a:bodyPr/>
          <a:lstStyle/>
          <a:p>
            <a:r>
              <a:rPr lang="en-US" sz="3600" dirty="0"/>
              <a:t>NASA Science Overview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14901" y="2214710"/>
            <a:ext cx="6678104" cy="1641475"/>
          </a:xfrm>
        </p:spPr>
        <p:txBody>
          <a:bodyPr/>
          <a:lstStyle/>
          <a:p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SMD FY20 Budget Strategy &amp; Highlights</a:t>
            </a:r>
          </a:p>
          <a:p>
            <a:r>
              <a:rPr lang="en-US" sz="2800" dirty="0"/>
              <a:t>Diversity and Inclusion Activities</a:t>
            </a:r>
          </a:p>
          <a:p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Commercial Partnership Strategy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6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5D838-143F-5947-AEEE-ED4EA027E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 descr="Illuminated Text on Wall at Night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2" b="22860"/>
          <a:stretch/>
        </p:blipFill>
        <p:spPr bwMode="auto">
          <a:xfrm>
            <a:off x="744716" y="1168925"/>
            <a:ext cx="4326904" cy="210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ehind of woman gesturi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1" t="7521" r="481" b="19821"/>
          <a:stretch/>
        </p:blipFill>
        <p:spPr bwMode="auto">
          <a:xfrm>
            <a:off x="744716" y="3394834"/>
            <a:ext cx="4365748" cy="211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EE0087F-53A7-AE48-A058-5C90635F4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0984" y="820381"/>
            <a:ext cx="6849439" cy="1089529"/>
          </a:xfrm>
        </p:spPr>
        <p:txBody>
          <a:bodyPr/>
          <a:lstStyle/>
          <a:p>
            <a:r>
              <a:rPr lang="en-US" sz="3600" dirty="0"/>
              <a:t>Program Investigator Workshop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5E937C3-4C5C-334E-8E1C-E05A699731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0200" y="1824938"/>
            <a:ext cx="6169057" cy="293413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Held November 27-28, 2018 in Washington, DC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Nearly 100 participants from NASA, academia, research organizations, and industry in attendance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Workshop designed to explore various aspects of mission PI role and barriers</a:t>
            </a:r>
          </a:p>
        </p:txBody>
      </p:sp>
    </p:spTree>
    <p:extLst>
      <p:ext uri="{BB962C8B-B14F-4D97-AF65-F5344CB8AC3E}">
        <p14:creationId xmlns:p14="http://schemas.microsoft.com/office/powerpoint/2010/main" val="237224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F17A6-D511-E84B-9F70-482031AC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22887102-E366-3B4B-B9E3-E04DD063C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422" y="1104144"/>
            <a:ext cx="9025378" cy="646331"/>
          </a:xfrm>
        </p:spPr>
        <p:txBody>
          <a:bodyPr/>
          <a:lstStyle/>
          <a:p>
            <a:r>
              <a:rPr lang="en-US" sz="3600" dirty="0"/>
              <a:t>Key</a:t>
            </a:r>
            <a:r>
              <a:rPr lang="en-US" dirty="0"/>
              <a:t> </a:t>
            </a:r>
            <a:r>
              <a:rPr lang="en-US" sz="3600" dirty="0"/>
              <a:t>Takeaways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75386D7-0D5C-9B41-A199-3A4CA7B968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0116" y="1995130"/>
            <a:ext cx="9251621" cy="455509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Great interest in being part of mission team, but ways to do so not always well understood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NASA needs to create better transparency of requirements and expectations of PI vs. mission leadership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NASA should create opportunities for new and emerging leaders to be part of mission teams and must incentivize this diversification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NASA can help foster new partnerships between “gateway institutions” and smaller 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To be successful, science community needs to move away from a “who you know” culture and create a climate free from harassment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4175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80902-0663-4E43-8595-5AA6F8198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E6866294-D2ED-4141-8996-C533345E0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650581"/>
            <a:ext cx="10393680" cy="590931"/>
          </a:xfrm>
        </p:spPr>
        <p:txBody>
          <a:bodyPr/>
          <a:lstStyle/>
          <a:p>
            <a:r>
              <a:rPr lang="en-US" sz="3600" dirty="0">
                <a:solidFill>
                  <a:srgbClr val="8FA0D0"/>
                </a:solidFill>
              </a:rPr>
              <a:t>Po</a:t>
            </a:r>
            <a:r>
              <a:rPr lang="en-US" sz="3600" dirty="0"/>
              <a:t>st-Works</a:t>
            </a:r>
            <a:r>
              <a:rPr lang="en-US" sz="3600" dirty="0">
                <a:solidFill>
                  <a:srgbClr val="8FA0D0"/>
                </a:solidFill>
              </a:rPr>
              <a:t>hop Activities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85BA8DC1-1D63-B844-B60D-4FAF835DB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533" y="1227721"/>
            <a:ext cx="10970794" cy="4734629"/>
          </a:xfrm>
        </p:spPr>
        <p:txBody>
          <a:bodyPr/>
          <a:lstStyle/>
          <a:p>
            <a:r>
              <a:rPr lang="en-US" sz="1500" b="1" dirty="0">
                <a:solidFill>
                  <a:srgbClr val="8FA0D0"/>
                </a:solidFill>
              </a:rPr>
              <a:t>Completed Actions: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Conduct pre-reviews of review panels to ensure diversity and reduce conflicts of interest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Add PI resources webpage to </a:t>
            </a:r>
            <a:r>
              <a:rPr lang="en-US" sz="1500" dirty="0" err="1"/>
              <a:t>science.nasa.gov</a:t>
            </a:r>
            <a:r>
              <a:rPr lang="en-US" sz="1500" dirty="0"/>
              <a:t>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Add conference code of conduct requirement to ROSES 2019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Restart proposal writing workshops at major science conferences</a:t>
            </a:r>
          </a:p>
          <a:p>
            <a:r>
              <a:rPr lang="en-US" sz="1500" b="1" dirty="0">
                <a:solidFill>
                  <a:srgbClr val="8FA0D0"/>
                </a:solidFill>
              </a:rPr>
              <a:t>Actions In Work: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Include career development positions (i.e. deputies) and associated evaluation criteria as part of future AOs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Update NASA grant terms and conditions to require notification when grantees are under academic suspension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Require anti-harassment and bystander training for mission teams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Develop “PI 101” training for prospective PIs</a:t>
            </a:r>
          </a:p>
          <a:p>
            <a:r>
              <a:rPr lang="en-US" sz="1500" b="1" dirty="0">
                <a:solidFill>
                  <a:srgbClr val="8FA0D0"/>
                </a:solidFill>
              </a:rPr>
              <a:t>Future Work: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Assess communications channels by which prospective PIs learn about opportunities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Assess interest in holding proposal writing workshops at affinity group conferences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Evaluate potential partnerships between “gateway institutions” and smaller institutions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/>
              <a:t>Develop a PI Incubator Program</a:t>
            </a:r>
          </a:p>
        </p:txBody>
      </p:sp>
    </p:spTree>
    <p:extLst>
      <p:ext uri="{BB962C8B-B14F-4D97-AF65-F5344CB8AC3E}">
        <p14:creationId xmlns:p14="http://schemas.microsoft.com/office/powerpoint/2010/main" val="3901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14900" y="1131844"/>
            <a:ext cx="6678105" cy="590931"/>
          </a:xfrm>
        </p:spPr>
        <p:txBody>
          <a:bodyPr/>
          <a:lstStyle/>
          <a:p>
            <a:r>
              <a:rPr lang="en-US" sz="3600" dirty="0"/>
              <a:t>NASA Science Overview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14901" y="2214710"/>
            <a:ext cx="6678104" cy="1641475"/>
          </a:xfrm>
        </p:spPr>
        <p:txBody>
          <a:bodyPr/>
          <a:lstStyle/>
          <a:p>
            <a:r>
              <a:rPr lang="en-US" sz="2800" dirty="0"/>
              <a:t>SMD FY20 Budget Strategy &amp; Highlights</a:t>
            </a:r>
          </a:p>
          <a:p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Diversity and Inclusion Activities</a:t>
            </a:r>
          </a:p>
          <a:p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Commercial Partnership Strategy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58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346162" y="642302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14900" y="1131844"/>
            <a:ext cx="6678105" cy="590931"/>
          </a:xfrm>
        </p:spPr>
        <p:txBody>
          <a:bodyPr/>
          <a:lstStyle/>
          <a:p>
            <a:r>
              <a:rPr lang="en-US" sz="3600" dirty="0"/>
              <a:t>NASA Science Overview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914901" y="2214710"/>
            <a:ext cx="6678104" cy="1641475"/>
          </a:xfrm>
        </p:spPr>
        <p:txBody>
          <a:bodyPr/>
          <a:lstStyle/>
          <a:p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SMD FY20 Budget Strategy &amp; Highlights</a:t>
            </a:r>
          </a:p>
          <a:p>
            <a:r>
              <a:rPr lang="en-US" sz="2800" dirty="0">
                <a:solidFill>
                  <a:schemeClr val="bg2">
                    <a:lumMod val="75000"/>
                  </a:schemeClr>
                </a:solidFill>
              </a:rPr>
              <a:t>Diversity and Inclusion Activities</a:t>
            </a:r>
          </a:p>
          <a:p>
            <a:r>
              <a:rPr lang="en-US" sz="2800" dirty="0"/>
              <a:t>Commercial Partnership Strategy</a:t>
            </a:r>
          </a:p>
        </p:txBody>
      </p:sp>
    </p:spTree>
    <p:extLst>
      <p:ext uri="{BB962C8B-B14F-4D97-AF65-F5344CB8AC3E}">
        <p14:creationId xmlns:p14="http://schemas.microsoft.com/office/powerpoint/2010/main" val="328781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NAR SURFACE TIMELINE_HEO_INTERNAL_3-12-20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752" y="69162"/>
            <a:ext cx="60324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Lunar Exploration Campaign</a:t>
            </a:r>
          </a:p>
        </p:txBody>
      </p:sp>
    </p:spTree>
    <p:extLst>
      <p:ext uri="{BB962C8B-B14F-4D97-AF65-F5344CB8AC3E}">
        <p14:creationId xmlns:p14="http://schemas.microsoft.com/office/powerpoint/2010/main" val="317418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713931" y="1091042"/>
            <a:ext cx="5480351" cy="590931"/>
          </a:xfrm>
        </p:spPr>
        <p:txBody>
          <a:bodyPr/>
          <a:lstStyle/>
          <a:p>
            <a:r>
              <a:rPr lang="en-US" sz="3600" dirty="0"/>
              <a:t>Lunar Academies Reports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713931" y="1956846"/>
            <a:ext cx="5545426" cy="4062651"/>
          </a:xfrm>
        </p:spPr>
        <p:txBody>
          <a:bodyPr/>
          <a:lstStyle/>
          <a:p>
            <a:pPr marL="228600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Received two reports from Committee on Astrobiology and Planetary Science </a:t>
            </a:r>
          </a:p>
          <a:p>
            <a:pPr marL="685800" lvl="1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Review of the Planetary Science Aspects of NASA SMD’s Lunar Science and Exploration Initiative</a:t>
            </a:r>
          </a:p>
          <a:p>
            <a:pPr marL="685800" lvl="1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Review of the Commercial Aspects of NASA SMD’s Lunar Science and Exploration Initiative </a:t>
            </a:r>
          </a:p>
          <a:p>
            <a:pPr marL="228600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Working to develop a strategy for path forward in response to recommendations</a:t>
            </a:r>
          </a:p>
          <a:p>
            <a:pPr marL="228600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/>
              <a:t>32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860630-0B20-B443-831D-472627DB297F}"/>
              </a:ext>
            </a:extLst>
          </p:cNvPr>
          <p:cNvSpPr/>
          <p:nvPr/>
        </p:nvSpPr>
        <p:spPr>
          <a:xfrm>
            <a:off x="744718" y="1168925"/>
            <a:ext cx="2093860" cy="20927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E9B61E-8B23-5145-AFC9-0D299A133D4F}"/>
              </a:ext>
            </a:extLst>
          </p:cNvPr>
          <p:cNvSpPr/>
          <p:nvPr/>
        </p:nvSpPr>
        <p:spPr>
          <a:xfrm>
            <a:off x="2985677" y="3421930"/>
            <a:ext cx="2085943" cy="209258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186272-3399-224B-B8CF-52B7E1AA628B}"/>
              </a:ext>
            </a:extLst>
          </p:cNvPr>
          <p:cNvSpPr/>
          <p:nvPr/>
        </p:nvSpPr>
        <p:spPr>
          <a:xfrm>
            <a:off x="744718" y="3421930"/>
            <a:ext cx="2093860" cy="2092587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572" r="-3957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3726D9-4E88-E544-B8A2-0A016EF98417}"/>
              </a:ext>
            </a:extLst>
          </p:cNvPr>
          <p:cNvSpPr/>
          <p:nvPr/>
        </p:nvSpPr>
        <p:spPr>
          <a:xfrm>
            <a:off x="2985677" y="1168926"/>
            <a:ext cx="2085943" cy="2092750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5652" t="-13356" r="-2174" b="-1335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11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98" b="2422"/>
          <a:stretch/>
        </p:blipFill>
        <p:spPr>
          <a:xfrm>
            <a:off x="472004" y="1258277"/>
            <a:ext cx="4347778" cy="268808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834117" y="675816"/>
            <a:ext cx="7399421" cy="563231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US" sz="3400" dirty="0"/>
              <a:t>Commercial Lunar Payload Services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095373" y="1431030"/>
            <a:ext cx="6923036" cy="4180632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Nine U.S. companies selected through CLPS Nov. 2018, developing landers to deliver NASA payloads to Moon surface; pre-authorized to compete on individual delivery orders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Competition open to U.S. commercial providers of space transportation services, consistent with National Space Transportation Policy and Commercial Space Act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Multi-vendor catalog, 10-year IDIQ contract, managed through task order competition for specific payload deliveries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On ramps to the CLPS contracts will be used to provide additional capabilities as made available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Structured for NASA as one of many customers of commercial service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en-US" sz="1600" dirty="0"/>
              <a:t>Building on NASA’s model in low-Earth orbit, expands partnerships with industry and other nations to explore Moon and advance missions to farther destinations such as Mars, with America leading the way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7690" y="4399400"/>
            <a:ext cx="4418728" cy="175432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28600" lvl="1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Astrobotic</a:t>
            </a:r>
            <a:endParaRPr lang="en-US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Space Systems</a:t>
            </a:r>
          </a:p>
          <a:p>
            <a:pPr marL="228600" lvl="1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Draper</a:t>
            </a:r>
          </a:p>
          <a:p>
            <a:pPr marL="228600" lvl="1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Firefly Aerospace </a:t>
            </a:r>
          </a:p>
          <a:p>
            <a:pPr marL="228600" lvl="1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Intuitive Machines</a:t>
            </a:r>
          </a:p>
          <a:p>
            <a:pPr marL="228600" lvl="1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endParaRPr lang="en-US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Lockheed Martin Space </a:t>
            </a:r>
          </a:p>
          <a:p>
            <a:pPr marL="228600" lvl="1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200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Masten</a:t>
            </a: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Space Systems</a:t>
            </a:r>
          </a:p>
          <a:p>
            <a:pPr marL="228600" lvl="1" indent="-228600">
              <a:buFont typeface="Arial" panose="020B0604020202020204" pitchFamily="34" charset="0"/>
              <a:buChar char="•"/>
              <a:defRPr/>
            </a:pP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Moon Express</a:t>
            </a:r>
          </a:p>
          <a:p>
            <a:pPr marL="228600" lvl="1" indent="-2286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Orbit Beyond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7690" y="4091623"/>
            <a:ext cx="23150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Winning CLPS companies: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35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8C51FE-49D9-314D-9957-ABBF7DDE87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952500" y="403934"/>
            <a:ext cx="10393680" cy="590931"/>
          </a:xfrm>
        </p:spPr>
        <p:txBody>
          <a:bodyPr/>
          <a:lstStyle/>
          <a:p>
            <a:r>
              <a:rPr lang="en-US" sz="3600" dirty="0"/>
              <a:t>Lunar Payload Selections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idx="1"/>
          </p:nvPr>
        </p:nvSpPr>
        <p:spPr>
          <a:xfrm>
            <a:off x="958516" y="896285"/>
            <a:ext cx="10910637" cy="5526054"/>
          </a:xfrm>
        </p:spPr>
        <p:txBody>
          <a:bodyPr/>
          <a:lstStyle/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Thirteen science and technology demonstration payloads selected to fly to the Moon as early as end of 2019, depending on the availability of commercial landers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Selected payloads, along with Lunar Surface Instrument and Technology Payloads, will begin to build pipeline of scientific investigations and technology development payloads using U.S. commercial landing delivery services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Instruments include: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Linear Energy Transfer Spectrometer 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Near-Infrared Volatile Spectrometer System 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Advanced Neutron Measurements at the Lunar Surface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Ion-Trap Mass Spectrometer for Lunar Surface Volatiles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Quadrupole Mass Spectrometer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Low-frequency Radio Observations from the Near Side Lunar Surface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Stereo Cameras for Lunar Plume-Surface Studies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Surface and Exosphere Alterations by Landers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Navigation Doppler Lidar for Precise Velocity and Range Sensing </a:t>
            </a:r>
            <a:endParaRPr lang="en-US" sz="1600" dirty="0"/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Two technology demonstrations selected to fly: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Solar Cell Demonstration Platform for Enabling Long-Term Lunar Surface Power</a:t>
            </a:r>
          </a:p>
          <a:p>
            <a:pPr marL="685800" lvl="1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Lunar Node 1 Navigation Demonstrator 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Future calls for payloads planned to be released each year for additional opportunities</a:t>
            </a:r>
          </a:p>
        </p:txBody>
      </p:sp>
    </p:spTree>
    <p:extLst>
      <p:ext uri="{BB962C8B-B14F-4D97-AF65-F5344CB8AC3E}">
        <p14:creationId xmlns:p14="http://schemas.microsoft.com/office/powerpoint/2010/main" val="198798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B0E68B-0757-4BA3-87F6-DF71C5BB4610}" type="slidenum">
              <a:rPr lang="en-US" smtClean="0">
                <a:solidFill>
                  <a:schemeClr val="bg1"/>
                </a:solidFill>
              </a:rPr>
              <a:pPr/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Title 7">
            <a:extLst>
              <a:ext uri="{FF2B5EF4-FFF2-40B4-BE49-F238E27FC236}">
                <a16:creationId xmlns:a16="http://schemas.microsoft.com/office/drawing/2014/main" id="{0350666A-5F10-8144-8D75-B58E2C4F7C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6845"/>
            <a:ext cx="10393680" cy="590931"/>
          </a:xfrm>
        </p:spPr>
        <p:txBody>
          <a:bodyPr/>
          <a:lstStyle/>
          <a:p>
            <a:r>
              <a:rPr lang="en-US" sz="3600" dirty="0"/>
              <a:t>SmallSat Opportunities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26FAED7F-999A-C940-92A7-1B81882DFCB1}"/>
              </a:ext>
            </a:extLst>
          </p:cNvPr>
          <p:cNvSpPr txBox="1">
            <a:spLocks/>
          </p:cNvSpPr>
          <p:nvPr/>
        </p:nvSpPr>
        <p:spPr>
          <a:xfrm>
            <a:off x="8787796" y="3872963"/>
            <a:ext cx="2721266" cy="864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40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00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1800" b="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1800" b="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 algn="ctr">
              <a:buFont typeface="Arial"/>
              <a:buNone/>
            </a:pP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Small Innovative Missions for Planetary Exploration (</a:t>
            </a:r>
            <a:r>
              <a:rPr lang="en-US" sz="1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SIMPLEx</a:t>
            </a: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5649835F-48B8-CD4F-8833-ACEAD393841B}"/>
              </a:ext>
            </a:extLst>
          </p:cNvPr>
          <p:cNvSpPr txBox="1">
            <a:spLocks/>
          </p:cNvSpPr>
          <p:nvPr/>
        </p:nvSpPr>
        <p:spPr>
          <a:xfrm>
            <a:off x="5981373" y="3872963"/>
            <a:ext cx="2888909" cy="8674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40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00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1800" b="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1800" b="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 algn="ctr">
              <a:buFont typeface="Arial"/>
              <a:buNone/>
            </a:pP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Heliophysics Technology Demonstration Mission of Opportunity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E9079C8-A662-8A47-8ED1-1B861CB527DD}"/>
              </a:ext>
            </a:extLst>
          </p:cNvPr>
          <p:cNvSpPr txBox="1">
            <a:spLocks/>
          </p:cNvSpPr>
          <p:nvPr/>
        </p:nvSpPr>
        <p:spPr>
          <a:xfrm>
            <a:off x="3500399" y="3872963"/>
            <a:ext cx="2468880" cy="86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40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00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1800" b="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1800" b="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 algn="ctr">
              <a:buFont typeface="Arial"/>
              <a:buNone/>
            </a:pP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Astrophysics Small Explorer (SMEX) and Astrophysics Science SmallSat Studies</a:t>
            </a:r>
          </a:p>
          <a:p>
            <a:pPr marL="12700" lvl="1" indent="0" algn="ctr">
              <a:buFont typeface=".AppleSystemUIFont" charset="-120"/>
              <a:buNone/>
            </a:pPr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41A5F41-DDFE-B04B-845E-C591BB8084BF}"/>
              </a:ext>
            </a:extLst>
          </p:cNvPr>
          <p:cNvSpPr txBox="1">
            <a:spLocks/>
          </p:cNvSpPr>
          <p:nvPr/>
        </p:nvSpPr>
        <p:spPr>
          <a:xfrm>
            <a:off x="781879" y="3872963"/>
            <a:ext cx="2503992" cy="867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80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40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200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1800" b="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.AppleSystemUIFont" charset="-120"/>
              <a:buChar char="-"/>
              <a:defRPr sz="1800" b="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indent="0" algn="ctr">
              <a:buFont typeface="Arial"/>
              <a:buNone/>
            </a:pP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Earth Venture Missions (EVM/EVI) and In-Space Validation of Earth Science Technologies (</a:t>
            </a:r>
            <a:r>
              <a:rPr lang="en-US" sz="1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InVEST</a:t>
            </a: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2700" lvl="1" indent="0" algn="ctr">
              <a:buFont typeface=".AppleSystemUIFont" charset="-120"/>
              <a:buNone/>
            </a:pPr>
            <a:endParaRPr 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D0A70F7-02F4-FD4B-A676-84508F1880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" r="19686"/>
          <a:stretch/>
        </p:blipFill>
        <p:spPr>
          <a:xfrm>
            <a:off x="799435" y="2039241"/>
            <a:ext cx="2468880" cy="18288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676F348-579D-704B-B1B5-0CCCA8F923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1" t="3636" r="8449" b="2107"/>
          <a:stretch/>
        </p:blipFill>
        <p:spPr>
          <a:xfrm>
            <a:off x="3500399" y="2039241"/>
            <a:ext cx="2468880" cy="1828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3121F96-01CE-EF42-8AAF-8722CAAFCC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707"/>
          <a:stretch/>
        </p:blipFill>
        <p:spPr>
          <a:xfrm>
            <a:off x="8912961" y="2039241"/>
            <a:ext cx="2470936" cy="18288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B315CA1C-536A-8746-849D-EFF4DAF91634}"/>
              </a:ext>
            </a:extLst>
          </p:cNvPr>
          <p:cNvSpPr/>
          <p:nvPr/>
        </p:nvSpPr>
        <p:spPr>
          <a:xfrm>
            <a:off x="8714786" y="1483600"/>
            <a:ext cx="28348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indent="0" algn="ctr">
              <a:buFont typeface=".AppleSystemUIFont" charset="-120"/>
              <a:buNone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Investing up to $55M in Deep Space SmallSat Missions 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F2BC7ED-E62F-2044-BDAA-B05C394983A3}"/>
              </a:ext>
            </a:extLst>
          </p:cNvPr>
          <p:cNvSpPr/>
          <p:nvPr/>
        </p:nvSpPr>
        <p:spPr>
          <a:xfrm>
            <a:off x="6102685" y="1483600"/>
            <a:ext cx="2640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indent="0" algn="ctr">
              <a:buFont typeface=".AppleSystemUIFont" charset="-120"/>
              <a:buNone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Investing up to $65M for ESPA-class Payloads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C42E2EEE-FB23-3642-85EF-E475BA750827}"/>
              </a:ext>
            </a:extLst>
          </p:cNvPr>
          <p:cNvSpPr/>
          <p:nvPr/>
        </p:nvSpPr>
        <p:spPr>
          <a:xfrm>
            <a:off x="3180087" y="1483600"/>
            <a:ext cx="3099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ctr">
              <a:buFont typeface=".AppleSystemUIFont" charset="-120"/>
              <a:buNone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First Major Investment in </a:t>
            </a:r>
            <a:b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Astro SmallSat Missions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99CB5AC-016C-1A45-BFA4-E7BBABDDAC7B}"/>
              </a:ext>
            </a:extLst>
          </p:cNvPr>
          <p:cNvSpPr/>
          <p:nvPr/>
        </p:nvSpPr>
        <p:spPr>
          <a:xfrm>
            <a:off x="784790" y="1483600"/>
            <a:ext cx="24939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lvl="1" algn="ctr">
              <a:buFont typeface=".AppleSystemUIFont" charset="-120"/>
              <a:buNone/>
            </a:pP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Three InVEST-17 Awards Announced July 20, 2018 </a:t>
            </a:r>
          </a:p>
        </p:txBody>
      </p:sp>
      <p:pic>
        <p:nvPicPr>
          <p:cNvPr id="37" name="Picture 36" descr="This illustration shows the Interstellar Mapping and Acceleration Probe observing signals from the interaction of the solar wind">
            <a:extLst>
              <a:ext uri="{FF2B5EF4-FFF2-40B4-BE49-F238E27FC236}">
                <a16:creationId xmlns:a16="http://schemas.microsoft.com/office/drawing/2014/main" id="{7AD2BD34-1C12-BE4B-A56C-BE38F5B37DC5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9" b="1166"/>
          <a:stretch/>
        </p:blipFill>
        <p:spPr bwMode="auto">
          <a:xfrm>
            <a:off x="6191387" y="2051636"/>
            <a:ext cx="2468880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Left-Right Arrow 37">
            <a:extLst>
              <a:ext uri="{FF2B5EF4-FFF2-40B4-BE49-F238E27FC236}">
                <a16:creationId xmlns:a16="http://schemas.microsoft.com/office/drawing/2014/main" id="{AC104463-5918-384C-A76B-7A516FCD1E92}"/>
              </a:ext>
            </a:extLst>
          </p:cNvPr>
          <p:cNvSpPr/>
          <p:nvPr/>
        </p:nvSpPr>
        <p:spPr>
          <a:xfrm>
            <a:off x="685801" y="4572000"/>
            <a:ext cx="10955162" cy="1357057"/>
          </a:xfrm>
          <a:prstGeom prst="leftRightArrow">
            <a:avLst>
              <a:gd name="adj1" fmla="val 50000"/>
              <a:gd name="adj2" fmla="val 46795"/>
            </a:avLst>
          </a:prstGeom>
          <a:solidFill>
            <a:srgbClr val="8FA0D0">
              <a:alpha val="78000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059F23-8659-DC4D-9C2F-16767EF01315}"/>
              </a:ext>
            </a:extLst>
          </p:cNvPr>
          <p:cNvSpPr/>
          <p:nvPr/>
        </p:nvSpPr>
        <p:spPr>
          <a:xfrm>
            <a:off x="2112891" y="4876800"/>
            <a:ext cx="81009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Arial Narrow" panose="020B0606020202030204" pitchFamily="34" charset="0"/>
              </a:rPr>
              <a:t>SmallSat/CubeSat commercial engagement opportunities are essential to 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  <a:latin typeface="Arial Narrow" panose="020B0606020202030204" pitchFamily="34" charset="0"/>
              </a:rPr>
              <a:t>NASA Science’s balanced portfolio, achieving distinct science objectives</a:t>
            </a:r>
          </a:p>
        </p:txBody>
      </p:sp>
    </p:spTree>
    <p:extLst>
      <p:ext uri="{BB962C8B-B14F-4D97-AF65-F5344CB8AC3E}">
        <p14:creationId xmlns:p14="http://schemas.microsoft.com/office/powerpoint/2010/main" val="82446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600" y="637300"/>
            <a:ext cx="10736580" cy="590931"/>
          </a:xfrm>
        </p:spPr>
        <p:txBody>
          <a:bodyPr/>
          <a:lstStyle/>
          <a:p>
            <a:r>
              <a:rPr lang="en-US" sz="3600" dirty="0"/>
              <a:t>ROSES Solicitations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952500" y="1332131"/>
            <a:ext cx="10619923" cy="173380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Many ROSES solicitations are specifically and exclusively for SmallSats (see table below), with other ROSES program elements (Heliophysics Technology and Instrument Development for Science) that allow CubeSats and SmallSats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total, 30 solicitations fully funded, </a:t>
            </a:r>
            <a:r>
              <a:rPr lang="en-US" b="1" i="1" dirty="0"/>
              <a:t>with 20 from outside vendors</a:t>
            </a:r>
            <a:r>
              <a:rPr lang="en-US" dirty="0"/>
              <a:t>, between 2015 and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Selections for the </a:t>
            </a:r>
            <a:r>
              <a:rPr lang="en-US" dirty="0" err="1"/>
              <a:t>SIMPLEx</a:t>
            </a:r>
            <a:r>
              <a:rPr lang="en-US" dirty="0"/>
              <a:t> SALMON-3 AO are expected next month 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675319"/>
              </p:ext>
            </p:extLst>
          </p:nvPr>
        </p:nvGraphicFramePr>
        <p:xfrm>
          <a:off x="1057358" y="3352800"/>
          <a:ext cx="9982200" cy="2514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72042">
                  <a:extLst>
                    <a:ext uri="{9D8B030D-6E8A-4147-A177-3AD203B41FA5}">
                      <a16:colId xmlns:a16="http://schemas.microsoft.com/office/drawing/2014/main" val="3999216597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1896754753"/>
                    </a:ext>
                  </a:extLst>
                </a:gridCol>
                <a:gridCol w="2200358">
                  <a:extLst>
                    <a:ext uri="{9D8B030D-6E8A-4147-A177-3AD203B41FA5}">
                      <a16:colId xmlns:a16="http://schemas.microsoft.com/office/drawing/2014/main" val="3140292852"/>
                    </a:ext>
                  </a:extLst>
                </a:gridCol>
              </a:tblGrid>
              <a:tr h="38727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Title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FA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Due date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FA0D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Selections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8FA0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0526749"/>
                  </a:ext>
                </a:extLst>
              </a:tr>
              <a:tr h="56764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rgbClr val="004D8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Small Innovative Missions for Planetary Exploration (SALMON-3 AO) </a:t>
                      </a:r>
                      <a:endParaRPr lang="en-US" sz="1200" u="none" dirty="0">
                        <a:solidFill>
                          <a:srgbClr val="004D8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>
                          <a:solidFill>
                            <a:srgbClr val="004D8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7/24/2018</a:t>
                      </a:r>
                      <a:endParaRPr lang="en-US" sz="1400" u="none" dirty="0">
                        <a:solidFill>
                          <a:srgbClr val="004D8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>
                          <a:solidFill>
                            <a:srgbClr val="004D8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Spring 2019</a:t>
                      </a:r>
                      <a:endParaRPr lang="en-US" sz="1400" u="none" dirty="0">
                        <a:solidFill>
                          <a:srgbClr val="004D8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15445611"/>
                  </a:ext>
                </a:extLst>
              </a:tr>
              <a:tr h="55703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u="none" dirty="0">
                          <a:solidFill>
                            <a:srgbClr val="004D8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Astrophysics Science SmallSat Studies (ROSES-18)</a:t>
                      </a:r>
                      <a:endParaRPr lang="en-US" sz="1200" u="none" dirty="0">
                        <a:solidFill>
                          <a:srgbClr val="004D8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>
                          <a:solidFill>
                            <a:srgbClr val="004D8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7/13/2018</a:t>
                      </a:r>
                      <a:endParaRPr lang="en-US" sz="1400" u="none" dirty="0">
                        <a:solidFill>
                          <a:srgbClr val="004D8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>
                          <a:solidFill>
                            <a:srgbClr val="004D8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08/29/2018</a:t>
                      </a:r>
                      <a:endParaRPr lang="en-US" sz="1400" u="none" dirty="0">
                        <a:solidFill>
                          <a:srgbClr val="004D8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62242576"/>
                  </a:ext>
                </a:extLst>
              </a:tr>
              <a:tr h="557032">
                <a:tc>
                  <a:txBody>
                    <a:bodyPr/>
                    <a:lstStyle/>
                    <a:p>
                      <a:pPr marL="0" marR="0"/>
                      <a:r>
                        <a:rPr lang="en-US" sz="1400" b="0" u="none" dirty="0">
                          <a:solidFill>
                            <a:srgbClr val="004D8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Planetary Science Deep Space SmallSat Studies (ROSES-16)</a:t>
                      </a:r>
                      <a:endParaRPr lang="en-US" sz="1050" b="1" u="none" dirty="0">
                        <a:solidFill>
                          <a:srgbClr val="004D8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>
                          <a:solidFill>
                            <a:srgbClr val="004D8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11/18/2016</a:t>
                      </a:r>
                      <a:endParaRPr lang="en-US" sz="1400" u="none" dirty="0">
                        <a:solidFill>
                          <a:srgbClr val="004D8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>
                          <a:solidFill>
                            <a:srgbClr val="004D8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3/27/2017</a:t>
                      </a:r>
                      <a:endParaRPr lang="en-US" sz="1400" u="none" dirty="0">
                        <a:solidFill>
                          <a:srgbClr val="004D8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39991632"/>
                  </a:ext>
                </a:extLst>
              </a:tr>
              <a:tr h="445625">
                <a:tc>
                  <a:txBody>
                    <a:bodyPr/>
                    <a:lstStyle/>
                    <a:p>
                      <a:pPr marL="0" marR="0"/>
                      <a:r>
                        <a:rPr lang="en-US" sz="1400" b="0" u="none" dirty="0">
                          <a:solidFill>
                            <a:srgbClr val="004D86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Small, Innovative Missions for Planetary Exploration (ROSES-14)</a:t>
                      </a:r>
                      <a:endParaRPr lang="en-US" sz="1050" b="1" u="none" dirty="0">
                        <a:solidFill>
                          <a:srgbClr val="004D86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>
                          <a:solidFill>
                            <a:srgbClr val="004D8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04/10/2015</a:t>
                      </a:r>
                      <a:endParaRPr lang="en-US" sz="1400" u="none" dirty="0">
                        <a:solidFill>
                          <a:srgbClr val="004D8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u="none" dirty="0">
                          <a:solidFill>
                            <a:srgbClr val="004D86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</a:rPr>
                        <a:t>08/08/2015</a:t>
                      </a:r>
                      <a:endParaRPr lang="en-US" sz="1400" u="none" dirty="0">
                        <a:solidFill>
                          <a:srgbClr val="004D86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6203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24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918A11B-EDD0-F64D-98A9-A79DBA557D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718E9C">
                <a:tint val="45000"/>
                <a:satMod val="400000"/>
              </a:srgbClr>
            </a:duotone>
          </a:blip>
          <a:srcRect t="70414" b="8630"/>
          <a:stretch/>
        </p:blipFill>
        <p:spPr>
          <a:xfrm>
            <a:off x="1105503" y="2546484"/>
            <a:ext cx="6187075" cy="152435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63170" y="3179039"/>
            <a:ext cx="4797188" cy="905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57" y="2117426"/>
            <a:ext cx="11415835" cy="38933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80" t="46095" r="44901" b="46575"/>
          <a:stretch/>
        </p:blipFill>
        <p:spPr>
          <a:xfrm>
            <a:off x="6861952" y="2421450"/>
            <a:ext cx="3431250" cy="17166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2D8E2E-B418-9A4D-8E5F-4101C33E44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9423" b="70366"/>
          <a:stretch/>
        </p:blipFill>
        <p:spPr>
          <a:xfrm>
            <a:off x="1044227" y="936848"/>
            <a:ext cx="9027925" cy="1102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1745">
            <a:off x="9753703" y="3996064"/>
            <a:ext cx="1299431" cy="1399388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512483" y="1144824"/>
            <a:ext cx="1348497" cy="1361155"/>
            <a:chOff x="3001223" y="3839315"/>
            <a:chExt cx="1465204" cy="1478957"/>
          </a:xfrm>
        </p:grpSpPr>
        <p:sp>
          <p:nvSpPr>
            <p:cNvPr id="19" name="Oval 18"/>
            <p:cNvSpPr/>
            <p:nvPr/>
          </p:nvSpPr>
          <p:spPr>
            <a:xfrm>
              <a:off x="3001223" y="3839315"/>
              <a:ext cx="1465204" cy="1478957"/>
            </a:xfrm>
            <a:prstGeom prst="ellipse">
              <a:avLst/>
            </a:prstGeom>
            <a:solidFill>
              <a:srgbClr val="718E9C"/>
            </a:solidFill>
            <a:ln w="920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0790" y="4091251"/>
              <a:ext cx="806071" cy="97508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313174" y="2549302"/>
            <a:ext cx="992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C565B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Launch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C565B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Vehicles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5503" y="2549302"/>
            <a:ext cx="11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C565B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Launch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C565B"/>
                </a:solidFill>
                <a:effectLst/>
                <a:uLnTx/>
                <a:uFillTx/>
                <a:latin typeface="HelveticaNeueLT Std" panose="020B0604020202020204" pitchFamily="34" charset="0"/>
                <a:ea typeface="+mn-ea"/>
                <a:cs typeface="+mn-cs"/>
              </a:rPr>
              <a:t>Providers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32" y="365538"/>
            <a:ext cx="11432677" cy="59093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600" dirty="0">
                <a:solidFill>
                  <a:srgbClr val="758AC5"/>
                </a:solidFill>
              </a:rPr>
              <a:t>CubeSat Launch Initiative Broadens Access to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6A64DB-DBB3-CA48-993E-0DE1651AF3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207353" y="3212038"/>
          <a:ext cx="4695000" cy="7335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376">
                  <a:extLst>
                    <a:ext uri="{9D8B030D-6E8A-4147-A177-3AD203B41FA5}">
                      <a16:colId xmlns:a16="http://schemas.microsoft.com/office/drawing/2014/main" val="2505320349"/>
                    </a:ext>
                  </a:extLst>
                </a:gridCol>
                <a:gridCol w="580030">
                  <a:extLst>
                    <a:ext uri="{9D8B030D-6E8A-4147-A177-3AD203B41FA5}">
                      <a16:colId xmlns:a16="http://schemas.microsoft.com/office/drawing/2014/main" val="179531977"/>
                    </a:ext>
                  </a:extLst>
                </a:gridCol>
                <a:gridCol w="580030">
                  <a:extLst>
                    <a:ext uri="{9D8B030D-6E8A-4147-A177-3AD203B41FA5}">
                      <a16:colId xmlns:a16="http://schemas.microsoft.com/office/drawing/2014/main" val="2304711656"/>
                    </a:ext>
                  </a:extLst>
                </a:gridCol>
                <a:gridCol w="573206">
                  <a:extLst>
                    <a:ext uri="{9D8B030D-6E8A-4147-A177-3AD203B41FA5}">
                      <a16:colId xmlns:a16="http://schemas.microsoft.com/office/drawing/2014/main" val="286117250"/>
                    </a:ext>
                  </a:extLst>
                </a:gridCol>
                <a:gridCol w="696036">
                  <a:extLst>
                    <a:ext uri="{9D8B030D-6E8A-4147-A177-3AD203B41FA5}">
                      <a16:colId xmlns:a16="http://schemas.microsoft.com/office/drawing/2014/main" val="431385941"/>
                    </a:ext>
                  </a:extLst>
                </a:gridCol>
                <a:gridCol w="1132764">
                  <a:extLst>
                    <a:ext uri="{9D8B030D-6E8A-4147-A177-3AD203B41FA5}">
                      <a16:colId xmlns:a16="http://schemas.microsoft.com/office/drawing/2014/main" val="2049000954"/>
                    </a:ext>
                  </a:extLst>
                </a:gridCol>
                <a:gridCol w="559558">
                  <a:extLst>
                    <a:ext uri="{9D8B030D-6E8A-4147-A177-3AD203B41FA5}">
                      <a16:colId xmlns:a16="http://schemas.microsoft.com/office/drawing/2014/main" val="701795560"/>
                    </a:ext>
                  </a:extLst>
                </a:gridCol>
              </a:tblGrid>
              <a:tr h="143862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786845"/>
                  </a:ext>
                </a:extLst>
              </a:tr>
              <a:tr h="13989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35820"/>
                  </a:ext>
                </a:extLst>
              </a:tr>
              <a:tr h="13989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n>
                            <a:noFill/>
                          </a:ln>
                          <a:solidFill>
                            <a:srgbClr val="5E6C74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</a:t>
                      </a:r>
                    </a:p>
                  </a:txBody>
                  <a:tcPr marL="61622" marR="61622" marT="30811" marB="30811">
                    <a:lnL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82B1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0826958"/>
                  </a:ext>
                </a:extLst>
              </a:tr>
            </a:tbl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8073831" y="4420115"/>
            <a:ext cx="2483834" cy="1586632"/>
            <a:chOff x="8073831" y="4591602"/>
            <a:chExt cx="2483834" cy="158663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7C4B14E-F3FD-3F45-81C6-2D36B8B176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2D5B6F">
                  <a:tint val="45000"/>
                  <a:satMod val="400000"/>
                </a:srgbClr>
              </a:duotone>
            </a:blip>
            <a:srcRect l="53080" t="45360" r="27748" b="43431"/>
            <a:stretch/>
          </p:blipFill>
          <p:spPr>
            <a:xfrm>
              <a:off x="8073831" y="4609600"/>
              <a:ext cx="2287821" cy="1568634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8073831" y="4698719"/>
              <a:ext cx="1741968" cy="644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343223" y="4591602"/>
              <a:ext cx="22144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474F55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176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921901" y="4527232"/>
            <a:ext cx="5265425" cy="1711132"/>
            <a:chOff x="1921901" y="4698719"/>
            <a:chExt cx="5265425" cy="1711132"/>
          </a:xfrm>
        </p:grpSpPr>
        <p:sp>
          <p:nvSpPr>
            <p:cNvPr id="39" name="Rectangle 38"/>
            <p:cNvSpPr/>
            <p:nvPr/>
          </p:nvSpPr>
          <p:spPr>
            <a:xfrm>
              <a:off x="4412512" y="5581859"/>
              <a:ext cx="754911" cy="661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5D57F96-2242-6747-A1B1-61C7C809DA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rgbClr val="2D5B6F">
                  <a:tint val="45000"/>
                  <a:satMod val="400000"/>
                </a:srgbClr>
              </a:duotone>
            </a:blip>
            <a:srcRect l="3687" t="64459" r="60697" b="22671"/>
            <a:stretch/>
          </p:blipFill>
          <p:spPr>
            <a:xfrm>
              <a:off x="3387104" y="4741892"/>
              <a:ext cx="3800222" cy="1610437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3387105" y="4867245"/>
              <a:ext cx="811935" cy="7146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921901" y="4930894"/>
              <a:ext cx="1465204" cy="1478957"/>
              <a:chOff x="3982069" y="4456533"/>
              <a:chExt cx="1465204" cy="1478957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3982069" y="4456533"/>
                <a:ext cx="1465204" cy="1478957"/>
              </a:xfrm>
              <a:prstGeom prst="ellipse">
                <a:avLst/>
              </a:prstGeom>
              <a:solidFill>
                <a:srgbClr val="718E9C"/>
              </a:solidFill>
              <a:ln w="920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4111" y="4695157"/>
                <a:ext cx="901119" cy="1074134"/>
              </a:xfrm>
              <a:prstGeom prst="rect">
                <a:avLst/>
              </a:prstGeom>
            </p:spPr>
          </p:pic>
        </p:grpSp>
        <p:sp>
          <p:nvSpPr>
            <p:cNvPr id="32" name="TextBox 31"/>
            <p:cNvSpPr txBox="1"/>
            <p:nvPr/>
          </p:nvSpPr>
          <p:spPr>
            <a:xfrm>
              <a:off x="3362016" y="4698719"/>
              <a:ext cx="12512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74F5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93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468432" y="5577646"/>
              <a:ext cx="680601" cy="632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273738" y="5349809"/>
              <a:ext cx="17318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474F5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74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665842" y="6072165"/>
            <a:ext cx="89800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244D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March 2019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349181" y="2069732"/>
            <a:ext cx="3163302" cy="361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5332" y="2116930"/>
            <a:ext cx="9024526" cy="272845"/>
          </a:xfrm>
          <a:prstGeom prst="rect">
            <a:avLst/>
          </a:prstGeom>
          <a:solidFill>
            <a:srgbClr val="82B1C0"/>
          </a:soli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84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706C88-A08D-4342-A448-C44ABAA0E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38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39063" y="847534"/>
            <a:ext cx="6039853" cy="590931"/>
          </a:xfrm>
        </p:spPr>
        <p:txBody>
          <a:bodyPr/>
          <a:lstStyle/>
          <a:p>
            <a:r>
              <a:rPr lang="en-US" sz="3600" dirty="0"/>
              <a:t>Rideshare</a:t>
            </a:r>
            <a:r>
              <a:rPr lang="en-US" sz="3600" dirty="0">
                <a:solidFill>
                  <a:srgbClr val="E2C485"/>
                </a:solidFill>
              </a:rPr>
              <a:t> </a:t>
            </a:r>
            <a:r>
              <a:rPr lang="en-US" sz="3600" dirty="0"/>
              <a:t>Enables Small Mission Science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787190" y="1714201"/>
            <a:ext cx="5991726" cy="4403858"/>
          </a:xfr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200" dirty="0">
                <a:ea typeface="MS PGothic" panose="020B0600070205080204" pitchFamily="34" charset="-128"/>
              </a:rPr>
              <a:t>Enables diverse constellation system science and access to beyond LEO science, possibly through direct-inject approaches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200" dirty="0">
                <a:ea typeface="MS PGothic" panose="020B0600070205080204" pitchFamily="34" charset="-128"/>
              </a:rPr>
              <a:t>Provides means to define and answer new science questions via sustained continuity measurements with spacecraft refreshed and improved, on a regular basis, with new technology</a:t>
            </a:r>
          </a:p>
          <a:p>
            <a:pPr marL="228600" indent="-228600">
              <a:spcBef>
                <a:spcPts val="1200"/>
              </a:spcBef>
              <a:buFont typeface="Arial"/>
              <a:buChar char="•"/>
            </a:pPr>
            <a:r>
              <a:rPr lang="en-US" sz="2200" dirty="0">
                <a:ea typeface="MS PGothic" panose="020B0600070205080204" pitchFamily="34" charset="-128"/>
              </a:rPr>
              <a:t>Significant international growth and activity is underway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3417E7-633B-9546-818C-1B37F410D3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16" r="1818" b="-8198"/>
          <a:stretch/>
        </p:blipFill>
        <p:spPr>
          <a:xfrm>
            <a:off x="609600" y="1672092"/>
            <a:ext cx="493776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2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64DB-DBB3-CA48-993E-0DE1651AF3A6}" type="slidenum">
              <a:rPr lang="en-US" smtClean="0">
                <a:solidFill>
                  <a:schemeClr val="bg1"/>
                </a:solidFill>
              </a:rPr>
              <a:t>39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5" name="Picture 2" descr="https://disasters.nasa.gov/sites/disasters.nasa.gov/files/disaster_images/smallsat-florence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3" t="-1413" r="12097" b="1413"/>
          <a:stretch/>
        </p:blipFill>
        <p:spPr bwMode="auto">
          <a:xfrm>
            <a:off x="2991472" y="1270827"/>
            <a:ext cx="2151598" cy="208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396163" y="893600"/>
            <a:ext cx="6183880" cy="1089529"/>
          </a:xfrm>
        </p:spPr>
        <p:txBody>
          <a:bodyPr/>
          <a:lstStyle/>
          <a:p>
            <a:r>
              <a:rPr lang="en-US" sz="3600" dirty="0"/>
              <a:t>Commercial Opportunities in Low Earth Orbit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5410200" y="2214709"/>
            <a:ext cx="6350668" cy="3819127"/>
          </a:xfrm>
        </p:spPr>
        <p:txBody>
          <a:bodyPr>
            <a:noAutofit/>
          </a:bodyPr>
          <a:lstStyle/>
          <a:p>
            <a:pPr marL="228600" indent="-2286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Enabling New Science</a:t>
            </a:r>
          </a:p>
          <a:p>
            <a:pPr marL="228600" indent="-2286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Providing platform for Technology Demonstration</a:t>
            </a:r>
          </a:p>
          <a:p>
            <a:pPr marL="228600" indent="-2286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Providing Satellite Broadband and for communication services</a:t>
            </a:r>
          </a:p>
          <a:p>
            <a:pPr marL="228600" indent="-2286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Remote Sensing </a:t>
            </a:r>
          </a:p>
          <a:p>
            <a:pPr marL="228600" indent="-2286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Providing Military Intelligence</a:t>
            </a:r>
          </a:p>
          <a:p>
            <a:pPr marL="228600" indent="-228600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Providing transportation to LEO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3" r="35947" b="20994"/>
          <a:stretch/>
        </p:blipFill>
        <p:spPr>
          <a:xfrm>
            <a:off x="664025" y="1289162"/>
            <a:ext cx="2151598" cy="2087770"/>
          </a:xfrm>
          <a:prstGeom prst="rect">
            <a:avLst/>
          </a:prstGeom>
        </p:spPr>
      </p:pic>
      <p:pic>
        <p:nvPicPr>
          <p:cNvPr id="19" name="Picture 2" descr="https://eoimages.gsfc.nasa.gov/images/imagerecords/92000/92654/atmosphere_geo5_2018235_lr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97" t="953" r="21289" b="-953"/>
          <a:stretch/>
        </p:blipFill>
        <p:spPr bwMode="auto">
          <a:xfrm>
            <a:off x="664025" y="3535413"/>
            <a:ext cx="2151598" cy="210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pia22703bn-16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27" t="4062" r="55954" b="60188"/>
          <a:stretch/>
        </p:blipFill>
        <p:spPr>
          <a:xfrm>
            <a:off x="2991472" y="3535413"/>
            <a:ext cx="2151598" cy="206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5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01938" y="1131844"/>
            <a:ext cx="6678105" cy="590931"/>
          </a:xfrm>
        </p:spPr>
        <p:txBody>
          <a:bodyPr/>
          <a:lstStyle/>
          <a:p>
            <a:r>
              <a:rPr lang="en-US" sz="3600" dirty="0"/>
              <a:t>FY20 Budget Strategy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901939" y="1861621"/>
            <a:ext cx="6678104" cy="3524042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Advance National Science and Exploration Goals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Maintain a Balanced and Integrated Science Program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Execute Innovative Partnerships</a:t>
            </a:r>
          </a:p>
          <a:p>
            <a:pPr>
              <a:spcAft>
                <a:spcPts val="1200"/>
              </a:spcAft>
            </a:pPr>
            <a:r>
              <a:rPr lang="en-US" sz="2800" dirty="0">
                <a:solidFill>
                  <a:schemeClr val="bg1"/>
                </a:solidFill>
              </a:rPr>
              <a:t>Inspire Future Leaders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81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64DB-DBB3-CA48-993E-0DE1651AF3A6}" type="slidenum">
              <a:rPr lang="en-US" smtClean="0">
                <a:solidFill>
                  <a:schemeClr val="bg1"/>
                </a:solidFill>
              </a:rPr>
              <a:pPr/>
              <a:t>40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09160" y="1138087"/>
            <a:ext cx="2335896" cy="2092682"/>
          </a:xfrm>
          <a:prstGeom prst="rect">
            <a:avLst/>
          </a:prstGeom>
          <a:solidFill>
            <a:srgbClr val="E5ED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09160" y="3364455"/>
            <a:ext cx="2343272" cy="2092682"/>
          </a:xfrm>
          <a:prstGeom prst="rect">
            <a:avLst/>
          </a:prstGeom>
          <a:solidFill>
            <a:srgbClr val="E5ED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97394" y="1142999"/>
            <a:ext cx="2335896" cy="2092682"/>
          </a:xfrm>
          <a:prstGeom prst="rect">
            <a:avLst/>
          </a:prstGeom>
          <a:solidFill>
            <a:srgbClr val="E5ED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 descr="https://www.nasa.gov/sites/default/files/thumbnails/image/15-20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0" t="447" r="11792" b="-447"/>
          <a:stretch/>
        </p:blipFill>
        <p:spPr bwMode="auto">
          <a:xfrm>
            <a:off x="2984800" y="3364455"/>
            <a:ext cx="2348490" cy="209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itle 19"/>
          <p:cNvSpPr>
            <a:spLocks noGrp="1"/>
          </p:cNvSpPr>
          <p:nvPr>
            <p:ph type="title"/>
          </p:nvPr>
        </p:nvSpPr>
        <p:spPr>
          <a:xfrm>
            <a:off x="5410985" y="893600"/>
            <a:ext cx="6169058" cy="1089529"/>
          </a:xfrm>
        </p:spPr>
        <p:txBody>
          <a:bodyPr/>
          <a:lstStyle/>
          <a:p>
            <a:r>
              <a:rPr lang="en-US" sz="3600" dirty="0"/>
              <a:t>NASA Awards Venture Class Launch Services Contracts</a:t>
            </a:r>
          </a:p>
        </p:txBody>
      </p:sp>
      <p:sp>
        <p:nvSpPr>
          <p:cNvPr id="29" name="Content Placeholder 20"/>
          <p:cNvSpPr>
            <a:spLocks noGrp="1"/>
          </p:cNvSpPr>
          <p:nvPr>
            <p:ph idx="1"/>
          </p:nvPr>
        </p:nvSpPr>
        <p:spPr>
          <a:xfrm>
            <a:off x="5424377" y="1949364"/>
            <a:ext cx="6535012" cy="3686779"/>
          </a:xfrm>
        </p:spPr>
        <p:txBody>
          <a:bodyPr vert="horz" lIns="91440" tIns="45720" rIns="91440" bIns="45720" rtlCol="0">
            <a:noAutofit/>
          </a:bodyPr>
          <a:lstStyle/>
          <a:p>
            <a:pPr marL="228600" indent="-228600">
              <a:spcBef>
                <a:spcPts val="1200"/>
              </a:spcBef>
              <a:buChar char="•"/>
            </a:pPr>
            <a:r>
              <a:rPr lang="en-US" sz="2000" dirty="0"/>
              <a:t>Three companies selected to provide new commercial launch capabilities for SmallSats/CubeSats</a:t>
            </a:r>
          </a:p>
          <a:p>
            <a:pPr marL="685800" lvl="2" indent="-228600">
              <a:lnSpc>
                <a:spcPct val="100000"/>
              </a:lnSpc>
              <a:spcBef>
                <a:spcPts val="1200"/>
              </a:spcBef>
              <a:buChar char="•"/>
            </a:pPr>
            <a:r>
              <a:rPr lang="en-US" sz="2000" dirty="0"/>
              <a:t>Firefly Space Systems Inc. </a:t>
            </a:r>
          </a:p>
          <a:p>
            <a:pPr marL="685800" lvl="2" indent="-228600">
              <a:lnSpc>
                <a:spcPct val="100000"/>
              </a:lnSpc>
              <a:spcBef>
                <a:spcPts val="1200"/>
              </a:spcBef>
              <a:buChar char="•"/>
            </a:pPr>
            <a:r>
              <a:rPr lang="en-US" sz="2000" dirty="0"/>
              <a:t>Rocket Lab USA Inc.</a:t>
            </a:r>
          </a:p>
          <a:p>
            <a:pPr marL="685800" lvl="2" indent="-228600">
              <a:lnSpc>
                <a:spcPct val="100000"/>
              </a:lnSpc>
              <a:spcBef>
                <a:spcPts val="1200"/>
              </a:spcBef>
              <a:buChar char="•"/>
            </a:pPr>
            <a:r>
              <a:rPr lang="en-US" sz="2000" dirty="0"/>
              <a:t>Virgin Galactic LLC</a:t>
            </a:r>
          </a:p>
          <a:p>
            <a:pPr marL="228600" indent="-228600">
              <a:spcBef>
                <a:spcPts val="1200"/>
              </a:spcBef>
              <a:buChar char="•"/>
            </a:pPr>
            <a:r>
              <a:rPr lang="en-US" sz="2000" dirty="0"/>
              <a:t>Increases frequency NASA can utilize SmallSats/CubeSats for scientific research</a:t>
            </a:r>
          </a:p>
          <a:p>
            <a:pPr marL="228600" indent="-228600">
              <a:spcBef>
                <a:spcPts val="1200"/>
              </a:spcBef>
              <a:buChar char="•"/>
            </a:pPr>
            <a:r>
              <a:rPr lang="en-US" sz="2000" dirty="0"/>
              <a:t>Opens doors for commercial launch services dedicated to transporting smaller payloads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65" y="1798843"/>
            <a:ext cx="2006954" cy="30104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86" y="1363646"/>
            <a:ext cx="1910594" cy="1065958"/>
          </a:xfrm>
          <a:prstGeom prst="rect">
            <a:avLst/>
          </a:prstGeom>
        </p:spPr>
      </p:pic>
      <p:sp>
        <p:nvSpPr>
          <p:cNvPr id="32" name="Content Placeholder 20"/>
          <p:cNvSpPr txBox="1">
            <a:spLocks/>
          </p:cNvSpPr>
          <p:nvPr/>
        </p:nvSpPr>
        <p:spPr>
          <a:xfrm>
            <a:off x="931890" y="2713622"/>
            <a:ext cx="1455996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F2740"/>
              </a:buClr>
              <a:buSzPct val="100000"/>
              <a:buFont typeface="Arial" charset="0"/>
              <a:buChar char="•"/>
              <a:defRPr sz="2800" kern="1200">
                <a:solidFill>
                  <a:srgbClr val="3F274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A3564"/>
              </a:buClr>
              <a:buSzPct val="100000"/>
              <a:buFont typeface=".AppleSystemUIFont" charset="-120"/>
              <a:buChar char="-"/>
              <a:defRPr sz="2000" kern="1200">
                <a:solidFill>
                  <a:srgbClr val="3F2740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A3564"/>
              </a:buClr>
              <a:buSzPct val="100000"/>
              <a:buFont typeface=".AppleSystemUIFont" charset="-120"/>
              <a:buChar char="-"/>
              <a:defRPr sz="2000" kern="1200">
                <a:solidFill>
                  <a:srgbClr val="3F2740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A3564"/>
              </a:buClr>
              <a:buSzPct val="100000"/>
              <a:buFont typeface=".AppleSystemUIFont" charset="-120"/>
              <a:buChar char="-"/>
              <a:defRPr sz="2000" kern="1200">
                <a:solidFill>
                  <a:srgbClr val="3F2740"/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A3564"/>
              </a:buClr>
              <a:buSzPct val="100000"/>
              <a:buFont typeface=".AppleSystemUIFont" charset="-120"/>
              <a:buChar char="-"/>
              <a:defRPr sz="2000" kern="1200">
                <a:solidFill>
                  <a:srgbClr val="3F2740"/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244D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 million</a:t>
            </a:r>
          </a:p>
        </p:txBody>
      </p:sp>
      <p:sp>
        <p:nvSpPr>
          <p:cNvPr id="33" name="Content Placeholder 20"/>
          <p:cNvSpPr txBox="1">
            <a:spLocks/>
          </p:cNvSpPr>
          <p:nvPr/>
        </p:nvSpPr>
        <p:spPr>
          <a:xfrm>
            <a:off x="3267786" y="2713622"/>
            <a:ext cx="1864986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F2740"/>
              </a:buClr>
              <a:buSzPct val="100000"/>
              <a:buFont typeface="Arial" charset="0"/>
              <a:buChar char="•"/>
              <a:defRPr sz="2800" kern="1200">
                <a:solidFill>
                  <a:srgbClr val="3F274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A3564"/>
              </a:buClr>
              <a:buSzPct val="100000"/>
              <a:buFont typeface=".AppleSystemUIFont" charset="-120"/>
              <a:buChar char="-"/>
              <a:defRPr sz="2000" kern="1200">
                <a:solidFill>
                  <a:srgbClr val="3F2740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A3564"/>
              </a:buClr>
              <a:buSzPct val="100000"/>
              <a:buFont typeface=".AppleSystemUIFont" charset="-120"/>
              <a:buChar char="-"/>
              <a:defRPr sz="2000" kern="1200">
                <a:solidFill>
                  <a:srgbClr val="3F2740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A3564"/>
              </a:buClr>
              <a:buSzPct val="100000"/>
              <a:buFont typeface=".AppleSystemUIFont" charset="-120"/>
              <a:buChar char="-"/>
              <a:defRPr sz="2000" kern="1200">
                <a:solidFill>
                  <a:srgbClr val="3F2740"/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A3564"/>
              </a:buClr>
              <a:buSzPct val="100000"/>
              <a:buFont typeface=".AppleSystemUIFont" charset="-120"/>
              <a:buChar char="-"/>
              <a:defRPr sz="2000" kern="1200">
                <a:solidFill>
                  <a:srgbClr val="3F2740"/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244D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6.9 million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18" y="3748497"/>
            <a:ext cx="1841272" cy="1104764"/>
          </a:xfrm>
          <a:prstGeom prst="rect">
            <a:avLst/>
          </a:prstGeom>
        </p:spPr>
      </p:pic>
      <p:sp>
        <p:nvSpPr>
          <p:cNvPr id="37" name="Content Placeholder 20"/>
          <p:cNvSpPr txBox="1">
            <a:spLocks/>
          </p:cNvSpPr>
          <p:nvPr/>
        </p:nvSpPr>
        <p:spPr>
          <a:xfrm>
            <a:off x="721022" y="4926963"/>
            <a:ext cx="1609508" cy="36933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rgbClr val="3F2740"/>
              </a:buClr>
              <a:buSzPct val="100000"/>
              <a:buFont typeface="Arial" charset="0"/>
              <a:buChar char="•"/>
              <a:defRPr sz="2800" kern="1200">
                <a:solidFill>
                  <a:srgbClr val="3F274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A3564"/>
              </a:buClr>
              <a:buSzPct val="100000"/>
              <a:buFont typeface=".AppleSystemUIFont" charset="-120"/>
              <a:buChar char="-"/>
              <a:defRPr sz="2000" kern="1200">
                <a:solidFill>
                  <a:srgbClr val="3F2740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A3564"/>
              </a:buClr>
              <a:buSzPct val="100000"/>
              <a:buFont typeface=".AppleSystemUIFont" charset="-120"/>
              <a:buChar char="-"/>
              <a:defRPr sz="2000" kern="1200">
                <a:solidFill>
                  <a:srgbClr val="3F2740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A3564"/>
              </a:buClr>
              <a:buSzPct val="100000"/>
              <a:buFont typeface=".AppleSystemUIFont" charset="-120"/>
              <a:buChar char="-"/>
              <a:defRPr sz="2000" kern="1200">
                <a:solidFill>
                  <a:srgbClr val="3F2740"/>
                </a:solidFill>
                <a:latin typeface="Arial Narrow" charset="0"/>
                <a:ea typeface="Arial Narrow" charset="0"/>
                <a:cs typeface="Arial Narrow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2A3564"/>
              </a:buClr>
              <a:buSzPct val="100000"/>
              <a:buFont typeface=".AppleSystemUIFont" charset="-120"/>
              <a:buChar char="-"/>
              <a:defRPr sz="2000" kern="1200">
                <a:solidFill>
                  <a:srgbClr val="3F2740"/>
                </a:solidFill>
                <a:latin typeface="Arial Narrow" charset="0"/>
                <a:ea typeface="Arial Narrow" charset="0"/>
                <a:cs typeface="Arial Narrow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b="1" dirty="0">
                <a:solidFill>
                  <a:srgbClr val="244D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4.7 million</a:t>
            </a:r>
          </a:p>
        </p:txBody>
      </p:sp>
    </p:spTree>
    <p:extLst>
      <p:ext uri="{BB962C8B-B14F-4D97-AF65-F5344CB8AC3E}">
        <p14:creationId xmlns:p14="http://schemas.microsoft.com/office/powerpoint/2010/main" val="381433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A64DB-DBB3-CA48-993E-0DE1651AF3A6}" type="slidenum">
              <a:rPr lang="en-US" smtClean="0">
                <a:solidFill>
                  <a:schemeClr val="bg1"/>
                </a:solidFill>
              </a:rPr>
              <a:t>41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CE18FF0-BE9B-D144-904D-882552CBC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506" y="629854"/>
            <a:ext cx="2029968" cy="2638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52500" y="882545"/>
            <a:ext cx="5468463" cy="1089529"/>
          </a:xfrm>
        </p:spPr>
        <p:txBody>
          <a:bodyPr/>
          <a:lstStyle/>
          <a:p>
            <a:r>
              <a:rPr lang="en-US" sz="3600" dirty="0"/>
              <a:t>Engaging the Community </a:t>
            </a:r>
            <a:br>
              <a:rPr lang="en-US" sz="3600" dirty="0"/>
            </a:br>
            <a:r>
              <a:rPr lang="en-US" sz="3600" dirty="0"/>
              <a:t>for Mission Success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1633BB2B-8C36-A942-87EB-D034D1D198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1" y="2271860"/>
            <a:ext cx="5468462" cy="1623008"/>
          </a:xfrm>
        </p:spPr>
        <p:txBody>
          <a:bodyPr>
            <a:noAutofit/>
          </a:bodyPr>
          <a:lstStyle/>
          <a:p>
            <a:pPr marL="228600" indent="-228600">
              <a:lnSpc>
                <a:spcPct val="11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Small Spacecraft Coordination Group to advise on agency strategy &amp; policy </a:t>
            </a:r>
          </a:p>
          <a:p>
            <a:pPr marL="228600" indent="-228600">
              <a:lnSpc>
                <a:spcPct val="11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Engaging commercial </a:t>
            </a:r>
            <a:r>
              <a:rPr lang="en-US" sz="2200" dirty="0" err="1"/>
              <a:t>NewSpace</a:t>
            </a:r>
            <a:r>
              <a:rPr lang="en-US" sz="2200" dirty="0"/>
              <a:t> industry to partner on science and technology</a:t>
            </a:r>
          </a:p>
          <a:p>
            <a:pPr marL="228600" indent="-228600">
              <a:lnSpc>
                <a:spcPct val="11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Utilize Small Spacecraft Systems Virtual Institute (S3VI) to support community </a:t>
            </a:r>
          </a:p>
          <a:p>
            <a:pPr marL="228600" indent="-228600">
              <a:lnSpc>
                <a:spcPct val="110000"/>
              </a:lnSpc>
              <a:spcBef>
                <a:spcPts val="12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https://www.nasa.gov/smallsat-institute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64F2F84-6367-E045-952A-6DD659B6B3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216" y="1883018"/>
            <a:ext cx="1985554" cy="2606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E4D379-1B20-C540-916B-9EEC8980C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6242" y="844249"/>
            <a:ext cx="2007394" cy="2598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7886AA-DE8D-AC48-9379-E9B50162DE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0187" y="3041868"/>
            <a:ext cx="2025525" cy="2596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FF027C4-16BA-A043-8438-A22A7DF2BE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1940" y="4244118"/>
            <a:ext cx="2175310" cy="2071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921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B0E68B-0757-4BA3-87F6-DF71C5BB46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30082" y="5054935"/>
            <a:ext cx="17812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us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B98C0A-F933-F945-8BC8-C54AB4C2E9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792"/>
          <a:stretch/>
        </p:blipFill>
        <p:spPr>
          <a:xfrm>
            <a:off x="8096306" y="4312074"/>
            <a:ext cx="3515963" cy="87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7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5F7084B-636F-624B-8516-FE3C8037F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96" t="202" r="21380" b="-202"/>
          <a:stretch/>
        </p:blipFill>
        <p:spPr>
          <a:xfrm>
            <a:off x="753185" y="1168925"/>
            <a:ext cx="4343748" cy="4345756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10985" y="882546"/>
            <a:ext cx="6169058" cy="1089529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z="3600" dirty="0"/>
              <a:t>Advance National Science and Exploration Goals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410986" y="2307750"/>
            <a:ext cx="6169057" cy="2739211"/>
          </a:xfrm>
        </p:spPr>
        <p:txBody>
          <a:bodyPr/>
          <a:lstStyle/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Execute Lunar Discovery and Exploration Program to leverage commercial partnerships and innovative approaches to achieve human and science exploration goals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Enable Mars Sample Return mission, a Decadal Survey priority, leveraging international and commercial partnerships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dirty="0"/>
              <a:t>Prepare for launch of James Webb Space Telescope, world’s premier space telescope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5427919" y="584967"/>
            <a:ext cx="619506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sz="2000" b="0" dirty="0">
                <a:solidFill>
                  <a:srgbClr val="8FA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FY20 Budget Highlights</a:t>
            </a:r>
          </a:p>
        </p:txBody>
      </p:sp>
    </p:spTree>
    <p:extLst>
      <p:ext uri="{BB962C8B-B14F-4D97-AF65-F5344CB8AC3E}">
        <p14:creationId xmlns:p14="http://schemas.microsoft.com/office/powerpoint/2010/main" val="38913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9FEB248-4D77-434B-812B-B30BD43A28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2" t="664" r="35032" b="575"/>
          <a:stretch/>
        </p:blipFill>
        <p:spPr>
          <a:xfrm>
            <a:off x="753185" y="1168925"/>
            <a:ext cx="4343747" cy="434575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10985" y="882546"/>
            <a:ext cx="6169058" cy="1089529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z="3600" dirty="0"/>
              <a:t>Maintain a Balanced and Integrated Science Program</a:t>
            </a:r>
            <a:endParaRPr lang="en-US" sz="3600" dirty="0">
              <a:solidFill>
                <a:srgbClr val="8FA0D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410986" y="2065311"/>
            <a:ext cx="6169057" cy="3724096"/>
          </a:xfrm>
        </p:spPr>
        <p:txBody>
          <a:bodyPr vert="horz" lIns="91440" tIns="45720" rIns="91440" bIns="45720" rtlCol="0">
            <a:spAutoFit/>
          </a:bodyPr>
          <a:lstStyle/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Char char="•"/>
            </a:pPr>
            <a:r>
              <a:rPr lang="en-US" dirty="0"/>
              <a:t>Execute program informed by Decadal Surveys 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Char char="•"/>
            </a:pPr>
            <a:r>
              <a:rPr lang="en-US" dirty="0"/>
              <a:t>Continue leveraging innovation and commercial partnerships, including SmallSats/CubeSats, rideshares and hosted payloads; invest in innovative early-stage research and technology to promote economic growth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Char char="•"/>
            </a:pPr>
            <a:r>
              <a:rPr lang="en-US" dirty="0"/>
              <a:t>Protect Astrophysics portfolio by prioritizing funding for competed astrophysics missions and research; fully fund Webb for launch in 2021; no funding for WFIRST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Char char="•"/>
            </a:pPr>
            <a:r>
              <a:rPr lang="en-US" dirty="0"/>
              <a:t>Support for Europa Clipper mission; no funding for Europa Lander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Char char="•"/>
            </a:pPr>
            <a:r>
              <a:rPr lang="en-US" dirty="0"/>
              <a:t>Execute a robust and innovative Earth Science portfolio; no funding for PACE or CLARREO-PF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5427919" y="584967"/>
            <a:ext cx="619506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0" i="0">
                <a:solidFill>
                  <a:srgbClr val="8FA0D0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FY20 Budget Highlights</a:t>
            </a:r>
          </a:p>
        </p:txBody>
      </p:sp>
      <p:pic>
        <p:nvPicPr>
          <p:cNvPr id="15" name="Picture 2" descr="https://smd-prod.s3.amazonaws.com/science-pink/s3fs-public/thumbnails/image/Webb_1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2341">
            <a:off x="839311" y="1758871"/>
            <a:ext cx="4109896" cy="308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33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EF0B68F5-4954-8542-96B5-3AAB2CCBEF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66" t="458" r="48957" b="20001"/>
          <a:stretch/>
        </p:blipFill>
        <p:spPr>
          <a:xfrm>
            <a:off x="753185" y="1168925"/>
            <a:ext cx="4343748" cy="4342414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10985" y="882546"/>
            <a:ext cx="6169058" cy="1089529"/>
          </a:xfr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US" sz="3600" dirty="0"/>
              <a:t>Execute Innovative Partnerships</a:t>
            </a:r>
            <a:endParaRPr lang="en-US" sz="3600" dirty="0">
              <a:solidFill>
                <a:srgbClr val="8FA0D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410986" y="2027475"/>
            <a:ext cx="6169057" cy="4278094"/>
          </a:xfrm>
        </p:spPr>
        <p:txBody>
          <a:bodyPr vert="horz" lIns="91440" tIns="45720" rIns="91440" bIns="45720" rtlCol="0">
            <a:spAutoFit/>
          </a:bodyPr>
          <a:lstStyle/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Char char="•"/>
            </a:pPr>
            <a:r>
              <a:rPr lang="en-US" dirty="0"/>
              <a:t>Pursue science on potential future commercial lunar and Mars missions 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Char char="•"/>
            </a:pPr>
            <a:r>
              <a:rPr lang="en-US" dirty="0"/>
              <a:t>Finalize multiple pilot contracts to purchase Earth observation products from existing private sector SmallSat constellations; for evaluation by NASA researchers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Char char="•"/>
            </a:pPr>
            <a:r>
              <a:rPr lang="en-US" dirty="0"/>
              <a:t>Leverage data and expertise through interagency partnerships to achieve missions; provide data and products to support operational agencies 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Char char="•"/>
            </a:pPr>
            <a:r>
              <a:rPr lang="en-US" dirty="0"/>
              <a:t>Remain the preferred partner across the globe in all levels of experience, ~400 agreements, comprising nearly 60% of NASA international agreements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Char char="•"/>
            </a:pPr>
            <a:r>
              <a:rPr lang="en-US" dirty="0"/>
              <a:t>Enable science learners across the U.S. through over 200 community-based organizations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5427919" y="586491"/>
            <a:ext cx="619506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0" i="0">
                <a:solidFill>
                  <a:srgbClr val="8FA0D0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FY20 Budget Highlights</a:t>
            </a:r>
          </a:p>
        </p:txBody>
      </p:sp>
    </p:spTree>
    <p:extLst>
      <p:ext uri="{BB962C8B-B14F-4D97-AF65-F5344CB8AC3E}">
        <p14:creationId xmlns:p14="http://schemas.microsoft.com/office/powerpoint/2010/main" val="368637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E3ADF01-1585-7344-9E43-2018189F77C2}"/>
              </a:ext>
            </a:extLst>
          </p:cNvPr>
          <p:cNvSpPr>
            <a:spLocks noChangeAspect="1"/>
          </p:cNvSpPr>
          <p:nvPr/>
        </p:nvSpPr>
        <p:spPr>
          <a:xfrm>
            <a:off x="753185" y="1168925"/>
            <a:ext cx="4343747" cy="4345755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198" t="-12198" r="-11107" b="-9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spAutoFit/>
          </a:bodyPr>
          <a:lstStyle/>
          <a:p>
            <a:r>
              <a:rPr lang="en-US" sz="3600" dirty="0">
                <a:solidFill>
                  <a:srgbClr val="8FA0D0"/>
                </a:solidFill>
              </a:rPr>
              <a:t>Inspiring Future Leaders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410986" y="1897203"/>
            <a:ext cx="6169057" cy="4001095"/>
          </a:xfrm>
        </p:spPr>
        <p:txBody>
          <a:bodyPr vert="horz" lIns="91440" tIns="45720" rIns="91440" bIns="45720" rtlCol="0">
            <a:spAutoFit/>
          </a:bodyPr>
          <a:lstStyle/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Char char="•"/>
            </a:pPr>
            <a:r>
              <a:rPr lang="en-US" dirty="0"/>
              <a:t>Achieve excellence by relying on diverse teams, both within and external to NASA, to most effectively perform SMD’s work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Char char="•"/>
            </a:pPr>
            <a:r>
              <a:rPr lang="en-US" dirty="0"/>
              <a:t>Attract and retain talent by promoting a culture that actively encourages diversity and inclusion and removes barriers to participation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Char char="•"/>
            </a:pPr>
            <a:r>
              <a:rPr lang="en-US" dirty="0"/>
              <a:t>Encourage development of future leaders, including the next generation of mission principal investigators, through targeted outreach and hands-on opportunities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Char char="•"/>
            </a:pPr>
            <a:r>
              <a:rPr lang="en-US" dirty="0"/>
              <a:t>Support early-career scientists to build careers working with NASA</a:t>
            </a:r>
          </a:p>
          <a:p>
            <a:pPr marL="228600" indent="-228600"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Char char="•"/>
            </a:pPr>
            <a:r>
              <a:rPr lang="en-US" dirty="0"/>
              <a:t>Engage the general public in NASA Science, including opportunities for citizen scientists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5427919" y="584967"/>
            <a:ext cx="619506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i="0" kern="1200">
                <a:solidFill>
                  <a:srgbClr val="244D60"/>
                </a:solidFill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r>
              <a:rPr lang="en-US" sz="2000" b="0" dirty="0">
                <a:solidFill>
                  <a:srgbClr val="8FA0D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FY20 Budget Highlights</a:t>
            </a:r>
          </a:p>
        </p:txBody>
      </p:sp>
    </p:spTree>
    <p:extLst>
      <p:ext uri="{BB962C8B-B14F-4D97-AF65-F5344CB8AC3E}">
        <p14:creationId xmlns:p14="http://schemas.microsoft.com/office/powerpoint/2010/main" val="33372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3591617" y="1993109"/>
            <a:ext cx="2450592" cy="3941503"/>
          </a:xfrm>
          <a:prstGeom prst="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  <a:gs pos="0">
                <a:schemeClr val="bg1">
                  <a:lumMod val="95000"/>
                </a:schemeClr>
              </a:gs>
              <a:gs pos="48000">
                <a:srgbClr val="CBE9F5"/>
              </a:gs>
              <a:gs pos="69000">
                <a:srgbClr val="CBE9F5"/>
              </a:gs>
              <a:gs pos="100000">
                <a:schemeClr val="bg1">
                  <a:alpha val="20000"/>
                </a:schemeClr>
              </a:gs>
            </a:gsLst>
            <a:lin ang="5400000" scaled="1"/>
          </a:gra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665768" y="2983503"/>
            <a:ext cx="2321169" cy="1908215"/>
          </a:xfrm>
        </p:spPr>
        <p:txBody>
          <a:bodyPr wrap="square">
            <a:spAutoFit/>
          </a:bodyPr>
          <a:lstStyle/>
          <a:p>
            <a:pPr marL="91440" indent="-91440">
              <a:spcBef>
                <a:spcPts val="400"/>
              </a:spcBef>
              <a:spcAft>
                <a:spcPts val="200"/>
              </a:spcAft>
              <a:buFont typeface="Arial"/>
              <a:buChar char="•"/>
            </a:pPr>
            <a:r>
              <a:rPr lang="en-US" sz="1200" dirty="0">
                <a:solidFill>
                  <a:schemeClr val="tx1"/>
                </a:solidFill>
                <a:ea typeface="Arial Narrow" charset="0"/>
              </a:rPr>
              <a:t>Accommodates Webb re-plan for 2021 launch</a:t>
            </a:r>
          </a:p>
          <a:p>
            <a:pPr marL="91440" indent="-91440">
              <a:spcBef>
                <a:spcPts val="400"/>
              </a:spcBef>
              <a:spcAft>
                <a:spcPts val="200"/>
              </a:spcAft>
              <a:buFont typeface="Arial"/>
              <a:buChar char="•"/>
            </a:pPr>
            <a:r>
              <a:rPr lang="en-US" sz="1200" dirty="0">
                <a:solidFill>
                  <a:schemeClr val="tx1"/>
                </a:solidFill>
                <a:ea typeface="Arial Narrow" charset="0"/>
              </a:rPr>
              <a:t>Maintains regular cadence of Astrophysics Explorers and Missions of Opportunity</a:t>
            </a:r>
          </a:p>
          <a:p>
            <a:pPr marL="91440" indent="-91440">
              <a:spcBef>
                <a:spcPts val="400"/>
              </a:spcBef>
              <a:spcAft>
                <a:spcPts val="200"/>
              </a:spcAft>
              <a:buFont typeface="Arial"/>
              <a:buChar char="•"/>
            </a:pPr>
            <a:r>
              <a:rPr lang="en-US" sz="1200" dirty="0">
                <a:solidFill>
                  <a:schemeClr val="tx1"/>
                </a:solidFill>
                <a:ea typeface="Arial Narrow" charset="0"/>
              </a:rPr>
              <a:t>Given its significant cost and competing priorities within NASA, provides no funding for WFIRST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C51FE-49D9-314D-9957-ABBF7DDE8782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52501" y="615734"/>
            <a:ext cx="1039368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8FA0D0"/>
                </a:solidFill>
              </a:rPr>
              <a:t>Program Highlights</a:t>
            </a:r>
          </a:p>
        </p:txBody>
      </p:sp>
      <p:sp>
        <p:nvSpPr>
          <p:cNvPr id="6" name="Rectangle 5"/>
          <p:cNvSpPr/>
          <p:nvPr/>
        </p:nvSpPr>
        <p:spPr>
          <a:xfrm>
            <a:off x="955905" y="2012237"/>
            <a:ext cx="2450592" cy="3941503"/>
          </a:xfrm>
          <a:prstGeom prst="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  <a:gs pos="0">
                <a:schemeClr val="bg1">
                  <a:lumMod val="95000"/>
                </a:schemeClr>
              </a:gs>
              <a:gs pos="48000">
                <a:srgbClr val="CBE9F5"/>
              </a:gs>
              <a:gs pos="69000">
                <a:srgbClr val="CBE9F5"/>
              </a:gs>
              <a:gs pos="100000">
                <a:schemeClr val="bg1">
                  <a:alpha val="20000"/>
                </a:schemeClr>
              </a:gs>
            </a:gsLst>
            <a:lin ang="5400000" scaled="1"/>
          </a:gra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81230" y="2020869"/>
            <a:ext cx="2450592" cy="3913743"/>
          </a:xfrm>
          <a:prstGeom prst="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  <a:gs pos="0">
                <a:schemeClr val="bg1">
                  <a:lumMod val="95000"/>
                </a:schemeClr>
              </a:gs>
              <a:gs pos="48000">
                <a:srgbClr val="CBE9F5"/>
              </a:gs>
              <a:gs pos="69000">
                <a:srgbClr val="CBE9F5"/>
              </a:gs>
              <a:gs pos="100000">
                <a:schemeClr val="bg1">
                  <a:alpha val="20000"/>
                </a:schemeClr>
              </a:gs>
            </a:gsLst>
            <a:lin ang="5400000" scaled="1"/>
          </a:gra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860630-0B20-B443-831D-472627DB297F}"/>
              </a:ext>
            </a:extLst>
          </p:cNvPr>
          <p:cNvSpPr/>
          <p:nvPr/>
        </p:nvSpPr>
        <p:spPr>
          <a:xfrm>
            <a:off x="963097" y="1530505"/>
            <a:ext cx="2455688" cy="486057"/>
          </a:xfrm>
          <a:prstGeom prst="rect">
            <a:avLst/>
          </a:prstGeom>
          <a:solidFill>
            <a:srgbClr val="8FA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860630-0B20-B443-831D-472627DB297F}"/>
              </a:ext>
            </a:extLst>
          </p:cNvPr>
          <p:cNvSpPr/>
          <p:nvPr/>
        </p:nvSpPr>
        <p:spPr>
          <a:xfrm>
            <a:off x="3591617" y="1529763"/>
            <a:ext cx="2450592" cy="486057"/>
          </a:xfrm>
          <a:prstGeom prst="rect">
            <a:avLst/>
          </a:prstGeom>
          <a:solidFill>
            <a:srgbClr val="8FA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860630-0B20-B443-831D-472627DB297F}"/>
              </a:ext>
            </a:extLst>
          </p:cNvPr>
          <p:cNvSpPr/>
          <p:nvPr/>
        </p:nvSpPr>
        <p:spPr>
          <a:xfrm>
            <a:off x="6188422" y="1537847"/>
            <a:ext cx="2450592" cy="486057"/>
          </a:xfrm>
          <a:prstGeom prst="rect">
            <a:avLst/>
          </a:prstGeom>
          <a:solidFill>
            <a:srgbClr val="8FA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A860630-0B20-B443-831D-472627DB297F}"/>
              </a:ext>
            </a:extLst>
          </p:cNvPr>
          <p:cNvSpPr/>
          <p:nvPr/>
        </p:nvSpPr>
        <p:spPr>
          <a:xfrm>
            <a:off x="8811845" y="1517674"/>
            <a:ext cx="2450592" cy="486057"/>
          </a:xfrm>
          <a:prstGeom prst="rect">
            <a:avLst/>
          </a:prstGeom>
          <a:solidFill>
            <a:srgbClr val="8FA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811845" y="2001819"/>
            <a:ext cx="2450592" cy="3960553"/>
          </a:xfrm>
          <a:prstGeom prst="rect">
            <a:avLst/>
          </a:prstGeom>
          <a:gradFill>
            <a:gsLst>
              <a:gs pos="0">
                <a:schemeClr val="accent3">
                  <a:lumMod val="20000"/>
                  <a:lumOff val="80000"/>
                </a:schemeClr>
              </a:gs>
              <a:gs pos="0">
                <a:schemeClr val="accent3">
                  <a:lumMod val="20000"/>
                  <a:lumOff val="80000"/>
                </a:schemeClr>
              </a:gs>
              <a:gs pos="0">
                <a:schemeClr val="bg1">
                  <a:lumMod val="95000"/>
                </a:schemeClr>
              </a:gs>
              <a:gs pos="48000">
                <a:srgbClr val="CBE9F5"/>
              </a:gs>
              <a:gs pos="69000">
                <a:srgbClr val="CBE9F5"/>
              </a:gs>
              <a:gs pos="100000">
                <a:schemeClr val="bg1">
                  <a:alpha val="20000"/>
                </a:schemeClr>
              </a:gs>
            </a:gsLst>
            <a:lin ang="5400000" scaled="1"/>
          </a:gradFill>
          <a:ln w="920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959712" y="1588998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Astrophysics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85710" y="1595967"/>
            <a:ext cx="2207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Planetary Science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16106" y="1595967"/>
            <a:ext cx="160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Heliophysics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198916" y="1588284"/>
            <a:ext cx="17107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Earth Science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042554" y="3004132"/>
            <a:ext cx="2346009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indent="-91440">
              <a:spcBef>
                <a:spcPts val="400"/>
              </a:spcBef>
              <a:spcAft>
                <a:spcPts val="200"/>
              </a:spcAft>
              <a:buFont typeface="Arial"/>
              <a:buChar char="•"/>
            </a:pPr>
            <a:r>
              <a:rPr lang="en-US" sz="1200" dirty="0"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Lunar Discovery and Exploration program continues to grow commercial partnerships and innovative approaches to achieving science, technology demonstration and human exploration objectives</a:t>
            </a:r>
          </a:p>
          <a:p>
            <a:pPr marL="91440" indent="-91440">
              <a:spcBef>
                <a:spcPts val="400"/>
              </a:spcBef>
              <a:spcAft>
                <a:spcPts val="200"/>
              </a:spcAft>
              <a:buFont typeface="Arial"/>
              <a:buChar char="•"/>
            </a:pPr>
            <a:r>
              <a:rPr lang="en-US" sz="1200" dirty="0"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Enables Mars Sample Return launch as early as 2026</a:t>
            </a:r>
          </a:p>
          <a:p>
            <a:pPr marL="91440" indent="-91440">
              <a:spcBef>
                <a:spcPts val="400"/>
              </a:spcBef>
              <a:spcAft>
                <a:spcPts val="200"/>
              </a:spcAft>
              <a:buFont typeface="Arial"/>
              <a:buChar char="•"/>
            </a:pPr>
            <a:r>
              <a:rPr lang="en-US" sz="1200" dirty="0"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Accelerates launch readiness date for Europa Clipper to 2023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63621" y="3004132"/>
            <a:ext cx="2334274" cy="220060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91440" indent="-91440">
              <a:spcBef>
                <a:spcPts val="400"/>
              </a:spcBef>
              <a:spcAft>
                <a:spcPts val="200"/>
              </a:spcAft>
              <a:buFont typeface="Arial"/>
              <a:buChar char="•"/>
            </a:pPr>
            <a:r>
              <a:rPr lang="en-US" sz="1200" dirty="0"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Space Weather increase strengthens cross-agency collaboration on Research-to-Operations/Operations-to-Research</a:t>
            </a:r>
          </a:p>
          <a:p>
            <a:pPr marL="91440" indent="-91440">
              <a:spcBef>
                <a:spcPts val="400"/>
              </a:spcBef>
              <a:spcAft>
                <a:spcPts val="200"/>
              </a:spcAft>
              <a:buFont typeface="Arial"/>
              <a:buChar char="•"/>
            </a:pPr>
            <a:r>
              <a:rPr lang="en-US" sz="1200" dirty="0"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Provides for a balanced </a:t>
            </a:r>
            <a:r>
              <a:rPr lang="en-US" sz="1200" dirty="0" err="1"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Heliophysics</a:t>
            </a:r>
            <a:r>
              <a:rPr lang="en-US" sz="1200" dirty="0"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 portfolio, including enhanced emphasis on small missions, technology development and expanded opportunities for R&amp;A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913922" y="3004132"/>
            <a:ext cx="2280714" cy="209288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91440" indent="-91440">
              <a:spcBef>
                <a:spcPts val="400"/>
              </a:spcBef>
              <a:spcAft>
                <a:spcPts val="200"/>
              </a:spcAft>
              <a:buFont typeface="Arial"/>
              <a:buChar char="•"/>
            </a:pPr>
            <a:r>
              <a:rPr lang="en-US" sz="1200" dirty="0"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Continues focused, balanced Earth science portfolio</a:t>
            </a:r>
          </a:p>
          <a:p>
            <a:pPr marL="91440" indent="-91440">
              <a:spcBef>
                <a:spcPts val="400"/>
              </a:spcBef>
              <a:spcAft>
                <a:spcPts val="200"/>
              </a:spcAft>
              <a:buFont typeface="Arial"/>
              <a:buChar char="•"/>
            </a:pPr>
            <a:r>
              <a:rPr lang="en-US" sz="1200" dirty="0"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Maintains regular cadence of Venture Class missions and instruments solicitations</a:t>
            </a:r>
          </a:p>
          <a:p>
            <a:pPr marL="91440" indent="-91440">
              <a:spcBef>
                <a:spcPts val="400"/>
              </a:spcBef>
              <a:spcAft>
                <a:spcPts val="200"/>
              </a:spcAft>
              <a:buFont typeface="Arial"/>
              <a:buChar char="•"/>
            </a:pPr>
            <a:r>
              <a:rPr lang="en-US" sz="1200" dirty="0"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rPr>
              <a:t>Enables healthy research and applied science programs, and SmallSat/CubeSat investments</a:t>
            </a:r>
          </a:p>
        </p:txBody>
      </p:sp>
      <p:pic>
        <p:nvPicPr>
          <p:cNvPr id="26" name="Picture 25"/>
          <p:cNvPicPr>
            <a:picLocks/>
          </p:cNvPicPr>
          <p:nvPr/>
        </p:nvPicPr>
        <p:blipFill rotWithShape="1">
          <a:blip r:embed="rId4"/>
          <a:srcRect l="80807" t="44419" r="1971" b="37581"/>
          <a:stretch/>
        </p:blipFill>
        <p:spPr>
          <a:xfrm>
            <a:off x="6263621" y="2107208"/>
            <a:ext cx="2290619" cy="877824"/>
          </a:xfrm>
          <a:prstGeom prst="rect">
            <a:avLst/>
          </a:prstGeom>
        </p:spPr>
      </p:pic>
      <p:pic>
        <p:nvPicPr>
          <p:cNvPr id="27" name="Content Placeholder 6"/>
          <p:cNvPicPr>
            <a:picLocks/>
          </p:cNvPicPr>
          <p:nvPr/>
        </p:nvPicPr>
        <p:blipFill rotWithShape="1">
          <a:blip r:embed="rId4"/>
          <a:srcRect l="62612" t="44085" r="20166" b="44319"/>
          <a:stretch/>
        </p:blipFill>
        <p:spPr>
          <a:xfrm>
            <a:off x="3645288" y="2107208"/>
            <a:ext cx="2321169" cy="8782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t="41937" r="75870" b="44911"/>
          <a:stretch/>
        </p:blipFill>
        <p:spPr>
          <a:xfrm>
            <a:off x="8913922" y="2107208"/>
            <a:ext cx="2280714" cy="85325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l="25742" t="41666" r="51516" b="45892"/>
          <a:stretch/>
        </p:blipFill>
        <p:spPr>
          <a:xfrm>
            <a:off x="1033930" y="2107208"/>
            <a:ext cx="2311145" cy="865239"/>
          </a:xfrm>
          <a:prstGeom prst="rect">
            <a:avLst/>
          </a:prstGeom>
        </p:spPr>
      </p:pic>
      <p:sp>
        <p:nvSpPr>
          <p:cNvPr id="31" name="Title 4"/>
          <p:cNvSpPr txBox="1">
            <a:spLocks/>
          </p:cNvSpPr>
          <p:nvPr/>
        </p:nvSpPr>
        <p:spPr>
          <a:xfrm>
            <a:off x="963097" y="405835"/>
            <a:ext cx="6195060" cy="369332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000" b="0" i="0">
                <a:solidFill>
                  <a:srgbClr val="8FA0D0"/>
                </a:solidFill>
                <a:latin typeface="Arial" panose="020B0604020202020204" pitchFamily="34" charset="0"/>
                <a:ea typeface="Arial Narrow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FY20 Budget</a:t>
            </a:r>
          </a:p>
        </p:txBody>
      </p:sp>
    </p:spTree>
    <p:extLst>
      <p:ext uri="{BB962C8B-B14F-4D97-AF65-F5344CB8AC3E}">
        <p14:creationId xmlns:p14="http://schemas.microsoft.com/office/powerpoint/2010/main" val="4013417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MD_MASTER_NE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5862</TotalTime>
  <Words>2861</Words>
  <Application>Microsoft Macintosh PowerPoint</Application>
  <PresentationFormat>Widescreen</PresentationFormat>
  <Paragraphs>445</Paragraphs>
  <Slides>42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ＭＳ Ｐゴシック</vt:lpstr>
      <vt:lpstr>ＭＳ Ｐゴシック</vt:lpstr>
      <vt:lpstr>.AppleSystemUIFont</vt:lpstr>
      <vt:lpstr>Arial</vt:lpstr>
      <vt:lpstr>Arial Black</vt:lpstr>
      <vt:lpstr>Arial Narrow</vt:lpstr>
      <vt:lpstr>Calibri</vt:lpstr>
      <vt:lpstr>Calibri Light</vt:lpstr>
      <vt:lpstr>HelveticaNeueLT Std</vt:lpstr>
      <vt:lpstr>Times New Roman</vt:lpstr>
      <vt:lpstr>1_Office Theme</vt:lpstr>
      <vt:lpstr>SMD_MASTER_NEW</vt:lpstr>
      <vt:lpstr>Office Theme</vt:lpstr>
      <vt:lpstr>PowerPoint Presentation</vt:lpstr>
      <vt:lpstr>NASA Science Overview</vt:lpstr>
      <vt:lpstr>NASA Science Overview</vt:lpstr>
      <vt:lpstr>FY20 Budget Strategy </vt:lpstr>
      <vt:lpstr>Advance National Science and Exploration Goals</vt:lpstr>
      <vt:lpstr>Maintain a Balanced and Integrated Science Program</vt:lpstr>
      <vt:lpstr>Execute Innovative Partnerships</vt:lpstr>
      <vt:lpstr>Inspiring Future Leaders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Mars 2020 on Track for 2020 Launch</vt:lpstr>
      <vt:lpstr>Europa Clipper Update</vt:lpstr>
      <vt:lpstr>Wide-Field Infrared  Survey Telescope</vt:lpstr>
      <vt:lpstr>Planetary Science Budget Features</vt:lpstr>
      <vt:lpstr>Astrophysics Budget Features</vt:lpstr>
      <vt:lpstr>Heliophysics Budget Features</vt:lpstr>
      <vt:lpstr>Earth Science Budget Features</vt:lpstr>
      <vt:lpstr>Joint Agency Satellite Division Overview</vt:lpstr>
      <vt:lpstr>Citizen Science Initiative</vt:lpstr>
      <vt:lpstr>NASA Science Overview</vt:lpstr>
      <vt:lpstr>Program Investigator Workshop</vt:lpstr>
      <vt:lpstr>Key Takeaways</vt:lpstr>
      <vt:lpstr>Post-Workshop Activities</vt:lpstr>
      <vt:lpstr>NASA Science Overview</vt:lpstr>
      <vt:lpstr>PowerPoint Presentation</vt:lpstr>
      <vt:lpstr>Lunar Academies Reports</vt:lpstr>
      <vt:lpstr>Commercial Lunar Payload Services</vt:lpstr>
      <vt:lpstr>Lunar Payload Selections</vt:lpstr>
      <vt:lpstr>SmallSat Opportunities</vt:lpstr>
      <vt:lpstr>ROSES Solicitations</vt:lpstr>
      <vt:lpstr>CubeSat Launch Initiative Broadens Access to Space</vt:lpstr>
      <vt:lpstr>Rideshare Enables Small Mission Science</vt:lpstr>
      <vt:lpstr>Commercial Opportunities in Low Earth Orbit</vt:lpstr>
      <vt:lpstr>NASA Awards Venture Class Launch Services Contracts</vt:lpstr>
      <vt:lpstr>Engaging the Community  for Mission Success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Feeley, Jens (HQ-DM000)</cp:lastModifiedBy>
  <cp:revision>330</cp:revision>
  <cp:lastPrinted>2019-03-25T19:05:51Z</cp:lastPrinted>
  <dcterms:created xsi:type="dcterms:W3CDTF">2018-07-16T01:24:17Z</dcterms:created>
  <dcterms:modified xsi:type="dcterms:W3CDTF">2019-03-25T20:04:19Z</dcterms:modified>
</cp:coreProperties>
</file>