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  <p:sldMasterId id="2147483650" r:id="rId3"/>
  </p:sldMasterIdLst>
  <p:notesMasterIdLst>
    <p:notesMasterId r:id="rId51"/>
  </p:notesMasterIdLst>
  <p:handoutMasterIdLst>
    <p:handoutMasterId r:id="rId52"/>
  </p:handoutMasterIdLst>
  <p:sldIdLst>
    <p:sldId id="257" r:id="rId4"/>
    <p:sldId id="258" r:id="rId5"/>
    <p:sldId id="346" r:id="rId6"/>
    <p:sldId id="347" r:id="rId7"/>
    <p:sldId id="348" r:id="rId8"/>
    <p:sldId id="349" r:id="rId9"/>
    <p:sldId id="368" r:id="rId10"/>
    <p:sldId id="369" r:id="rId11"/>
    <p:sldId id="370" r:id="rId12"/>
    <p:sldId id="341" r:id="rId13"/>
    <p:sldId id="261" r:id="rId14"/>
    <p:sldId id="308" r:id="rId15"/>
    <p:sldId id="342" r:id="rId16"/>
    <p:sldId id="264" r:id="rId17"/>
    <p:sldId id="363" r:id="rId18"/>
    <p:sldId id="364" r:id="rId19"/>
    <p:sldId id="309" r:id="rId20"/>
    <p:sldId id="371" r:id="rId21"/>
    <p:sldId id="269" r:id="rId22"/>
    <p:sldId id="271" r:id="rId23"/>
    <p:sldId id="311" r:id="rId24"/>
    <p:sldId id="312" r:id="rId25"/>
    <p:sldId id="313" r:id="rId26"/>
    <p:sldId id="352" r:id="rId27"/>
    <p:sldId id="315" r:id="rId28"/>
    <p:sldId id="316" r:id="rId29"/>
    <p:sldId id="317" r:id="rId30"/>
    <p:sldId id="320" r:id="rId31"/>
    <p:sldId id="321" r:id="rId32"/>
    <p:sldId id="372" r:id="rId33"/>
    <p:sldId id="322" r:id="rId34"/>
    <p:sldId id="323" r:id="rId35"/>
    <p:sldId id="324" r:id="rId36"/>
    <p:sldId id="325" r:id="rId37"/>
    <p:sldId id="326" r:id="rId38"/>
    <p:sldId id="373" r:id="rId39"/>
    <p:sldId id="281" r:id="rId40"/>
    <p:sldId id="327" r:id="rId41"/>
    <p:sldId id="328" r:id="rId42"/>
    <p:sldId id="329" r:id="rId43"/>
    <p:sldId id="330" r:id="rId44"/>
    <p:sldId id="331" r:id="rId45"/>
    <p:sldId id="344" r:id="rId46"/>
    <p:sldId id="345" r:id="rId47"/>
    <p:sldId id="374" r:id="rId48"/>
    <p:sldId id="291" r:id="rId49"/>
    <p:sldId id="292" r:id="rId50"/>
  </p:sldIdLst>
  <p:sldSz cx="9144000" cy="6858000" type="screen4x3"/>
  <p:notesSz cx="6735763" cy="9866313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>
          <p15:clr>
            <a:srgbClr val="A4A3A4"/>
          </p15:clr>
        </p15:guide>
        <p15:guide id="2" orient="horz" pos="572">
          <p15:clr>
            <a:srgbClr val="A4A3A4"/>
          </p15:clr>
        </p15:guide>
        <p15:guide id="3" orient="horz" pos="3158">
          <p15:clr>
            <a:srgbClr val="A4A3A4"/>
          </p15:clr>
        </p15:guide>
        <p15:guide id="4" pos="2887">
          <p15:clr>
            <a:srgbClr val="A4A3A4"/>
          </p15:clr>
        </p15:guide>
        <p15:guide id="5" pos="204">
          <p15:clr>
            <a:srgbClr val="A4A3A4"/>
          </p15:clr>
        </p15:guide>
        <p15:guide id="6" pos="5602">
          <p15:clr>
            <a:srgbClr val="A4A3A4"/>
          </p15:clr>
        </p15:guide>
        <p15:guide id="7" pos="113">
          <p15:clr>
            <a:srgbClr val="A4A3A4"/>
          </p15:clr>
        </p15:guide>
        <p15:guide id="8" pos="748">
          <p15:clr>
            <a:srgbClr val="A4A3A4"/>
          </p15:clr>
        </p15:guide>
        <p15:guide id="9" pos="555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haoli" initials="c" lastIdx="3" clrIdx="0"/>
  <p:cmAuthor id="1" name="dell" initials="d" lastIdx="6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686"/>
    <a:srgbClr val="FF9900"/>
    <a:srgbClr val="FFCC00"/>
    <a:srgbClr val="FF9966"/>
    <a:srgbClr val="009900"/>
    <a:srgbClr val="008000"/>
    <a:srgbClr val="002060"/>
    <a:srgbClr val="99CCFF"/>
    <a:srgbClr val="66CCFF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316" autoAdjust="0"/>
    <p:restoredTop sz="89669" autoAdjust="0"/>
  </p:normalViewPr>
  <p:slideViewPr>
    <p:cSldViewPr>
      <p:cViewPr varScale="1">
        <p:scale>
          <a:sx n="97" d="100"/>
          <a:sy n="97" d="100"/>
        </p:scale>
        <p:origin x="2024" y="200"/>
      </p:cViewPr>
      <p:guideLst>
        <p:guide orient="horz" pos="2205"/>
        <p:guide orient="horz" pos="572"/>
        <p:guide orient="horz" pos="3158"/>
        <p:guide pos="2887"/>
        <p:guide pos="204"/>
        <p:guide pos="5602"/>
        <p:guide pos="113"/>
        <p:guide pos="748"/>
        <p:guide pos="55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commentAuthors" Target="commentAuthors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tableStyles" Target="tableStyle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handoutMaster" Target="handoutMasters/handout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image" Target="../media/image6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image" Target="../media/image6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A4C0E6-A932-4E2B-991C-C77391DF0099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37ED3047-2EBF-4B16-B5A1-A40A93FF9F05}">
      <dgm:prSet phldrT="[文本]" custT="1"/>
      <dgm:spPr/>
      <dgm:t>
        <a:bodyPr/>
        <a:lstStyle/>
        <a:p>
          <a:r>
            <a:rPr lang="en-GB" altLang="zh-CN" sz="1800" b="1" dirty="0"/>
            <a:t>FXT: Mirror Assembly and Electron Diverter</a:t>
          </a:r>
        </a:p>
        <a:p>
          <a:r>
            <a:rPr lang="en-GB" altLang="zh-CN" sz="1800" b="1" dirty="0"/>
            <a:t>WXT: Testing of Optics and Detectors</a:t>
          </a:r>
        </a:p>
        <a:p>
          <a:r>
            <a:rPr lang="en-GB" altLang="zh-CN" sz="1800" b="1" dirty="0"/>
            <a:t>Ground Station Support &amp; Science Exploitation</a:t>
          </a:r>
          <a:endParaRPr lang="zh-CN" altLang="en-US" sz="1800" b="1" dirty="0"/>
        </a:p>
      </dgm:t>
    </dgm:pt>
    <dgm:pt modelId="{5BCD2B5B-E829-45A8-896E-3B100F78C698}" type="parTrans" cxnId="{849F99C0-EFB7-44AE-896A-4CDFF7EF286F}">
      <dgm:prSet/>
      <dgm:spPr/>
      <dgm:t>
        <a:bodyPr/>
        <a:lstStyle/>
        <a:p>
          <a:endParaRPr lang="zh-CN" altLang="en-US"/>
        </a:p>
      </dgm:t>
    </dgm:pt>
    <dgm:pt modelId="{82B2D596-2507-4C90-82D2-F7671CD4822E}" type="sibTrans" cxnId="{849F99C0-EFB7-44AE-896A-4CDFF7EF286F}">
      <dgm:prSet/>
      <dgm:spPr/>
      <dgm:t>
        <a:bodyPr/>
        <a:lstStyle/>
        <a:p>
          <a:endParaRPr lang="zh-CN" altLang="en-US"/>
        </a:p>
      </dgm:t>
    </dgm:pt>
    <dgm:pt modelId="{99206C13-28F5-45DF-8E98-811777B8F9EA}">
      <dgm:prSet phldrT="[文本]" custT="1"/>
      <dgm:spPr/>
      <dgm:t>
        <a:bodyPr/>
        <a:lstStyle/>
        <a:p>
          <a:pPr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GB" altLang="zh-CN" sz="1800" b="1" dirty="0"/>
            <a:t>~5 Detector modules &amp; 1 CAMEX test module for the FXT camera</a:t>
          </a:r>
          <a:endParaRPr lang="en-US" altLang="zh-CN" sz="1800" b="1" dirty="0"/>
        </a:p>
        <a:p>
          <a:pPr>
            <a:lnSpc>
              <a:spcPct val="90000"/>
            </a:lnSpc>
            <a:spcBef>
              <a:spcPts val="600"/>
            </a:spcBef>
            <a:spcAft>
              <a:spcPts val="0"/>
            </a:spcAft>
          </a:pPr>
          <a:r>
            <a:rPr lang="en-US" altLang="zh-CN" sz="1800" b="1" dirty="0"/>
            <a:t>A detector module comprises a PNCCD sensor and front-end readout ASICs (CAMEX type) mounted on a rigid-flex PCB board</a:t>
          </a:r>
          <a:endParaRPr lang="zh-CN" altLang="en-US" sz="1800" b="1" dirty="0"/>
        </a:p>
      </dgm:t>
    </dgm:pt>
    <dgm:pt modelId="{F429A663-8D47-4484-A1BA-1953762CF529}" type="parTrans" cxnId="{6F1F6359-220F-46BF-8133-44B2397CC6B1}">
      <dgm:prSet/>
      <dgm:spPr/>
      <dgm:t>
        <a:bodyPr/>
        <a:lstStyle/>
        <a:p>
          <a:endParaRPr lang="zh-CN" altLang="en-US"/>
        </a:p>
      </dgm:t>
    </dgm:pt>
    <dgm:pt modelId="{BC305A79-1E90-4571-A576-BCFF040895A3}" type="sibTrans" cxnId="{6F1F6359-220F-46BF-8133-44B2397CC6B1}">
      <dgm:prSet/>
      <dgm:spPr/>
      <dgm:t>
        <a:bodyPr/>
        <a:lstStyle/>
        <a:p>
          <a:endParaRPr lang="zh-CN" altLang="en-US"/>
        </a:p>
      </dgm:t>
    </dgm:pt>
    <dgm:pt modelId="{8D663253-5BDE-408F-8BD9-6604B1D91554}">
      <dgm:prSet phldrT="[文本]" custT="1"/>
      <dgm:spPr/>
      <dgm:t>
        <a:bodyPr/>
        <a:lstStyle/>
        <a:p>
          <a:r>
            <a:rPr lang="en-US" altLang="zh-CN" sz="2000" b="1" dirty="0"/>
            <a:t>VHF system for “alter” downlink</a:t>
          </a:r>
          <a:endParaRPr lang="zh-CN" altLang="en-US" sz="2000" b="1" dirty="0"/>
        </a:p>
      </dgm:t>
    </dgm:pt>
    <dgm:pt modelId="{68923DEE-2D31-49BF-A9AD-357516A6CD5A}" type="parTrans" cxnId="{31FA09ED-5241-4088-AC9D-4A97587E9B82}">
      <dgm:prSet/>
      <dgm:spPr/>
      <dgm:t>
        <a:bodyPr/>
        <a:lstStyle/>
        <a:p>
          <a:endParaRPr lang="zh-CN" altLang="en-US"/>
        </a:p>
      </dgm:t>
    </dgm:pt>
    <dgm:pt modelId="{4638587F-9FC4-4D06-A58A-76DF3200C799}" type="sibTrans" cxnId="{31FA09ED-5241-4088-AC9D-4A97587E9B82}">
      <dgm:prSet/>
      <dgm:spPr/>
      <dgm:t>
        <a:bodyPr/>
        <a:lstStyle/>
        <a:p>
          <a:endParaRPr lang="zh-CN" altLang="en-US"/>
        </a:p>
      </dgm:t>
    </dgm:pt>
    <dgm:pt modelId="{AF58A661-3228-4016-A416-13DF116B503A}" type="pres">
      <dgm:prSet presAssocID="{A3A4C0E6-A932-4E2B-991C-C77391DF0099}" presName="linear" presStyleCnt="0">
        <dgm:presLayoutVars>
          <dgm:dir/>
          <dgm:resizeHandles val="exact"/>
        </dgm:presLayoutVars>
      </dgm:prSet>
      <dgm:spPr/>
    </dgm:pt>
    <dgm:pt modelId="{ADF5C993-80E9-4469-8C80-FE5AD23B5C9C}" type="pres">
      <dgm:prSet presAssocID="{37ED3047-2EBF-4B16-B5A1-A40A93FF9F05}" presName="comp" presStyleCnt="0"/>
      <dgm:spPr/>
    </dgm:pt>
    <dgm:pt modelId="{709B546D-52F4-4932-BE93-8945FD76641A}" type="pres">
      <dgm:prSet presAssocID="{37ED3047-2EBF-4B16-B5A1-A40A93FF9F05}" presName="box" presStyleLbl="node1" presStyleIdx="0" presStyleCnt="3" custScaleY="134262"/>
      <dgm:spPr/>
    </dgm:pt>
    <dgm:pt modelId="{9788A0F8-06B6-4173-B9D8-83BD460E4ECB}" type="pres">
      <dgm:prSet presAssocID="{37ED3047-2EBF-4B16-B5A1-A40A93FF9F05}" presName="img" presStyleLbl="fgImgPlace1" presStyleIdx="0" presStyleCnt="3" custScaleX="74563" custScaleY="8168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1FF0A7A1-A109-4A71-9AE1-DD8772DBD8FC}" type="pres">
      <dgm:prSet presAssocID="{37ED3047-2EBF-4B16-B5A1-A40A93FF9F05}" presName="text" presStyleLbl="node1" presStyleIdx="0" presStyleCnt="3">
        <dgm:presLayoutVars>
          <dgm:bulletEnabled val="1"/>
        </dgm:presLayoutVars>
      </dgm:prSet>
      <dgm:spPr/>
    </dgm:pt>
    <dgm:pt modelId="{6B070F00-621E-4476-BA52-0FE1931A0071}" type="pres">
      <dgm:prSet presAssocID="{82B2D596-2507-4C90-82D2-F7671CD4822E}" presName="spacer" presStyleCnt="0"/>
      <dgm:spPr/>
    </dgm:pt>
    <dgm:pt modelId="{9635900C-0EC1-4A0E-8D9F-A748A704EBC9}" type="pres">
      <dgm:prSet presAssocID="{99206C13-28F5-45DF-8E98-811777B8F9EA}" presName="comp" presStyleCnt="0"/>
      <dgm:spPr/>
    </dgm:pt>
    <dgm:pt modelId="{A421B28A-77BD-4DA9-9C0D-35D03AB7916E}" type="pres">
      <dgm:prSet presAssocID="{99206C13-28F5-45DF-8E98-811777B8F9EA}" presName="box" presStyleLbl="node1" presStyleIdx="1" presStyleCnt="3" custScaleY="168247"/>
      <dgm:spPr/>
    </dgm:pt>
    <dgm:pt modelId="{9C8E9C1A-5A2A-4AD4-A8ED-9357E55A22F7}" type="pres">
      <dgm:prSet presAssocID="{99206C13-28F5-45DF-8E98-811777B8F9EA}" presName="img" presStyleLbl="fgImgPlace1" presStyleIdx="1" presStyleCnt="3" custScaleX="82760" custScaleY="7483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97440E78-1A9F-4284-9738-23192E2515C1}" type="pres">
      <dgm:prSet presAssocID="{99206C13-28F5-45DF-8E98-811777B8F9EA}" presName="text" presStyleLbl="node1" presStyleIdx="1" presStyleCnt="3">
        <dgm:presLayoutVars>
          <dgm:bulletEnabled val="1"/>
        </dgm:presLayoutVars>
      </dgm:prSet>
      <dgm:spPr/>
    </dgm:pt>
    <dgm:pt modelId="{7E4575DD-90D5-408D-8180-1BAB737FB361}" type="pres">
      <dgm:prSet presAssocID="{BC305A79-1E90-4571-A576-BCFF040895A3}" presName="spacer" presStyleCnt="0"/>
      <dgm:spPr/>
    </dgm:pt>
    <dgm:pt modelId="{FE6ADC86-AB2D-4B9C-9054-CCE1F57FB6FA}" type="pres">
      <dgm:prSet presAssocID="{8D663253-5BDE-408F-8BD9-6604B1D91554}" presName="comp" presStyleCnt="0"/>
      <dgm:spPr/>
    </dgm:pt>
    <dgm:pt modelId="{4AE83E6A-1168-4406-B51E-C260262C1C30}" type="pres">
      <dgm:prSet presAssocID="{8D663253-5BDE-408F-8BD9-6604B1D91554}" presName="box" presStyleLbl="node1" presStyleIdx="2" presStyleCnt="3" custScaleY="70431"/>
      <dgm:spPr/>
    </dgm:pt>
    <dgm:pt modelId="{32AC6A51-181B-450C-9307-B26207C5F9B3}" type="pres">
      <dgm:prSet presAssocID="{8D663253-5BDE-408F-8BD9-6604B1D91554}" presName="img" presStyleLbl="fgImgPlace1" presStyleIdx="2" presStyleCnt="3" custScaleX="82760" custScaleY="8145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20E8A3D3-749A-48EF-959F-DADDE4B5A6DF}" type="pres">
      <dgm:prSet presAssocID="{8D663253-5BDE-408F-8BD9-6604B1D91554}" presName="text" presStyleLbl="node1" presStyleIdx="2" presStyleCnt="3">
        <dgm:presLayoutVars>
          <dgm:bulletEnabled val="1"/>
        </dgm:presLayoutVars>
      </dgm:prSet>
      <dgm:spPr/>
    </dgm:pt>
  </dgm:ptLst>
  <dgm:cxnLst>
    <dgm:cxn modelId="{ED1F3615-8C73-415D-BFBC-544636D3743F}" type="presOf" srcId="{8D663253-5BDE-408F-8BD9-6604B1D91554}" destId="{4AE83E6A-1168-4406-B51E-C260262C1C30}" srcOrd="0" destOrd="0" presId="urn:microsoft.com/office/officeart/2005/8/layout/vList4"/>
    <dgm:cxn modelId="{B1A0ED1F-C74E-4506-ABC7-94FC09EFE7BC}" type="presOf" srcId="{37ED3047-2EBF-4B16-B5A1-A40A93FF9F05}" destId="{709B546D-52F4-4932-BE93-8945FD76641A}" srcOrd="0" destOrd="0" presId="urn:microsoft.com/office/officeart/2005/8/layout/vList4"/>
    <dgm:cxn modelId="{DDEFD24B-D59D-49D5-A9A9-F19F4C69CFED}" type="presOf" srcId="{99206C13-28F5-45DF-8E98-811777B8F9EA}" destId="{A421B28A-77BD-4DA9-9C0D-35D03AB7916E}" srcOrd="0" destOrd="0" presId="urn:microsoft.com/office/officeart/2005/8/layout/vList4"/>
    <dgm:cxn modelId="{6F1F6359-220F-46BF-8133-44B2397CC6B1}" srcId="{A3A4C0E6-A932-4E2B-991C-C77391DF0099}" destId="{99206C13-28F5-45DF-8E98-811777B8F9EA}" srcOrd="1" destOrd="0" parTransId="{F429A663-8D47-4484-A1BA-1953762CF529}" sibTransId="{BC305A79-1E90-4571-A576-BCFF040895A3}"/>
    <dgm:cxn modelId="{52644961-B18B-4878-9109-176855D0DA29}" type="presOf" srcId="{37ED3047-2EBF-4B16-B5A1-A40A93FF9F05}" destId="{1FF0A7A1-A109-4A71-9AE1-DD8772DBD8FC}" srcOrd="1" destOrd="0" presId="urn:microsoft.com/office/officeart/2005/8/layout/vList4"/>
    <dgm:cxn modelId="{F27B9CA6-9A24-484A-A199-8C78BD465D26}" type="presOf" srcId="{99206C13-28F5-45DF-8E98-811777B8F9EA}" destId="{97440E78-1A9F-4284-9738-23192E2515C1}" srcOrd="1" destOrd="0" presId="urn:microsoft.com/office/officeart/2005/8/layout/vList4"/>
    <dgm:cxn modelId="{849F99C0-EFB7-44AE-896A-4CDFF7EF286F}" srcId="{A3A4C0E6-A932-4E2B-991C-C77391DF0099}" destId="{37ED3047-2EBF-4B16-B5A1-A40A93FF9F05}" srcOrd="0" destOrd="0" parTransId="{5BCD2B5B-E829-45A8-896E-3B100F78C698}" sibTransId="{82B2D596-2507-4C90-82D2-F7671CD4822E}"/>
    <dgm:cxn modelId="{BAF21DCA-55EC-4FAC-B04C-6AB07378FAE8}" type="presOf" srcId="{8D663253-5BDE-408F-8BD9-6604B1D91554}" destId="{20E8A3D3-749A-48EF-959F-DADDE4B5A6DF}" srcOrd="1" destOrd="0" presId="urn:microsoft.com/office/officeart/2005/8/layout/vList4"/>
    <dgm:cxn modelId="{31FA09ED-5241-4088-AC9D-4A97587E9B82}" srcId="{A3A4C0E6-A932-4E2B-991C-C77391DF0099}" destId="{8D663253-5BDE-408F-8BD9-6604B1D91554}" srcOrd="2" destOrd="0" parTransId="{68923DEE-2D31-49BF-A9AD-357516A6CD5A}" sibTransId="{4638587F-9FC4-4D06-A58A-76DF3200C799}"/>
    <dgm:cxn modelId="{8519A2F1-7A58-455C-BDF2-C6882A616A00}" type="presOf" srcId="{A3A4C0E6-A932-4E2B-991C-C77391DF0099}" destId="{AF58A661-3228-4016-A416-13DF116B503A}" srcOrd="0" destOrd="0" presId="urn:microsoft.com/office/officeart/2005/8/layout/vList4"/>
    <dgm:cxn modelId="{A1E1208D-5ACC-43B0-818C-4FDFDCCC9E73}" type="presParOf" srcId="{AF58A661-3228-4016-A416-13DF116B503A}" destId="{ADF5C993-80E9-4469-8C80-FE5AD23B5C9C}" srcOrd="0" destOrd="0" presId="urn:microsoft.com/office/officeart/2005/8/layout/vList4"/>
    <dgm:cxn modelId="{55E0A154-FA04-4359-8C44-26DB307D12B2}" type="presParOf" srcId="{ADF5C993-80E9-4469-8C80-FE5AD23B5C9C}" destId="{709B546D-52F4-4932-BE93-8945FD76641A}" srcOrd="0" destOrd="0" presId="urn:microsoft.com/office/officeart/2005/8/layout/vList4"/>
    <dgm:cxn modelId="{DC16B0D9-1C83-4E5E-B915-C9D248955E50}" type="presParOf" srcId="{ADF5C993-80E9-4469-8C80-FE5AD23B5C9C}" destId="{9788A0F8-06B6-4173-B9D8-83BD460E4ECB}" srcOrd="1" destOrd="0" presId="urn:microsoft.com/office/officeart/2005/8/layout/vList4"/>
    <dgm:cxn modelId="{B3025A56-F04F-4918-84BD-F639DC1AEE39}" type="presParOf" srcId="{ADF5C993-80E9-4469-8C80-FE5AD23B5C9C}" destId="{1FF0A7A1-A109-4A71-9AE1-DD8772DBD8FC}" srcOrd="2" destOrd="0" presId="urn:microsoft.com/office/officeart/2005/8/layout/vList4"/>
    <dgm:cxn modelId="{E4DD841C-532E-4CD2-BEA5-3166E0C8A4C8}" type="presParOf" srcId="{AF58A661-3228-4016-A416-13DF116B503A}" destId="{6B070F00-621E-4476-BA52-0FE1931A0071}" srcOrd="1" destOrd="0" presId="urn:microsoft.com/office/officeart/2005/8/layout/vList4"/>
    <dgm:cxn modelId="{88F00215-74EA-4FF4-B524-957F10952DFD}" type="presParOf" srcId="{AF58A661-3228-4016-A416-13DF116B503A}" destId="{9635900C-0EC1-4A0E-8D9F-A748A704EBC9}" srcOrd="2" destOrd="0" presId="urn:microsoft.com/office/officeart/2005/8/layout/vList4"/>
    <dgm:cxn modelId="{BD441D8F-2A5F-4E4C-8581-B5C989DC3620}" type="presParOf" srcId="{9635900C-0EC1-4A0E-8D9F-A748A704EBC9}" destId="{A421B28A-77BD-4DA9-9C0D-35D03AB7916E}" srcOrd="0" destOrd="0" presId="urn:microsoft.com/office/officeart/2005/8/layout/vList4"/>
    <dgm:cxn modelId="{C2C99D9E-5656-4F61-974F-2EDDCE006343}" type="presParOf" srcId="{9635900C-0EC1-4A0E-8D9F-A748A704EBC9}" destId="{9C8E9C1A-5A2A-4AD4-A8ED-9357E55A22F7}" srcOrd="1" destOrd="0" presId="urn:microsoft.com/office/officeart/2005/8/layout/vList4"/>
    <dgm:cxn modelId="{2E4EAF77-C607-41C9-84BD-159F32A92F81}" type="presParOf" srcId="{9635900C-0EC1-4A0E-8D9F-A748A704EBC9}" destId="{97440E78-1A9F-4284-9738-23192E2515C1}" srcOrd="2" destOrd="0" presId="urn:microsoft.com/office/officeart/2005/8/layout/vList4"/>
    <dgm:cxn modelId="{E2182D2C-CE29-4D64-B70F-4331B935066F}" type="presParOf" srcId="{AF58A661-3228-4016-A416-13DF116B503A}" destId="{7E4575DD-90D5-408D-8180-1BAB737FB361}" srcOrd="3" destOrd="0" presId="urn:microsoft.com/office/officeart/2005/8/layout/vList4"/>
    <dgm:cxn modelId="{E6C86230-EF15-4F41-A755-F83E722944EF}" type="presParOf" srcId="{AF58A661-3228-4016-A416-13DF116B503A}" destId="{FE6ADC86-AB2D-4B9C-9054-CCE1F57FB6FA}" srcOrd="4" destOrd="0" presId="urn:microsoft.com/office/officeart/2005/8/layout/vList4"/>
    <dgm:cxn modelId="{FB10D5F3-12E9-426C-8206-CC7255164D98}" type="presParOf" srcId="{FE6ADC86-AB2D-4B9C-9054-CCE1F57FB6FA}" destId="{4AE83E6A-1168-4406-B51E-C260262C1C30}" srcOrd="0" destOrd="0" presId="urn:microsoft.com/office/officeart/2005/8/layout/vList4"/>
    <dgm:cxn modelId="{3C23D96E-0ED1-4219-A623-76B58F9590DF}" type="presParOf" srcId="{FE6ADC86-AB2D-4B9C-9054-CCE1F57FB6FA}" destId="{32AC6A51-181B-450C-9307-B26207C5F9B3}" srcOrd="1" destOrd="0" presId="urn:microsoft.com/office/officeart/2005/8/layout/vList4"/>
    <dgm:cxn modelId="{26CE8895-E7E4-4E49-9DB7-88131B8C1425}" type="presParOf" srcId="{FE6ADC86-AB2D-4B9C-9054-CCE1F57FB6FA}" destId="{20E8A3D3-749A-48EF-959F-DADDE4B5A6DF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9B546D-52F4-4932-BE93-8945FD76641A}">
      <dsp:nvSpPr>
        <dsp:cNvPr id="0" name=""/>
        <dsp:cNvSpPr/>
      </dsp:nvSpPr>
      <dsp:spPr>
        <a:xfrm>
          <a:off x="0" y="0"/>
          <a:ext cx="8784976" cy="17708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altLang="zh-CN" sz="1800" b="1" kern="1200" dirty="0"/>
            <a:t>FXT: Mirror Assembly and Electron Diverter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altLang="zh-CN" sz="1800" b="1" kern="1200" dirty="0"/>
            <a:t>WXT: Testing of Optics and Detectors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altLang="zh-CN" sz="1800" b="1" kern="1200" dirty="0"/>
            <a:t>Ground Station Support &amp; Science Exploitation</a:t>
          </a:r>
          <a:endParaRPr lang="zh-CN" altLang="en-US" sz="1800" b="1" kern="1200" dirty="0"/>
        </a:p>
      </dsp:txBody>
      <dsp:txXfrm>
        <a:off x="1888887" y="0"/>
        <a:ext cx="6896088" cy="1770818"/>
      </dsp:txXfrm>
    </dsp:sp>
    <dsp:sp modelId="{9788A0F8-06B6-4173-B9D8-83BD460E4ECB}">
      <dsp:nvSpPr>
        <dsp:cNvPr id="0" name=""/>
        <dsp:cNvSpPr/>
      </dsp:nvSpPr>
      <dsp:spPr>
        <a:xfrm>
          <a:off x="355356" y="454462"/>
          <a:ext cx="1310068" cy="86189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21B28A-77BD-4DA9-9C0D-35D03AB7916E}">
      <dsp:nvSpPr>
        <dsp:cNvPr id="0" name=""/>
        <dsp:cNvSpPr/>
      </dsp:nvSpPr>
      <dsp:spPr>
        <a:xfrm>
          <a:off x="0" y="1902711"/>
          <a:ext cx="8784976" cy="22190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altLang="zh-CN" sz="1800" b="1" kern="1200" dirty="0"/>
            <a:t>~5 Detector modules &amp; 1 CAMEX test module for the FXT camera</a:t>
          </a:r>
          <a:endParaRPr lang="en-US" altLang="zh-CN" sz="1800" b="1" kern="1200" dirty="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zh-CN" sz="1800" b="1" kern="1200" dirty="0"/>
            <a:t>A detector module comprises a PNCCD sensor and front-end readout ASICs (CAMEX type) mounted on a rigid-flex PCB board</a:t>
          </a:r>
          <a:endParaRPr lang="zh-CN" altLang="en-US" sz="1800" b="1" kern="1200" dirty="0"/>
        </a:p>
      </dsp:txBody>
      <dsp:txXfrm>
        <a:off x="1888887" y="1902711"/>
        <a:ext cx="6896088" cy="2219056"/>
      </dsp:txXfrm>
    </dsp:sp>
    <dsp:sp modelId="{9C8E9C1A-5A2A-4AD4-A8ED-9357E55A22F7}">
      <dsp:nvSpPr>
        <dsp:cNvPr id="0" name=""/>
        <dsp:cNvSpPr/>
      </dsp:nvSpPr>
      <dsp:spPr>
        <a:xfrm>
          <a:off x="283345" y="2617437"/>
          <a:ext cx="1454089" cy="78960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E83E6A-1168-4406-B51E-C260262C1C30}">
      <dsp:nvSpPr>
        <dsp:cNvPr id="0" name=""/>
        <dsp:cNvSpPr/>
      </dsp:nvSpPr>
      <dsp:spPr>
        <a:xfrm>
          <a:off x="0" y="4253660"/>
          <a:ext cx="8784976" cy="9289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000" b="1" kern="1200" dirty="0"/>
            <a:t>VHF system for “alter” downlink</a:t>
          </a:r>
          <a:endParaRPr lang="zh-CN" altLang="en-US" sz="2000" b="1" kern="1200" dirty="0"/>
        </a:p>
      </dsp:txBody>
      <dsp:txXfrm>
        <a:off x="1888887" y="4253660"/>
        <a:ext cx="6896088" cy="928934"/>
      </dsp:txXfrm>
    </dsp:sp>
    <dsp:sp modelId="{32AC6A51-181B-450C-9307-B26207C5F9B3}">
      <dsp:nvSpPr>
        <dsp:cNvPr id="0" name=""/>
        <dsp:cNvSpPr/>
      </dsp:nvSpPr>
      <dsp:spPr>
        <a:xfrm>
          <a:off x="283345" y="4288389"/>
          <a:ext cx="1454089" cy="85947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53" name="页眉占位符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19565" cy="493789"/>
          </a:xfrm>
          <a:prstGeom prst="rect">
            <a:avLst/>
          </a:prstGeom>
        </p:spPr>
        <p:txBody>
          <a:bodyPr vert="horz" lIns="91056" tIns="45528" rIns="91056" bIns="45528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1049054" name="日期占位符 2"/>
          <p:cNvSpPr>
            <a:spLocks noGrp="1"/>
          </p:cNvSpPr>
          <p:nvPr>
            <p:ph type="dt" sz="quarter" idx="1"/>
          </p:nvPr>
        </p:nvSpPr>
        <p:spPr>
          <a:xfrm>
            <a:off x="3814626" y="2"/>
            <a:ext cx="2919565" cy="493789"/>
          </a:xfrm>
          <a:prstGeom prst="rect">
            <a:avLst/>
          </a:prstGeom>
        </p:spPr>
        <p:txBody>
          <a:bodyPr vert="horz" lIns="91056" tIns="45528" rIns="91056" bIns="45528" rtlCol="0"/>
          <a:lstStyle>
            <a:lvl1pPr algn="r">
              <a:defRPr sz="1200"/>
            </a:lvl1pPr>
          </a:lstStyle>
          <a:p>
            <a:fld id="{45154A10-46AD-41F3-916D-EE08F446337C}" type="datetimeFigureOut">
              <a:rPr lang="zh-CN" altLang="en-US" smtClean="0"/>
              <a:t>2019/3/26</a:t>
            </a:fld>
            <a:endParaRPr lang="zh-CN" altLang="en-US"/>
          </a:p>
        </p:txBody>
      </p:sp>
      <p:sp>
        <p:nvSpPr>
          <p:cNvPr id="1049055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370949"/>
            <a:ext cx="2919565" cy="493789"/>
          </a:xfrm>
          <a:prstGeom prst="rect">
            <a:avLst/>
          </a:prstGeom>
        </p:spPr>
        <p:txBody>
          <a:bodyPr vert="horz" lIns="91056" tIns="45528" rIns="91056" bIns="45528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1049056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14626" y="9370949"/>
            <a:ext cx="2919565" cy="493789"/>
          </a:xfrm>
          <a:prstGeom prst="rect">
            <a:avLst/>
          </a:prstGeom>
        </p:spPr>
        <p:txBody>
          <a:bodyPr vert="horz" lIns="91056" tIns="45528" rIns="91056" bIns="45528" rtlCol="0" anchor="b"/>
          <a:lstStyle>
            <a:lvl1pPr algn="r">
              <a:defRPr sz="1200"/>
            </a:lvl1pPr>
          </a:lstStyle>
          <a:p>
            <a:fld id="{5909697A-0759-44F0-8AB0-C0458C6CEE1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16926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47" name="页眉占位符 1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2919565" cy="493789"/>
          </a:xfrm>
          <a:prstGeom prst="rect">
            <a:avLst/>
          </a:prstGeom>
          <a:noFill/>
          <a:ln>
            <a:noFill/>
          </a:ln>
        </p:spPr>
        <p:txBody>
          <a:bodyPr vert="horz" wrap="square" lIns="91056" tIns="45528" rIns="91056" bIns="45528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ea typeface="宋体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1049048" name="日期占位符 2"/>
          <p:cNvSpPr>
            <a:spLocks noGrp="1" noChangeArrowheads="1"/>
          </p:cNvSpPr>
          <p:nvPr>
            <p:ph type="dt" idx="1"/>
          </p:nvPr>
        </p:nvSpPr>
        <p:spPr bwMode="auto">
          <a:xfrm>
            <a:off x="3814626" y="2"/>
            <a:ext cx="2919565" cy="493789"/>
          </a:xfrm>
          <a:prstGeom prst="rect">
            <a:avLst/>
          </a:prstGeom>
          <a:noFill/>
          <a:ln>
            <a:noFill/>
          </a:ln>
        </p:spPr>
        <p:txBody>
          <a:bodyPr vert="horz" wrap="square" lIns="91056" tIns="45528" rIns="91056" bIns="45528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ea typeface="宋体" pitchFamily="2" charset="-122"/>
              </a:defRPr>
            </a:lvl1pPr>
          </a:lstStyle>
          <a:p>
            <a:fld id="{A1703A17-ACB6-4975-9C35-ED78A25682F5}" type="datetimeFigureOut">
              <a:rPr lang="zh-CN" altLang="en-US"/>
              <a:t>2019/3/26</a:t>
            </a:fld>
            <a:endParaRPr lang="en-US" dirty="0"/>
          </a:p>
        </p:txBody>
      </p:sp>
      <p:sp>
        <p:nvSpPr>
          <p:cNvPr id="1049049" name="幻灯片图像占位符 3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903288" y="739775"/>
            <a:ext cx="4929187" cy="369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sp>
      <p:sp>
        <p:nvSpPr>
          <p:cNvPr id="1049050" name="备注占位符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262" y="4687052"/>
            <a:ext cx="5389240" cy="4439369"/>
          </a:xfrm>
          <a:prstGeom prst="rect">
            <a:avLst/>
          </a:prstGeom>
          <a:noFill/>
          <a:ln>
            <a:noFill/>
          </a:ln>
        </p:spPr>
        <p:txBody>
          <a:bodyPr vert="horz" wrap="square" lIns="91056" tIns="45528" rIns="91056" bIns="4552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1049051" name="页脚占位符 5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0949"/>
            <a:ext cx="2919565" cy="493789"/>
          </a:xfrm>
          <a:prstGeom prst="rect">
            <a:avLst/>
          </a:prstGeom>
          <a:noFill/>
          <a:ln>
            <a:noFill/>
          </a:ln>
        </p:spPr>
        <p:txBody>
          <a:bodyPr vert="horz" wrap="square" lIns="91056" tIns="45528" rIns="91056" bIns="45528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ea typeface="宋体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1049052" name="灯片编号占位符 6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4626" y="9370949"/>
            <a:ext cx="2919565" cy="493789"/>
          </a:xfrm>
          <a:prstGeom prst="rect">
            <a:avLst/>
          </a:prstGeom>
          <a:noFill/>
          <a:ln>
            <a:noFill/>
          </a:ln>
        </p:spPr>
        <p:txBody>
          <a:bodyPr vert="horz" wrap="square" lIns="91056" tIns="45528" rIns="91056" bIns="45528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ea typeface="宋体" pitchFamily="2" charset="-122"/>
              </a:defRPr>
            </a:lvl1pPr>
          </a:lstStyle>
          <a:p>
            <a:fld id="{8DA608B1-2198-46D3-8C0A-91D8BC04AA78}" type="slidenum">
              <a:rPr lang="zh-CN" altLang="en-US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40995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8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589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0" dirty="0"/>
          </a:p>
        </p:txBody>
      </p:sp>
      <p:sp>
        <p:nvSpPr>
          <p:cNvPr id="1048590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608B1-2198-46D3-8C0A-91D8BC04AA78}" type="slidenum">
              <a:rPr lang="zh-CN" altLang="en-US" smtClean="0"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48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</a:t>
            </a:r>
            <a:endParaRPr lang="zh-CN" altLang="en-US" dirty="0"/>
          </a:p>
        </p:txBody>
      </p:sp>
      <p:sp>
        <p:nvSpPr>
          <p:cNvPr id="1048649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608B1-2198-46D3-8C0A-91D8BC04AA78}" type="slidenum">
              <a:rPr lang="zh-CN" altLang="en-US" smtClean="0"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4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595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048596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608B1-2198-46D3-8C0A-91D8BC04AA78}" type="slidenum">
              <a:rPr lang="zh-CN" alt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5047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6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07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048708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608B1-2198-46D3-8C0A-91D8BC04AA78}" type="slidenum">
              <a:rPr lang="zh-CN" altLang="en-US" smtClean="0"/>
              <a:t>19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28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048729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608B1-2198-46D3-8C0A-91D8BC04AA78}" type="slidenum">
              <a:rPr lang="zh-CN" altLang="en-US" smtClean="0"/>
              <a:t>20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4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104874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C5B94-FFE2-C24B-BEB8-CC2995B97BD2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00256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0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51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1048752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C5B94-FFE2-C24B-BEB8-CC2995B97BD2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44327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0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51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1048752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C5B94-FFE2-C24B-BEB8-CC2995B97BD2}" type="slidenum">
              <a:rPr lang="en-GB" smtClean="0"/>
              <a:t>27</a:t>
            </a:fld>
            <a:endParaRPr lang="en-GB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3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84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048785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66022-4CD4-44A5-97D0-9BCFECC52C54}" type="slidenum">
              <a:rPr lang="en-US" altLang="zh-CN" smtClean="0"/>
              <a:t>28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3106802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4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95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048796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66022-4CD4-44A5-97D0-9BCFECC52C54}" type="slidenum">
              <a:rPr lang="en-US" altLang="zh-CN" smtClean="0"/>
              <a:t>29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02313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0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801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048802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66022-4CD4-44A5-97D0-9BCFECC52C54}" type="slidenum">
              <a:rPr lang="en-US" altLang="zh-CN" smtClean="0"/>
              <a:t>31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23112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4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595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048596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608B1-2198-46D3-8C0A-91D8BC04AA78}" type="slidenum">
              <a:rPr lang="zh-CN" altLang="en-US" smtClean="0"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1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22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04859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endParaRPr lang="en-US" altLang="zh-CN"/>
          </a:p>
        </p:txBody>
      </p:sp>
      <p:sp>
        <p:nvSpPr>
          <p:cNvPr id="104859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F17B904B-5035-4150-9C8A-973CC8D86BFD}" type="slidenum">
              <a:rPr lang="zh-CN" altLang="en-US" smtClean="0">
                <a:solidFill>
                  <a:prstClr val="black"/>
                </a:solidFill>
                <a:latin typeface="Calibri" panose="020F0502020204030204" pitchFamily="34" charset="0"/>
              </a:rPr>
              <a:t>34</a:t>
            </a:fld>
            <a:endParaRPr lang="zh-CN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3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14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1048615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C5B94-FFE2-C24B-BEB8-CC2995B97BD2}" type="slidenum">
              <a:rPr lang="en-GB" smtClean="0"/>
              <a:t>35</a:t>
            </a:fld>
            <a:endParaRPr lang="en-GB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GECAM 2020</a:t>
            </a:r>
            <a:r>
              <a:rPr lang="zh-CN" altLang="en-US" dirty="0"/>
              <a:t>年</a:t>
            </a:r>
            <a:r>
              <a:rPr lang="en-US" altLang="zh-CN" dirty="0"/>
              <a:t>10</a:t>
            </a:r>
            <a:r>
              <a:rPr lang="zh-CN" altLang="en-US" dirty="0"/>
              <a:t>月具备发射条件</a:t>
            </a:r>
            <a:endParaRPr lang="en-US" altLang="zh-CN" dirty="0"/>
          </a:p>
          <a:p>
            <a:r>
              <a:rPr lang="en-US" altLang="zh-CN" dirty="0"/>
              <a:t>ASO-S 2021</a:t>
            </a:r>
            <a:r>
              <a:rPr lang="zh-CN" altLang="en-US" dirty="0"/>
              <a:t>年</a:t>
            </a:r>
            <a:r>
              <a:rPr lang="en-US" altLang="zh-CN" dirty="0"/>
              <a:t>9</a:t>
            </a:r>
            <a:r>
              <a:rPr lang="zh-CN" altLang="en-US" dirty="0"/>
              <a:t>月具备发射条件</a:t>
            </a:r>
            <a:endParaRPr lang="en-US" altLang="zh-CN" dirty="0"/>
          </a:p>
          <a:p>
            <a:r>
              <a:rPr lang="en-US" altLang="zh-CN" dirty="0"/>
              <a:t>EP 2022</a:t>
            </a:r>
            <a:r>
              <a:rPr lang="zh-CN" altLang="en-US" dirty="0"/>
              <a:t>年</a:t>
            </a:r>
            <a:r>
              <a:rPr lang="en-US" altLang="zh-CN" dirty="0"/>
              <a:t>9</a:t>
            </a:r>
            <a:r>
              <a:rPr lang="zh-CN" altLang="en-US" dirty="0"/>
              <a:t>月具备发射条件</a:t>
            </a:r>
            <a:endParaRPr lang="en-US" altLang="zh-CN" dirty="0"/>
          </a:p>
          <a:p>
            <a:r>
              <a:rPr lang="en-US" altLang="zh-CN" dirty="0"/>
              <a:t>SMILE2023</a:t>
            </a:r>
            <a:r>
              <a:rPr lang="zh-CN" altLang="en-US" dirty="0"/>
              <a:t>年</a:t>
            </a:r>
            <a:r>
              <a:rPr lang="en-US" altLang="zh-CN" dirty="0"/>
              <a:t>11</a:t>
            </a:r>
            <a:r>
              <a:rPr lang="zh-CN" altLang="en-US" dirty="0"/>
              <a:t>月具备发射条件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FC692-4082-46F4-BB11-617EF366DD1B}" type="slidenum">
              <a:rPr lang="zh-CN" altLang="en-US" smtClean="0"/>
              <a:pPr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67604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34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835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048836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608B1-2198-46D3-8C0A-91D8BC04AA78}" type="slidenum">
              <a:rPr lang="zh-CN" alt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5099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41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842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600" dirty="0"/>
          </a:p>
        </p:txBody>
      </p:sp>
      <p:sp>
        <p:nvSpPr>
          <p:cNvPr id="1048843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FE924-B9B0-4DC1-A2BC-7BF77643DA4D}" type="slidenum">
              <a:rPr lang="it-IT" smtClean="0"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09827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608B1-2198-46D3-8C0A-91D8BC04AA78}" type="slidenum">
              <a:rPr lang="zh-CN" alt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1983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608B1-2198-46D3-8C0A-91D8BC04AA78}" type="slidenum">
              <a:rPr lang="zh-CN" alt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1983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4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595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048596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608B1-2198-46D3-8C0A-91D8BC04AA78}" type="slidenum">
              <a:rPr lang="zh-CN" alt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1931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608B1-2198-46D3-8C0A-91D8BC04AA78}" type="slidenum">
              <a:rPr lang="zh-CN" alt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5340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4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595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048596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608B1-2198-46D3-8C0A-91D8BC04AA78}" type="slidenum">
              <a:rPr lang="zh-CN" alt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8316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4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595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048596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608B1-2198-46D3-8C0A-91D8BC04AA78}" type="slidenum">
              <a:rPr lang="zh-CN" alt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2728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6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07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048708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608B1-2198-46D3-8C0A-91D8BC04AA78}" type="slidenum">
              <a:rPr lang="zh-CN" alt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558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4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595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048596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608B1-2198-46D3-8C0A-91D8BC04AA78}" type="slidenum">
              <a:rPr lang="zh-CN" alt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9920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6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07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048708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608B1-2198-46D3-8C0A-91D8BC04AA78}" type="slidenum">
              <a:rPr lang="zh-CN" alt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7941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幻灯片图像占位符 7168"/>
          <p:cNvSpPr>
            <a:spLocks noGrp="1" noRot="1" noChangeAspect="1"/>
          </p:cNvSpPr>
          <p:nvPr>
            <p:ph type="sldImg"/>
          </p:nvPr>
        </p:nvSpPr>
        <p:spPr>
          <a:xfrm>
            <a:off x="1009650" y="784225"/>
            <a:ext cx="5151438" cy="3863975"/>
          </a:xfrm>
          <a:solidFill>
            <a:srgbClr val="FFFFFF"/>
          </a:solidFill>
          <a:ln>
            <a:solidFill>
              <a:srgbClr val="000000"/>
            </a:solidFill>
            <a:miter/>
          </a:ln>
        </p:spPr>
      </p:sp>
      <p:sp>
        <p:nvSpPr>
          <p:cNvPr id="10243" name="文本占位符 7169"/>
          <p:cNvSpPr>
            <a:spLocks noGrp="1"/>
          </p:cNvSpPr>
          <p:nvPr>
            <p:ph type="body"/>
          </p:nvPr>
        </p:nvSpPr>
        <p:spPr>
          <a:xfrm>
            <a:off x="716956" y="4895663"/>
            <a:ext cx="5738653" cy="4638559"/>
          </a:xfrm>
        </p:spPr>
        <p:txBody>
          <a:bodyPr wrap="none" lIns="0" tIns="0" rIns="0" bIns="0" anchor="ctr"/>
          <a:lstStyle/>
          <a:p>
            <a:pPr lvl="0"/>
            <a:endParaRPr lang="zh-CN" altLang="zh-CN">
              <a:ea typeface="Arial" panose="020B0604020202020204" pitchFamily="34" charset="0"/>
            </a:endParaRPr>
          </a:p>
        </p:txBody>
      </p:sp>
      <p:sp>
        <p:nvSpPr>
          <p:cNvPr id="10244" name="灯片编号占位符 1"/>
          <p:cNvSpPr>
            <a:spLocks noGrp="1"/>
          </p:cNvSpPr>
          <p:nvPr>
            <p:ph type="sldNum" sz="quarter"/>
          </p:nvPr>
        </p:nvSpPr>
        <p:spPr>
          <a:xfrm>
            <a:off x="4059232" y="9791324"/>
            <a:ext cx="3111826" cy="51420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b"/>
          <a:lstStyle/>
          <a:p>
            <a:pPr defTabSz="437860" hangingPunct="0">
              <a:buSzPct val="100000"/>
              <a:tabLst>
                <a:tab pos="437860" algn="l"/>
                <a:tab pos="875721" algn="l"/>
                <a:tab pos="1313581" algn="l"/>
                <a:tab pos="1751442" algn="l"/>
                <a:tab pos="2189302" algn="l"/>
                <a:tab pos="2627163" algn="l"/>
                <a:tab pos="3065023" algn="l"/>
              </a:tabLst>
            </a:pPr>
            <a:fld id="{9A0DB2DC-4C9A-4742-B13C-FB6460FD3503}" type="slidenum">
              <a:rPr lang="en-US" altLang="zh-CN" sz="13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pPr defTabSz="437860" hangingPunct="0">
                <a:buSzPct val="100000"/>
                <a:tabLst>
                  <a:tab pos="437860" algn="l"/>
                  <a:tab pos="875721" algn="l"/>
                  <a:tab pos="1313581" algn="l"/>
                  <a:tab pos="1751442" algn="l"/>
                  <a:tab pos="2189302" algn="l"/>
                  <a:tab pos="2627163" algn="l"/>
                  <a:tab pos="3065023" algn="l"/>
                </a:tabLst>
              </a:pPr>
              <a:t>12</a:t>
            </a:fld>
            <a:endParaRPr lang="en-US" altLang="zh-CN" sz="1300" dirty="0" err="1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42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048643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608B1-2198-46D3-8C0A-91D8BC04AA78}" type="slidenum">
              <a:rPr lang="zh-CN" altLang="en-US" smtClean="0"/>
              <a:t>13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0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1048731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1048732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/>
          <a:p>
            <a:fld id="{4679A7EF-48DE-4572-BD5B-8F29B592768C}" type="datetime1">
              <a:rPr lang="zh-CN" altLang="en-US" smtClean="0"/>
              <a:t>2019/3/26</a:t>
            </a:fld>
            <a:endParaRPr lang="en-US" dirty="0"/>
          </a:p>
        </p:txBody>
      </p:sp>
      <p:sp>
        <p:nvSpPr>
          <p:cNvPr id="1048733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048734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02652" y="64782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bg1"/>
                </a:solidFill>
                <a:latin typeface="+mn-ea"/>
                <a:ea typeface="+mn-ea"/>
                <a:cs typeface="Times New Roman" pitchFamily="18" charset="0"/>
              </a:defRPr>
            </a:lvl1pPr>
          </a:lstStyle>
          <a:p>
            <a:fld id="{93F6D69D-0128-4342-9FBF-FC0CEEA0D70A}" type="slidenum">
              <a:rPr lang="zh-CN" alt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7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104897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/>
              <a:t>单击图标添加图片</a:t>
            </a:r>
          </a:p>
        </p:txBody>
      </p:sp>
      <p:sp>
        <p:nvSpPr>
          <p:cNvPr id="104897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048975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/>
          <a:p>
            <a:fld id="{5067DA6C-427C-4AB5-B985-26D397D094B7}" type="datetime1">
              <a:rPr lang="zh-CN" altLang="en-US" smtClean="0"/>
              <a:t>2019/3/26</a:t>
            </a:fld>
            <a:endParaRPr lang="en-US" dirty="0"/>
          </a:p>
        </p:txBody>
      </p:sp>
      <p:sp>
        <p:nvSpPr>
          <p:cNvPr id="1048976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977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02652" y="64782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bg1"/>
                </a:solidFill>
                <a:latin typeface="+mn-ea"/>
                <a:ea typeface="+mn-ea"/>
                <a:cs typeface="Times New Roman" pitchFamily="18" charset="0"/>
              </a:defRPr>
            </a:lvl1pPr>
          </a:lstStyle>
          <a:p>
            <a:fld id="{93F6D69D-0128-4342-9FBF-FC0CEEA0D70A}" type="slidenum">
              <a:rPr lang="zh-CN" alt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44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1048945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48946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/>
          <a:p>
            <a:fld id="{1519E29C-31E1-45F0-8D1D-50AF8B36F0FB}" type="datetime1">
              <a:rPr lang="zh-CN" altLang="en-US" smtClean="0"/>
              <a:t>2019/3/26</a:t>
            </a:fld>
            <a:endParaRPr lang="en-US" dirty="0"/>
          </a:p>
        </p:txBody>
      </p:sp>
      <p:sp>
        <p:nvSpPr>
          <p:cNvPr id="1048947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948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02652" y="64782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bg1"/>
                </a:solidFill>
                <a:latin typeface="+mn-ea"/>
                <a:ea typeface="+mn-ea"/>
                <a:cs typeface="Times New Roman" pitchFamily="18" charset="0"/>
              </a:defRPr>
            </a:lvl1pPr>
          </a:lstStyle>
          <a:p>
            <a:fld id="{93F6D69D-0128-4342-9FBF-FC0CEEA0D70A}" type="slidenum">
              <a:rPr lang="zh-CN" alt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67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38113"/>
            <a:ext cx="2057400" cy="598805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1048968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38113"/>
            <a:ext cx="6019800" cy="598805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48969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/>
          <a:p>
            <a:fld id="{57A9B9EA-6846-4935-BBF9-578A249180C3}" type="datetime1">
              <a:rPr lang="zh-CN" altLang="en-US" smtClean="0"/>
              <a:t>2019/3/26</a:t>
            </a:fld>
            <a:endParaRPr lang="en-US" dirty="0"/>
          </a:p>
        </p:txBody>
      </p:sp>
      <p:sp>
        <p:nvSpPr>
          <p:cNvPr id="1048970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971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02652" y="6478275"/>
            <a:ext cx="2133600" cy="365125"/>
          </a:xfrm>
          <a:prstGeom prst="rect">
            <a:avLst/>
          </a:prstGeom>
        </p:spPr>
        <p:txBody>
          <a:bodyPr/>
          <a:lstStyle/>
          <a:p>
            <a:fld id="{A0BE3C5D-27A1-4598-82B5-F7D0E62E5D45}" type="slidenum">
              <a:rPr lang="zh-CN" alt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0" name="标题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</p:spPr>
        <p:txBody>
          <a:bodyPr anchor="ctr"/>
          <a:lstStyle>
            <a:lvl1pPr>
              <a:defRPr sz="3600">
                <a:solidFill>
                  <a:srgbClr val="FFFF00"/>
                </a:solidFill>
              </a:defRPr>
            </a:lvl1pPr>
          </a:lstStyle>
          <a:p>
            <a:r>
              <a:rPr lang="zh-CN" altLang="en-US" dirty="0"/>
              <a:t>我是标题</a:t>
            </a:r>
          </a:p>
        </p:txBody>
      </p:sp>
      <p:sp>
        <p:nvSpPr>
          <p:cNvPr id="1048811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59788" y="6597650"/>
            <a:ext cx="684212" cy="260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ClrTx/>
              <a:buSzTx/>
              <a:buFontTx/>
              <a:buNone/>
              <a:defRPr sz="1050">
                <a:solidFill>
                  <a:schemeClr val="tx1"/>
                </a:solidFill>
                <a:latin typeface="+mn-lt"/>
                <a:ea typeface="宋体" pitchFamily="2" charset="-122"/>
              </a:defRPr>
            </a:lvl1pPr>
          </a:lstStyle>
          <a:p>
            <a:fld id="{542C3B4F-7D01-434F-BB6A-7E211E60CE18}" type="slidenum">
              <a:rPr lang="en-US" altLang="zh-CN" smtClean="0"/>
              <a:t>‹#›</a:t>
            </a:fld>
            <a:r>
              <a:rPr lang="en-US" altLang="zh-CN" dirty="0"/>
              <a:t>/42</a:t>
            </a:r>
            <a:endParaRPr lang="zh-CN" altLang="zh-CN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2019/3/26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5442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24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1048925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1048926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/>
          <a:p>
            <a:fld id="{1D11E84D-3F45-47BD-BBC6-47AD740A57EF}" type="datetime1">
              <a:rPr lang="zh-CN" altLang="en-US" smtClean="0"/>
              <a:t>2019/3/26</a:t>
            </a:fld>
            <a:endParaRPr lang="en-US" dirty="0"/>
          </a:p>
        </p:txBody>
      </p:sp>
      <p:sp>
        <p:nvSpPr>
          <p:cNvPr id="1048927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928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34450E1B-C01E-4694-B518-F8619E3435C1}" type="slidenum">
              <a:rPr lang="zh-CN" alt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19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1048920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48921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/>
          <a:p>
            <a:fld id="{3DA0E039-47DA-4B06-BCEA-2E3E3436D00E}" type="datetime1">
              <a:rPr lang="zh-CN" altLang="en-US" smtClean="0"/>
              <a:t>2019/3/26</a:t>
            </a:fld>
            <a:endParaRPr lang="en-US" dirty="0"/>
          </a:p>
        </p:txBody>
      </p:sp>
      <p:sp>
        <p:nvSpPr>
          <p:cNvPr id="1048922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923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C616C289-EF4E-48F3-9B91-9283B13163C5}" type="slidenum">
              <a:rPr lang="zh-CN" alt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39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1048940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048941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/>
          <a:p>
            <a:fld id="{01418285-5450-4682-8B30-2BAF29559039}" type="datetime1">
              <a:rPr lang="zh-CN" altLang="en-US" smtClean="0"/>
              <a:t>2019/3/26</a:t>
            </a:fld>
            <a:endParaRPr lang="en-US" dirty="0"/>
          </a:p>
        </p:txBody>
      </p:sp>
      <p:sp>
        <p:nvSpPr>
          <p:cNvPr id="1048942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943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5F88C0B2-0BA6-4C13-A0B9-82E41EB22382}" type="slidenum">
              <a:rPr lang="zh-CN" alt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33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1048934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48935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48936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/>
          <a:p>
            <a:fld id="{0F2736A4-6FBD-4DDF-90E4-65709DB633FE}" type="datetime1">
              <a:rPr lang="zh-CN" altLang="en-US" smtClean="0"/>
              <a:t>2019/3/26</a:t>
            </a:fld>
            <a:endParaRPr lang="en-US" dirty="0"/>
          </a:p>
        </p:txBody>
      </p:sp>
      <p:sp>
        <p:nvSpPr>
          <p:cNvPr id="1048937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938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57CD22AF-3508-42FF-995B-63B0502D2109}" type="slidenum">
              <a:rPr lang="zh-CN" alt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86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1048887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048888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48889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048890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48891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/>
          <a:p>
            <a:fld id="{5BDC4C10-8AB0-4FA7-8556-E30CAB0FBECF}" type="datetime1">
              <a:rPr lang="zh-CN" altLang="en-US" smtClean="0"/>
              <a:t>2019/3/26</a:t>
            </a:fld>
            <a:endParaRPr lang="en-US" dirty="0"/>
          </a:p>
        </p:txBody>
      </p:sp>
      <p:sp>
        <p:nvSpPr>
          <p:cNvPr id="1048892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893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27EF95A5-9E37-4917-92AE-0CB29953B183}" type="slidenum">
              <a:rPr lang="zh-CN" alt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3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1048614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  <p:sp>
        <p:nvSpPr>
          <p:cNvPr id="1048615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/>
          <a:p>
            <a:fld id="{C329D6E2-7A8F-4DB0-BD2D-DB1689DFBFFE}" type="datetime1">
              <a:rPr lang="zh-CN" altLang="en-US" smtClean="0"/>
              <a:t>2019/3/26</a:t>
            </a:fld>
            <a:endParaRPr lang="en-US" dirty="0"/>
          </a:p>
        </p:txBody>
      </p:sp>
      <p:sp>
        <p:nvSpPr>
          <p:cNvPr id="1048616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048617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02652" y="64782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bg1"/>
                </a:solidFill>
                <a:latin typeface="+mn-ea"/>
                <a:ea typeface="+mn-ea"/>
                <a:cs typeface="Times New Roman" pitchFamily="18" charset="0"/>
              </a:defRPr>
            </a:lvl1pPr>
          </a:lstStyle>
          <a:p>
            <a:fld id="{93F6D69D-0128-4342-9FBF-FC0CEEA0D70A}" type="slidenum">
              <a:rPr lang="zh-CN" alt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29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1048930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/>
          <a:p>
            <a:fld id="{809C2363-0689-4A37-8A61-D66C9A0A1337}" type="datetime1">
              <a:rPr lang="zh-CN" altLang="en-US" smtClean="0"/>
              <a:t>2019/3/26</a:t>
            </a:fld>
            <a:endParaRPr lang="en-US" dirty="0"/>
          </a:p>
        </p:txBody>
      </p:sp>
      <p:sp>
        <p:nvSpPr>
          <p:cNvPr id="1048931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932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E7349A1F-0D3B-4690-8CF2-25EED0F5B9F6}" type="slidenum">
              <a:rPr lang="zh-CN" alt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0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/>
          <a:p>
            <a:fld id="{38CCFBB3-060A-46FF-A263-669A4359AF85}" type="datetime1">
              <a:rPr lang="zh-CN" altLang="en-US" smtClean="0"/>
              <a:t>2019/3/26</a:t>
            </a:fld>
            <a:endParaRPr lang="en-US" dirty="0"/>
          </a:p>
        </p:txBody>
      </p:sp>
      <p:sp>
        <p:nvSpPr>
          <p:cNvPr id="104890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90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FDFE636A-CF75-4BE0-9973-040778B5D768}" type="slidenum">
              <a:rPr lang="zh-CN" alt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07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1048908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48909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048910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/>
          <a:p>
            <a:fld id="{8D67DA55-45E2-42E9-A463-6C9293F36A97}" type="datetime1">
              <a:rPr lang="zh-CN" altLang="en-US" smtClean="0"/>
              <a:t>2019/3/26</a:t>
            </a:fld>
            <a:endParaRPr lang="en-US" dirty="0"/>
          </a:p>
        </p:txBody>
      </p:sp>
      <p:sp>
        <p:nvSpPr>
          <p:cNvPr id="1048911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912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38693178-FFEB-42AF-A7FA-7BBA22F66E0C}" type="slidenum">
              <a:rPr lang="zh-CN" alt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13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1048914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1048915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048916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/>
          <a:p>
            <a:fld id="{13D0559E-6E2C-4B2C-81AD-EC746FD0DFA2}" type="datetime1">
              <a:rPr lang="zh-CN" altLang="en-US" smtClean="0"/>
              <a:t>2019/3/26</a:t>
            </a:fld>
            <a:endParaRPr lang="en-US" dirty="0"/>
          </a:p>
        </p:txBody>
      </p:sp>
      <p:sp>
        <p:nvSpPr>
          <p:cNvPr id="1048917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918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1DC1C46-5B29-4A5B-903C-CB95012E97C8}" type="slidenum">
              <a:rPr lang="zh-CN" alt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99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1048900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48901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/>
          <a:p>
            <a:fld id="{34F3F195-576C-4B91-8597-A989DC4CF9C3}" type="datetime1">
              <a:rPr lang="zh-CN" altLang="en-US" smtClean="0"/>
              <a:t>2019/3/26</a:t>
            </a:fld>
            <a:endParaRPr lang="en-US" dirty="0"/>
          </a:p>
        </p:txBody>
      </p:sp>
      <p:sp>
        <p:nvSpPr>
          <p:cNvPr id="1048902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903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EB11D021-F708-4987-99D5-1296A3A5A992}" type="slidenum">
              <a:rPr lang="zh-CN" alt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94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1048895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48896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/>
          <a:p>
            <a:fld id="{719754A8-7F0A-47DD-A06B-B6EF8DDCB3AA}" type="datetime1">
              <a:rPr lang="zh-CN" altLang="en-US" smtClean="0"/>
              <a:t>2019/3/26</a:t>
            </a:fld>
            <a:endParaRPr lang="en-US" dirty="0"/>
          </a:p>
        </p:txBody>
      </p:sp>
      <p:sp>
        <p:nvSpPr>
          <p:cNvPr id="1048897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898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4D3C5A8D-AEB1-4D19-B0AD-31BAE69637CA}" type="slidenum">
              <a:rPr lang="zh-CN" alt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9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104899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104899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/>
          <a:p>
            <a:fld id="{028A1DF0-13AA-4AD9-8FC1-3FB878D7D796}" type="datetime1">
              <a:rPr lang="zh-CN" altLang="en-US" smtClean="0"/>
              <a:t>2019/3/26</a:t>
            </a:fld>
            <a:endParaRPr lang="en-US" dirty="0"/>
          </a:p>
        </p:txBody>
      </p:sp>
      <p:sp>
        <p:nvSpPr>
          <p:cNvPr id="104899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99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D056FE72-F38B-4BD2-9E44-79ECD7953DBC}" type="slidenum">
              <a:rPr lang="zh-CN" alt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24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1049025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49026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/>
          <a:p>
            <a:fld id="{51BF98BC-D4EB-4C29-89CE-7AB16666BEE7}" type="datetime1">
              <a:rPr lang="zh-CN" altLang="en-US" smtClean="0"/>
              <a:t>2019/3/26</a:t>
            </a:fld>
            <a:endParaRPr lang="en-US" dirty="0"/>
          </a:p>
        </p:txBody>
      </p:sp>
      <p:sp>
        <p:nvSpPr>
          <p:cNvPr id="1049027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9028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FB652A8B-72E9-4EEA-B333-83638B6FB233}" type="slidenum">
              <a:rPr lang="zh-CN" alt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08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1049009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049010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/>
          <a:p>
            <a:fld id="{BE72A3A6-B60A-4D03-BD6C-E5B2B46BCDDE}" type="datetime1">
              <a:rPr lang="zh-CN" altLang="en-US" smtClean="0"/>
              <a:t>2019/3/26</a:t>
            </a:fld>
            <a:endParaRPr lang="en-US" dirty="0"/>
          </a:p>
        </p:txBody>
      </p:sp>
      <p:sp>
        <p:nvSpPr>
          <p:cNvPr id="1049011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9012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8A1919EE-8AD8-4C4D-B9DC-5064EFD8F030}" type="slidenum">
              <a:rPr lang="zh-CN" alt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29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1049030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49031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49032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/>
          <a:p>
            <a:fld id="{DF3C7E16-204A-4E52-8148-B284F936B253}" type="datetime1">
              <a:rPr lang="zh-CN" altLang="en-US" smtClean="0"/>
              <a:t>2019/3/26</a:t>
            </a:fld>
            <a:endParaRPr lang="en-US" dirty="0"/>
          </a:p>
        </p:txBody>
      </p:sp>
      <p:sp>
        <p:nvSpPr>
          <p:cNvPr id="1049033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9034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F2312992-D1BB-48BC-9422-015D9647E91B}" type="slidenum">
              <a:rPr lang="zh-CN" alt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55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1048956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048957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/>
          <a:p>
            <a:fld id="{9F60C70B-78BA-4CF6-B914-5D51B5317E35}" type="datetime1">
              <a:rPr lang="zh-CN" altLang="en-US" smtClean="0"/>
              <a:t>2019/3/26</a:t>
            </a:fld>
            <a:endParaRPr lang="en-US" dirty="0"/>
          </a:p>
        </p:txBody>
      </p:sp>
      <p:sp>
        <p:nvSpPr>
          <p:cNvPr id="1048958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959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02652" y="64782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bg1"/>
                </a:solidFill>
                <a:latin typeface="+mn-ea"/>
                <a:ea typeface="+mn-ea"/>
                <a:cs typeface="Times New Roman" pitchFamily="18" charset="0"/>
              </a:defRPr>
            </a:lvl1pPr>
          </a:lstStyle>
          <a:p>
            <a:fld id="{93F6D69D-0128-4342-9FBF-FC0CEEA0D70A}" type="slidenum">
              <a:rPr lang="zh-CN" alt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35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1049036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049037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49038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049039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49040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/>
          <a:p>
            <a:fld id="{270E1A22-016F-4971-B76E-25A69E4D7AE6}" type="datetime1">
              <a:rPr lang="zh-CN" altLang="en-US" smtClean="0"/>
              <a:t>2019/3/26</a:t>
            </a:fld>
            <a:endParaRPr lang="en-US" dirty="0"/>
          </a:p>
        </p:txBody>
      </p:sp>
      <p:sp>
        <p:nvSpPr>
          <p:cNvPr id="1049041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9042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7394E8F5-6C30-4845-AEA1-A2E77F919F68}" type="slidenum">
              <a:rPr lang="zh-CN" alt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43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104904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/>
          <a:p>
            <a:fld id="{FEF28C81-F47A-474D-90DD-2E6324F82574}" type="datetime1">
              <a:rPr lang="zh-CN" altLang="en-US" smtClean="0"/>
              <a:t>2019/3/26</a:t>
            </a:fld>
            <a:endParaRPr lang="en-US" dirty="0"/>
          </a:p>
        </p:txBody>
      </p:sp>
      <p:sp>
        <p:nvSpPr>
          <p:cNvPr id="104904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904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E996C452-8451-41AB-9CB5-E156CE917879}" type="slidenum">
              <a:rPr lang="zh-CN" alt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89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/>
          <a:p>
            <a:fld id="{8D61B0F3-E605-41C7-A40B-42EDF6FE7F11}" type="datetime1">
              <a:rPr lang="zh-CN" altLang="en-US" smtClean="0"/>
              <a:t>2019/3/26</a:t>
            </a:fld>
            <a:endParaRPr lang="en-US" dirty="0"/>
          </a:p>
        </p:txBody>
      </p:sp>
      <p:sp>
        <p:nvSpPr>
          <p:cNvPr id="1048990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991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7D7658C-952A-45A7-A7A8-FFFAF2F47D6E}" type="slidenum">
              <a:rPr lang="zh-CN" alt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97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1048998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48999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049000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/>
          <a:p>
            <a:fld id="{3CA7D727-0011-42FC-B9BE-219812521F42}" type="datetime1">
              <a:rPr lang="zh-CN" altLang="en-US" smtClean="0"/>
              <a:t>2019/3/26</a:t>
            </a:fld>
            <a:endParaRPr lang="en-US" dirty="0"/>
          </a:p>
        </p:txBody>
      </p:sp>
      <p:sp>
        <p:nvSpPr>
          <p:cNvPr id="1049001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9002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FFCF0B3C-B592-4F5D-87B3-169331620CDF}" type="slidenum">
              <a:rPr lang="zh-CN" alt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18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1049019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1049020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049021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/>
          <a:p>
            <a:fld id="{0ABC73FC-F3C8-4CED-904F-67A1154BE71D}" type="datetime1">
              <a:rPr lang="zh-CN" altLang="en-US" smtClean="0"/>
              <a:t>2019/3/26</a:t>
            </a:fld>
            <a:endParaRPr lang="en-US" dirty="0"/>
          </a:p>
        </p:txBody>
      </p:sp>
      <p:sp>
        <p:nvSpPr>
          <p:cNvPr id="1049022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9023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71AECE65-6750-43C6-9129-D2F1A0AE6252}" type="slidenum">
              <a:rPr lang="zh-CN" alt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13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1049014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49015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/>
          <a:p>
            <a:fld id="{AD72DF69-2C00-4CC9-9967-A7A48CD314BA}" type="datetime1">
              <a:rPr lang="zh-CN" altLang="en-US" smtClean="0"/>
              <a:t>2019/3/26</a:t>
            </a:fld>
            <a:endParaRPr lang="en-US" dirty="0"/>
          </a:p>
        </p:txBody>
      </p:sp>
      <p:sp>
        <p:nvSpPr>
          <p:cNvPr id="1049016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9017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78690A32-DC48-448E-BC65-0F2BA737B6F3}" type="slidenum">
              <a:rPr lang="zh-CN" alt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03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1049004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49005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/>
          <a:p>
            <a:fld id="{E5F75C5F-81DD-44AF-8B85-336FCE7D3693}" type="datetime1">
              <a:rPr lang="zh-CN" altLang="en-US" smtClean="0"/>
              <a:t>2019/3/26</a:t>
            </a:fld>
            <a:endParaRPr lang="en-US" dirty="0"/>
          </a:p>
        </p:txBody>
      </p:sp>
      <p:sp>
        <p:nvSpPr>
          <p:cNvPr id="1049006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9007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0F58A5A4-1F34-46A2-930B-08E1C8000D34}" type="slidenum">
              <a:rPr lang="zh-CN" alt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78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1048979" name="内容占位符 2"/>
          <p:cNvSpPr>
            <a:spLocks noGrp="1"/>
          </p:cNvSpPr>
          <p:nvPr>
            <p:ph sz="half" idx="1"/>
          </p:nvPr>
        </p:nvSpPr>
        <p:spPr>
          <a:xfrm>
            <a:off x="457200" y="1341438"/>
            <a:ext cx="4038600" cy="4784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  <p:sp>
        <p:nvSpPr>
          <p:cNvPr id="1048980" name="内容占位符 3"/>
          <p:cNvSpPr>
            <a:spLocks noGrp="1"/>
          </p:cNvSpPr>
          <p:nvPr>
            <p:ph sz="half" idx="2"/>
          </p:nvPr>
        </p:nvSpPr>
        <p:spPr>
          <a:xfrm>
            <a:off x="4648200" y="1341438"/>
            <a:ext cx="4038600" cy="4784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48981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/>
          <a:p>
            <a:fld id="{290DCF69-D57C-46A7-A89D-0E06CD2D6080}" type="datetime1">
              <a:rPr lang="zh-CN" altLang="en-US" smtClean="0"/>
              <a:t>2019/3/26</a:t>
            </a:fld>
            <a:endParaRPr lang="en-US" dirty="0"/>
          </a:p>
        </p:txBody>
      </p:sp>
      <p:sp>
        <p:nvSpPr>
          <p:cNvPr id="1048982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60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1048961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048962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48963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048964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48965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/>
          <a:p>
            <a:fld id="{0CA3A3BB-B09D-456F-AA27-338F83C177B5}" type="datetime1">
              <a:rPr lang="zh-CN" altLang="en-US" smtClean="0"/>
              <a:t>2019/3/26</a:t>
            </a:fld>
            <a:endParaRPr lang="en-US" dirty="0"/>
          </a:p>
        </p:txBody>
      </p:sp>
      <p:sp>
        <p:nvSpPr>
          <p:cNvPr id="1048966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3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104875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/>
          <a:p>
            <a:fld id="{539209A9-CB37-4D2B-B55F-ECE041380EEE}" type="datetime1">
              <a:rPr lang="zh-CN" altLang="en-US" smtClean="0"/>
              <a:t>2019/3/26</a:t>
            </a:fld>
            <a:endParaRPr lang="en-US" dirty="0"/>
          </a:p>
        </p:txBody>
      </p:sp>
      <p:sp>
        <p:nvSpPr>
          <p:cNvPr id="104875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756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02652" y="64782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bg1"/>
                </a:solidFill>
                <a:latin typeface="+mn-ea"/>
                <a:ea typeface="+mn-ea"/>
                <a:cs typeface="Times New Roman" pitchFamily="18" charset="0"/>
              </a:defRPr>
            </a:lvl1pPr>
          </a:lstStyle>
          <a:p>
            <a:fld id="{93F6D69D-0128-4342-9FBF-FC0CEEA0D70A}" type="slidenum">
              <a:rPr lang="zh-CN" alt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2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/>
          <a:p>
            <a:fld id="{AF3A9007-621F-4C53-B38D-B5FEFD5DF5DE}" type="datetime1">
              <a:rPr lang="zh-CN" altLang="en-US" smtClean="0"/>
              <a:t>2019/3/26</a:t>
            </a:fld>
            <a:endParaRPr lang="en-US" dirty="0"/>
          </a:p>
        </p:txBody>
      </p:sp>
      <p:sp>
        <p:nvSpPr>
          <p:cNvPr id="1048583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584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02652" y="64782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bg1"/>
                </a:solidFill>
                <a:latin typeface="+mn-ea"/>
                <a:ea typeface="+mn-ea"/>
                <a:cs typeface="Times New Roman" pitchFamily="18" charset="0"/>
              </a:defRPr>
            </a:lvl1pPr>
          </a:lstStyle>
          <a:p>
            <a:fld id="{93F6D69D-0128-4342-9FBF-FC0CEEA0D70A}" type="slidenum">
              <a:rPr lang="zh-CN" alt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0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1048601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/>
          <a:p>
            <a:fld id="{E46228A0-223F-43FB-A40D-A7D284F23978}" type="datetime1">
              <a:rPr lang="zh-CN" altLang="en-US" smtClean="0"/>
              <a:t>2019/3/26</a:t>
            </a:fld>
            <a:endParaRPr lang="en-US" dirty="0"/>
          </a:p>
        </p:txBody>
      </p:sp>
      <p:sp>
        <p:nvSpPr>
          <p:cNvPr id="1048602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03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02652" y="64782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bg1"/>
                </a:solidFill>
                <a:latin typeface="+mn-ea"/>
                <a:ea typeface="+mn-ea"/>
                <a:cs typeface="Times New Roman" pitchFamily="18" charset="0"/>
              </a:defRPr>
            </a:lvl1pPr>
          </a:lstStyle>
          <a:p>
            <a:fld id="{93F6D69D-0128-4342-9FBF-FC0CEEA0D70A}" type="slidenum">
              <a:rPr lang="zh-CN" alt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49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1048950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48951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048952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/>
          <a:p>
            <a:fld id="{D4451E1C-FAB0-485B-BD72-95CEF2621A51}" type="datetime1">
              <a:rPr lang="zh-CN" altLang="en-US" smtClean="0"/>
              <a:t>2019/3/26</a:t>
            </a:fld>
            <a:endParaRPr lang="en-US" dirty="0"/>
          </a:p>
        </p:txBody>
      </p:sp>
      <p:sp>
        <p:nvSpPr>
          <p:cNvPr id="1048953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954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02652" y="64782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bg1"/>
                </a:solidFill>
                <a:latin typeface="+mn-ea"/>
                <a:ea typeface="+mn-ea"/>
                <a:cs typeface="Times New Roman" pitchFamily="18" charset="0"/>
              </a:defRPr>
            </a:lvl1pPr>
          </a:lstStyle>
          <a:p>
            <a:fld id="{93F6D69D-0128-4342-9FBF-FC0CEEA0D70A}" type="slidenum">
              <a:rPr lang="zh-CN" alt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标题占位符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6675"/>
            <a:ext cx="8229600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dirty="0"/>
              <a:t>单击此处编辑母版标题样式</a:t>
            </a:r>
          </a:p>
        </p:txBody>
      </p:sp>
      <p:sp>
        <p:nvSpPr>
          <p:cNvPr id="1048577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81075"/>
            <a:ext cx="8229600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dirty="0"/>
              <a:t>单击此处编辑母版文本样式</a:t>
            </a:r>
          </a:p>
          <a:p>
            <a:pPr lvl="1"/>
            <a:r>
              <a:rPr lang="zh-CN" dirty="0"/>
              <a:t>第二级</a:t>
            </a:r>
          </a:p>
          <a:p>
            <a:pPr lvl="2"/>
            <a:r>
              <a:rPr lang="zh-CN" dirty="0"/>
              <a:t>第三级</a:t>
            </a:r>
          </a:p>
          <a:p>
            <a:pPr lvl="3"/>
            <a:r>
              <a:rPr lang="zh-CN" dirty="0"/>
              <a:t>第四级</a:t>
            </a:r>
          </a:p>
          <a:p>
            <a:pPr lvl="4"/>
            <a:r>
              <a:rPr lang="zh-CN" dirty="0"/>
              <a:t>第五级</a:t>
            </a:r>
          </a:p>
        </p:txBody>
      </p:sp>
      <p:grpSp>
        <p:nvGrpSpPr>
          <p:cNvPr id="16" name="Group 7"/>
          <p:cNvGrpSpPr/>
          <p:nvPr/>
        </p:nvGrpSpPr>
        <p:grpSpPr bwMode="auto">
          <a:xfrm>
            <a:off x="0" y="115888"/>
            <a:ext cx="9144000" cy="6742112"/>
            <a:chOff x="0" y="0"/>
            <a:chExt cx="9144000" cy="6741368"/>
          </a:xfrm>
        </p:grpSpPr>
        <p:sp>
          <p:nvSpPr>
            <p:cNvPr id="1048578" name="矩形 9"/>
            <p:cNvSpPr>
              <a:spLocks noChangeArrowheads="1"/>
            </p:cNvSpPr>
            <p:nvPr/>
          </p:nvSpPr>
          <p:spPr bwMode="auto">
            <a:xfrm>
              <a:off x="0" y="6336601"/>
              <a:ext cx="9144000" cy="404767"/>
            </a:xfrm>
            <a:prstGeom prst="rect">
              <a:avLst/>
            </a:prstGeom>
            <a:solidFill>
              <a:srgbClr val="003686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pic>
          <p:nvPicPr>
            <p:cNvPr id="2097152" name="图片 8" descr="logo标准色.png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251520" y="0"/>
              <a:ext cx="1321587" cy="499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48579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782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+mn-ea"/>
                <a:ea typeface="+mn-ea"/>
              </a:defRPr>
            </a:lvl1pPr>
          </a:lstStyle>
          <a:p>
            <a:fld id="{DE322E79-38AE-4D38-8896-12C473342911}" type="datetime1">
              <a:rPr lang="zh-CN" altLang="en-US" smtClean="0"/>
              <a:t>2019/3/26</a:t>
            </a:fld>
            <a:endParaRPr lang="en-US" dirty="0"/>
          </a:p>
        </p:txBody>
      </p:sp>
      <p:sp>
        <p:nvSpPr>
          <p:cNvPr id="1048580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782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ea"/>
                <a:ea typeface="+mn-ea"/>
              </a:defRPr>
            </a:lvl1pPr>
          </a:lstStyle>
          <a:p>
            <a:endParaRPr lang="zh-CN" altLang="en-US" dirty="0"/>
          </a:p>
        </p:txBody>
      </p:sp>
      <p:pic>
        <p:nvPicPr>
          <p:cNvPr id="2097153" name="图片 14"/>
          <p:cNvPicPr>
            <a:picLocks noChangeAspect="1"/>
          </p:cNvPicPr>
          <p:nvPr/>
        </p:nvPicPr>
        <p:blipFill rotWithShape="1">
          <a:blip r:embed="rId17" cstate="print"/>
          <a:srcRect l="35268"/>
          <a:stretch>
            <a:fillRect/>
          </a:stretch>
        </p:blipFill>
        <p:spPr>
          <a:xfrm>
            <a:off x="6660232" y="6463641"/>
            <a:ext cx="2070807" cy="353375"/>
          </a:xfrm>
          <a:prstGeom prst="rect">
            <a:avLst/>
          </a:prstGeom>
        </p:spPr>
      </p:pic>
      <p:sp>
        <p:nvSpPr>
          <p:cNvPr id="1048581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02652" y="64782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bg1"/>
                </a:solidFill>
                <a:latin typeface="+mn-ea"/>
                <a:ea typeface="+mn-ea"/>
                <a:cs typeface="Times New Roman" pitchFamily="18" charset="0"/>
              </a:defRPr>
            </a:lvl1pPr>
          </a:lstStyle>
          <a:p>
            <a:fld id="{93F6D69D-0128-4342-9FBF-FC0CEEA0D70A}" type="slidenum">
              <a:rPr lang="zh-CN" alt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86" r:id="rId14"/>
  </p:sldLayoutIdLst>
  <p:hf hdr="0" ftr="0" dt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2060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2060"/>
          </a:solidFill>
          <a:latin typeface="微软雅黑" pitchFamily="34" charset="-122"/>
          <a:ea typeface="微软雅黑" pitchFamily="34" charset="-122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2060"/>
          </a:solidFill>
          <a:latin typeface="微软雅黑" pitchFamily="34" charset="-122"/>
          <a:ea typeface="微软雅黑" pitchFamily="34" charset="-122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2060"/>
          </a:solidFill>
          <a:latin typeface="微软雅黑" pitchFamily="34" charset="-122"/>
          <a:ea typeface="微软雅黑" pitchFamily="34" charset="-122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2060"/>
          </a:solidFill>
          <a:latin typeface="微软雅黑" pitchFamily="34" charset="-122"/>
          <a:ea typeface="微软雅黑" pitchFamily="34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2060"/>
          </a:solidFill>
          <a:latin typeface="微软雅黑" pitchFamily="34" charset="-122"/>
          <a:ea typeface="微软雅黑" pitchFamily="34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2060"/>
          </a:solidFill>
          <a:latin typeface="微软雅黑" pitchFamily="34" charset="-122"/>
          <a:ea typeface="微软雅黑" pitchFamily="34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2060"/>
          </a:solidFill>
          <a:latin typeface="微软雅黑" pitchFamily="34" charset="-122"/>
          <a:ea typeface="微软雅黑" pitchFamily="34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2060"/>
          </a:solidFill>
          <a:latin typeface="微软雅黑" pitchFamily="34" charset="-122"/>
          <a:ea typeface="微软雅黑" pitchFamily="34" charset="-122"/>
        </a:defRPr>
      </a:lvl9pPr>
    </p:titleStyle>
    <p:bodyStyle>
      <a:lvl1pPr marL="342900" indent="-342900" algn="l" rtl="0" eaLnBrk="1" fontAlgn="base" hangingPunct="1">
        <a:lnSpc>
          <a:spcPct val="120000"/>
        </a:lnSpc>
        <a:spcBef>
          <a:spcPts val="0"/>
        </a:spcBef>
        <a:spcAft>
          <a:spcPts val="0"/>
        </a:spcAft>
        <a:buFont typeface="Arial" charset="0"/>
        <a:buChar char="•"/>
        <a:defRPr sz="2400" b="1">
          <a:solidFill>
            <a:srgbClr val="002060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lnSpc>
          <a:spcPct val="120000"/>
        </a:lnSpc>
        <a:spcBef>
          <a:spcPts val="0"/>
        </a:spcBef>
        <a:spcAft>
          <a:spcPts val="0"/>
        </a:spcAft>
        <a:buFont typeface="Arial" charset="0"/>
        <a:buChar char="–"/>
        <a:defRPr sz="2000">
          <a:solidFill>
            <a:srgbClr val="002060"/>
          </a:solidFill>
          <a:latin typeface="+mn-lt"/>
          <a:ea typeface="+mn-ea"/>
        </a:defRPr>
      </a:lvl2pPr>
      <a:lvl3pPr marL="1143000" indent="-228600" algn="l" rtl="0" eaLnBrk="1" fontAlgn="base" hangingPunct="1">
        <a:lnSpc>
          <a:spcPct val="120000"/>
        </a:lnSpc>
        <a:spcBef>
          <a:spcPts val="0"/>
        </a:spcBef>
        <a:spcAft>
          <a:spcPts val="0"/>
        </a:spcAft>
        <a:buFont typeface="Arial" charset="0"/>
        <a:buChar char="•"/>
        <a:defRPr sz="2000">
          <a:solidFill>
            <a:srgbClr val="002060"/>
          </a:solidFill>
          <a:latin typeface="+mn-lt"/>
          <a:ea typeface="+mn-ea"/>
        </a:defRPr>
      </a:lvl3pPr>
      <a:lvl4pPr marL="1600200" indent="-228600" algn="l" rtl="0" eaLnBrk="1" fontAlgn="base" hangingPunct="1">
        <a:lnSpc>
          <a:spcPct val="120000"/>
        </a:lnSpc>
        <a:spcBef>
          <a:spcPts val="0"/>
        </a:spcBef>
        <a:spcAft>
          <a:spcPts val="0"/>
        </a:spcAft>
        <a:buFont typeface="Arial" charset="0"/>
        <a:buChar char="–"/>
        <a:defRPr sz="2000">
          <a:solidFill>
            <a:srgbClr val="002060"/>
          </a:solidFill>
          <a:latin typeface="+mn-lt"/>
          <a:ea typeface="+mn-ea"/>
        </a:defRPr>
      </a:lvl4pPr>
      <a:lvl5pPr marL="2057400" indent="-228600" algn="l" rtl="0" eaLnBrk="1" fontAlgn="base" hangingPunct="1">
        <a:lnSpc>
          <a:spcPct val="120000"/>
        </a:lnSpc>
        <a:spcBef>
          <a:spcPts val="0"/>
        </a:spcBef>
        <a:spcAft>
          <a:spcPts val="0"/>
        </a:spcAft>
        <a:buFont typeface="Arial" charset="0"/>
        <a:buChar char="»"/>
        <a:defRPr sz="2000">
          <a:solidFill>
            <a:srgbClr val="002060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ts val="600"/>
        </a:spcBef>
        <a:spcAft>
          <a:spcPts val="600"/>
        </a:spcAft>
        <a:buFont typeface="Arial" pitchFamily="34" charset="0"/>
        <a:buChar char="»"/>
        <a:defRPr>
          <a:solidFill>
            <a:srgbClr val="002060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ts val="600"/>
        </a:spcBef>
        <a:spcAft>
          <a:spcPts val="600"/>
        </a:spcAft>
        <a:buFont typeface="Arial" pitchFamily="34" charset="0"/>
        <a:buChar char="»"/>
        <a:defRPr>
          <a:solidFill>
            <a:srgbClr val="002060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ts val="600"/>
        </a:spcBef>
        <a:spcAft>
          <a:spcPts val="600"/>
        </a:spcAft>
        <a:buFont typeface="Arial" pitchFamily="34" charset="0"/>
        <a:buChar char="»"/>
        <a:defRPr>
          <a:solidFill>
            <a:srgbClr val="002060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ts val="600"/>
        </a:spcBef>
        <a:spcAft>
          <a:spcPts val="600"/>
        </a:spcAft>
        <a:buFont typeface="Arial" pitchFamily="34" charset="0"/>
        <a:buChar char="»"/>
        <a:defRPr>
          <a:solidFill>
            <a:srgbClr val="002060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80" name="标题占位符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/>
              <a:t>单击此处编辑母版标题样式</a:t>
            </a:r>
          </a:p>
        </p:txBody>
      </p:sp>
      <p:sp>
        <p:nvSpPr>
          <p:cNvPr id="1048881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第二级</a:t>
            </a:r>
          </a:p>
          <a:p>
            <a:pPr lvl="2"/>
            <a:r>
              <a:rPr lang="zh-CN"/>
              <a:t>第三级</a:t>
            </a:r>
          </a:p>
          <a:p>
            <a:pPr lvl="3"/>
            <a:r>
              <a:rPr lang="zh-CN"/>
              <a:t>第四级</a:t>
            </a:r>
          </a:p>
          <a:p>
            <a:pPr lvl="4"/>
            <a:r>
              <a:rPr lang="zh-CN"/>
              <a:t>第五级</a:t>
            </a:r>
          </a:p>
        </p:txBody>
      </p:sp>
      <p:sp>
        <p:nvSpPr>
          <p:cNvPr id="1048882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+mn-lt"/>
                <a:ea typeface="宋体" pitchFamily="2" charset="-122"/>
              </a:defRPr>
            </a:lvl1pPr>
          </a:lstStyle>
          <a:p>
            <a:fld id="{778390AE-D9BA-45F8-8886-14C8A7CCEC95}" type="datetime1">
              <a:rPr lang="zh-CN" altLang="en-US" smtClean="0"/>
              <a:t>2019/3/26</a:t>
            </a:fld>
            <a:endParaRPr lang="en-US" dirty="0"/>
          </a:p>
        </p:txBody>
      </p:sp>
      <p:sp>
        <p:nvSpPr>
          <p:cNvPr id="1048883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  <a:ea typeface="宋体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1048884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+mn-lt"/>
                <a:ea typeface="宋体" pitchFamily="2" charset="-122"/>
              </a:defRPr>
            </a:lvl1pPr>
          </a:lstStyle>
          <a:p>
            <a:fld id="{AEB51EBF-5A8A-43AD-A9CE-C33E24F032BC}" type="slidenum">
              <a:rPr lang="zh-CN" altLang="en-US"/>
              <a:t>‹#›</a:t>
            </a:fld>
            <a:endParaRPr lang="en-US" dirty="0"/>
          </a:p>
        </p:txBody>
      </p:sp>
      <p:grpSp>
        <p:nvGrpSpPr>
          <p:cNvPr id="169" name="Group 7"/>
          <p:cNvGrpSpPr/>
          <p:nvPr/>
        </p:nvGrpSpPr>
        <p:grpSpPr bwMode="auto">
          <a:xfrm>
            <a:off x="0" y="115888"/>
            <a:ext cx="9144000" cy="6742112"/>
            <a:chOff x="0" y="0"/>
            <a:chExt cx="9144000" cy="6741368"/>
          </a:xfrm>
        </p:grpSpPr>
        <p:grpSp>
          <p:nvGrpSpPr>
            <p:cNvPr id="170" name="Group 8"/>
            <p:cNvGrpSpPr/>
            <p:nvPr/>
          </p:nvGrpSpPr>
          <p:grpSpPr bwMode="auto">
            <a:xfrm>
              <a:off x="0" y="6336704"/>
              <a:ext cx="9144000" cy="404664"/>
              <a:chOff x="0" y="0"/>
              <a:chExt cx="9144000" cy="404664"/>
            </a:xfrm>
          </p:grpSpPr>
          <p:sp>
            <p:nvSpPr>
              <p:cNvPr id="1048885" name="矩形 14"/>
              <p:cNvSpPr>
                <a:spLocks noChangeArrowheads="1"/>
              </p:cNvSpPr>
              <p:nvPr/>
            </p:nvSpPr>
            <p:spPr bwMode="auto">
              <a:xfrm>
                <a:off x="0" y="-103"/>
                <a:ext cx="9144000" cy="404767"/>
              </a:xfrm>
              <a:prstGeom prst="rect">
                <a:avLst/>
              </a:prstGeom>
              <a:solidFill>
                <a:srgbClr val="00368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  <p:pic>
            <p:nvPicPr>
              <p:cNvPr id="2097268" name="图片 15" descr="英文 w.png"/>
              <p:cNvPicPr>
                <a:picLocks noChangeAspect="1" noChangeArrowheads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 bwMode="auto">
              <a:xfrm>
                <a:off x="5868155" y="144016"/>
                <a:ext cx="2880309" cy="1440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2097269" name="图片 13" descr="logo标准色.png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251520" y="0"/>
              <a:ext cx="1321587" cy="499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83" name="标题占位符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/>
              <a:t>单击此处编辑母版标题样式</a:t>
            </a:r>
          </a:p>
        </p:txBody>
      </p:sp>
      <p:sp>
        <p:nvSpPr>
          <p:cNvPr id="1048984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第二级</a:t>
            </a:r>
          </a:p>
          <a:p>
            <a:pPr lvl="2"/>
            <a:r>
              <a:rPr lang="zh-CN"/>
              <a:t>第三级</a:t>
            </a:r>
          </a:p>
          <a:p>
            <a:pPr lvl="3"/>
            <a:r>
              <a:rPr lang="zh-CN"/>
              <a:t>第四级</a:t>
            </a:r>
          </a:p>
          <a:p>
            <a:pPr lvl="4"/>
            <a:r>
              <a:rPr lang="zh-CN"/>
              <a:t>第五级</a:t>
            </a:r>
          </a:p>
        </p:txBody>
      </p:sp>
      <p:sp>
        <p:nvSpPr>
          <p:cNvPr id="1048985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+mn-lt"/>
                <a:ea typeface="宋体" pitchFamily="2" charset="-122"/>
              </a:defRPr>
            </a:lvl1pPr>
          </a:lstStyle>
          <a:p>
            <a:fld id="{C72D8387-3C48-4D0E-864C-951B266E03D8}" type="datetime1">
              <a:rPr lang="zh-CN" altLang="en-US" smtClean="0"/>
              <a:t>2019/3/26</a:t>
            </a:fld>
            <a:endParaRPr lang="en-US" dirty="0"/>
          </a:p>
        </p:txBody>
      </p:sp>
      <p:sp>
        <p:nvSpPr>
          <p:cNvPr id="1048986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  <a:ea typeface="宋体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1048987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+mn-lt"/>
                <a:ea typeface="宋体" pitchFamily="2" charset="-122"/>
              </a:defRPr>
            </a:lvl1pPr>
          </a:lstStyle>
          <a:p>
            <a:fld id="{5CD86E5B-FB25-438E-A988-9FE5C754CACB}" type="slidenum">
              <a:rPr lang="zh-CN" altLang="en-US"/>
              <a:t>‹#›</a:t>
            </a:fld>
            <a:endParaRPr lang="en-US" dirty="0"/>
          </a:p>
        </p:txBody>
      </p:sp>
      <p:grpSp>
        <p:nvGrpSpPr>
          <p:cNvPr id="201" name="Group 7"/>
          <p:cNvGrpSpPr/>
          <p:nvPr/>
        </p:nvGrpSpPr>
        <p:grpSpPr bwMode="auto">
          <a:xfrm>
            <a:off x="0" y="115888"/>
            <a:ext cx="9144000" cy="6742112"/>
            <a:chOff x="0" y="0"/>
            <a:chExt cx="9144000" cy="6741368"/>
          </a:xfrm>
        </p:grpSpPr>
        <p:grpSp>
          <p:nvGrpSpPr>
            <p:cNvPr id="202" name="Group 8"/>
            <p:cNvGrpSpPr/>
            <p:nvPr/>
          </p:nvGrpSpPr>
          <p:grpSpPr bwMode="auto">
            <a:xfrm>
              <a:off x="0" y="6336704"/>
              <a:ext cx="9144000" cy="404664"/>
              <a:chOff x="0" y="0"/>
              <a:chExt cx="9144000" cy="404664"/>
            </a:xfrm>
          </p:grpSpPr>
          <p:sp>
            <p:nvSpPr>
              <p:cNvPr id="1048988" name="矩形 9"/>
              <p:cNvSpPr>
                <a:spLocks noChangeArrowheads="1"/>
              </p:cNvSpPr>
              <p:nvPr/>
            </p:nvSpPr>
            <p:spPr bwMode="auto">
              <a:xfrm>
                <a:off x="0" y="-103"/>
                <a:ext cx="9144000" cy="404767"/>
              </a:xfrm>
              <a:prstGeom prst="rect">
                <a:avLst/>
              </a:prstGeom>
              <a:solidFill>
                <a:srgbClr val="00368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  <p:pic>
            <p:nvPicPr>
              <p:cNvPr id="2097270" name="图片 10" descr="英文 w.png"/>
              <p:cNvPicPr>
                <a:picLocks noChangeAspect="1" noChangeArrowheads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 bwMode="auto">
              <a:xfrm>
                <a:off x="6732240" y="144016"/>
                <a:ext cx="1994523" cy="1440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2097271" name="图片 8" descr="logo标准色.png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251520" y="0"/>
              <a:ext cx="1321587" cy="499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emf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jpeg"/><Relationship Id="rId3" Type="http://schemas.openxmlformats.org/officeDocument/2006/relationships/image" Target="../media/image24.tiff"/><Relationship Id="rId7" Type="http://schemas.openxmlformats.org/officeDocument/2006/relationships/image" Target="../media/image28.png"/><Relationship Id="rId12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jpeg"/><Relationship Id="rId10" Type="http://schemas.openxmlformats.org/officeDocument/2006/relationships/image" Target="../media/image31.emf"/><Relationship Id="rId4" Type="http://schemas.openxmlformats.org/officeDocument/2006/relationships/image" Target="../media/image25.tiff"/><Relationship Id="rId9" Type="http://schemas.openxmlformats.org/officeDocument/2006/relationships/image" Target="../media/image30.png"/><Relationship Id="rId1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4.png"/><Relationship Id="rId7" Type="http://schemas.openxmlformats.org/officeDocument/2006/relationships/image" Target="../media/image4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3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emf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54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gif"/><Relationship Id="rId5" Type="http://schemas.openxmlformats.org/officeDocument/2006/relationships/image" Target="../media/image62.tiff"/><Relationship Id="rId4" Type="http://schemas.openxmlformats.org/officeDocument/2006/relationships/image" Target="../media/image61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1.pn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tm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4.jpg"/><Relationship Id="rId5" Type="http://schemas.openxmlformats.org/officeDocument/2006/relationships/image" Target="../media/image83.jpg"/><Relationship Id="rId4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7.jpeg"/><Relationship Id="rId5" Type="http://schemas.openxmlformats.org/officeDocument/2006/relationships/image" Target="../media/image86.emf"/><Relationship Id="rId4" Type="http://schemas.openxmlformats.org/officeDocument/2006/relationships/oleObject" Target="../embeddings/oleObject2.bin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9.jpe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12" Type="http://schemas.openxmlformats.org/officeDocument/2006/relationships/image" Target="../media/image98.jpeg"/><Relationship Id="rId17" Type="http://schemas.openxmlformats.org/officeDocument/2006/relationships/image" Target="../media/image103.jpg"/><Relationship Id="rId2" Type="http://schemas.openxmlformats.org/officeDocument/2006/relationships/image" Target="../media/image88.jpeg"/><Relationship Id="rId16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5" Type="http://schemas.openxmlformats.org/officeDocument/2006/relationships/image" Target="../media/image101.jpg"/><Relationship Id="rId10" Type="http://schemas.openxmlformats.org/officeDocument/2006/relationships/image" Target="../media/image96.png"/><Relationship Id="rId4" Type="http://schemas.openxmlformats.org/officeDocument/2006/relationships/image" Target="../media/image90.jpeg"/><Relationship Id="rId9" Type="http://schemas.openxmlformats.org/officeDocument/2006/relationships/image" Target="../media/image95.png"/><Relationship Id="rId14" Type="http://schemas.openxmlformats.org/officeDocument/2006/relationships/image" Target="../media/image10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jpe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png"/><Relationship Id="rId9" Type="http://schemas.openxmlformats.org/officeDocument/2006/relationships/image" Target="../media/image11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56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jpeg"/><Relationship Id="rId5" Type="http://schemas.openxmlformats.org/officeDocument/2006/relationships/image" Target="../media/image123.png"/><Relationship Id="rId4" Type="http://schemas.openxmlformats.org/officeDocument/2006/relationships/image" Target="../media/image12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eg"/><Relationship Id="rId13" Type="http://schemas.openxmlformats.org/officeDocument/2006/relationships/image" Target="../media/image136.png"/><Relationship Id="rId18" Type="http://schemas.openxmlformats.org/officeDocument/2006/relationships/image" Target="../media/image141.jpeg"/><Relationship Id="rId3" Type="http://schemas.openxmlformats.org/officeDocument/2006/relationships/image" Target="../media/image126.png"/><Relationship Id="rId7" Type="http://schemas.openxmlformats.org/officeDocument/2006/relationships/image" Target="../media/image130.jpeg"/><Relationship Id="rId12" Type="http://schemas.openxmlformats.org/officeDocument/2006/relationships/image" Target="../media/image135.gif"/><Relationship Id="rId17" Type="http://schemas.openxmlformats.org/officeDocument/2006/relationships/image" Target="../media/image140.jpe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139.gif"/><Relationship Id="rId20" Type="http://schemas.openxmlformats.org/officeDocument/2006/relationships/image" Target="../media/image14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9.jpeg"/><Relationship Id="rId11" Type="http://schemas.openxmlformats.org/officeDocument/2006/relationships/image" Target="../media/image134.gif"/><Relationship Id="rId5" Type="http://schemas.openxmlformats.org/officeDocument/2006/relationships/image" Target="../media/image128.jpeg"/><Relationship Id="rId15" Type="http://schemas.openxmlformats.org/officeDocument/2006/relationships/image" Target="../media/image138.jpeg"/><Relationship Id="rId10" Type="http://schemas.openxmlformats.org/officeDocument/2006/relationships/image" Target="../media/image133.png"/><Relationship Id="rId19" Type="http://schemas.openxmlformats.org/officeDocument/2006/relationships/image" Target="../media/image142.png"/><Relationship Id="rId4" Type="http://schemas.openxmlformats.org/officeDocument/2006/relationships/image" Target="../media/image127.jpeg"/><Relationship Id="rId9" Type="http://schemas.openxmlformats.org/officeDocument/2006/relationships/image" Target="../media/image132.jpeg"/><Relationship Id="rId14" Type="http://schemas.openxmlformats.org/officeDocument/2006/relationships/image" Target="../media/image13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emf"/><Relationship Id="rId3" Type="http://schemas.openxmlformats.org/officeDocument/2006/relationships/image" Target="../media/image146.jpeg"/><Relationship Id="rId7" Type="http://schemas.openxmlformats.org/officeDocument/2006/relationships/image" Target="../media/image14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jpeg"/><Relationship Id="rId11" Type="http://schemas.openxmlformats.org/officeDocument/2006/relationships/image" Target="../media/image153.png"/><Relationship Id="rId5" Type="http://schemas.microsoft.com/office/2007/relationships/hdphoto" Target="../media/hdphoto1.wdp"/><Relationship Id="rId10" Type="http://schemas.openxmlformats.org/officeDocument/2006/relationships/image" Target="../media/image152.png"/><Relationship Id="rId4" Type="http://schemas.openxmlformats.org/officeDocument/2006/relationships/image" Target="../media/image147.png"/><Relationship Id="rId9" Type="http://schemas.openxmlformats.org/officeDocument/2006/relationships/image" Target="../media/image15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tiff"/><Relationship Id="rId7" Type="http://schemas.openxmlformats.org/officeDocument/2006/relationships/image" Target="../media/image15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7.png"/><Relationship Id="rId5" Type="http://schemas.openxmlformats.org/officeDocument/2006/relationships/image" Target="../media/image156.jpeg"/><Relationship Id="rId4" Type="http://schemas.openxmlformats.org/officeDocument/2006/relationships/image" Target="../media/image15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5" name="Rectangle 6"/>
          <p:cNvSpPr>
            <a:spLocks noChangeArrowheads="1"/>
          </p:cNvSpPr>
          <p:nvPr/>
        </p:nvSpPr>
        <p:spPr bwMode="gray">
          <a:xfrm>
            <a:off x="388504" y="646438"/>
            <a:ext cx="7985460" cy="244827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altLang="zh-CN" sz="4800" b="1" spc="-50" dirty="0">
                <a:solidFill>
                  <a:schemeClr val="tx2"/>
                </a:solidFill>
                <a:latin typeface="Gadugi" panose="020B0502040204020203" pitchFamily="34" charset="0"/>
                <a:ea typeface="Gadugi" panose="020B0502040204020203" pitchFamily="34" charset="0"/>
                <a:cs typeface="Tahoma" panose="020B0604030504040204" pitchFamily="34" charset="0"/>
              </a:rPr>
              <a:t>Progress of Space Science Missions in China</a:t>
            </a:r>
          </a:p>
        </p:txBody>
      </p:sp>
      <p:sp>
        <p:nvSpPr>
          <p:cNvPr id="1048586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F6D69D-0128-4342-9FBF-FC0CEEA0D70A}" type="slidenum">
              <a:rPr lang="zh-CN" altLang="en-US" smtClean="0">
                <a:solidFill>
                  <a:schemeClr val="tx1"/>
                </a:solidFill>
              </a:rPr>
              <a:t>1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097155" name="图片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40352" y="404664"/>
            <a:ext cx="938241" cy="938241"/>
          </a:xfrm>
          <a:prstGeom prst="rect">
            <a:avLst/>
          </a:prstGeom>
        </p:spPr>
      </p:pic>
      <p:sp>
        <p:nvSpPr>
          <p:cNvPr id="1048587" name="Rectangle 4"/>
          <p:cNvSpPr>
            <a:spLocks noChangeArrowheads="1"/>
          </p:cNvSpPr>
          <p:nvPr/>
        </p:nvSpPr>
        <p:spPr bwMode="auto">
          <a:xfrm>
            <a:off x="395536" y="3307272"/>
            <a:ext cx="8571088" cy="2745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altLang="zh-CN" sz="3200" b="1" dirty="0">
                <a:solidFill>
                  <a:schemeClr val="tx2"/>
                </a:solidFill>
                <a:ea typeface="幼圆" pitchFamily="49" charset="-122"/>
              </a:rPr>
              <a:t>Xiaolong DONG</a:t>
            </a:r>
          </a:p>
          <a:p>
            <a:endParaRPr lang="en-US" altLang="zh-CN" sz="2600" b="1" dirty="0">
              <a:solidFill>
                <a:schemeClr val="tx2"/>
              </a:solidFill>
              <a:ea typeface="幼圆" pitchFamily="49" charset="-122"/>
            </a:endParaRPr>
          </a:p>
          <a:p>
            <a:r>
              <a:rPr lang="en-US" altLang="zh-CN" sz="2600" b="1" dirty="0">
                <a:solidFill>
                  <a:schemeClr val="tx2"/>
                </a:solidFill>
                <a:ea typeface="幼圆" pitchFamily="49" charset="-122"/>
              </a:rPr>
              <a:t>National Space Science Center</a:t>
            </a:r>
          </a:p>
          <a:p>
            <a:r>
              <a:rPr lang="en-US" altLang="zh-CN" sz="2600" b="1" dirty="0">
                <a:solidFill>
                  <a:schemeClr val="tx2"/>
                </a:solidFill>
                <a:ea typeface="幼圆" pitchFamily="49" charset="-122"/>
              </a:rPr>
              <a:t>Chinese Academy of Sciences</a:t>
            </a:r>
          </a:p>
          <a:p>
            <a:r>
              <a:rPr lang="en-US" altLang="zh-CN" sz="2600" b="1" dirty="0">
                <a:solidFill>
                  <a:schemeClr val="tx2"/>
                </a:solidFill>
                <a:ea typeface="幼圆" pitchFamily="49" charset="-122"/>
              </a:rPr>
              <a:t>(CAS-NSSC)</a:t>
            </a:r>
          </a:p>
          <a:p>
            <a:r>
              <a:rPr lang="en-US" altLang="zh-CN" sz="2600" b="1" dirty="0">
                <a:solidFill>
                  <a:schemeClr val="tx2"/>
                </a:solidFill>
                <a:ea typeface="幼圆" pitchFamily="49" charset="-122"/>
              </a:rPr>
              <a:t>March 26, 2019</a:t>
            </a:r>
          </a:p>
          <a:p>
            <a:endParaRPr lang="en-US" altLang="zh-CN" sz="2600" b="1" dirty="0">
              <a:solidFill>
                <a:schemeClr val="tx2"/>
              </a:solidFill>
              <a:ea typeface="幼圆" pitchFamily="49" charset="-122"/>
            </a:endParaRPr>
          </a:p>
          <a:p>
            <a:r>
              <a:rPr lang="en-US" altLang="zh-CN" sz="2000" b="1" dirty="0">
                <a:solidFill>
                  <a:schemeClr val="tx2"/>
                </a:solidFill>
                <a:ea typeface="幼圆" pitchFamily="49" charset="-122"/>
              </a:rPr>
              <a:t>Space Science Week 2019 </a:t>
            </a:r>
          </a:p>
          <a:p>
            <a:r>
              <a:rPr lang="en-US" altLang="zh-CN" sz="2000" b="1" dirty="0">
                <a:solidFill>
                  <a:schemeClr val="tx2"/>
                </a:solidFill>
                <a:ea typeface="幼圆" pitchFamily="49" charset="-122"/>
              </a:rPr>
              <a:t>Washington DC, USA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5" name="圆角矩形 19"/>
          <p:cNvSpPr/>
          <p:nvPr/>
        </p:nvSpPr>
        <p:spPr>
          <a:xfrm>
            <a:off x="4322200" y="1401304"/>
            <a:ext cx="4609367" cy="823219"/>
          </a:xfrm>
          <a:prstGeom prst="roundRect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22300">
              <a:spcAft>
                <a:spcPts val="0"/>
              </a:spcAft>
            </a:pPr>
            <a:r>
              <a:rPr lang="en-US" altLang="zh-C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DArk</a:t>
            </a:r>
            <a:r>
              <a:rPr lang="en-US" altLang="zh-C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Matter Particle Explorer </a:t>
            </a:r>
          </a:p>
          <a:p>
            <a:pPr lvl="0" algn="ctr" defTabSz="622300">
              <a:spcAft>
                <a:spcPts val="0"/>
              </a:spcAft>
            </a:pPr>
            <a:r>
              <a:rPr lang="en-US" altLang="zh-C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(DAMPE)</a:t>
            </a:r>
            <a:endParaRPr lang="zh-CN" alt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8606" name="左大括号 21"/>
          <p:cNvSpPr/>
          <p:nvPr/>
        </p:nvSpPr>
        <p:spPr>
          <a:xfrm>
            <a:off x="3749343" y="1735145"/>
            <a:ext cx="328314" cy="2421852"/>
          </a:xfrm>
          <a:prstGeom prst="leftBrace">
            <a:avLst>
              <a:gd name="adj1" fmla="val 8333"/>
              <a:gd name="adj2" fmla="val 52189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8607" name="圆角矩形 4"/>
          <p:cNvSpPr/>
          <p:nvPr/>
        </p:nvSpPr>
        <p:spPr>
          <a:xfrm>
            <a:off x="107504" y="1640759"/>
            <a:ext cx="3641838" cy="1289716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 lvl="0" algn="ctr" defTabSz="622300">
              <a:spcAft>
                <a:spcPts val="600"/>
              </a:spcAft>
            </a:pPr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Strategic Priority Program on Space Science </a:t>
            </a:r>
          </a:p>
          <a:p>
            <a:pPr marL="177800" algn="ctr" defTabSz="622300">
              <a:lnSpc>
                <a:spcPct val="90000"/>
              </a:lnSpc>
              <a:spcAft>
                <a:spcPct val="35000"/>
              </a:spcAft>
            </a:pPr>
            <a:r>
              <a:rPr lang="zh-CN" alt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（</a:t>
            </a:r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2011-2017</a:t>
            </a:r>
            <a:r>
              <a:rPr lang="zh-CN" alt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）</a:t>
            </a:r>
            <a:endParaRPr lang="zh-CN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8608" name="圆角矩形 23"/>
          <p:cNvSpPr/>
          <p:nvPr/>
        </p:nvSpPr>
        <p:spPr>
          <a:xfrm>
            <a:off x="4355120" y="2279465"/>
            <a:ext cx="4609367" cy="823219"/>
          </a:xfrm>
          <a:prstGeom prst="roundRect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22300">
              <a:spcAft>
                <a:spcPts val="0"/>
              </a:spcAft>
            </a:pPr>
            <a:r>
              <a:rPr lang="en-US" altLang="zh-C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ShiJian-10</a:t>
            </a:r>
          </a:p>
          <a:p>
            <a:pPr algn="ctr" defTabSz="622300">
              <a:spcAft>
                <a:spcPts val="0"/>
              </a:spcAft>
            </a:pPr>
            <a:r>
              <a:rPr lang="en-US" altLang="zh-C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(SJ-10)</a:t>
            </a:r>
            <a:endParaRPr lang="zh-CN" alt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8609" name="圆角矩形 25"/>
          <p:cNvSpPr/>
          <p:nvPr/>
        </p:nvSpPr>
        <p:spPr>
          <a:xfrm>
            <a:off x="4355120" y="3138749"/>
            <a:ext cx="4609367" cy="823219"/>
          </a:xfrm>
          <a:prstGeom prst="roundRect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22300">
              <a:spcAft>
                <a:spcPts val="0"/>
              </a:spcAft>
            </a:pPr>
            <a:r>
              <a:rPr lang="en-US" altLang="zh-C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QUantum</a:t>
            </a:r>
            <a:r>
              <a:rPr lang="en-US" altLang="zh-C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Experiments at Space Scale (QUESS)</a:t>
            </a:r>
            <a:endParaRPr lang="zh-CN" alt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8610" name="圆角矩形 27"/>
          <p:cNvSpPr/>
          <p:nvPr/>
        </p:nvSpPr>
        <p:spPr>
          <a:xfrm>
            <a:off x="4355120" y="3973932"/>
            <a:ext cx="4609367" cy="823219"/>
          </a:xfrm>
          <a:prstGeom prst="roundRect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22300">
              <a:spcAft>
                <a:spcPts val="0"/>
              </a:spcAft>
            </a:pPr>
            <a:r>
              <a:rPr lang="en-US" altLang="zh-C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Hard X-ray Modulation Telescope </a:t>
            </a:r>
          </a:p>
          <a:p>
            <a:pPr algn="ctr" defTabSz="622300">
              <a:spcAft>
                <a:spcPts val="0"/>
              </a:spcAft>
            </a:pPr>
            <a:r>
              <a:rPr lang="en-US" altLang="zh-C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(HXMT)</a:t>
            </a:r>
            <a:endParaRPr lang="zh-CN" alt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8612" name="矩形 9"/>
          <p:cNvSpPr/>
          <p:nvPr/>
        </p:nvSpPr>
        <p:spPr>
          <a:xfrm>
            <a:off x="374401" y="45426"/>
            <a:ext cx="872852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US" altLang="zh-CN" sz="32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Strategic Priority Program </a:t>
            </a:r>
          </a:p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US" altLang="zh-CN" sz="32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on Space Science</a:t>
            </a:r>
            <a:r>
              <a:rPr lang="zh-CN" altLang="en-US" sz="32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（</a:t>
            </a:r>
            <a:r>
              <a:rPr lang="en-US" altLang="zh-CN" sz="32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2011-2017</a:t>
            </a:r>
            <a:r>
              <a:rPr lang="zh-CN" altLang="en-US" sz="32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）</a:t>
            </a:r>
            <a:r>
              <a:rPr lang="fr-FR" altLang="zh-CN" sz="32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1" r="21229"/>
          <a:stretch/>
        </p:blipFill>
        <p:spPr bwMode="auto">
          <a:xfrm>
            <a:off x="2409747" y="4910993"/>
            <a:ext cx="2169044" cy="1598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5"/>
          <a:stretch/>
        </p:blipFill>
        <p:spPr bwMode="auto">
          <a:xfrm>
            <a:off x="13234" y="4922656"/>
            <a:ext cx="2358642" cy="1540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7"/>
          <a:stretch/>
        </p:blipFill>
        <p:spPr bwMode="auto">
          <a:xfrm>
            <a:off x="4625156" y="4922656"/>
            <a:ext cx="2194332" cy="1604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6"/>
          <a:stretch/>
        </p:blipFill>
        <p:spPr bwMode="auto">
          <a:xfrm>
            <a:off x="6848146" y="4922656"/>
            <a:ext cx="2280607" cy="1604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EF9EA002-5CF3-BC47-B13B-0F2B90A862A1}"/>
              </a:ext>
            </a:extLst>
          </p:cNvPr>
          <p:cNvSpPr/>
          <p:nvPr/>
        </p:nvSpPr>
        <p:spPr>
          <a:xfrm>
            <a:off x="13234" y="2978589"/>
            <a:ext cx="3895518" cy="1899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8312" indent="-285750" defTabSz="1219017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Black hole, dark matter</a:t>
            </a:r>
          </a:p>
          <a:p>
            <a:pPr marL="468312" indent="-285750" defTabSz="1219017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Test of the laws of quantum mechanics</a:t>
            </a:r>
          </a:p>
          <a:p>
            <a:pPr marL="468312" indent="-285750" defTabSz="1219017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Kinetic properties of matter</a:t>
            </a:r>
          </a:p>
          <a:p>
            <a:pPr marL="468312" indent="-285750" defTabSz="1219017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Rule of life activity in the space environment</a:t>
            </a:r>
          </a:p>
        </p:txBody>
      </p:sp>
    </p:spTree>
    <p:extLst>
      <p:ext uri="{BB962C8B-B14F-4D97-AF65-F5344CB8AC3E}">
        <p14:creationId xmlns:p14="http://schemas.microsoft.com/office/powerpoint/2010/main" val="20713819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0" name="图片 15" descr="IMG_0805.JP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88024" cy="3212976"/>
          </a:xfrm>
          <a:prstGeom prst="rect">
            <a:avLst/>
          </a:prstGeom>
        </p:spPr>
      </p:pic>
      <p:sp>
        <p:nvSpPr>
          <p:cNvPr id="1048618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F6D69D-0128-4342-9FBF-FC0CEEA0D70A}" type="slidenum">
              <a:rPr lang="zh-CN" altLang="en-US" smtClean="0"/>
              <a:t>11</a:t>
            </a:fld>
            <a:endParaRPr lang="en-US" dirty="0"/>
          </a:p>
        </p:txBody>
      </p:sp>
      <p:grpSp>
        <p:nvGrpSpPr>
          <p:cNvPr id="67" name="组合 4"/>
          <p:cNvGrpSpPr/>
          <p:nvPr/>
        </p:nvGrpSpPr>
        <p:grpSpPr>
          <a:xfrm>
            <a:off x="4734387" y="0"/>
            <a:ext cx="4409613" cy="3212976"/>
            <a:chOff x="-429097" y="0"/>
            <a:chExt cx="9573097" cy="7179823"/>
          </a:xfrm>
        </p:grpSpPr>
        <p:pic>
          <p:nvPicPr>
            <p:cNvPr id="2097161" name="Picture 2" descr="http://english.cas.cn/newsroom/mutimedia_news/201604/W02016040632673901039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429097" y="0"/>
              <a:ext cx="9573097" cy="7179823"/>
            </a:xfrm>
            <a:prstGeom prst="rect">
              <a:avLst/>
            </a:prstGeom>
            <a:noFill/>
          </p:spPr>
        </p:pic>
        <p:sp>
          <p:nvSpPr>
            <p:cNvPr id="1048619" name="矩形 6"/>
            <p:cNvSpPr/>
            <p:nvPr/>
          </p:nvSpPr>
          <p:spPr>
            <a:xfrm>
              <a:off x="7420939" y="6364807"/>
              <a:ext cx="1628793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pPr algn="l"/>
              <a:endParaRPr lang="zh-CN" altLang="en-US" dirty="0">
                <a:solidFill>
                  <a:srgbClr val="FFFF00"/>
                </a:solidFill>
              </a:endParaRPr>
            </a:p>
          </p:txBody>
        </p:sp>
      </p:grpSp>
      <p:sp>
        <p:nvSpPr>
          <p:cNvPr id="1048620" name="矩形 8"/>
          <p:cNvSpPr/>
          <p:nvPr/>
        </p:nvSpPr>
        <p:spPr>
          <a:xfrm>
            <a:off x="5457431" y="2413762"/>
            <a:ext cx="33559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kern="0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SJ-10, Apr. 6, 2016</a:t>
            </a:r>
            <a:endParaRPr lang="zh-CN" altLang="en-US" sz="2000" b="1" kern="0" dirty="0">
              <a:solidFill>
                <a:srgbClr val="FFFF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48621" name="矩形 7"/>
          <p:cNvSpPr/>
          <p:nvPr/>
        </p:nvSpPr>
        <p:spPr>
          <a:xfrm>
            <a:off x="951611" y="2413762"/>
            <a:ext cx="32913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kern="0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DAMPE, Dec.17, 2015</a:t>
            </a:r>
            <a:endParaRPr lang="zh-CN" altLang="en-US" sz="2000" b="1" kern="0" dirty="0">
              <a:solidFill>
                <a:srgbClr val="FFFF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097162" name="图片 11"/>
          <p:cNvPicPr>
            <a:picLocks noChangeAspect="1"/>
          </p:cNvPicPr>
          <p:nvPr/>
        </p:nvPicPr>
        <p:blipFill rotWithShape="1">
          <a:blip r:embed="rId4" cstate="print"/>
          <a:srcRect r="4238"/>
          <a:stretch>
            <a:fillRect/>
          </a:stretch>
        </p:blipFill>
        <p:spPr>
          <a:xfrm>
            <a:off x="4482109" y="3213765"/>
            <a:ext cx="4661891" cy="3239571"/>
          </a:xfrm>
          <a:prstGeom prst="rect">
            <a:avLst/>
          </a:prstGeom>
        </p:spPr>
      </p:pic>
      <p:sp>
        <p:nvSpPr>
          <p:cNvPr id="1048622" name="标题 4"/>
          <p:cNvSpPr txBox="1"/>
          <p:nvPr/>
        </p:nvSpPr>
        <p:spPr bwMode="auto">
          <a:xfrm>
            <a:off x="4053201" y="3038471"/>
            <a:ext cx="4318006" cy="1098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/>
            <a:r>
              <a:rPr lang="en-US" altLang="zh-CN" sz="2000" kern="0" dirty="0"/>
              <a:t>HXMT, Jun. 15, 2017</a:t>
            </a:r>
            <a:endParaRPr lang="zh-CN" altLang="en-US" sz="2000" kern="0" dirty="0"/>
          </a:p>
        </p:txBody>
      </p:sp>
      <p:pic>
        <p:nvPicPr>
          <p:cNvPr id="2097163" name="图片 9"/>
          <p:cNvPicPr>
            <a:picLocks noChangeAspect="1"/>
          </p:cNvPicPr>
          <p:nvPr/>
        </p:nvPicPr>
        <p:blipFill rotWithShape="1">
          <a:blip r:embed="rId5" cstate="print"/>
          <a:srcRect r="2899"/>
          <a:stretch>
            <a:fillRect/>
          </a:stretch>
        </p:blipFill>
        <p:spPr>
          <a:xfrm>
            <a:off x="0" y="3213765"/>
            <a:ext cx="4718490" cy="3239571"/>
          </a:xfrm>
          <a:prstGeom prst="rect">
            <a:avLst/>
          </a:prstGeom>
        </p:spPr>
      </p:pic>
      <p:sp>
        <p:nvSpPr>
          <p:cNvPr id="1048623" name="标题 4"/>
          <p:cNvSpPr txBox="1"/>
          <p:nvPr/>
        </p:nvSpPr>
        <p:spPr bwMode="auto">
          <a:xfrm>
            <a:off x="931420" y="3065787"/>
            <a:ext cx="3787070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l"/>
            <a:r>
              <a:rPr lang="en-US" altLang="zh-CN" sz="2000" kern="0" dirty="0">
                <a:solidFill>
                  <a:srgbClr val="FFFF00"/>
                </a:solidFill>
              </a:rPr>
              <a:t>QUESS, Aug. 16, 2016</a:t>
            </a:r>
            <a:endParaRPr lang="zh-CN" altLang="en-US" sz="2000" kern="0" dirty="0">
              <a:solidFill>
                <a:srgbClr val="FFFF00"/>
              </a:solidFill>
            </a:endParaRPr>
          </a:p>
        </p:txBody>
      </p:sp>
      <p:sp>
        <p:nvSpPr>
          <p:cNvPr id="1048624" name="TextBox 13"/>
          <p:cNvSpPr txBox="1"/>
          <p:nvPr/>
        </p:nvSpPr>
        <p:spPr>
          <a:xfrm>
            <a:off x="1475656" y="107923"/>
            <a:ext cx="7337712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3200" b="1" dirty="0">
                <a:solidFill>
                  <a:srgbClr val="FFFF00"/>
                </a:solidFill>
                <a:latin typeface="微软雅黑"/>
                <a:ea typeface="微软雅黑"/>
              </a:rPr>
              <a:t>4 Missions Launched and Operated</a:t>
            </a:r>
            <a:endParaRPr lang="zh-CN" altLang="en-US" sz="3200" b="1" dirty="0">
              <a:solidFill>
                <a:srgbClr val="FFFF00"/>
              </a:solidFill>
              <a:latin typeface="微软雅黑"/>
              <a:ea typeface="微软雅黑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1"/>
          <p:cNvSpPr>
            <a:spLocks noGrp="1"/>
          </p:cNvSpPr>
          <p:nvPr/>
        </p:nvSpPr>
        <p:spPr>
          <a:xfrm>
            <a:off x="122193" y="771540"/>
            <a:ext cx="8582010" cy="4676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33375" indent="-333375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003399"/>
              </a:buClr>
              <a:buSzPct val="92000"/>
              <a:buFont typeface="Wingdings" panose="05000000000000000000" pitchFamily="2" charset="2"/>
              <a:buChar char="p"/>
              <a:defRPr sz="2800" b="1" kern="1200">
                <a:solidFill>
                  <a:srgbClr val="003399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defRPr>
            </a:lvl1pPr>
            <a:lvl2pPr marL="723900" indent="-36830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C00000"/>
              </a:buClr>
              <a:buFont typeface="Wingdings 2" panose="05020102010507070707" pitchFamily="18" charset="2"/>
              <a:buChar char="©"/>
              <a:defRPr sz="2400" b="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2pPr>
            <a:lvl3pPr marL="901700" indent="-17780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003399"/>
              </a:buClr>
              <a:buFont typeface="Wingdings 2" panose="05020102010507070707" pitchFamily="18" charset="2"/>
              <a:buChar char="¡"/>
              <a:defRPr sz="2000" b="1" kern="12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1" kern="12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="1" kern="12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lvl="1" indent="-358775"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ct val="92000"/>
              <a:buFont typeface="Wingdings" panose="05000000000000000000" pitchFamily="2" charset="2"/>
              <a:buChar char="p"/>
            </a:pPr>
            <a:r>
              <a:rPr lang="en-US" altLang="zh-CN" b="1" dirty="0">
                <a:solidFill>
                  <a:schemeClr val="tx2"/>
                </a:solidFill>
                <a:latin typeface="Arial" panose="020B0604020202020204" pitchFamily="34" charset="0"/>
                <a:ea typeface="宋体" charset="-122"/>
                <a:sym typeface="Book Antiqua" pitchFamily="18" charset="0"/>
              </a:rPr>
              <a:t>Scientific objectives</a:t>
            </a:r>
          </a:p>
          <a:p>
            <a:pPr marL="733425" lvl="1" indent="-342900" algn="just">
              <a:spcBef>
                <a:spcPts val="0"/>
              </a:spcBef>
              <a:spcAft>
                <a:spcPts val="0"/>
              </a:spcAft>
              <a:buSzPct val="92000"/>
              <a:buFont typeface="Wingdings" panose="05000000000000000000" pitchFamily="2" charset="2"/>
              <a:buChar char=""/>
            </a:pPr>
            <a:r>
              <a:rPr lang="en-US" altLang="zh-CN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Book Antiqua" pitchFamily="18" charset="0"/>
              </a:rPr>
              <a:t>Indirect detection of dark matter particles</a:t>
            </a:r>
          </a:p>
          <a:p>
            <a:pPr marL="733425" lvl="1" indent="-342900" algn="just">
              <a:spcBef>
                <a:spcPts val="0"/>
              </a:spcBef>
              <a:spcAft>
                <a:spcPts val="0"/>
              </a:spcAft>
              <a:buSzPct val="92000"/>
              <a:buFont typeface="Wingdings" panose="05000000000000000000" pitchFamily="2" charset="2"/>
              <a:buChar char=""/>
            </a:pPr>
            <a:r>
              <a:rPr lang="en-US" altLang="zh-CN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Book Antiqua" pitchFamily="18" charset="0"/>
              </a:rPr>
              <a:t>Origin and propagation of cosmic rays</a:t>
            </a:r>
          </a:p>
          <a:p>
            <a:pPr marL="733425" lvl="1" indent="-342900" algn="just">
              <a:spcBef>
                <a:spcPts val="0"/>
              </a:spcBef>
              <a:spcAft>
                <a:spcPts val="0"/>
              </a:spcAft>
              <a:buSzPct val="92000"/>
              <a:buFont typeface="Wingdings" panose="05000000000000000000" pitchFamily="2" charset="2"/>
              <a:buChar char=""/>
            </a:pPr>
            <a:r>
              <a:rPr lang="en-US" altLang="zh-CN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Book Antiqua" pitchFamily="18" charset="0"/>
              </a:rPr>
              <a:t>High-energy gamma-ray astronomy </a:t>
            </a:r>
          </a:p>
          <a:p>
            <a:pPr marL="358775" lvl="1" indent="-358775" algn="just"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ct val="92000"/>
              <a:buFont typeface="Wingdings" panose="05000000000000000000" pitchFamily="2" charset="2"/>
              <a:buChar char="p"/>
            </a:pPr>
            <a:r>
              <a:rPr lang="en-US" altLang="zh-C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Book Antiqua" panose="02040602050305030304" pitchFamily="18" charset="0"/>
              </a:rPr>
              <a:t>DAMPE has been in space for more than 3 years, and recorded more than 5.6 billion cosmic rays events (as of Feb. 28, 2019)</a:t>
            </a:r>
          </a:p>
          <a:p>
            <a:pPr marL="358775" lvl="1" indent="-358775" algn="just"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ct val="92000"/>
              <a:buFont typeface="Wingdings" panose="05000000000000000000" pitchFamily="2" charset="2"/>
              <a:buChar char="p"/>
            </a:pPr>
            <a:r>
              <a:rPr lang="en-US" altLang="zh-C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Book Antiqua" panose="02040602050305030304" pitchFamily="18" charset="0"/>
              </a:rPr>
              <a:t>Direct detection of a break in the </a:t>
            </a:r>
            <a:r>
              <a:rPr lang="en-US" altLang="zh-C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Book Antiqua" panose="02040602050305030304" pitchFamily="18" charset="0"/>
              </a:rPr>
              <a:t>TeV</a:t>
            </a:r>
            <a:r>
              <a:rPr lang="en-US" altLang="zh-C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Book Antiqua" panose="02040602050305030304" pitchFamily="18" charset="0"/>
              </a:rPr>
              <a:t> electron spectrum (2017, Nature)</a:t>
            </a:r>
          </a:p>
          <a:p>
            <a:pPr marL="358775" lvl="1" indent="-358775" algn="just"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ct val="92000"/>
              <a:buFont typeface="Wingdings" panose="05000000000000000000" pitchFamily="2" charset="2"/>
              <a:buChar char="p"/>
            </a:pPr>
            <a:r>
              <a:rPr lang="en-US" altLang="zh-C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Detection of a spectral break at ~10 </a:t>
            </a:r>
            <a:r>
              <a:rPr lang="en-US" altLang="zh-C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TeV</a:t>
            </a:r>
            <a:r>
              <a:rPr lang="en-US" altLang="zh-C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proton spectrum</a:t>
            </a:r>
          </a:p>
          <a:p>
            <a:pPr marL="358775" lvl="1" indent="-358775" algn="just"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ct val="92000"/>
              <a:buFont typeface="Wingdings" panose="05000000000000000000" pitchFamily="2" charset="2"/>
              <a:buChar char="p"/>
            </a:pPr>
            <a:r>
              <a:rPr lang="en-US" altLang="zh-CN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DAMPE has been approved to extend its scientific operation for 2 more years to collect more data to scrutinize the </a:t>
            </a:r>
            <a:r>
              <a:rPr lang="en-US" altLang="zh-CN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TeV</a:t>
            </a:r>
            <a:r>
              <a:rPr lang="en-US" altLang="zh-CN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window of the Universe</a:t>
            </a:r>
          </a:p>
        </p:txBody>
      </p:sp>
      <p:sp>
        <p:nvSpPr>
          <p:cNvPr id="3074" name="Text Box 5"/>
          <p:cNvSpPr txBox="1"/>
          <p:nvPr/>
        </p:nvSpPr>
        <p:spPr>
          <a:xfrm>
            <a:off x="249120" y="187975"/>
            <a:ext cx="8588160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zh-CN" sz="3200" b="1" kern="0" noProof="1">
                <a:solidFill>
                  <a:srgbClr val="002060"/>
                </a:solidFill>
                <a:latin typeface="微软雅黑"/>
                <a:ea typeface="微软雅黑"/>
                <a:cs typeface="+mj-cs"/>
              </a:rPr>
              <a:t>DAMPE</a:t>
            </a:r>
            <a:r>
              <a:rPr lang="en-US" altLang="zh-CN" sz="3200" b="1" kern="0" dirty="0">
                <a:solidFill>
                  <a:srgbClr val="002060"/>
                </a:solidFill>
                <a:latin typeface="微软雅黑"/>
                <a:ea typeface="微软雅黑"/>
                <a:cs typeface="+mj-cs"/>
              </a:rPr>
              <a:t> </a:t>
            </a:r>
            <a:endParaRPr lang="en-US" altLang="zh-CN" sz="3200" noProof="1">
              <a:solidFill>
                <a:schemeClr val="tx1"/>
              </a:solidFill>
              <a:latin typeface="Trebuchet MS" panose="020B0603020202020204" pitchFamily="34" charset="0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10" name="图片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981" y="4520340"/>
            <a:ext cx="2579170" cy="178897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651" y="976422"/>
            <a:ext cx="2222500" cy="1252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16" y="4862231"/>
            <a:ext cx="2821369" cy="197597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1630" y="4862231"/>
            <a:ext cx="3037840" cy="1975972"/>
          </a:xfrm>
          <a:prstGeom prst="rect">
            <a:avLst/>
          </a:prstGeom>
        </p:spPr>
      </p:pic>
      <p:sp>
        <p:nvSpPr>
          <p:cNvPr id="4" name="TextBox 1"/>
          <p:cNvSpPr txBox="1"/>
          <p:nvPr/>
        </p:nvSpPr>
        <p:spPr>
          <a:xfrm>
            <a:off x="1036725" y="4862230"/>
            <a:ext cx="11760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Electrons</a:t>
            </a:r>
            <a:endParaRPr lang="en-US" sz="20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TextBox 1"/>
          <p:cNvSpPr txBox="1"/>
          <p:nvPr/>
        </p:nvSpPr>
        <p:spPr>
          <a:xfrm>
            <a:off x="3955190" y="4862230"/>
            <a:ext cx="11760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Protons</a:t>
            </a:r>
            <a:endParaRPr lang="en-US" sz="20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826" y="155417"/>
            <a:ext cx="991887" cy="948362"/>
          </a:xfrm>
          <a:prstGeom prst="rect">
            <a:avLst/>
          </a:prstGeom>
        </p:spPr>
      </p:pic>
      <p:sp>
        <p:nvSpPr>
          <p:cNvPr id="12" name="文本框 1">
            <a:extLst>
              <a:ext uri="{FF2B5EF4-FFF2-40B4-BE49-F238E27FC236}">
                <a16:creationId xmlns:a16="http://schemas.microsoft.com/office/drawing/2014/main" id="{81D370A3-0895-6E48-A638-DECE9A6568AF}"/>
              </a:ext>
            </a:extLst>
          </p:cNvPr>
          <p:cNvSpPr txBox="1"/>
          <p:nvPr/>
        </p:nvSpPr>
        <p:spPr>
          <a:xfrm>
            <a:off x="454922" y="5850217"/>
            <a:ext cx="2394022" cy="830997"/>
          </a:xfrm>
          <a:prstGeom prst="rect">
            <a:avLst/>
          </a:prstGeom>
          <a:noFill/>
          <a:ln w="2857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en-US" altLang="zh-CN" sz="1600" dirty="0">
                <a:solidFill>
                  <a:srgbClr val="0000FF"/>
                </a:solidFill>
                <a:latin typeface="Trebuchet MS" panose="020B0603020202020204" pitchFamily="34" charset="0"/>
                <a:ea typeface="华文中宋" panose="02010600040101010101" pitchFamily="2" charset="-122"/>
              </a:rPr>
              <a:t>530 days of data</a:t>
            </a:r>
          </a:p>
          <a:p>
            <a:pPr eaLnBrk="0" hangingPunct="0"/>
            <a:r>
              <a:rPr lang="en-US" altLang="zh-CN" sz="1600" dirty="0">
                <a:solidFill>
                  <a:srgbClr val="0000FF"/>
                </a:solidFill>
                <a:latin typeface="Trebuchet MS" panose="020B0603020202020204" pitchFamily="34" charset="0"/>
                <a:ea typeface="华文中宋" panose="02010600040101010101" pitchFamily="2" charset="-122"/>
              </a:rPr>
              <a:t>2.8</a:t>
            </a:r>
            <a:r>
              <a:rPr lang="en-US" altLang="zh-CN" sz="1400" dirty="0">
                <a:solidFill>
                  <a:srgbClr val="0000FF"/>
                </a:solidFill>
                <a:latin typeface="Times New Roman" panose="02020603050405020304" pitchFamily="18" charset="0"/>
                <a:ea typeface="华文中宋" panose="02010600040101010101" pitchFamily="2" charset="-122"/>
                <a:sym typeface="+mn-ea"/>
              </a:rPr>
              <a:t>×</a:t>
            </a:r>
            <a:r>
              <a:rPr lang="en-US" altLang="zh-CN" sz="1600" dirty="0">
                <a:solidFill>
                  <a:srgbClr val="0000FF"/>
                </a:solidFill>
                <a:latin typeface="Arial" panose="020B0604020202020204" pitchFamily="34" charset="0"/>
                <a:ea typeface="华文中宋" panose="02010600040101010101" pitchFamily="2" charset="-122"/>
                <a:sym typeface="+mn-ea"/>
              </a:rPr>
              <a:t>10</a:t>
            </a:r>
            <a:r>
              <a:rPr lang="en-US" altLang="zh-CN" sz="1600" baseline="30000" dirty="0">
                <a:solidFill>
                  <a:srgbClr val="0000FF"/>
                </a:solidFill>
                <a:uFillTx/>
                <a:latin typeface="Arial" panose="020B0604020202020204" pitchFamily="34" charset="0"/>
                <a:ea typeface="华文中宋" panose="02010600040101010101" pitchFamily="2" charset="-122"/>
                <a:sym typeface="+mn-ea"/>
              </a:rPr>
              <a:t>9</a:t>
            </a:r>
            <a:r>
              <a:rPr lang="en-US" altLang="zh-CN" sz="1600" dirty="0">
                <a:solidFill>
                  <a:srgbClr val="0000FF"/>
                </a:solidFill>
                <a:latin typeface="Trebuchet MS" panose="020B0603020202020204" pitchFamily="34" charset="0"/>
                <a:ea typeface="华文中宋" panose="02010600040101010101" pitchFamily="2" charset="-122"/>
              </a:rPr>
              <a:t> events</a:t>
            </a:r>
          </a:p>
          <a:p>
            <a:pPr eaLnBrk="0" hangingPunct="0"/>
            <a:r>
              <a:rPr lang="en-US" altLang="zh-CN" sz="1600" dirty="0">
                <a:solidFill>
                  <a:srgbClr val="0000FF"/>
                </a:solidFill>
                <a:latin typeface="Trebuchet MS" panose="020B0603020202020204" pitchFamily="34" charset="0"/>
                <a:ea typeface="华文中宋" panose="02010600040101010101" pitchFamily="2" charset="-122"/>
              </a:rPr>
              <a:t>1.5</a:t>
            </a:r>
            <a:r>
              <a:rPr lang="en-US" altLang="zh-CN" sz="1400" dirty="0">
                <a:solidFill>
                  <a:srgbClr val="0000FF"/>
                </a:solidFill>
                <a:latin typeface="Times New Roman" panose="02020603050405020304" pitchFamily="18" charset="0"/>
                <a:ea typeface="华文中宋" panose="02010600040101010101" pitchFamily="2" charset="-122"/>
              </a:rPr>
              <a:t>×</a:t>
            </a:r>
            <a:r>
              <a:rPr lang="en-US" altLang="zh-CN" sz="1600" dirty="0">
                <a:solidFill>
                  <a:srgbClr val="0000FF"/>
                </a:solidFill>
                <a:latin typeface="Arial" panose="020B0604020202020204" pitchFamily="34" charset="0"/>
                <a:ea typeface="华文中宋" panose="02010600040101010101" pitchFamily="2" charset="-122"/>
              </a:rPr>
              <a:t>10</a:t>
            </a:r>
            <a:r>
              <a:rPr lang="en-US" altLang="zh-CN" sz="1600" baseline="30000" dirty="0">
                <a:solidFill>
                  <a:srgbClr val="0000FF"/>
                </a:solidFill>
                <a:uFillTx/>
                <a:latin typeface="Arial" panose="020B0604020202020204" pitchFamily="34" charset="0"/>
                <a:ea typeface="华文中宋" panose="02010600040101010101" pitchFamily="2" charset="-122"/>
              </a:rPr>
              <a:t>6</a:t>
            </a:r>
            <a:r>
              <a:rPr lang="en-US" altLang="zh-CN" sz="1600" dirty="0">
                <a:solidFill>
                  <a:srgbClr val="0000FF"/>
                </a:solidFill>
                <a:latin typeface="Trebuchet MS" panose="020B0603020202020204" pitchFamily="34" charset="0"/>
                <a:ea typeface="华文中宋" panose="02010600040101010101" pitchFamily="2" charset="-122"/>
              </a:rPr>
              <a:t> e+e- (&gt;25 GeV)</a:t>
            </a:r>
            <a:endParaRPr lang="zh-CN" altLang="en-US" sz="1600" dirty="0">
              <a:solidFill>
                <a:srgbClr val="0000FF"/>
              </a:solidFill>
              <a:latin typeface="Trebuchet MS" panose="020B0603020202020204" pitchFamily="34" charset="0"/>
              <a:ea typeface="华文中宋" panose="02010600040101010101" pitchFamily="2" charset="-122"/>
            </a:endParaRP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AE60652A-2D0C-F54A-AF95-C059A44BA9D2}"/>
              </a:ext>
            </a:extLst>
          </p:cNvPr>
          <p:cNvSpPr txBox="1"/>
          <p:nvPr/>
        </p:nvSpPr>
        <p:spPr>
          <a:xfrm rot="20424448">
            <a:off x="4281491" y="5127609"/>
            <a:ext cx="1651630" cy="398701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1549701424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7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SJ-10</a:t>
            </a:r>
            <a:endParaRPr lang="zh-CN" altLang="en-US" dirty="0"/>
          </a:p>
        </p:txBody>
      </p:sp>
      <p:sp>
        <p:nvSpPr>
          <p:cNvPr id="1048638" name="灯片编号占位符 1"/>
          <p:cNvSpPr>
            <a:spLocks noGrp="1"/>
          </p:cNvSpPr>
          <p:nvPr>
            <p:ph type="sldNum" sz="quarter" idx="4"/>
          </p:nvPr>
        </p:nvSpPr>
        <p:spPr>
          <a:xfrm>
            <a:off x="7002652" y="6584955"/>
            <a:ext cx="2133600" cy="365125"/>
          </a:xfrm>
        </p:spPr>
        <p:txBody>
          <a:bodyPr/>
          <a:lstStyle/>
          <a:p>
            <a:fld id="{93F6D69D-0128-4342-9FBF-FC0CEEA0D70A}" type="slidenum">
              <a:rPr lang="zh-CN" altLang="en-US" smtClean="0"/>
              <a:t>13</a:t>
            </a:fld>
            <a:endParaRPr lang="en-US" dirty="0"/>
          </a:p>
        </p:txBody>
      </p:sp>
      <p:sp>
        <p:nvSpPr>
          <p:cNvPr id="1048640" name="矩形 9"/>
          <p:cNvSpPr/>
          <p:nvPr/>
        </p:nvSpPr>
        <p:spPr>
          <a:xfrm>
            <a:off x="329267" y="769357"/>
            <a:ext cx="794223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600" b="1" dirty="0">
                <a:solidFill>
                  <a:srgbClr val="FF0000"/>
                </a:solidFill>
                <a:latin typeface="Arial" panose="020B0604020202020204" pitchFamily="34" charset="0"/>
              </a:rPr>
              <a:t>15 experiments were conducted for the first time</a:t>
            </a:r>
          </a:p>
        </p:txBody>
      </p:sp>
      <p:sp>
        <p:nvSpPr>
          <p:cNvPr id="19" name="TextBox 6">
            <a:extLst>
              <a:ext uri="{FF2B5EF4-FFF2-40B4-BE49-F238E27FC236}">
                <a16:creationId xmlns:a16="http://schemas.microsoft.com/office/drawing/2014/main" id="{E47B8DBC-EA84-46B2-BBA9-8CB2396C178C}"/>
              </a:ext>
            </a:extLst>
          </p:cNvPr>
          <p:cNvSpPr txBox="1"/>
          <p:nvPr/>
        </p:nvSpPr>
        <p:spPr>
          <a:xfrm>
            <a:off x="329267" y="1515304"/>
            <a:ext cx="3591815" cy="1015663"/>
          </a:xfrm>
          <a:prstGeom prst="rect">
            <a:avLst/>
          </a:prstGeom>
          <a:solidFill>
            <a:srgbClr val="CCCCFF"/>
          </a:solidFill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Development of mammalian preimplantation embryo under microgravity</a:t>
            </a: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0F6CF817-BC71-4828-9321-017E94146FEF}"/>
              </a:ext>
            </a:extLst>
          </p:cNvPr>
          <p:cNvGrpSpPr/>
          <p:nvPr/>
        </p:nvGrpSpPr>
        <p:grpSpPr>
          <a:xfrm>
            <a:off x="4057246" y="1410389"/>
            <a:ext cx="1812289" cy="1343047"/>
            <a:chOff x="6330778" y="4098404"/>
            <a:chExt cx="1560261" cy="1029630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1F3C7BD1-F416-48AE-AB4A-B71A195C57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2588" y="4119922"/>
              <a:ext cx="568451" cy="452440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32F1282B-D28A-42B0-B0C7-560DE3B5B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2588" y="4605748"/>
              <a:ext cx="568451" cy="522286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B1A7EE47-511D-499F-9BDB-C270C6E9B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0778" y="4098404"/>
              <a:ext cx="949930" cy="1029630"/>
            </a:xfrm>
            <a:prstGeom prst="rect">
              <a:avLst/>
            </a:prstGeom>
          </p:spPr>
        </p:pic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4C2D6BD4-B70E-4BE6-B40F-A3E4D672DCB9}"/>
              </a:ext>
            </a:extLst>
          </p:cNvPr>
          <p:cNvGrpSpPr/>
          <p:nvPr/>
        </p:nvGrpSpPr>
        <p:grpSpPr>
          <a:xfrm>
            <a:off x="341471" y="2874191"/>
            <a:ext cx="5494092" cy="1780637"/>
            <a:chOff x="3288708" y="2186393"/>
            <a:chExt cx="5831349" cy="1563207"/>
          </a:xfrm>
        </p:grpSpPr>
        <p:pic>
          <p:nvPicPr>
            <p:cNvPr id="25" name="Picture 2">
              <a:extLst>
                <a:ext uri="{FF2B5EF4-FFF2-40B4-BE49-F238E27FC236}">
                  <a16:creationId xmlns:a16="http://schemas.microsoft.com/office/drawing/2014/main" id="{9015CC9E-AE08-45DE-950E-7F196C4A56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29"/>
            <a:stretch>
              <a:fillRect/>
            </a:stretch>
          </p:blipFill>
          <p:spPr bwMode="auto">
            <a:xfrm>
              <a:off x="3419624" y="2949028"/>
              <a:ext cx="1024856" cy="800572"/>
            </a:xfrm>
            <a:prstGeom prst="rect">
              <a:avLst/>
            </a:prstGeom>
            <a:noFill/>
            <a:ln w="38100">
              <a:solidFill>
                <a:srgbClr val="0070C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图片 5">
              <a:extLst>
                <a:ext uri="{FF2B5EF4-FFF2-40B4-BE49-F238E27FC236}">
                  <a16:creationId xmlns:a16="http://schemas.microsoft.com/office/drawing/2014/main" id="{F6C859C4-616F-417F-807F-24E7365E41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766258" y="2939341"/>
              <a:ext cx="876250" cy="784536"/>
            </a:xfrm>
            <a:prstGeom prst="rect">
              <a:avLst/>
            </a:prstGeom>
            <a:noFill/>
            <a:ln w="38100">
              <a:solidFill>
                <a:srgbClr val="002060"/>
              </a:solidFill>
              <a:miter lim="800000"/>
              <a:headEnd/>
              <a:tailEnd/>
            </a:ln>
            <a:effectLst/>
          </p:spPr>
        </p:pic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0AAA28C1-860F-4594-BF4A-379A363B976E}"/>
                </a:ext>
              </a:extLst>
            </p:cNvPr>
            <p:cNvGrpSpPr/>
            <p:nvPr/>
          </p:nvGrpSpPr>
          <p:grpSpPr>
            <a:xfrm>
              <a:off x="4535996" y="2952144"/>
              <a:ext cx="1098058" cy="771733"/>
              <a:chOff x="4438826" y="3839829"/>
              <a:chExt cx="1083115" cy="738790"/>
            </a:xfrm>
          </p:grpSpPr>
          <p:grpSp>
            <p:nvGrpSpPr>
              <p:cNvPr id="33" name="组合 32">
                <a:extLst>
                  <a:ext uri="{FF2B5EF4-FFF2-40B4-BE49-F238E27FC236}">
                    <a16:creationId xmlns:a16="http://schemas.microsoft.com/office/drawing/2014/main" id="{F9129990-667A-40F9-8FB4-EC569A87A1A7}"/>
                  </a:ext>
                </a:extLst>
              </p:cNvPr>
              <p:cNvGrpSpPr/>
              <p:nvPr/>
            </p:nvGrpSpPr>
            <p:grpSpPr>
              <a:xfrm>
                <a:off x="4438826" y="3839829"/>
                <a:ext cx="1008503" cy="738790"/>
                <a:chOff x="3606800" y="2444750"/>
                <a:chExt cx="5340350" cy="3238500"/>
              </a:xfrm>
            </p:grpSpPr>
            <p:pic>
              <p:nvPicPr>
                <p:cNvPr id="35" name="Picture 11" descr="PP`_U`[0}`C6RJ60$NHN669">
                  <a:extLst>
                    <a:ext uri="{FF2B5EF4-FFF2-40B4-BE49-F238E27FC236}">
                      <a16:creationId xmlns:a16="http://schemas.microsoft.com/office/drawing/2014/main" id="{527BB938-1BDB-48A2-A4DC-85F88444C56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4105275" y="2444750"/>
                  <a:ext cx="4841875" cy="3238500"/>
                </a:xfrm>
                <a:prstGeom prst="rect">
                  <a:avLst/>
                </a:prstGeom>
                <a:noFill/>
                <a:ln w="38100">
                  <a:solidFill>
                    <a:srgbClr val="C00000"/>
                  </a:solidFill>
                  <a:miter lim="800000"/>
                  <a:headEnd/>
                  <a:tailEnd/>
                </a:ln>
                <a:effectLst/>
              </p:spPr>
            </p:pic>
            <p:sp>
              <p:nvSpPr>
                <p:cNvPr id="36" name="弧形 35">
                  <a:extLst>
                    <a:ext uri="{FF2B5EF4-FFF2-40B4-BE49-F238E27FC236}">
                      <a16:creationId xmlns:a16="http://schemas.microsoft.com/office/drawing/2014/main" id="{06039A0A-EF79-4422-968F-AABC95D0E475}"/>
                    </a:ext>
                  </a:extLst>
                </p:cNvPr>
                <p:cNvSpPr/>
                <p:nvPr/>
              </p:nvSpPr>
              <p:spPr>
                <a:xfrm rot="8145458">
                  <a:off x="3606800" y="3919538"/>
                  <a:ext cx="3455988" cy="288925"/>
                </a:xfrm>
                <a:prstGeom prst="arc">
                  <a:avLst>
                    <a:gd name="adj1" fmla="val 11011931"/>
                    <a:gd name="adj2" fmla="val 20570924"/>
                  </a:avLst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" name="弧形 36">
                  <a:extLst>
                    <a:ext uri="{FF2B5EF4-FFF2-40B4-BE49-F238E27FC236}">
                      <a16:creationId xmlns:a16="http://schemas.microsoft.com/office/drawing/2014/main" id="{2C39CF7C-5DBB-4601-9109-41399C1B3B66}"/>
                    </a:ext>
                  </a:extLst>
                </p:cNvPr>
                <p:cNvSpPr/>
                <p:nvPr/>
              </p:nvSpPr>
              <p:spPr>
                <a:xfrm rot="12858873">
                  <a:off x="6116638" y="3779838"/>
                  <a:ext cx="2808287" cy="247650"/>
                </a:xfrm>
                <a:prstGeom prst="arc">
                  <a:avLst>
                    <a:gd name="adj1" fmla="val 10868796"/>
                    <a:gd name="adj2" fmla="val 21501181"/>
                  </a:avLst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>
                    <a:solidFill>
                      <a:srgbClr val="000000"/>
                    </a:solidFill>
                  </a:endParaRPr>
                </a:p>
              </p:txBody>
            </p:sp>
            <p:cxnSp>
              <p:nvCxnSpPr>
                <p:cNvPr id="38" name="直接连接符 37">
                  <a:extLst>
                    <a:ext uri="{FF2B5EF4-FFF2-40B4-BE49-F238E27FC236}">
                      <a16:creationId xmlns:a16="http://schemas.microsoft.com/office/drawing/2014/main" id="{A8EC43D4-79D9-4ECB-8513-CBC09C5FBF34}"/>
                    </a:ext>
                  </a:extLst>
                </p:cNvPr>
                <p:cNvCxnSpPr/>
                <p:nvPr/>
              </p:nvCxnSpPr>
              <p:spPr>
                <a:xfrm>
                  <a:off x="6407329" y="2583543"/>
                  <a:ext cx="0" cy="2646817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4" name="矩形 33">
                <a:extLst>
                  <a:ext uri="{FF2B5EF4-FFF2-40B4-BE49-F238E27FC236}">
                    <a16:creationId xmlns:a16="http://schemas.microsoft.com/office/drawing/2014/main" id="{CF632F1E-6B9F-4EC2-8E25-641FB99FBDCC}"/>
                  </a:ext>
                </a:extLst>
              </p:cNvPr>
              <p:cNvSpPr/>
              <p:nvPr/>
            </p:nvSpPr>
            <p:spPr>
              <a:xfrm>
                <a:off x="4734546" y="4268726"/>
                <a:ext cx="787395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800" b="1" kern="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Volume effect</a:t>
                </a:r>
                <a:endParaRPr lang="zh-CN" altLang="en-US" sz="800" dirty="0">
                  <a:solidFill>
                    <a:srgbClr val="0000FF"/>
                  </a:solidFill>
                </a:endParaRPr>
              </a:p>
            </p:txBody>
          </p:sp>
        </p:grpSp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1EB651D7-3E28-4C85-B58D-1815821A841F}"/>
                </a:ext>
              </a:extLst>
            </p:cNvPr>
            <p:cNvGrpSpPr/>
            <p:nvPr/>
          </p:nvGrpSpPr>
          <p:grpSpPr>
            <a:xfrm>
              <a:off x="6804248" y="2933138"/>
              <a:ext cx="2135399" cy="726180"/>
              <a:chOff x="6804248" y="2933138"/>
              <a:chExt cx="2135399" cy="726180"/>
            </a:xfrm>
          </p:grpSpPr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9DB1F143-F6C3-4D22-84A5-11D4B5B49C90}"/>
                  </a:ext>
                </a:extLst>
              </p:cNvPr>
              <p:cNvSpPr/>
              <p:nvPr/>
            </p:nvSpPr>
            <p:spPr>
              <a:xfrm>
                <a:off x="7704348" y="3105320"/>
                <a:ext cx="1235299" cy="553998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10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IJHMT</a:t>
                </a:r>
                <a:r>
                  <a:rPr lang="zh-CN" altLang="en-US" sz="10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：</a:t>
                </a:r>
                <a:r>
                  <a:rPr lang="en-US" altLang="zh-CN" sz="1000" b="1" dirty="0">
                    <a:solidFill>
                      <a:srgbClr val="C00000"/>
                    </a:solidFill>
                    <a:latin typeface="Times New Roman" panose="02020603050405020304" pitchFamily="18" charset="0"/>
                  </a:rPr>
                  <a:t>3.458</a:t>
                </a:r>
              </a:p>
              <a:p>
                <a:pPr>
                  <a:defRPr/>
                </a:pPr>
                <a:r>
                  <a:rPr lang="en-US" altLang="zh-CN" sz="10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ETFS</a:t>
                </a:r>
                <a:r>
                  <a:rPr lang="zh-CN" altLang="en-US" sz="10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：</a:t>
                </a:r>
                <a:r>
                  <a:rPr lang="en-US" altLang="zh-CN" sz="1000" b="1" dirty="0">
                    <a:solidFill>
                      <a:srgbClr val="C00000"/>
                    </a:solidFill>
                    <a:latin typeface="Times New Roman" panose="02020603050405020304" pitchFamily="18" charset="0"/>
                  </a:rPr>
                  <a:t>2.830</a:t>
                </a:r>
              </a:p>
              <a:p>
                <a:pPr>
                  <a:defRPr/>
                </a:pPr>
                <a:r>
                  <a:rPr lang="en-US" altLang="zh-CN" sz="10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MST</a:t>
                </a:r>
                <a:r>
                  <a:rPr lang="zh-CN" altLang="en-US" sz="10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：</a:t>
                </a:r>
                <a:r>
                  <a:rPr lang="en-US" altLang="zh-CN" sz="1000" b="1" dirty="0">
                    <a:solidFill>
                      <a:srgbClr val="C00000"/>
                    </a:solidFill>
                    <a:latin typeface="Times New Roman" panose="02020603050405020304" pitchFamily="18" charset="0"/>
                  </a:rPr>
                  <a:t>1.118</a:t>
                </a:r>
                <a:endParaRPr lang="zh-CN" altLang="en-US" sz="1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C62892B1-9E98-47F9-9A49-2B083D61F59A}"/>
                  </a:ext>
                </a:extLst>
              </p:cNvPr>
              <p:cNvSpPr/>
              <p:nvPr/>
            </p:nvSpPr>
            <p:spPr>
              <a:xfrm>
                <a:off x="6804248" y="3119258"/>
                <a:ext cx="906771" cy="400110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10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JFM</a:t>
                </a:r>
                <a:r>
                  <a:rPr lang="zh-CN" altLang="en-US" sz="10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：</a:t>
                </a:r>
                <a:r>
                  <a:rPr lang="en-US" altLang="zh-CN" sz="1000" b="1" dirty="0">
                    <a:solidFill>
                      <a:srgbClr val="C00000"/>
                    </a:solidFill>
                    <a:latin typeface="Times New Roman" panose="02020603050405020304" pitchFamily="18" charset="0"/>
                  </a:rPr>
                  <a:t>2.893</a:t>
                </a:r>
              </a:p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1000" b="1" dirty="0">
                    <a:solidFill>
                      <a:srgbClr val="C00000"/>
                    </a:solidFill>
                    <a:latin typeface="Times New Roman" panose="02020603050405020304" pitchFamily="18" charset="0"/>
                  </a:rPr>
                  <a:t>POF:   2.279</a:t>
                </a:r>
                <a:endParaRPr lang="zh-CN" altLang="en-US" sz="1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2" name="TextBox 1">
                <a:extLst>
                  <a:ext uri="{FF2B5EF4-FFF2-40B4-BE49-F238E27FC236}">
                    <a16:creationId xmlns:a16="http://schemas.microsoft.com/office/drawing/2014/main" id="{BB2807B3-EAD6-424D-ADBA-3DFAD0FCC21B}"/>
                  </a:ext>
                </a:extLst>
              </p:cNvPr>
              <p:cNvSpPr txBox="1"/>
              <p:nvPr/>
            </p:nvSpPr>
            <p:spPr>
              <a:xfrm>
                <a:off x="6804248" y="2933138"/>
                <a:ext cx="2135399" cy="246221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00" dirty="0"/>
                  <a:t>Papers published</a:t>
                </a:r>
                <a:endParaRPr lang="zh-CN" altLang="en-US" sz="1000" dirty="0"/>
              </a:p>
            </p:txBody>
          </p:sp>
        </p:grpSp>
        <p:sp>
          <p:nvSpPr>
            <p:cNvPr id="29" name="TextBox 34">
              <a:extLst>
                <a:ext uri="{FF2B5EF4-FFF2-40B4-BE49-F238E27FC236}">
                  <a16:creationId xmlns:a16="http://schemas.microsoft.com/office/drawing/2014/main" id="{16252C58-8F62-400E-86AF-896374BA9EB8}"/>
                </a:ext>
              </a:extLst>
            </p:cNvPr>
            <p:cNvSpPr txBox="1"/>
            <p:nvPr/>
          </p:nvSpPr>
          <p:spPr>
            <a:xfrm>
              <a:off x="3288708" y="2186393"/>
              <a:ext cx="5831349" cy="621447"/>
            </a:xfrm>
            <a:prstGeom prst="rect">
              <a:avLst/>
            </a:prstGeom>
            <a:solidFill>
              <a:srgbClr val="CCCCFF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2000" dirty="0"/>
                <a:t>Surface wave of thermocapillary convection in An Open Annular Pool</a:t>
              </a: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B8A36D35-4AA6-4350-9067-0A616FFE8636}"/>
              </a:ext>
            </a:extLst>
          </p:cNvPr>
          <p:cNvGrpSpPr/>
          <p:nvPr/>
        </p:nvGrpSpPr>
        <p:grpSpPr>
          <a:xfrm>
            <a:off x="341471" y="4841790"/>
            <a:ext cx="5608245" cy="1440013"/>
            <a:chOff x="3204356" y="1367342"/>
            <a:chExt cx="5868143" cy="1096396"/>
          </a:xfrm>
        </p:grpSpPr>
        <p:sp>
          <p:nvSpPr>
            <p:cNvPr id="14" name="TextBox 5">
              <a:extLst>
                <a:ext uri="{FF2B5EF4-FFF2-40B4-BE49-F238E27FC236}">
                  <a16:creationId xmlns:a16="http://schemas.microsoft.com/office/drawing/2014/main" id="{1F8047C4-29FC-48FF-A527-BE9723FC875C}"/>
                </a:ext>
              </a:extLst>
            </p:cNvPr>
            <p:cNvSpPr txBox="1"/>
            <p:nvPr/>
          </p:nvSpPr>
          <p:spPr>
            <a:xfrm>
              <a:off x="3204356" y="1367342"/>
              <a:ext cx="5868143" cy="304635"/>
            </a:xfrm>
            <a:prstGeom prst="rect">
              <a:avLst/>
            </a:prstGeom>
            <a:solidFill>
              <a:srgbClr val="CCCCFF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2000" dirty="0"/>
                <a:t>Experimental study on particle motion behavior</a:t>
              </a:r>
              <a:endParaRPr lang="zh-CN" altLang="en-US" sz="2000" dirty="0"/>
            </a:p>
          </p:txBody>
        </p: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11AFECF-4E95-4C04-88FF-3A923D782E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b="81398"/>
            <a:stretch>
              <a:fillRect/>
            </a:stretch>
          </p:blipFill>
          <p:spPr>
            <a:xfrm>
              <a:off x="3419872" y="1786860"/>
              <a:ext cx="1874897" cy="66692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EB61CB75-FB88-4098-80F8-56B6D42977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069618" y="1741869"/>
              <a:ext cx="1642842" cy="72186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D529C7BB-1113-4FCA-9BE1-510561BD554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352" y="5403211"/>
            <a:ext cx="1418484" cy="865511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7C101C38-14D2-4322-9EDA-D5F82165EBA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" t="6579" r="4988" b="6412"/>
          <a:stretch>
            <a:fillRect/>
          </a:stretch>
        </p:blipFill>
        <p:spPr>
          <a:xfrm>
            <a:off x="6505882" y="2753436"/>
            <a:ext cx="2521774" cy="1559574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2DDCDAE8-1B76-44C0-935E-C9829E51990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1" t="6325" r="5131" b="6496"/>
          <a:stretch>
            <a:fillRect/>
          </a:stretch>
        </p:blipFill>
        <p:spPr>
          <a:xfrm>
            <a:off x="6516216" y="4660121"/>
            <a:ext cx="2521774" cy="1610891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" name="图片 48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300192" y="174204"/>
            <a:ext cx="826350" cy="649525"/>
          </a:xfrm>
          <a:prstGeom prst="rect">
            <a:avLst/>
          </a:prstGeom>
        </p:spPr>
      </p:pic>
      <p:sp>
        <p:nvSpPr>
          <p:cNvPr id="39" name="Rectangle 4">
            <a:extLst>
              <a:ext uri="{FF2B5EF4-FFF2-40B4-BE49-F238E27FC236}">
                <a16:creationId xmlns:a16="http://schemas.microsoft.com/office/drawing/2014/main" id="{01C83A58-86FB-954A-A345-DBC80F2D3B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5613" y="1477410"/>
            <a:ext cx="2862377" cy="110799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prstShdw prst="shdw12">
              <a:schemeClr val="bg2">
                <a:alpha val="50000"/>
              </a:schemeClr>
            </a:prstShdw>
          </a:effectLst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2200" b="1" dirty="0">
                <a:solidFill>
                  <a:schemeClr val="tx2"/>
                </a:solidFill>
              </a:rPr>
              <a:t>2016.4.6 launching </a:t>
            </a:r>
          </a:p>
          <a:p>
            <a:pPr algn="l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2200" b="1" dirty="0">
                <a:solidFill>
                  <a:schemeClr val="tx2"/>
                </a:solidFill>
              </a:rPr>
              <a:t>2016.4.18 return</a:t>
            </a:r>
          </a:p>
          <a:p>
            <a:pPr algn="l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2200" b="1" dirty="0">
                <a:solidFill>
                  <a:schemeClr val="tx2"/>
                </a:solidFill>
              </a:rPr>
              <a:t>2016.4.25 extension </a:t>
            </a:r>
            <a:endParaRPr lang="en-US" altLang="zh-CN" sz="2200" b="1" dirty="0">
              <a:solidFill>
                <a:schemeClr val="tx2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1612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4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QUESS </a:t>
            </a:r>
            <a:endParaRPr lang="zh-CN" altLang="en-US" dirty="0"/>
          </a:p>
        </p:txBody>
      </p:sp>
      <p:sp>
        <p:nvSpPr>
          <p:cNvPr id="1048645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F6D69D-0128-4342-9FBF-FC0CEEA0D70A}" type="slidenum">
              <a:rPr lang="zh-CN" altLang="en-US" smtClean="0"/>
              <a:t>14</a:t>
            </a:fld>
            <a:endParaRPr lang="en-US" dirty="0"/>
          </a:p>
        </p:txBody>
      </p:sp>
      <p:sp>
        <p:nvSpPr>
          <p:cNvPr id="1048646" name="矩形 4"/>
          <p:cNvSpPr/>
          <p:nvPr/>
        </p:nvSpPr>
        <p:spPr>
          <a:xfrm>
            <a:off x="290984" y="1360418"/>
            <a:ext cx="5721176" cy="5124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Wingdings" pitchFamily="2" charset="2"/>
              <a:buChar char="n"/>
            </a:pPr>
            <a:r>
              <a:rPr lang="en-US" altLang="zh-CN" sz="240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Satellite-to-ground quantum key distribution </a:t>
            </a:r>
            <a:r>
              <a:rPr lang="en-US" altLang="zh-CN" sz="24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was accomplished for the first time (Nature,2017)</a:t>
            </a:r>
          </a:p>
          <a:p>
            <a:pPr marL="342900" indent="-342900">
              <a:spcBef>
                <a:spcPts val="600"/>
              </a:spcBef>
              <a:buFont typeface="Wingdings" pitchFamily="2" charset="2"/>
              <a:buChar char="n"/>
            </a:pPr>
            <a:r>
              <a:rPr lang="en-US" altLang="zh-C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Ground-to-satellite quantum teleportation </a:t>
            </a:r>
            <a:r>
              <a:rPr lang="en-US" altLang="zh-CN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accomplished for the first time (Nature,2017)</a:t>
            </a:r>
          </a:p>
          <a:p>
            <a:pPr marL="342900" indent="-342900">
              <a:spcBef>
                <a:spcPts val="600"/>
              </a:spcBef>
              <a:buFont typeface="Wingdings" pitchFamily="2" charset="2"/>
              <a:buChar char="n"/>
            </a:pPr>
            <a:r>
              <a:rPr lang="en-US" altLang="zh-C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Satellite-ground and ground-satellite entanglement distribution </a:t>
            </a:r>
            <a:r>
              <a:rPr lang="en-US" altLang="zh-CN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 1200 kilometers was accomplished for the first time (Scince,2017)</a:t>
            </a:r>
          </a:p>
          <a:p>
            <a:pPr marL="342900" indent="-342900">
              <a:spcBef>
                <a:spcPts val="600"/>
              </a:spcBef>
              <a:buFont typeface="Wingdings" pitchFamily="2" charset="2"/>
              <a:buChar char="n"/>
            </a:pPr>
            <a:r>
              <a:rPr lang="en-US" altLang="zh-CN" sz="2400" dirty="0">
                <a:solidFill>
                  <a:srgbClr val="FF0000"/>
                </a:solidFill>
              </a:rPr>
              <a:t>Intercontinental quantum </a:t>
            </a:r>
            <a:r>
              <a:rPr lang="en-US" altLang="zh-C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distribution </a:t>
            </a:r>
            <a:r>
              <a:rPr lang="en-US" altLang="zh-CN" sz="2400" dirty="0">
                <a:solidFill>
                  <a:srgbClr val="002060"/>
                </a:solidFill>
              </a:rPr>
              <a:t>was accomplished between China and Austria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4619" y="505797"/>
            <a:ext cx="5271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Operated well in space for 2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yrs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+ since Aug 2016</a:t>
            </a:r>
          </a:p>
        </p:txBody>
      </p:sp>
      <p:pic>
        <p:nvPicPr>
          <p:cNvPr id="14" name="Picture 3"/>
          <p:cNvPicPr>
            <a:picLocks noChangeAspect="1"/>
          </p:cNvPicPr>
          <p:nvPr/>
        </p:nvPicPr>
        <p:blipFill>
          <a:blip r:embed="rId3"/>
          <a:srcRect l="8202" t="18504" r="7133" b="14243"/>
          <a:stretch>
            <a:fillRect/>
          </a:stretch>
        </p:blipFill>
        <p:spPr>
          <a:xfrm>
            <a:off x="6012160" y="5068620"/>
            <a:ext cx="2674640" cy="122836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309" y="129209"/>
            <a:ext cx="839413" cy="792087"/>
          </a:xfrm>
          <a:prstGeom prst="ellipse">
            <a:avLst/>
          </a:prstGeom>
        </p:spPr>
      </p:pic>
      <p:pic>
        <p:nvPicPr>
          <p:cNvPr id="12" name="Picture 3" descr="C:\Users\Administrator\Desktop\微信图片_20170604204857.jpg">
            <a:extLst>
              <a:ext uri="{FF2B5EF4-FFF2-40B4-BE49-F238E27FC236}">
                <a16:creationId xmlns:a16="http://schemas.microsoft.com/office/drawing/2014/main" id="{70D1F558-99AD-704D-9954-6815D7A7E2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5140" y="3604877"/>
            <a:ext cx="2824832" cy="1095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图片 2">
            <a:extLst>
              <a:ext uri="{FF2B5EF4-FFF2-40B4-BE49-F238E27FC236}">
                <a16:creationId xmlns:a16="http://schemas.microsoft.com/office/drawing/2014/main" id="{82771EB9-0C89-E94E-9A9D-5EC9A7E785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0232" y="1262814"/>
            <a:ext cx="2026568" cy="9936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图片 100">
            <a:extLst>
              <a:ext uri="{FF2B5EF4-FFF2-40B4-BE49-F238E27FC236}">
                <a16:creationId xmlns:a16="http://schemas.microsoft.com/office/drawing/2014/main" id="{9304F1F3-7D5D-A74B-9042-AA119BE320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3937" y="2420889"/>
            <a:ext cx="1922864" cy="1045356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F6D69D-0128-4342-9FBF-FC0CEEA0D70A}" type="slidenum">
              <a:rPr lang="zh-CN" altLang="en-US" smtClean="0"/>
              <a:t>15</a:t>
            </a:fld>
            <a:endParaRPr lang="en-US" dirty="0"/>
          </a:p>
        </p:txBody>
      </p:sp>
      <p:sp>
        <p:nvSpPr>
          <p:cNvPr id="5" name="矩形 4"/>
          <p:cNvSpPr/>
          <p:nvPr/>
        </p:nvSpPr>
        <p:spPr>
          <a:xfrm>
            <a:off x="667584" y="1341755"/>
            <a:ext cx="7820660" cy="3014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eaLnBrk="1" fontAlgn="auto" latinLnBrk="0" hangingPunct="1">
              <a:lnSpc>
                <a:spcPct val="100000"/>
              </a:lnSpc>
              <a:spcAft>
                <a:spcPts val="600"/>
              </a:spcAft>
              <a:buFont typeface="Wingdings" panose="05000000000000000000" charset="0"/>
              <a:buChar char="p"/>
            </a:pPr>
            <a:r>
              <a:rPr lang="en-US" altLang="zh-CN" sz="2000" dirty="0">
                <a:solidFill>
                  <a:srgbClr val="002060"/>
                </a:solidFill>
                <a:cs typeface="Arial" panose="020B0604020202020204" pitchFamily="34" charset="0"/>
              </a:rPr>
              <a:t>Space Quantum Key Distribution and Its Application：Satellite-relayed intercontinental QKD, High speed satellite-to-ground QKD, Miniaturization technique of space QKD ground station</a:t>
            </a:r>
          </a:p>
          <a:p>
            <a:pPr marL="342900" indent="-342900" algn="just" eaLnBrk="1" fontAlgn="auto" latinLnBrk="0" hangingPunct="1">
              <a:lnSpc>
                <a:spcPct val="100000"/>
              </a:lnSpc>
              <a:spcAft>
                <a:spcPts val="600"/>
              </a:spcAft>
              <a:buFont typeface="Wingdings" panose="05000000000000000000" charset="0"/>
              <a:buChar char="p"/>
            </a:pPr>
            <a:r>
              <a:rPr lang="en-US" altLang="zh-CN" sz="2000" dirty="0">
                <a:solidFill>
                  <a:srgbClr val="002060"/>
                </a:solidFill>
                <a:cs typeface="Arial" panose="020B0604020202020204" pitchFamily="34" charset="0"/>
              </a:rPr>
              <a:t>Quantum experiment based on quantum entanglement distribution: Entanglement-based QKD, Remote state preparation with the distributed entanglement</a:t>
            </a:r>
          </a:p>
          <a:p>
            <a:pPr marL="342900" indent="-342900" algn="just" eaLnBrk="1" fontAlgn="auto" latinLnBrk="0" hangingPunct="1">
              <a:lnSpc>
                <a:spcPct val="100000"/>
              </a:lnSpc>
              <a:spcAft>
                <a:spcPts val="600"/>
              </a:spcAft>
              <a:buFont typeface="Wingdings" panose="05000000000000000000" charset="0"/>
              <a:buChar char="p"/>
            </a:pPr>
            <a:r>
              <a:rPr lang="en-US" altLang="zh-CN" sz="2000" dirty="0">
                <a:solidFill>
                  <a:srgbClr val="002060"/>
                </a:solidFill>
                <a:cs typeface="Arial" panose="020B0604020202020204" pitchFamily="34" charset="0"/>
              </a:rPr>
              <a:t>Expanded application of space quantum communication：Secure time-frequency transmission, Testing a gravitationally induced quantum decoherence model</a:t>
            </a:r>
          </a:p>
        </p:txBody>
      </p:sp>
      <p:sp>
        <p:nvSpPr>
          <p:cNvPr id="12" name="标题 1"/>
          <p:cNvSpPr>
            <a:spLocks noGrp="1"/>
          </p:cNvSpPr>
          <p:nvPr/>
        </p:nvSpPr>
        <p:spPr>
          <a:xfrm>
            <a:off x="534035" y="79375"/>
            <a:ext cx="8229600" cy="841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r>
              <a:rPr lang="en-US" altLang="zh-CN" sz="3000" dirty="0"/>
              <a:t>2 more year extension of  QUESS</a:t>
            </a:r>
            <a:endParaRPr lang="zh-CN" altLang="en-US" sz="3000" dirty="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914" y="103933"/>
            <a:ext cx="839413" cy="792087"/>
          </a:xfrm>
          <a:prstGeom prst="ellipse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600437" y="4269745"/>
            <a:ext cx="7728268" cy="2208530"/>
            <a:chOff x="971" y="6282"/>
            <a:chExt cx="12171" cy="3478"/>
          </a:xfrm>
        </p:grpSpPr>
        <p:sp>
          <p:nvSpPr>
            <p:cNvPr id="71" name="椭圆 70"/>
            <p:cNvSpPr>
              <a:spLocks noChangeAspect="1"/>
            </p:cNvSpPr>
            <p:nvPr/>
          </p:nvSpPr>
          <p:spPr>
            <a:xfrm>
              <a:off x="9739" y="6282"/>
              <a:ext cx="3403" cy="3400"/>
            </a:xfrm>
            <a:prstGeom prst="ellipse">
              <a:avLst/>
            </a:prstGeom>
            <a:blipFill>
              <a:blip r:embed="rId3"/>
              <a:stretch>
                <a:fillRect/>
              </a:stretch>
            </a:blipFill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2" name="椭圆 71"/>
            <p:cNvSpPr>
              <a:spLocks noChangeAspect="1"/>
            </p:cNvSpPr>
            <p:nvPr/>
          </p:nvSpPr>
          <p:spPr>
            <a:xfrm>
              <a:off x="5498" y="6282"/>
              <a:ext cx="3403" cy="3403"/>
            </a:xfrm>
            <a:prstGeom prst="ellipse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pic>
          <p:nvPicPr>
            <p:cNvPr id="25617" name="图片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1" y="6282"/>
              <a:ext cx="3760" cy="3478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9" name="组合 8"/>
          <p:cNvGrpSpPr/>
          <p:nvPr/>
        </p:nvGrpSpPr>
        <p:grpSpPr>
          <a:xfrm>
            <a:off x="476885" y="793750"/>
            <a:ext cx="8286750" cy="641350"/>
            <a:chOff x="392" y="1646"/>
            <a:chExt cx="12684" cy="1010"/>
          </a:xfrm>
        </p:grpSpPr>
        <p:sp>
          <p:nvSpPr>
            <p:cNvPr id="10" name="标题 1"/>
            <p:cNvSpPr txBox="1"/>
            <p:nvPr/>
          </p:nvSpPr>
          <p:spPr>
            <a:xfrm>
              <a:off x="1324" y="1646"/>
              <a:ext cx="11752" cy="1010"/>
            </a:xfrm>
            <a:prstGeom prst="rect">
              <a:avLst/>
            </a:prstGeom>
            <a:noFill/>
            <a:effectLst/>
          </p:spPr>
          <p:txBody>
            <a:bodyPr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200" b="1" dirty="0">
                  <a:solidFill>
                    <a:srgbClr val="002060"/>
                  </a:solidFill>
                  <a:latin typeface="Arial" charset="0"/>
                  <a:ea typeface="宋体" charset="-122"/>
                  <a:cs typeface="Arial" panose="020B0604020202020204" pitchFamily="34" charset="0"/>
                </a:rPr>
                <a:t>Getting approved to be extended for another 2 yrs</a:t>
              </a:r>
              <a:r>
                <a:rPr lang="en-US" altLang="zh-CN" sz="2200" b="1" dirty="0">
                  <a:solidFill>
                    <a:srgbClr val="002060"/>
                  </a:solidFill>
                  <a:latin typeface="Arial" charset="0"/>
                  <a:ea typeface="宋体" charset="-122"/>
                  <a:cs typeface="Arial" panose="020B0604020202020204" pitchFamily="34" charset="0"/>
                </a:rPr>
                <a:t>:</a:t>
              </a:r>
              <a:endParaRPr lang="zh-CN" altLang="en-US" sz="2200" b="1" dirty="0">
                <a:solidFill>
                  <a:srgbClr val="002060"/>
                </a:solidFill>
                <a:latin typeface="Arial" charset="0"/>
                <a:ea typeface="宋体" charset="-122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392" y="1646"/>
              <a:ext cx="609" cy="593"/>
            </a:xfrm>
            <a:prstGeom prst="rect">
              <a:avLst/>
            </a:prstGeom>
            <a:noFill/>
            <a:ln w="254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715" y="1916"/>
              <a:ext cx="609" cy="593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72333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F6D69D-0128-4342-9FBF-FC0CEEA0D70A}" type="slidenum">
              <a:rPr lang="zh-CN" altLang="en-US" smtClean="0"/>
              <a:t>16</a:t>
            </a:fld>
            <a:endParaRPr lang="en-US" dirty="0"/>
          </a:p>
        </p:txBody>
      </p:sp>
      <p:sp>
        <p:nvSpPr>
          <p:cNvPr id="12" name="矩形 11"/>
          <p:cNvSpPr/>
          <p:nvPr/>
        </p:nvSpPr>
        <p:spPr>
          <a:xfrm>
            <a:off x="395536" y="867302"/>
            <a:ext cx="6408712" cy="3577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cs typeface="Arial" panose="020B0604020202020204" pitchFamily="34" charset="0"/>
              </a:rPr>
              <a:t>The 1st X-ray observatory of China!</a:t>
            </a:r>
          </a:p>
          <a:p>
            <a:pPr marL="457200" indent="-457200">
              <a:spcBef>
                <a:spcPts val="300"/>
              </a:spcBef>
              <a:buFont typeface="Wingdings" panose="05000000000000000000" charset="0"/>
              <a:buChar char="p"/>
            </a:pPr>
            <a:r>
              <a:rPr lang="en-US" altLang="zh-CN" sz="2000" b="1" dirty="0">
                <a:solidFill>
                  <a:srgbClr val="002060"/>
                </a:solidFill>
                <a:cs typeface="Arial" panose="020B0604020202020204" pitchFamily="34" charset="0"/>
              </a:rPr>
              <a:t>Sciences</a:t>
            </a:r>
            <a:r>
              <a:rPr lang="zh-CN" altLang="en-US" sz="2000" b="1" dirty="0">
                <a:solidFill>
                  <a:srgbClr val="002060"/>
                </a:solidFill>
                <a:cs typeface="Arial" panose="020B0604020202020204" pitchFamily="34" charset="0"/>
              </a:rPr>
              <a:t>：</a:t>
            </a:r>
            <a:r>
              <a:rPr lang="en-US" altLang="zh-CN" sz="2000" b="1" dirty="0">
                <a:solidFill>
                  <a:srgbClr val="002060"/>
                </a:solidFill>
                <a:cs typeface="Arial" panose="020B0604020202020204" pitchFamily="34" charset="0"/>
              </a:rPr>
              <a:t>BHs, NSs, XRBs, Pulsars, RBs…</a:t>
            </a:r>
          </a:p>
          <a:p>
            <a:pPr marL="457200" indent="-457200">
              <a:spcBef>
                <a:spcPts val="300"/>
              </a:spcBef>
              <a:buFont typeface="Wingdings" panose="05000000000000000000" charset="0"/>
              <a:buChar char="p"/>
            </a:pPr>
            <a:r>
              <a:rPr lang="en-US" altLang="zh-CN" sz="2000" b="1" dirty="0">
                <a:solidFill>
                  <a:srgbClr val="002060"/>
                </a:solidFill>
                <a:cs typeface="Arial" panose="020B0604020202020204" pitchFamily="34" charset="0"/>
              </a:rPr>
              <a:t>Observation modes</a:t>
            </a:r>
          </a:p>
          <a:p>
            <a:pPr marL="914400" lvl="1" indent="-457200" eaLnBrk="1" latinLnBrk="0" hangingPunct="1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002060"/>
                </a:solidFill>
                <a:cs typeface="Arial" panose="020B0604020202020204" pitchFamily="34" charset="0"/>
              </a:rPr>
              <a:t>Survey observation for new transients</a:t>
            </a:r>
          </a:p>
          <a:p>
            <a:pPr marL="914400" lvl="1" indent="-457200" eaLnBrk="1" latinLnBrk="0" hangingPunct="1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002060"/>
                </a:solidFill>
                <a:cs typeface="Arial" panose="020B0604020202020204" pitchFamily="34" charset="0"/>
              </a:rPr>
              <a:t>Pointed observation of known sources</a:t>
            </a:r>
          </a:p>
          <a:p>
            <a:pPr lvl="2" indent="-457200" eaLnBrk="1" latinLnBrk="0" hangingPunct="1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002060"/>
                </a:solidFill>
                <a:cs typeface="Arial" panose="020B0604020202020204" pitchFamily="34" charset="0"/>
              </a:rPr>
              <a:t>Gamma-ray monitoring (0.2-5 MeV)</a:t>
            </a:r>
          </a:p>
          <a:p>
            <a:pPr marL="457200" indent="-457200">
              <a:spcBef>
                <a:spcPts val="300"/>
              </a:spcBef>
              <a:buFont typeface="Wingdings" panose="05000000000000000000" charset="0"/>
              <a:buChar char="p"/>
            </a:pPr>
            <a:r>
              <a:rPr lang="en-US" altLang="zh-CN" sz="2000" b="1" dirty="0">
                <a:solidFill>
                  <a:srgbClr val="002060"/>
                </a:solidFill>
                <a:cs typeface="Arial" panose="020B0604020202020204" pitchFamily="34" charset="0"/>
              </a:rPr>
              <a:t>Features:</a:t>
            </a:r>
          </a:p>
          <a:p>
            <a:pPr marL="914400" lvl="1" indent="-45720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002060"/>
                </a:solidFill>
                <a:cs typeface="Arial" panose="020B0604020202020204" pitchFamily="34" charset="0"/>
              </a:rPr>
              <a:t>Large effective area</a:t>
            </a:r>
          </a:p>
          <a:p>
            <a:pPr marL="914400" lvl="1" indent="-45720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002060"/>
                </a:solidFill>
                <a:cs typeface="Arial" panose="020B0604020202020204" pitchFamily="34" charset="0"/>
              </a:rPr>
              <a:t>High timing resolution</a:t>
            </a:r>
          </a:p>
          <a:p>
            <a:pPr marL="914400" lvl="1" indent="-45720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002060"/>
                </a:solidFill>
                <a:cs typeface="Arial" panose="020B0604020202020204" pitchFamily="34" charset="0"/>
              </a:rPr>
              <a:t>Wide energy band (1 keV- 250 keV)</a:t>
            </a:r>
          </a:p>
        </p:txBody>
      </p:sp>
      <p:cxnSp>
        <p:nvCxnSpPr>
          <p:cNvPr id="5" name="直接连接符 4"/>
          <p:cNvCxnSpPr/>
          <p:nvPr/>
        </p:nvCxnSpPr>
        <p:spPr>
          <a:xfrm>
            <a:off x="786808" y="5945203"/>
            <a:ext cx="148855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814172"/>
            <a:ext cx="2571181" cy="1542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 descr="starjetwind6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4470400"/>
            <a:ext cx="3460115" cy="2011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Object 17"/>
          <p:cNvGraphicFramePr>
            <a:graphicFrameLocks noChangeAspect="1"/>
          </p:cNvGraphicFramePr>
          <p:nvPr/>
        </p:nvGraphicFramePr>
        <p:xfrm>
          <a:off x="4200104" y="4469765"/>
          <a:ext cx="1695679" cy="20116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6" r:id="rId5" imgW="3781425" imgH="4486275" progId="">
                  <p:embed/>
                </p:oleObj>
              </mc:Choice>
              <mc:Fallback>
                <p:oleObj r:id="rId5" imgW="3781425" imgH="4486275" progId="">
                  <p:embed/>
                  <p:pic>
                    <p:nvPicPr>
                      <p:cNvPr id="13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0104" y="4469765"/>
                        <a:ext cx="1695679" cy="20116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5" descr="http://att.kidblog.cn/xm/201411/27/1405779_1417073037EEMM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439" y="4469765"/>
            <a:ext cx="2822996" cy="201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2" name="标题 2"/>
          <p:cNvSpPr>
            <a:spLocks noGrp="1"/>
          </p:cNvSpPr>
          <p:nvPr>
            <p:ph type="title"/>
          </p:nvPr>
        </p:nvSpPr>
        <p:spPr>
          <a:xfrm>
            <a:off x="176843" y="188640"/>
            <a:ext cx="8712967" cy="571500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HXMT </a:t>
            </a:r>
            <a:endParaRPr lang="zh-CN" altLang="en-US" dirty="0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545" y="188595"/>
            <a:ext cx="1151255" cy="70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1325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标题 2"/>
          <p:cNvSpPr>
            <a:spLocks noGrp="1"/>
          </p:cNvSpPr>
          <p:nvPr>
            <p:ph type="title"/>
          </p:nvPr>
        </p:nvSpPr>
        <p:spPr>
          <a:xfrm>
            <a:off x="323528" y="188640"/>
            <a:ext cx="8712967" cy="571500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HXMT </a:t>
            </a:r>
            <a:endParaRPr lang="zh-CN" altLang="en-US" sz="3100" dirty="0"/>
          </a:p>
        </p:txBody>
      </p:sp>
      <p:pic>
        <p:nvPicPr>
          <p:cNvPr id="13" name="内容占位符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730" y="848345"/>
            <a:ext cx="2644186" cy="2731923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49" b="13429"/>
          <a:stretch/>
        </p:blipFill>
        <p:spPr bwMode="auto">
          <a:xfrm>
            <a:off x="3013256" y="875742"/>
            <a:ext cx="2638864" cy="288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2676615" y="3711791"/>
            <a:ext cx="3695585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X-ray binaries:</a:t>
            </a:r>
          </a:p>
          <a:p>
            <a:r>
              <a:rPr lang="en-US" altLang="zh-CN" sz="1600" b="1" dirty="0">
                <a:solidFill>
                  <a:srgbClr val="002060"/>
                </a:solidFill>
              </a:rPr>
              <a:t>(1) MAXI J1535-571: black hole system, QPO observed first time up to 100 keV.</a:t>
            </a:r>
          </a:p>
          <a:p>
            <a:r>
              <a:rPr lang="en-US" altLang="zh-CN" sz="1600" b="1" dirty="0">
                <a:solidFill>
                  <a:srgbClr val="002060"/>
                </a:solidFill>
              </a:rPr>
              <a:t>(2) 4U 1636-536: neutron star system, corona cooling revealed first time with single short type-I X-ray burst </a:t>
            </a:r>
          </a:p>
          <a:p>
            <a:r>
              <a:rPr lang="en-US" altLang="zh-CN" sz="1600" b="1" dirty="0">
                <a:solidFill>
                  <a:srgbClr val="002060"/>
                </a:solidFill>
              </a:rPr>
              <a:t>(3) Swift J0243.6+6124: neutron star spin evolution of the ultra-luminous X-ray source in the Milky Way</a:t>
            </a:r>
          </a:p>
          <a:p>
            <a:endParaRPr lang="en-US" altLang="zh-CN" sz="1600" b="1" dirty="0">
              <a:solidFill>
                <a:srgbClr val="002060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355976" y="1057117"/>
            <a:ext cx="11253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dirty="0"/>
              <a:t>4U 1636-536</a:t>
            </a:r>
            <a:endParaRPr lang="zh-CN" altLang="en-US" sz="1400" b="1" dirty="0"/>
          </a:p>
        </p:txBody>
      </p:sp>
      <p:sp>
        <p:nvSpPr>
          <p:cNvPr id="26" name="矩形 25"/>
          <p:cNvSpPr/>
          <p:nvPr/>
        </p:nvSpPr>
        <p:spPr>
          <a:xfrm>
            <a:off x="1475656" y="3140968"/>
            <a:ext cx="15376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dirty="0">
                <a:solidFill>
                  <a:srgbClr val="002060"/>
                </a:solidFill>
              </a:rPr>
              <a:t>MAXI J1535-571</a:t>
            </a:r>
            <a:endParaRPr lang="zh-CN" altLang="en-US" sz="1400" b="1" dirty="0">
              <a:solidFill>
                <a:srgbClr val="002060"/>
              </a:solidFill>
            </a:endParaRP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4" cstate="print"/>
          <a:srcRect l="11319" t="32004" r="11333" b="22658"/>
          <a:stretch>
            <a:fillRect/>
          </a:stretch>
        </p:blipFill>
        <p:spPr bwMode="auto">
          <a:xfrm>
            <a:off x="107505" y="3603406"/>
            <a:ext cx="2605116" cy="1337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图片 22" descr="屏幕快照 2019-02-28 下午1.26.0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869160"/>
            <a:ext cx="2461100" cy="1539915"/>
          </a:xfrm>
          <a:prstGeom prst="rect">
            <a:avLst/>
          </a:prstGeom>
        </p:spPr>
      </p:pic>
      <p:sp>
        <p:nvSpPr>
          <p:cNvPr id="29" name="矩形 28"/>
          <p:cNvSpPr/>
          <p:nvPr/>
        </p:nvSpPr>
        <p:spPr>
          <a:xfrm>
            <a:off x="467544" y="4941168"/>
            <a:ext cx="18101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dirty="0">
                <a:solidFill>
                  <a:srgbClr val="002060"/>
                </a:solidFill>
              </a:rPr>
              <a:t>Swift J0243.6+6124</a:t>
            </a:r>
            <a:endParaRPr lang="zh-CN" altLang="en-US" sz="1400" b="1" dirty="0">
              <a:solidFill>
                <a:srgbClr val="002060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755" y="785041"/>
            <a:ext cx="3147776" cy="2016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矩形 14"/>
          <p:cNvSpPr/>
          <p:nvPr/>
        </p:nvSpPr>
        <p:spPr>
          <a:xfrm>
            <a:off x="6012159" y="2710081"/>
            <a:ext cx="302433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002060"/>
                </a:solidFill>
              </a:rPr>
              <a:t>Total observation map of Insight-HXMT: X-ray binaries ~11 </a:t>
            </a:r>
            <a:r>
              <a:rPr lang="en-US" altLang="zh-CN" sz="1400" b="1" dirty="0" err="1">
                <a:solidFill>
                  <a:srgbClr val="002060"/>
                </a:solidFill>
              </a:rPr>
              <a:t>Ms</a:t>
            </a:r>
            <a:r>
              <a:rPr lang="en-US" altLang="zh-CN" sz="1400" b="1" dirty="0">
                <a:solidFill>
                  <a:srgbClr val="002060"/>
                </a:solidFill>
              </a:rPr>
              <a:t>, Scan Survey ~5 Ms.</a:t>
            </a:r>
            <a:endParaRPr lang="zh-CN" altLang="en-US" sz="1400" b="1" dirty="0">
              <a:solidFill>
                <a:srgbClr val="002060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6724268" y="5269785"/>
            <a:ext cx="237626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002060"/>
                </a:solidFill>
              </a:rPr>
              <a:t>77 gamma-ray bursts detected in 2018; 8 first reported by Insight-HXMT</a:t>
            </a:r>
            <a:endParaRPr lang="zh-CN" altLang="en-US" sz="1400" b="1" dirty="0">
              <a:solidFill>
                <a:srgbClr val="002060"/>
              </a:solidFill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7"/>
          <a:srcRect l="2986" r="3374"/>
          <a:stretch/>
        </p:blipFill>
        <p:spPr>
          <a:xfrm>
            <a:off x="5912543" y="3448745"/>
            <a:ext cx="3096344" cy="1728192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7740352" y="4050363"/>
            <a:ext cx="12199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dirty="0">
                <a:solidFill>
                  <a:srgbClr val="002060"/>
                </a:solidFill>
              </a:rPr>
              <a:t>GRB 181211</a:t>
            </a:r>
            <a:endParaRPr lang="zh-CN" altLang="en-US" sz="1400" b="1" dirty="0">
              <a:solidFill>
                <a:srgbClr val="002060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6034274-3554-4C10-B209-8AAE521B4C9C}"/>
              </a:ext>
            </a:extLst>
          </p:cNvPr>
          <p:cNvSpPr txBox="1"/>
          <p:nvPr/>
        </p:nvSpPr>
        <p:spPr>
          <a:xfrm>
            <a:off x="353670" y="959338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206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(1)</a:t>
            </a:r>
            <a:endParaRPr lang="zh-CN" altLang="en-US" dirty="0">
              <a:solidFill>
                <a:srgbClr val="002060"/>
              </a:solidFill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8BFDD235-F7E3-4697-B531-34670E849387}"/>
              </a:ext>
            </a:extLst>
          </p:cNvPr>
          <p:cNvSpPr txBox="1"/>
          <p:nvPr/>
        </p:nvSpPr>
        <p:spPr>
          <a:xfrm>
            <a:off x="3409170" y="980728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206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(2)</a:t>
            </a:r>
            <a:endParaRPr lang="zh-CN" altLang="en-US" dirty="0">
              <a:solidFill>
                <a:srgbClr val="002060"/>
              </a:solidFill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6EDC3183-F1FB-4F79-ACF6-75E396668FFE}"/>
              </a:ext>
            </a:extLst>
          </p:cNvPr>
          <p:cNvSpPr txBox="1"/>
          <p:nvPr/>
        </p:nvSpPr>
        <p:spPr>
          <a:xfrm>
            <a:off x="528850" y="5363924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206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(3)</a:t>
            </a:r>
            <a:endParaRPr lang="zh-CN" altLang="en-US" dirty="0">
              <a:solidFill>
                <a:srgbClr val="002060"/>
              </a:solidFill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763" y="125140"/>
            <a:ext cx="1371815" cy="83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0250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6" name="Picture 2" descr="https://timgsa.baidu.com/timg?image&amp;quality=80&amp;size=b9999_10000&amp;sec=1526547129841&amp;di=58dfd04d62b1f49f67307e9cf5c1c8d6&amp;imgtype=0&amp;src=http%3A%2F%2Fpic.90sjimg.com%2Fback_pic%2Fqk%2Fback_origin_pic%2F00%2F02%2F20%2F049818eee588bc683fc341d36e6165ba.jpg"/>
          <p:cNvPicPr>
            <a:picLocks noChangeAspect="1" noChangeArrowheads="1"/>
          </p:cNvPicPr>
          <p:nvPr/>
        </p:nvPicPr>
        <p:blipFill rotWithShape="1">
          <a:blip r:embed="rId3"/>
          <a:srcRect t="39213"/>
          <a:stretch>
            <a:fillRect/>
          </a:stretch>
        </p:blipFill>
        <p:spPr bwMode="auto">
          <a:xfrm>
            <a:off x="-10624" y="4252501"/>
            <a:ext cx="9154623" cy="2605499"/>
          </a:xfrm>
          <a:prstGeom prst="rect">
            <a:avLst/>
          </a:prstGeom>
          <a:noFill/>
        </p:spPr>
      </p:pic>
      <p:sp>
        <p:nvSpPr>
          <p:cNvPr id="1048591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F6D69D-0128-4342-9FBF-FC0CEEA0D70A}" type="slidenum">
              <a:rPr lang="zh-CN" altLang="en-US" smtClean="0"/>
              <a:t>18</a:t>
            </a:fld>
            <a:endParaRPr lang="en-US" dirty="0"/>
          </a:p>
        </p:txBody>
      </p:sp>
      <p:sp>
        <p:nvSpPr>
          <p:cNvPr id="1048592" name="文本框 2"/>
          <p:cNvSpPr txBox="1"/>
          <p:nvPr/>
        </p:nvSpPr>
        <p:spPr>
          <a:xfrm>
            <a:off x="2262431" y="404664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002060"/>
                </a:solidFill>
              </a:rPr>
              <a:t>Table of Contents</a:t>
            </a:r>
            <a:endParaRPr lang="zh-CN" altLang="en-US" sz="3600" b="1" dirty="0">
              <a:solidFill>
                <a:srgbClr val="002060"/>
              </a:solidFill>
            </a:endParaRPr>
          </a:p>
        </p:txBody>
      </p:sp>
      <p:sp>
        <p:nvSpPr>
          <p:cNvPr id="1048593" name="文本框 3"/>
          <p:cNvSpPr txBox="1"/>
          <p:nvPr/>
        </p:nvSpPr>
        <p:spPr>
          <a:xfrm>
            <a:off x="179512" y="1342905"/>
            <a:ext cx="878711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p"/>
            </a:pPr>
            <a:r>
              <a:rPr lang="en-US" altLang="zh-CN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Structure of Chinese Space Program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p"/>
            </a:pPr>
            <a:r>
              <a:rPr lang="en-US" altLang="zh-CN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Strategic Priority Program on Space Science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p"/>
            </a:pPr>
            <a:r>
              <a:rPr lang="en-US" altLang="zh-CN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Highlights of Science Missions 2011-2017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p"/>
            </a:pPr>
            <a:r>
              <a:rPr lang="en-US" altLang="zh-CN" sz="2800" dirty="0">
                <a:solidFill>
                  <a:srgbClr val="002060"/>
                </a:solidFill>
              </a:rPr>
              <a:t>Strategic Priority Program on Space Science (2018-2022)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p"/>
            </a:pPr>
            <a:r>
              <a:rPr lang="en-US" altLang="zh-CN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Summary</a:t>
            </a:r>
          </a:p>
        </p:txBody>
      </p:sp>
      <p:pic>
        <p:nvPicPr>
          <p:cNvPr id="2097157" name="图片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28383" y="404664"/>
            <a:ext cx="938241" cy="93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0384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0" name="灯片编号占位符 1"/>
          <p:cNvSpPr>
            <a:spLocks noGrp="1"/>
          </p:cNvSpPr>
          <p:nvPr>
            <p:ph type="sldNum" sz="quarter" idx="4"/>
          </p:nvPr>
        </p:nvSpPr>
        <p:spPr>
          <a:xfrm>
            <a:off x="7002652" y="6448251"/>
            <a:ext cx="2133600" cy="365125"/>
          </a:xfrm>
        </p:spPr>
        <p:txBody>
          <a:bodyPr/>
          <a:lstStyle/>
          <a:p>
            <a:fld id="{93F6D69D-0128-4342-9FBF-FC0CEEA0D70A}" type="slidenum">
              <a:rPr lang="zh-CN" altLang="en-US" smtClean="0"/>
              <a:t>19</a:t>
            </a:fld>
            <a:endParaRPr lang="en-US" dirty="0"/>
          </a:p>
        </p:txBody>
      </p:sp>
      <p:sp>
        <p:nvSpPr>
          <p:cNvPr id="1048671" name="TextBox 5"/>
          <p:cNvSpPr txBox="1"/>
          <p:nvPr/>
        </p:nvSpPr>
        <p:spPr>
          <a:xfrm>
            <a:off x="2088266" y="609329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ASO-S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048672" name="TextBox 6"/>
          <p:cNvSpPr txBox="1"/>
          <p:nvPr/>
        </p:nvSpPr>
        <p:spPr>
          <a:xfrm>
            <a:off x="1652715" y="3294998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EP  </a:t>
            </a:r>
          </a:p>
          <a:p>
            <a:r>
              <a:rPr lang="en-US" altLang="zh-CN" b="1" dirty="0">
                <a:solidFill>
                  <a:srgbClr val="FF0000"/>
                </a:solidFill>
              </a:rPr>
              <a:t>GECAM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048673" name="TextBox 7"/>
          <p:cNvSpPr txBox="1"/>
          <p:nvPr/>
        </p:nvSpPr>
        <p:spPr>
          <a:xfrm>
            <a:off x="8207896" y="615601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SMILE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grpSp>
        <p:nvGrpSpPr>
          <p:cNvPr id="89" name="Group 33"/>
          <p:cNvGrpSpPr/>
          <p:nvPr/>
        </p:nvGrpSpPr>
        <p:grpSpPr bwMode="auto">
          <a:xfrm>
            <a:off x="381000" y="1890701"/>
            <a:ext cx="8078788" cy="1465262"/>
            <a:chOff x="476" y="1026"/>
            <a:chExt cx="4672" cy="748"/>
          </a:xfrm>
        </p:grpSpPr>
        <p:sp>
          <p:nvSpPr>
            <p:cNvPr id="1048674" name="Text Box 25"/>
            <p:cNvSpPr txBox="1">
              <a:spLocks noChangeArrowheads="1"/>
            </p:cNvSpPr>
            <p:nvPr/>
          </p:nvSpPr>
          <p:spPr bwMode="gray">
            <a:xfrm>
              <a:off x="976" y="1396"/>
              <a:ext cx="379" cy="18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0" hangingPunct="0"/>
              <a:r>
                <a:rPr lang="en-US" altLang="zh-CN" b="1">
                  <a:solidFill>
                    <a:srgbClr val="FFFFFF"/>
                  </a:solidFill>
                </a:rPr>
                <a:t>Title</a:t>
              </a:r>
            </a:p>
          </p:txBody>
        </p:sp>
        <p:sp>
          <p:nvSpPr>
            <p:cNvPr id="1048675" name="Rectangle 12"/>
            <p:cNvSpPr>
              <a:spLocks noChangeArrowheads="1"/>
            </p:cNvSpPr>
            <p:nvPr/>
          </p:nvSpPr>
          <p:spPr bwMode="gray">
            <a:xfrm rot="3419336">
              <a:off x="639" y="863"/>
              <a:ext cx="748" cy="1073"/>
            </a:xfrm>
            <a:prstGeom prst="rect">
              <a:avLst/>
            </a:prstGeom>
            <a:solidFill>
              <a:srgbClr val="5491D4"/>
            </a:solidFill>
            <a:ln w="9525">
              <a:miter lim="800000"/>
              <a:headEnd/>
              <a:tailEnd/>
            </a:ln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5491D4"/>
              </a:extrusionClr>
            </a:sp3d>
          </p:spPr>
          <p:txBody>
            <a:bodyPr rot="10800000" vert="eaVert" wrap="none" anchor="ctr">
              <a:flatTx/>
            </a:bodyPr>
            <a:lstStyle>
              <a:lvl1pPr algn="l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>
                <a:spcBef>
                  <a:spcPct val="50000"/>
                </a:spcBef>
              </a:pPr>
              <a:endParaRPr lang="zh-CN" altLang="zh-CN">
                <a:solidFill>
                  <a:srgbClr val="F3F319"/>
                </a:solidFill>
              </a:endParaRPr>
            </a:p>
          </p:txBody>
        </p:sp>
        <p:grpSp>
          <p:nvGrpSpPr>
            <p:cNvPr id="90" name="Group 13"/>
            <p:cNvGrpSpPr/>
            <p:nvPr/>
          </p:nvGrpSpPr>
          <p:grpSpPr bwMode="auto">
            <a:xfrm>
              <a:off x="1549" y="1187"/>
              <a:ext cx="995" cy="106"/>
              <a:chOff x="2003" y="3439"/>
              <a:chExt cx="468" cy="244"/>
            </a:xfrm>
          </p:grpSpPr>
          <p:sp>
            <p:nvSpPr>
              <p:cNvPr id="1048676" name="Oval 14"/>
              <p:cNvSpPr>
                <a:spLocks noChangeArrowheads="1"/>
              </p:cNvSpPr>
              <p:nvPr/>
            </p:nvSpPr>
            <p:spPr bwMode="gray">
              <a:xfrm>
                <a:off x="2003" y="3439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</p:spPr>
            <p:txBody>
              <a:bodyPr wrap="none" anchor="ctr"/>
              <a:lstStyle>
                <a:lvl1pPr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742950" indent="-285750"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 marL="1143000" indent="-228600"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 marL="1600200" indent="-228600"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 marL="2057400" indent="-228600"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zh-CN" altLang="zh-CN">
                  <a:solidFill>
                    <a:srgbClr val="F3F319"/>
                  </a:solidFill>
                </a:endParaRPr>
              </a:p>
            </p:txBody>
          </p:sp>
          <p:sp>
            <p:nvSpPr>
              <p:cNvPr id="1048677" name="Rectangle 15"/>
              <p:cNvSpPr>
                <a:spLocks noChangeArrowheads="1"/>
              </p:cNvSpPr>
              <p:nvPr/>
            </p:nvSpPr>
            <p:spPr bwMode="gray">
              <a:xfrm>
                <a:off x="2048" y="3441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</p:spPr>
            <p:txBody>
              <a:bodyPr wrap="none" anchor="ctr"/>
              <a:lstStyle>
                <a:lvl1pPr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742950" indent="-285750"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 marL="1143000" indent="-228600"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 marL="1600200" indent="-228600"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 marL="2057400" indent="-228600"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zh-CN" altLang="zh-CN">
                  <a:solidFill>
                    <a:srgbClr val="F3F319"/>
                  </a:solidFill>
                </a:endParaRPr>
              </a:p>
            </p:txBody>
          </p:sp>
          <p:sp>
            <p:nvSpPr>
              <p:cNvPr id="1048678" name="Oval 16"/>
              <p:cNvSpPr>
                <a:spLocks noChangeArrowheads="1"/>
              </p:cNvSpPr>
              <p:nvPr/>
            </p:nvSpPr>
            <p:spPr bwMode="gray">
              <a:xfrm>
                <a:off x="2400" y="3443"/>
                <a:ext cx="71" cy="231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spcBef>
                    <a:spcPct val="50000"/>
                  </a:spcBef>
                </a:pPr>
                <a:endParaRPr lang="zh-CN" altLang="en-US">
                  <a:solidFill>
                    <a:srgbClr val="F3F319"/>
                  </a:solidFill>
                  <a:latin typeface="Arial" pitchFamily="34" charset="0"/>
                  <a:ea typeface="宋体" pitchFamily="2" charset="-122"/>
                </a:endParaRPr>
              </a:p>
            </p:txBody>
          </p:sp>
          <p:sp>
            <p:nvSpPr>
              <p:cNvPr id="1048679" name="Oval 17"/>
              <p:cNvSpPr>
                <a:spLocks noChangeArrowheads="1"/>
              </p:cNvSpPr>
              <p:nvPr/>
            </p:nvSpPr>
            <p:spPr bwMode="gray">
              <a:xfrm>
                <a:off x="2438" y="3520"/>
                <a:ext cx="20" cy="67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spcBef>
                    <a:spcPct val="50000"/>
                  </a:spcBef>
                </a:pPr>
                <a:endParaRPr lang="zh-CN" altLang="en-US">
                  <a:solidFill>
                    <a:srgbClr val="F3F319"/>
                  </a:solidFill>
                  <a:latin typeface="Arial" pitchFamily="34" charset="0"/>
                  <a:ea typeface="宋体" pitchFamily="2" charset="-122"/>
                </a:endParaRPr>
              </a:p>
            </p:txBody>
          </p:sp>
        </p:grpSp>
        <p:sp>
          <p:nvSpPr>
            <p:cNvPr id="1048680" name="Rectangle 18"/>
            <p:cNvSpPr>
              <a:spLocks noChangeArrowheads="1"/>
            </p:cNvSpPr>
            <p:nvPr/>
          </p:nvSpPr>
          <p:spPr bwMode="gray">
            <a:xfrm rot="3419336">
              <a:off x="2401" y="863"/>
              <a:ext cx="748" cy="1073"/>
            </a:xfrm>
            <a:prstGeom prst="rect">
              <a:avLst/>
            </a:prstGeom>
            <a:solidFill>
              <a:srgbClr val="99CC00"/>
            </a:solidFill>
            <a:ln w="9525">
              <a:miter lim="800000"/>
              <a:headEnd/>
              <a:tailEnd/>
            </a:ln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</p:spPr>
          <p:txBody>
            <a:bodyPr rot="10800000" vert="eaVert" wrap="none" anchor="ctr">
              <a:flatTx/>
            </a:bodyPr>
            <a:lstStyle>
              <a:lvl1pPr algn="l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>
                <a:spcBef>
                  <a:spcPct val="50000"/>
                </a:spcBef>
              </a:pPr>
              <a:endParaRPr lang="zh-CN" altLang="zh-CN">
                <a:solidFill>
                  <a:srgbClr val="F3F319"/>
                </a:solidFill>
              </a:endParaRPr>
            </a:p>
          </p:txBody>
        </p:sp>
        <p:grpSp>
          <p:nvGrpSpPr>
            <p:cNvPr id="91" name="Group 19"/>
            <p:cNvGrpSpPr/>
            <p:nvPr/>
          </p:nvGrpSpPr>
          <p:grpSpPr bwMode="auto">
            <a:xfrm>
              <a:off x="3386" y="1187"/>
              <a:ext cx="1302" cy="106"/>
              <a:chOff x="2003" y="3439"/>
              <a:chExt cx="468" cy="244"/>
            </a:xfrm>
          </p:grpSpPr>
          <p:sp>
            <p:nvSpPr>
              <p:cNvPr id="1048681" name="Oval 20"/>
              <p:cNvSpPr>
                <a:spLocks noChangeArrowheads="1"/>
              </p:cNvSpPr>
              <p:nvPr/>
            </p:nvSpPr>
            <p:spPr bwMode="gray">
              <a:xfrm>
                <a:off x="2003" y="3439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</p:spPr>
            <p:txBody>
              <a:bodyPr wrap="none" anchor="ctr"/>
              <a:lstStyle>
                <a:lvl1pPr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742950" indent="-285750"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 marL="1143000" indent="-228600"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 marL="1600200" indent="-228600"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 marL="2057400" indent="-228600"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zh-CN" altLang="zh-CN">
                  <a:solidFill>
                    <a:srgbClr val="F3F319"/>
                  </a:solidFill>
                </a:endParaRPr>
              </a:p>
            </p:txBody>
          </p:sp>
          <p:sp>
            <p:nvSpPr>
              <p:cNvPr id="1048682" name="Rectangle 21"/>
              <p:cNvSpPr>
                <a:spLocks noChangeArrowheads="1"/>
              </p:cNvSpPr>
              <p:nvPr/>
            </p:nvSpPr>
            <p:spPr bwMode="gray">
              <a:xfrm>
                <a:off x="2048" y="3441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</p:spPr>
            <p:txBody>
              <a:bodyPr wrap="none" anchor="ctr"/>
              <a:lstStyle>
                <a:lvl1pPr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742950" indent="-285750"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 marL="1143000" indent="-228600"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 marL="1600200" indent="-228600"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 marL="2057400" indent="-228600"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zh-CN" altLang="zh-CN">
                  <a:solidFill>
                    <a:srgbClr val="F3F319"/>
                  </a:solidFill>
                </a:endParaRPr>
              </a:p>
            </p:txBody>
          </p:sp>
          <p:sp>
            <p:nvSpPr>
              <p:cNvPr id="1048683" name="Oval 22"/>
              <p:cNvSpPr>
                <a:spLocks noChangeArrowheads="1"/>
              </p:cNvSpPr>
              <p:nvPr/>
            </p:nvSpPr>
            <p:spPr bwMode="gray">
              <a:xfrm>
                <a:off x="2400" y="3443"/>
                <a:ext cx="71" cy="231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spcBef>
                    <a:spcPct val="50000"/>
                  </a:spcBef>
                </a:pPr>
                <a:endParaRPr lang="zh-CN" altLang="en-US">
                  <a:solidFill>
                    <a:srgbClr val="F3F319"/>
                  </a:solidFill>
                  <a:latin typeface="Arial" pitchFamily="34" charset="0"/>
                  <a:ea typeface="宋体" pitchFamily="2" charset="-122"/>
                </a:endParaRPr>
              </a:p>
            </p:txBody>
          </p:sp>
          <p:sp>
            <p:nvSpPr>
              <p:cNvPr id="1048684" name="Oval 23"/>
              <p:cNvSpPr>
                <a:spLocks noChangeArrowheads="1"/>
              </p:cNvSpPr>
              <p:nvPr/>
            </p:nvSpPr>
            <p:spPr bwMode="gray">
              <a:xfrm>
                <a:off x="2438" y="3520"/>
                <a:ext cx="20" cy="67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spcBef>
                    <a:spcPct val="50000"/>
                  </a:spcBef>
                </a:pPr>
                <a:endParaRPr lang="zh-CN" altLang="en-US">
                  <a:solidFill>
                    <a:srgbClr val="F3F319"/>
                  </a:solidFill>
                  <a:latin typeface="Arial" pitchFamily="34" charset="0"/>
                  <a:ea typeface="宋体" pitchFamily="2" charset="-122"/>
                </a:endParaRPr>
              </a:p>
            </p:txBody>
          </p:sp>
        </p:grpSp>
        <p:sp>
          <p:nvSpPr>
            <p:cNvPr id="1048685" name="Rectangle 24"/>
            <p:cNvSpPr>
              <a:spLocks noChangeArrowheads="1"/>
            </p:cNvSpPr>
            <p:nvPr/>
          </p:nvSpPr>
          <p:spPr bwMode="gray">
            <a:xfrm rot="3419336">
              <a:off x="4238" y="864"/>
              <a:ext cx="748" cy="1072"/>
            </a:xfrm>
            <a:prstGeom prst="rect">
              <a:avLst/>
            </a:prstGeom>
            <a:gradFill rotWithShape="1">
              <a:gsLst>
                <a:gs pos="0">
                  <a:srgbClr val="009999"/>
                </a:gs>
                <a:gs pos="100000">
                  <a:srgbClr val="004747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009999"/>
              </a:extrusionClr>
            </a:sp3d>
          </p:spPr>
          <p:txBody>
            <a:bodyPr rot="10800000" vert="eaVert" wrap="none" anchor="ctr">
              <a:flatTx/>
            </a:bodyPr>
            <a:lstStyle>
              <a:lvl1pPr algn="l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>
                <a:spcBef>
                  <a:spcPct val="50000"/>
                </a:spcBef>
              </a:pPr>
              <a:endParaRPr lang="zh-CN" altLang="zh-CN">
                <a:solidFill>
                  <a:srgbClr val="F3F319"/>
                </a:solidFill>
              </a:endParaRPr>
            </a:p>
          </p:txBody>
        </p:sp>
      </p:grpSp>
      <p:sp>
        <p:nvSpPr>
          <p:cNvPr id="1048686" name="Text Box 26"/>
          <p:cNvSpPr txBox="1">
            <a:spLocks noChangeArrowheads="1"/>
          </p:cNvSpPr>
          <p:nvPr/>
        </p:nvSpPr>
        <p:spPr bwMode="gray">
          <a:xfrm>
            <a:off x="639217" y="2204665"/>
            <a:ext cx="2060575" cy="57626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0" hangingPunct="0"/>
            <a:r>
              <a:rPr lang="en-US" altLang="zh-CN" sz="1500" b="1" dirty="0">
                <a:solidFill>
                  <a:schemeClr val="bg1"/>
                </a:solidFill>
                <a:ea typeface="幼圆" pitchFamily="49" charset="-122"/>
              </a:rPr>
              <a:t>How did the universe originate and how does it evolve</a:t>
            </a:r>
            <a:r>
              <a:rPr lang="zh-CN" altLang="en-US" sz="1500" b="1" dirty="0">
                <a:solidFill>
                  <a:schemeClr val="bg1"/>
                </a:solidFill>
                <a:ea typeface="幼圆" pitchFamily="49" charset="-122"/>
              </a:rPr>
              <a:t>？  </a:t>
            </a:r>
          </a:p>
        </p:txBody>
      </p:sp>
      <p:sp>
        <p:nvSpPr>
          <p:cNvPr id="1048687" name="Text Box 27"/>
          <p:cNvSpPr txBox="1">
            <a:spLocks noChangeArrowheads="1"/>
          </p:cNvSpPr>
          <p:nvPr/>
        </p:nvSpPr>
        <p:spPr bwMode="gray">
          <a:xfrm>
            <a:off x="3779316" y="2060848"/>
            <a:ext cx="1728788" cy="107721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0" hangingPunct="0"/>
            <a:r>
              <a:rPr lang="en-US" altLang="zh-CN" sz="1600" b="1" dirty="0">
                <a:solidFill>
                  <a:schemeClr val="bg1"/>
                </a:solidFill>
                <a:ea typeface="幼圆" pitchFamily="49" charset="-122"/>
              </a:rPr>
              <a:t>How did  life originate and how does it evolve</a:t>
            </a:r>
            <a:r>
              <a:rPr lang="zh-CN" altLang="en-US" sz="1600" b="1" dirty="0">
                <a:solidFill>
                  <a:schemeClr val="bg1"/>
                </a:solidFill>
                <a:ea typeface="幼圆" pitchFamily="49" charset="-122"/>
              </a:rPr>
              <a:t>？</a:t>
            </a:r>
          </a:p>
        </p:txBody>
      </p:sp>
      <p:sp>
        <p:nvSpPr>
          <p:cNvPr id="1048688" name="Text Box 28"/>
          <p:cNvSpPr txBox="1">
            <a:spLocks noChangeArrowheads="1"/>
          </p:cNvSpPr>
          <p:nvPr/>
        </p:nvSpPr>
        <p:spPr bwMode="gray">
          <a:xfrm>
            <a:off x="7037403" y="1947078"/>
            <a:ext cx="1655762" cy="138499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0" hangingPunct="0"/>
            <a:r>
              <a:rPr lang="en-US" altLang="zh-CN" sz="1400" b="1" dirty="0">
                <a:solidFill>
                  <a:schemeClr val="bg1"/>
                </a:solidFill>
                <a:ea typeface="幼圆" pitchFamily="49" charset="-122"/>
              </a:rPr>
              <a:t>What are the law of matter motion and the law of life activity in space environment?</a:t>
            </a:r>
          </a:p>
        </p:txBody>
      </p:sp>
      <p:grpSp>
        <p:nvGrpSpPr>
          <p:cNvPr id="92" name="Group 40"/>
          <p:cNvGrpSpPr/>
          <p:nvPr/>
        </p:nvGrpSpPr>
        <p:grpSpPr bwMode="auto">
          <a:xfrm>
            <a:off x="381000" y="4623112"/>
            <a:ext cx="8153400" cy="1828800"/>
            <a:chOff x="204" y="1524"/>
            <a:chExt cx="3765" cy="817"/>
          </a:xfrm>
        </p:grpSpPr>
        <p:sp>
          <p:nvSpPr>
            <p:cNvPr id="1048689" name="Rectangle 5"/>
            <p:cNvSpPr>
              <a:spLocks noChangeArrowheads="1"/>
            </p:cNvSpPr>
            <p:nvPr/>
          </p:nvSpPr>
          <p:spPr bwMode="gray">
            <a:xfrm rot="3419336">
              <a:off x="252" y="1530"/>
              <a:ext cx="763" cy="859"/>
            </a:xfrm>
            <a:prstGeom prst="rect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FFCF9E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9933"/>
              </a:extrusionClr>
            </a:sp3d>
          </p:spPr>
          <p:txBody>
            <a:bodyPr anchor="ctr">
              <a:flatTx/>
            </a:bodyPr>
            <a:lstStyle>
              <a:lvl1pPr algn="l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>
                <a:spcBef>
                  <a:spcPct val="50000"/>
                </a:spcBef>
              </a:pPr>
              <a:endParaRPr lang="zh-CN" altLang="zh-CN" b="1"/>
            </a:p>
          </p:txBody>
        </p:sp>
        <p:grpSp>
          <p:nvGrpSpPr>
            <p:cNvPr id="93" name="Group 6"/>
            <p:cNvGrpSpPr/>
            <p:nvPr/>
          </p:nvGrpSpPr>
          <p:grpSpPr bwMode="auto">
            <a:xfrm>
              <a:off x="1063" y="1687"/>
              <a:ext cx="798" cy="109"/>
              <a:chOff x="2003" y="3439"/>
              <a:chExt cx="468" cy="244"/>
            </a:xfrm>
          </p:grpSpPr>
          <p:sp>
            <p:nvSpPr>
              <p:cNvPr id="1048690" name="Oval 7"/>
              <p:cNvSpPr>
                <a:spLocks noChangeArrowheads="1"/>
              </p:cNvSpPr>
              <p:nvPr/>
            </p:nvSpPr>
            <p:spPr bwMode="gray">
              <a:xfrm>
                <a:off x="2003" y="3439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</p:spPr>
            <p:txBody>
              <a:bodyPr wrap="none" anchor="ctr"/>
              <a:lstStyle>
                <a:lvl1pPr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742950" indent="-285750"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 marL="1143000" indent="-228600"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 marL="1600200" indent="-228600"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 marL="2057400" indent="-228600"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zh-CN" altLang="zh-CN">
                  <a:solidFill>
                    <a:srgbClr val="F3F319"/>
                  </a:solidFill>
                </a:endParaRPr>
              </a:p>
            </p:txBody>
          </p:sp>
          <p:sp>
            <p:nvSpPr>
              <p:cNvPr id="1048691" name="Rectangle 8"/>
              <p:cNvSpPr>
                <a:spLocks noChangeArrowheads="1"/>
              </p:cNvSpPr>
              <p:nvPr/>
            </p:nvSpPr>
            <p:spPr bwMode="gray">
              <a:xfrm>
                <a:off x="2048" y="3441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</p:spPr>
            <p:txBody>
              <a:bodyPr wrap="none" anchor="ctr"/>
              <a:lstStyle>
                <a:lvl1pPr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742950" indent="-285750"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 marL="1143000" indent="-228600"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 marL="1600200" indent="-228600"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 marL="2057400" indent="-228600"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zh-CN" altLang="zh-CN">
                  <a:solidFill>
                    <a:srgbClr val="F3F319"/>
                  </a:solidFill>
                </a:endParaRPr>
              </a:p>
            </p:txBody>
          </p:sp>
          <p:sp>
            <p:nvSpPr>
              <p:cNvPr id="1048692" name="Oval 9"/>
              <p:cNvSpPr>
                <a:spLocks noChangeArrowheads="1"/>
              </p:cNvSpPr>
              <p:nvPr/>
            </p:nvSpPr>
            <p:spPr bwMode="gray">
              <a:xfrm>
                <a:off x="2400" y="3442"/>
                <a:ext cx="71" cy="235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spcBef>
                    <a:spcPct val="50000"/>
                  </a:spcBef>
                </a:pPr>
                <a:endParaRPr lang="zh-CN" altLang="en-US">
                  <a:solidFill>
                    <a:srgbClr val="F3F319"/>
                  </a:solidFill>
                  <a:latin typeface="Arial" pitchFamily="34" charset="0"/>
                  <a:ea typeface="宋体" pitchFamily="2" charset="-122"/>
                </a:endParaRPr>
              </a:p>
            </p:txBody>
          </p:sp>
          <p:sp>
            <p:nvSpPr>
              <p:cNvPr id="1048693" name="Oval 10"/>
              <p:cNvSpPr>
                <a:spLocks noChangeArrowheads="1"/>
              </p:cNvSpPr>
              <p:nvPr/>
            </p:nvSpPr>
            <p:spPr bwMode="gray">
              <a:xfrm>
                <a:off x="2438" y="3519"/>
                <a:ext cx="20" cy="68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spcBef>
                    <a:spcPct val="50000"/>
                  </a:spcBef>
                </a:pPr>
                <a:endParaRPr lang="zh-CN" altLang="en-US">
                  <a:solidFill>
                    <a:srgbClr val="F3F319"/>
                  </a:solidFill>
                  <a:latin typeface="Arial" pitchFamily="34" charset="0"/>
                  <a:ea typeface="宋体" pitchFamily="2" charset="-122"/>
                </a:endParaRPr>
              </a:p>
            </p:txBody>
          </p:sp>
        </p:grpSp>
        <p:sp>
          <p:nvSpPr>
            <p:cNvPr id="1048694" name="Rectangle 11"/>
            <p:cNvSpPr>
              <a:spLocks noChangeArrowheads="1"/>
            </p:cNvSpPr>
            <p:nvPr/>
          </p:nvSpPr>
          <p:spPr bwMode="gray">
            <a:xfrm rot="3419336">
              <a:off x="1725" y="1476"/>
              <a:ext cx="763" cy="859"/>
            </a:xfrm>
            <a:prstGeom prst="rect">
              <a:avLst/>
            </a:prstGeom>
            <a:gradFill rotWithShape="1">
              <a:gsLst>
                <a:gs pos="0">
                  <a:srgbClr val="99CCFF"/>
                </a:gs>
                <a:gs pos="100000">
                  <a:srgbClr val="D5EAFF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99CCFF"/>
              </a:extrusionClr>
            </a:sp3d>
          </p:spPr>
          <p:txBody>
            <a:bodyPr rot="10800000" vert="eaVert" wrap="none" anchor="ctr">
              <a:flatTx/>
            </a:bodyPr>
            <a:lstStyle>
              <a:lvl1pPr algn="l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>
                <a:spcBef>
                  <a:spcPct val="50000"/>
                </a:spcBef>
              </a:pPr>
              <a:endParaRPr lang="zh-CN" altLang="zh-CN">
                <a:solidFill>
                  <a:srgbClr val="F3F319"/>
                </a:solidFill>
              </a:endParaRPr>
            </a:p>
          </p:txBody>
        </p:sp>
        <p:grpSp>
          <p:nvGrpSpPr>
            <p:cNvPr id="94" name="Group 12"/>
            <p:cNvGrpSpPr/>
            <p:nvPr/>
          </p:nvGrpSpPr>
          <p:grpSpPr bwMode="auto">
            <a:xfrm>
              <a:off x="2536" y="1687"/>
              <a:ext cx="798" cy="109"/>
              <a:chOff x="2003" y="3439"/>
              <a:chExt cx="468" cy="244"/>
            </a:xfrm>
          </p:grpSpPr>
          <p:sp>
            <p:nvSpPr>
              <p:cNvPr id="1048695" name="Oval 13"/>
              <p:cNvSpPr>
                <a:spLocks noChangeArrowheads="1"/>
              </p:cNvSpPr>
              <p:nvPr/>
            </p:nvSpPr>
            <p:spPr bwMode="gray">
              <a:xfrm>
                <a:off x="2003" y="3439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</p:spPr>
            <p:txBody>
              <a:bodyPr wrap="none" anchor="ctr"/>
              <a:lstStyle>
                <a:lvl1pPr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742950" indent="-285750"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 marL="1143000" indent="-228600"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 marL="1600200" indent="-228600"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 marL="2057400" indent="-228600"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zh-CN" altLang="zh-CN">
                  <a:solidFill>
                    <a:srgbClr val="F3F319"/>
                  </a:solidFill>
                </a:endParaRPr>
              </a:p>
            </p:txBody>
          </p:sp>
          <p:sp>
            <p:nvSpPr>
              <p:cNvPr id="1048696" name="Rectangle 14"/>
              <p:cNvSpPr>
                <a:spLocks noChangeArrowheads="1"/>
              </p:cNvSpPr>
              <p:nvPr/>
            </p:nvSpPr>
            <p:spPr bwMode="gray">
              <a:xfrm>
                <a:off x="2048" y="3441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</p:spPr>
            <p:txBody>
              <a:bodyPr wrap="none" anchor="ctr"/>
              <a:lstStyle>
                <a:lvl1pPr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742950" indent="-285750"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 marL="1143000" indent="-228600"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 marL="1600200" indent="-228600"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 marL="2057400" indent="-228600"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zh-CN" altLang="zh-CN">
                  <a:solidFill>
                    <a:srgbClr val="F3F319"/>
                  </a:solidFill>
                </a:endParaRPr>
              </a:p>
            </p:txBody>
          </p:sp>
          <p:sp>
            <p:nvSpPr>
              <p:cNvPr id="1048697" name="Oval 15"/>
              <p:cNvSpPr>
                <a:spLocks noChangeArrowheads="1"/>
              </p:cNvSpPr>
              <p:nvPr/>
            </p:nvSpPr>
            <p:spPr bwMode="gray">
              <a:xfrm>
                <a:off x="2400" y="3442"/>
                <a:ext cx="71" cy="235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spcBef>
                    <a:spcPct val="50000"/>
                  </a:spcBef>
                </a:pPr>
                <a:endParaRPr lang="zh-CN" altLang="en-US">
                  <a:solidFill>
                    <a:srgbClr val="F3F319"/>
                  </a:solidFill>
                  <a:latin typeface="Arial" pitchFamily="34" charset="0"/>
                  <a:ea typeface="宋体" pitchFamily="2" charset="-122"/>
                </a:endParaRPr>
              </a:p>
            </p:txBody>
          </p:sp>
          <p:sp>
            <p:nvSpPr>
              <p:cNvPr id="1048698" name="Oval 16"/>
              <p:cNvSpPr>
                <a:spLocks noChangeArrowheads="1"/>
              </p:cNvSpPr>
              <p:nvPr/>
            </p:nvSpPr>
            <p:spPr bwMode="gray">
              <a:xfrm>
                <a:off x="2438" y="3519"/>
                <a:ext cx="20" cy="68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spcBef>
                    <a:spcPct val="50000"/>
                  </a:spcBef>
                </a:pPr>
                <a:endParaRPr lang="zh-CN" altLang="en-US">
                  <a:solidFill>
                    <a:srgbClr val="F3F319"/>
                  </a:solidFill>
                  <a:latin typeface="Arial" pitchFamily="34" charset="0"/>
                  <a:ea typeface="宋体" pitchFamily="2" charset="-122"/>
                </a:endParaRPr>
              </a:p>
            </p:txBody>
          </p:sp>
        </p:grpSp>
        <p:sp>
          <p:nvSpPr>
            <p:cNvPr id="1048699" name="Rectangle 39"/>
            <p:cNvSpPr>
              <a:spLocks noChangeArrowheads="1"/>
            </p:cNvSpPr>
            <p:nvPr/>
          </p:nvSpPr>
          <p:spPr bwMode="gray">
            <a:xfrm rot="3419336">
              <a:off x="3180" y="1506"/>
              <a:ext cx="762" cy="817"/>
            </a:xfrm>
            <a:prstGeom prst="rect">
              <a:avLst/>
            </a:prstGeom>
            <a:gradFill rotWithShape="1">
              <a:gsLst>
                <a:gs pos="0">
                  <a:srgbClr val="9B96DC"/>
                </a:gs>
                <a:gs pos="100000">
                  <a:srgbClr val="DFDEF4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9B96DC"/>
              </a:extrusionClr>
            </a:sp3d>
          </p:spPr>
          <p:txBody>
            <a:bodyPr rot="10800000" vert="eaVert" wrap="none" anchor="ctr">
              <a:flatTx/>
            </a:bodyPr>
            <a:lstStyle>
              <a:lvl1pPr algn="l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>
                <a:spcBef>
                  <a:spcPct val="50000"/>
                </a:spcBef>
              </a:pPr>
              <a:endParaRPr lang="zh-CN" altLang="zh-CN">
                <a:solidFill>
                  <a:srgbClr val="F3F319"/>
                </a:solidFill>
              </a:endParaRPr>
            </a:p>
          </p:txBody>
        </p:sp>
      </p:grpSp>
      <p:sp>
        <p:nvSpPr>
          <p:cNvPr id="1048700" name="Text Box 25"/>
          <p:cNvSpPr txBox="1">
            <a:spLocks noChangeArrowheads="1"/>
          </p:cNvSpPr>
          <p:nvPr/>
        </p:nvSpPr>
        <p:spPr bwMode="auto">
          <a:xfrm>
            <a:off x="3897313" y="4653136"/>
            <a:ext cx="1512887" cy="1600438"/>
          </a:xfrm>
          <a:prstGeom prst="rect">
            <a:avLst/>
          </a:prstGeom>
          <a:noFill/>
          <a:ln>
            <a:noFill/>
          </a:ln>
          <a:effectLst>
            <a:prstShdw prst="shdw12">
              <a:schemeClr val="bg2">
                <a:alpha val="50000"/>
              </a:schemeClr>
            </a:prstShdw>
          </a:effec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0" hangingPunct="0"/>
            <a:r>
              <a:rPr lang="en-US" altLang="zh-CN" sz="1400" b="1" dirty="0">
                <a:solidFill>
                  <a:srgbClr val="000066"/>
                </a:solidFill>
                <a:ea typeface="幼圆" pitchFamily="49" charset="-122"/>
              </a:rPr>
              <a:t>What is the origin and evolvement of solar system, and its relationship with the sun?</a:t>
            </a:r>
          </a:p>
        </p:txBody>
      </p:sp>
      <p:sp>
        <p:nvSpPr>
          <p:cNvPr id="1048701" name="Text Box 26"/>
          <p:cNvSpPr txBox="1">
            <a:spLocks noChangeArrowheads="1"/>
          </p:cNvSpPr>
          <p:nvPr/>
        </p:nvSpPr>
        <p:spPr bwMode="auto">
          <a:xfrm>
            <a:off x="7236296" y="4797152"/>
            <a:ext cx="1187450" cy="1477328"/>
          </a:xfrm>
          <a:prstGeom prst="rect">
            <a:avLst/>
          </a:prstGeom>
          <a:noFill/>
          <a:ln>
            <a:noFill/>
          </a:ln>
          <a:effectLst>
            <a:prstShdw prst="shdw12">
              <a:schemeClr val="bg2">
                <a:alpha val="50000"/>
              </a:schemeClr>
            </a:prstShdw>
          </a:effec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0" hangingPunct="0"/>
            <a:r>
              <a:rPr lang="en-US" altLang="zh-CN" b="1" dirty="0">
                <a:solidFill>
                  <a:srgbClr val="CC3300"/>
                </a:solidFill>
              </a:rPr>
              <a:t>How does the earth system evolve?</a:t>
            </a:r>
          </a:p>
        </p:txBody>
      </p:sp>
      <p:sp>
        <p:nvSpPr>
          <p:cNvPr id="1048702" name="Text Box 24"/>
          <p:cNvSpPr txBox="1">
            <a:spLocks noChangeArrowheads="1"/>
          </p:cNvSpPr>
          <p:nvPr/>
        </p:nvSpPr>
        <p:spPr bwMode="auto">
          <a:xfrm>
            <a:off x="712313" y="4941168"/>
            <a:ext cx="1555431" cy="1200329"/>
          </a:xfrm>
          <a:prstGeom prst="rect">
            <a:avLst/>
          </a:prstGeom>
          <a:noFill/>
          <a:ln>
            <a:noFill/>
          </a:ln>
          <a:effectLst>
            <a:prstShdw prst="shdw12">
              <a:schemeClr val="bg2">
                <a:alpha val="50000"/>
              </a:schemeClr>
            </a:prstShdw>
          </a:effec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r>
              <a:rPr lang="en-US" altLang="zh-CN" b="1" dirty="0">
                <a:solidFill>
                  <a:srgbClr val="CC3300"/>
                </a:solidFill>
              </a:rPr>
              <a:t>What is the nature of solar activity?</a:t>
            </a:r>
            <a:r>
              <a:rPr lang="en-US" altLang="zh-CN" b="1" dirty="0"/>
              <a:t> </a:t>
            </a:r>
          </a:p>
        </p:txBody>
      </p:sp>
      <p:sp>
        <p:nvSpPr>
          <p:cNvPr id="1048703" name="Rectangle 11"/>
          <p:cNvSpPr>
            <a:spLocks noChangeArrowheads="1"/>
          </p:cNvSpPr>
          <p:nvPr/>
        </p:nvSpPr>
        <p:spPr bwMode="auto">
          <a:xfrm>
            <a:off x="35496" y="736377"/>
            <a:ext cx="8928992" cy="873316"/>
          </a:xfrm>
          <a:prstGeom prst="rect">
            <a:avLst/>
          </a:prstGeom>
          <a:noFill/>
          <a:ln>
            <a:noFill/>
          </a:ln>
          <a:effectLst>
            <a:prstShdw prst="shdw12">
              <a:schemeClr val="bg2">
                <a:alpha val="50000"/>
              </a:schemeClr>
            </a:prstShdw>
          </a:effectLst>
        </p:spPr>
        <p:txBody>
          <a:bodyPr wrap="square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800100" indent="-342900"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257300" indent="-342900"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714500" indent="-342900"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171700" indent="-342900"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lnSpc>
                <a:spcPct val="11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en-US" altLang="zh-CN" sz="2400" b="1" dirty="0">
                <a:solidFill>
                  <a:srgbClr val="000066"/>
                </a:solidFill>
              </a:rPr>
              <a:t>Theme 1: How did matter originate, how does it evolve and move?</a:t>
            </a:r>
            <a:endParaRPr lang="en-US" altLang="zh-CN" sz="2400" b="1" dirty="0">
              <a:solidFill>
                <a:srgbClr val="000066"/>
              </a:solidFill>
              <a:ea typeface="幼圆" pitchFamily="49" charset="-122"/>
            </a:endParaRPr>
          </a:p>
        </p:txBody>
      </p:sp>
      <p:sp>
        <p:nvSpPr>
          <p:cNvPr id="1048704" name="Rectangle 11"/>
          <p:cNvSpPr>
            <a:spLocks noChangeArrowheads="1"/>
          </p:cNvSpPr>
          <p:nvPr/>
        </p:nvSpPr>
        <p:spPr bwMode="auto">
          <a:xfrm>
            <a:off x="35496" y="3861048"/>
            <a:ext cx="8821805" cy="873316"/>
          </a:xfrm>
          <a:prstGeom prst="rect">
            <a:avLst/>
          </a:prstGeom>
          <a:noFill/>
          <a:ln>
            <a:noFill/>
          </a:ln>
          <a:effectLst>
            <a:prstShdw prst="shdw12">
              <a:schemeClr val="bg2">
                <a:alpha val="50000"/>
              </a:schemeClr>
            </a:prstShdw>
          </a:effectLst>
        </p:spPr>
        <p:txBody>
          <a:bodyPr wrap="square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800100" indent="-342900"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257300" indent="-342900"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714500" indent="-342900"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171700" indent="-342900"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lnSpc>
                <a:spcPct val="11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en-US" altLang="zh-CN" sz="2400" b="1" dirty="0">
                <a:solidFill>
                  <a:srgbClr val="000066"/>
                </a:solidFill>
              </a:rPr>
              <a:t>Theme 2: What is the relationship between solar system  and human being?</a:t>
            </a:r>
          </a:p>
        </p:txBody>
      </p:sp>
      <p:pic>
        <p:nvPicPr>
          <p:cNvPr id="2097185" name="图片 4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440" y="1432018"/>
            <a:ext cx="658192" cy="628830"/>
          </a:xfrm>
          <a:prstGeom prst="rect">
            <a:avLst/>
          </a:prstGeom>
        </p:spPr>
      </p:pic>
      <p:pic>
        <p:nvPicPr>
          <p:cNvPr id="2097186" name="图片 4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87268" y="1480705"/>
            <a:ext cx="541260" cy="510391"/>
          </a:xfrm>
          <a:prstGeom prst="rect">
            <a:avLst/>
          </a:prstGeom>
        </p:spPr>
      </p:pic>
      <p:pic>
        <p:nvPicPr>
          <p:cNvPr id="2097187" name="图片 47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33662" y="1514283"/>
            <a:ext cx="646862" cy="395045"/>
          </a:xfrm>
          <a:prstGeom prst="rect">
            <a:avLst/>
          </a:prstGeom>
        </p:spPr>
      </p:pic>
      <p:pic>
        <p:nvPicPr>
          <p:cNvPr id="2097188" name="图片 4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04248" y="1488534"/>
            <a:ext cx="636508" cy="500306"/>
          </a:xfrm>
          <a:prstGeom prst="rect">
            <a:avLst/>
          </a:prstGeom>
        </p:spPr>
      </p:pic>
      <p:sp>
        <p:nvSpPr>
          <p:cNvPr id="1048705" name="标题 1"/>
          <p:cNvSpPr txBox="1"/>
          <p:nvPr/>
        </p:nvSpPr>
        <p:spPr bwMode="auto">
          <a:xfrm>
            <a:off x="878904" y="-27384"/>
            <a:ext cx="822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endParaRPr lang="zh-CN" altLang="en-US" kern="0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465A2C0-43CB-4843-AC17-5FF18579E492}"/>
              </a:ext>
            </a:extLst>
          </p:cNvPr>
          <p:cNvSpPr/>
          <p:nvPr/>
        </p:nvSpPr>
        <p:spPr>
          <a:xfrm>
            <a:off x="2448931" y="109322"/>
            <a:ext cx="62967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US" altLang="zh-CN" sz="32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Two Themes of Space Science</a:t>
            </a:r>
            <a:endParaRPr lang="zh-CN" altLang="en-US" sz="3200" b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6" name="Picture 2" descr="https://timgsa.baidu.com/timg?image&amp;quality=80&amp;size=b9999_10000&amp;sec=1526547129841&amp;di=58dfd04d62b1f49f67307e9cf5c1c8d6&amp;imgtype=0&amp;src=http%3A%2F%2Fpic.90sjimg.com%2Fback_pic%2Fqk%2Fback_origin_pic%2F00%2F02%2F20%2F049818eee588bc683fc341d36e6165ba.jpg"/>
          <p:cNvPicPr>
            <a:picLocks noChangeAspect="1" noChangeArrowheads="1"/>
          </p:cNvPicPr>
          <p:nvPr/>
        </p:nvPicPr>
        <p:blipFill rotWithShape="1">
          <a:blip r:embed="rId3"/>
          <a:srcRect t="39213"/>
          <a:stretch>
            <a:fillRect/>
          </a:stretch>
        </p:blipFill>
        <p:spPr bwMode="auto">
          <a:xfrm>
            <a:off x="-10624" y="4252501"/>
            <a:ext cx="9154623" cy="2605499"/>
          </a:xfrm>
          <a:prstGeom prst="rect">
            <a:avLst/>
          </a:prstGeom>
          <a:noFill/>
        </p:spPr>
      </p:pic>
      <p:sp>
        <p:nvSpPr>
          <p:cNvPr id="1048591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F6D69D-0128-4342-9FBF-FC0CEEA0D70A}" type="slidenum">
              <a:rPr lang="zh-CN" altLang="en-US" smtClean="0"/>
              <a:t>2</a:t>
            </a:fld>
            <a:endParaRPr lang="en-US" dirty="0"/>
          </a:p>
        </p:txBody>
      </p:sp>
      <p:sp>
        <p:nvSpPr>
          <p:cNvPr id="1048592" name="文本框 2"/>
          <p:cNvSpPr txBox="1"/>
          <p:nvPr/>
        </p:nvSpPr>
        <p:spPr>
          <a:xfrm>
            <a:off x="2262431" y="404664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002060"/>
                </a:solidFill>
              </a:rPr>
              <a:t>Table of Contents</a:t>
            </a:r>
            <a:endParaRPr lang="zh-CN" altLang="en-US" sz="3600" b="1" dirty="0">
              <a:solidFill>
                <a:srgbClr val="002060"/>
              </a:solidFill>
            </a:endParaRPr>
          </a:p>
        </p:txBody>
      </p:sp>
      <p:sp>
        <p:nvSpPr>
          <p:cNvPr id="1048593" name="文本框 3"/>
          <p:cNvSpPr txBox="1"/>
          <p:nvPr/>
        </p:nvSpPr>
        <p:spPr>
          <a:xfrm>
            <a:off x="179512" y="1342905"/>
            <a:ext cx="878711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p"/>
            </a:pPr>
            <a:r>
              <a:rPr lang="en-US" altLang="zh-CN" sz="2800" dirty="0">
                <a:solidFill>
                  <a:srgbClr val="002060"/>
                </a:solidFill>
              </a:rPr>
              <a:t>Structure of Chinese Space Program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p"/>
            </a:pPr>
            <a:r>
              <a:rPr lang="en-US" altLang="zh-CN" sz="2800" dirty="0">
                <a:solidFill>
                  <a:srgbClr val="002060"/>
                </a:solidFill>
              </a:rPr>
              <a:t>Strategic Priority Program on Space Science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p"/>
            </a:pPr>
            <a:r>
              <a:rPr lang="en-US" altLang="zh-CN" sz="2800" dirty="0">
                <a:solidFill>
                  <a:srgbClr val="002060"/>
                </a:solidFill>
              </a:rPr>
              <a:t>Highlights of Science Missions 2011-2017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p"/>
            </a:pPr>
            <a:r>
              <a:rPr lang="en-US" altLang="zh-CN" sz="2800" dirty="0">
                <a:solidFill>
                  <a:srgbClr val="002060"/>
                </a:solidFill>
              </a:rPr>
              <a:t>Strategic Priority Program on Space Science (2018-2022)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p"/>
            </a:pPr>
            <a:r>
              <a:rPr lang="en-US" altLang="zh-CN" sz="2800" dirty="0">
                <a:solidFill>
                  <a:srgbClr val="002060"/>
                </a:solidFill>
              </a:rPr>
              <a:t>Summary</a:t>
            </a:r>
          </a:p>
        </p:txBody>
      </p:sp>
      <p:pic>
        <p:nvPicPr>
          <p:cNvPr id="2097157" name="图片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28383" y="404664"/>
            <a:ext cx="938241" cy="93824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组合 101"/>
          <p:cNvGrpSpPr/>
          <p:nvPr/>
        </p:nvGrpSpPr>
        <p:grpSpPr>
          <a:xfrm>
            <a:off x="4767747" y="1526768"/>
            <a:ext cx="4115268" cy="678343"/>
            <a:chOff x="1133949" y="815"/>
            <a:chExt cx="3908710" cy="570539"/>
          </a:xfrm>
        </p:grpSpPr>
        <p:sp>
          <p:nvSpPr>
            <p:cNvPr id="1048716" name="五边形 115"/>
            <p:cNvSpPr/>
            <p:nvPr/>
          </p:nvSpPr>
          <p:spPr>
            <a:xfrm rot="10800000">
              <a:off x="1133949" y="9868"/>
              <a:ext cx="3908710" cy="561486"/>
            </a:xfrm>
            <a:prstGeom prst="homePlate">
              <a:avLst/>
            </a:prstGeom>
            <a:gradFill flip="none" rotWithShape="1">
              <a:gsLst>
                <a:gs pos="0">
                  <a:srgbClr val="00B050"/>
                </a:gs>
                <a:gs pos="99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</p:sp>
        <p:sp>
          <p:nvSpPr>
            <p:cNvPr id="1048717" name="五边形 4"/>
            <p:cNvSpPr/>
            <p:nvPr/>
          </p:nvSpPr>
          <p:spPr>
            <a:xfrm rot="21600000">
              <a:off x="1265267" y="815"/>
              <a:ext cx="3768339" cy="56148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247600" tIns="68580" rIns="128016" bIns="68580" numCol="1" spcCol="1270" anchor="ctr" anchorCtr="0">
              <a:noAutofit/>
            </a:bodyPr>
            <a:lstStyle/>
            <a:p>
              <a:pPr marL="180000">
                <a:lnSpc>
                  <a:spcPct val="120000"/>
                </a:lnSpc>
                <a:spcAft>
                  <a:spcPts val="0"/>
                </a:spcAft>
              </a:pPr>
              <a:r>
                <a:rPr lang="en-US" altLang="zh-CN" sz="2000" b="1" dirty="0">
                  <a:solidFill>
                    <a:srgbClr val="002060"/>
                  </a:solidFill>
                </a:rPr>
                <a:t>1. Einstein Probe (EP)</a:t>
              </a:r>
            </a:p>
          </p:txBody>
        </p:sp>
      </p:grpSp>
      <p:pic>
        <p:nvPicPr>
          <p:cNvPr id="2097189" name="图片 1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937" y="1526769"/>
            <a:ext cx="766698" cy="76504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97190" name="Picture 2"/>
          <p:cNvPicPr>
            <a:picLocks noChangeAspect="1" noChangeArrowheads="1"/>
          </p:cNvPicPr>
          <p:nvPr/>
        </p:nvPicPr>
        <p:blipFill>
          <a:blip r:embed="rId4" cstate="print"/>
          <a:srcRect l="20177" t="31496" r="45595" b="29528"/>
          <a:stretch>
            <a:fillRect/>
          </a:stretch>
        </p:blipFill>
        <p:spPr bwMode="auto">
          <a:xfrm>
            <a:off x="4058088" y="2685289"/>
            <a:ext cx="699235" cy="56967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97191" name="Picture 7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113323" y="3706885"/>
            <a:ext cx="746710" cy="75674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097192" name="图片 120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4091183" y="4994579"/>
            <a:ext cx="676564" cy="60439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100" name="组合 121"/>
          <p:cNvGrpSpPr/>
          <p:nvPr/>
        </p:nvGrpSpPr>
        <p:grpSpPr>
          <a:xfrm>
            <a:off x="4806118" y="2525866"/>
            <a:ext cx="4086362" cy="729094"/>
            <a:chOff x="1133949" y="815"/>
            <a:chExt cx="3908710" cy="570539"/>
          </a:xfrm>
        </p:grpSpPr>
        <p:sp>
          <p:nvSpPr>
            <p:cNvPr id="1048719" name="五边形 122"/>
            <p:cNvSpPr/>
            <p:nvPr/>
          </p:nvSpPr>
          <p:spPr>
            <a:xfrm rot="10800000">
              <a:off x="1133949" y="9868"/>
              <a:ext cx="3908710" cy="561486"/>
            </a:xfrm>
            <a:prstGeom prst="homePlate">
              <a:avLst/>
            </a:prstGeom>
            <a:gradFill flip="none" rotWithShape="1">
              <a:gsLst>
                <a:gs pos="0">
                  <a:srgbClr val="00B050"/>
                </a:gs>
                <a:gs pos="99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</p:sp>
        <p:sp>
          <p:nvSpPr>
            <p:cNvPr id="1048720" name="五边形 4"/>
            <p:cNvSpPr/>
            <p:nvPr/>
          </p:nvSpPr>
          <p:spPr>
            <a:xfrm rot="21600000">
              <a:off x="1265267" y="815"/>
              <a:ext cx="3768339" cy="56148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247600" tIns="68580" rIns="128016" bIns="68580" numCol="1" spcCol="1270" anchor="ctr" anchorCtr="0">
              <a:noAutofit/>
            </a:bodyPr>
            <a:lstStyle/>
            <a:p>
              <a:pPr marL="180000">
                <a:spcAft>
                  <a:spcPts val="0"/>
                </a:spcAft>
              </a:pPr>
              <a:r>
                <a:rPr lang="en-US" altLang="zh-CN" sz="2000" b="1" dirty="0">
                  <a:solidFill>
                    <a:srgbClr val="002060"/>
                  </a:solidFill>
                </a:rPr>
                <a:t>2. Advanced Space-borne Solar Observatory (ASO-S)</a:t>
              </a:r>
            </a:p>
          </p:txBody>
        </p:sp>
      </p:grpSp>
      <p:grpSp>
        <p:nvGrpSpPr>
          <p:cNvPr id="101" name="组合 124"/>
          <p:cNvGrpSpPr/>
          <p:nvPr/>
        </p:nvGrpSpPr>
        <p:grpSpPr>
          <a:xfrm>
            <a:off x="4837931" y="3504303"/>
            <a:ext cx="4054549" cy="974793"/>
            <a:chOff x="1133949" y="815"/>
            <a:chExt cx="3908710" cy="570539"/>
          </a:xfrm>
        </p:grpSpPr>
        <p:sp>
          <p:nvSpPr>
            <p:cNvPr id="1048721" name="五边形 125"/>
            <p:cNvSpPr/>
            <p:nvPr/>
          </p:nvSpPr>
          <p:spPr>
            <a:xfrm rot="10800000">
              <a:off x="1133949" y="9868"/>
              <a:ext cx="3908710" cy="561486"/>
            </a:xfrm>
            <a:prstGeom prst="homePlate">
              <a:avLst/>
            </a:prstGeom>
            <a:gradFill flip="none" rotWithShape="1">
              <a:gsLst>
                <a:gs pos="0">
                  <a:srgbClr val="00B050"/>
                </a:gs>
                <a:gs pos="99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</p:sp>
        <p:sp>
          <p:nvSpPr>
            <p:cNvPr id="1048722" name="五边形 4"/>
            <p:cNvSpPr/>
            <p:nvPr/>
          </p:nvSpPr>
          <p:spPr>
            <a:xfrm rot="21600000">
              <a:off x="1265267" y="815"/>
              <a:ext cx="3768339" cy="56148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247600" tIns="68580" rIns="128016" bIns="68580" numCol="1" spcCol="1270" anchor="ctr" anchorCtr="0">
              <a:noAutofit/>
            </a:bodyPr>
            <a:lstStyle/>
            <a:p>
              <a:pPr marL="180000">
                <a:spcAft>
                  <a:spcPts val="0"/>
                </a:spcAft>
              </a:pPr>
              <a:r>
                <a:rPr lang="en-US" altLang="zh-CN" sz="2000" b="1" dirty="0">
                  <a:solidFill>
                    <a:srgbClr val="002060"/>
                  </a:solidFill>
                </a:rPr>
                <a:t>3. </a:t>
              </a:r>
              <a:r>
                <a:rPr lang="en-GB" altLang="zh-CN" sz="2000" b="1" dirty="0">
                  <a:solidFill>
                    <a:srgbClr val="002060"/>
                  </a:solidFill>
                </a:rPr>
                <a:t>Solar wind Magnetosphere Ionosphere Link Explorer</a:t>
              </a:r>
              <a:r>
                <a:rPr lang="zh-CN" altLang="en-US" sz="2000" b="1" dirty="0">
                  <a:solidFill>
                    <a:srgbClr val="002060"/>
                  </a:solidFill>
                </a:rPr>
                <a:t>（</a:t>
              </a:r>
              <a:r>
                <a:rPr lang="en-US" altLang="zh-CN" sz="2000" b="1" dirty="0">
                  <a:solidFill>
                    <a:srgbClr val="002060"/>
                  </a:solidFill>
                </a:rPr>
                <a:t>SMILE</a:t>
              </a:r>
              <a:r>
                <a:rPr lang="zh-CN" altLang="en-US" sz="2000" b="1" dirty="0">
                  <a:solidFill>
                    <a:srgbClr val="002060"/>
                  </a:solidFill>
                </a:rPr>
                <a:t>）</a:t>
              </a:r>
              <a:endParaRPr lang="en-US" altLang="zh-CN" sz="20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02" name="组合 127"/>
          <p:cNvGrpSpPr/>
          <p:nvPr/>
        </p:nvGrpSpPr>
        <p:grpSpPr>
          <a:xfrm>
            <a:off x="4791855" y="4706543"/>
            <a:ext cx="4100623" cy="1212712"/>
            <a:chOff x="1133947" y="323497"/>
            <a:chExt cx="3908710" cy="960866"/>
          </a:xfrm>
        </p:grpSpPr>
        <p:sp>
          <p:nvSpPr>
            <p:cNvPr id="1048723" name="五边形 128"/>
            <p:cNvSpPr/>
            <p:nvPr/>
          </p:nvSpPr>
          <p:spPr>
            <a:xfrm rot="10800000">
              <a:off x="1133947" y="323497"/>
              <a:ext cx="3908710" cy="960866"/>
            </a:xfrm>
            <a:prstGeom prst="homePlate">
              <a:avLst/>
            </a:prstGeom>
            <a:gradFill flip="none" rotWithShape="1">
              <a:gsLst>
                <a:gs pos="0">
                  <a:srgbClr val="00B050"/>
                </a:gs>
                <a:gs pos="99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</p:sp>
        <p:sp>
          <p:nvSpPr>
            <p:cNvPr id="1048724" name="五边形 4"/>
            <p:cNvSpPr/>
            <p:nvPr/>
          </p:nvSpPr>
          <p:spPr>
            <a:xfrm>
              <a:off x="1265267" y="551715"/>
              <a:ext cx="3768339" cy="56148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247600" tIns="68580" rIns="128016" bIns="68580" numCol="1" spcCol="1270" anchor="ctr" anchorCtr="0">
              <a:noAutofit/>
            </a:bodyPr>
            <a:lstStyle/>
            <a:p>
              <a:pPr marL="180000">
                <a:spcAft>
                  <a:spcPts val="0"/>
                </a:spcAft>
              </a:pPr>
              <a:r>
                <a:rPr lang="en-US" altLang="zh-CN" b="1" dirty="0">
                  <a:solidFill>
                    <a:srgbClr val="002060"/>
                  </a:solidFill>
                </a:rPr>
                <a:t>4. Gravitational wave high-energy Electromagnetic Counterpart All-sky Monitor (GECAM)</a:t>
              </a:r>
              <a:endParaRPr lang="zh-CN" altLang="en-US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1048725" name="左大括号 18"/>
          <p:cNvSpPr/>
          <p:nvPr/>
        </p:nvSpPr>
        <p:spPr>
          <a:xfrm>
            <a:off x="3563889" y="1814800"/>
            <a:ext cx="432048" cy="3497692"/>
          </a:xfrm>
          <a:prstGeom prst="leftBrace">
            <a:avLst/>
          </a:prstGeom>
          <a:ln w="222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2060"/>
              </a:solidFill>
            </a:endParaRPr>
          </a:p>
        </p:txBody>
      </p:sp>
      <p:sp>
        <p:nvSpPr>
          <p:cNvPr id="1048726" name="灯片编号占位符 1"/>
          <p:cNvSpPr>
            <a:spLocks noGrp="1"/>
          </p:cNvSpPr>
          <p:nvPr>
            <p:ph type="sldNum" sz="quarter" idx="4"/>
          </p:nvPr>
        </p:nvSpPr>
        <p:spPr>
          <a:xfrm>
            <a:off x="7010400" y="6348401"/>
            <a:ext cx="2133600" cy="365125"/>
          </a:xfrm>
        </p:spPr>
        <p:txBody>
          <a:bodyPr/>
          <a:lstStyle/>
          <a:p>
            <a:fld id="{93F6D69D-0128-4342-9FBF-FC0CEEA0D70A}" type="slidenum">
              <a:rPr lang="zh-CN" altLang="en-US" smtClean="0"/>
              <a:t>20</a:t>
            </a:fld>
            <a:endParaRPr lang="en-US" dirty="0"/>
          </a:p>
        </p:txBody>
      </p:sp>
      <p:sp>
        <p:nvSpPr>
          <p:cNvPr id="23" name="标题 1">
            <a:extLst>
              <a:ext uri="{FF2B5EF4-FFF2-40B4-BE49-F238E27FC236}">
                <a16:creationId xmlns:a16="http://schemas.microsoft.com/office/drawing/2014/main" id="{FC614EDB-FCDD-4696-BB37-9A31D3E9D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-44637"/>
            <a:ext cx="8229600" cy="1081088"/>
          </a:xfrm>
        </p:spPr>
        <p:txBody>
          <a:bodyPr/>
          <a:lstStyle/>
          <a:p>
            <a:r>
              <a:rPr lang="en-US" altLang="zh-CN" sz="3000" dirty="0"/>
              <a:t>Strategic Priority Program on Space Science (2018-2022)</a:t>
            </a:r>
            <a:endParaRPr lang="zh-CN" altLang="en-US" sz="3000" dirty="0"/>
          </a:p>
        </p:txBody>
      </p:sp>
      <p:sp>
        <p:nvSpPr>
          <p:cNvPr id="22" name="圆角矩形 4">
            <a:extLst>
              <a:ext uri="{FF2B5EF4-FFF2-40B4-BE49-F238E27FC236}">
                <a16:creationId xmlns:a16="http://schemas.microsoft.com/office/drawing/2014/main" id="{4419393D-40D1-D14F-BAFF-6F6A6035148A}"/>
              </a:ext>
            </a:extLst>
          </p:cNvPr>
          <p:cNvSpPr/>
          <p:nvPr/>
        </p:nvSpPr>
        <p:spPr>
          <a:xfrm>
            <a:off x="107504" y="1640759"/>
            <a:ext cx="3641838" cy="1289716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 lvl="0" algn="ctr" defTabSz="622300">
              <a:spcAft>
                <a:spcPts val="600"/>
              </a:spcAft>
            </a:pPr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Strategic Priority Program on Space Science </a:t>
            </a:r>
          </a:p>
          <a:p>
            <a:pPr marL="177800" algn="ctr" defTabSz="622300">
              <a:lnSpc>
                <a:spcPct val="90000"/>
              </a:lnSpc>
              <a:spcAft>
                <a:spcPct val="35000"/>
              </a:spcAft>
            </a:pPr>
            <a:r>
              <a:rPr lang="zh-CN" alt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（</a:t>
            </a:r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2018-2022</a:t>
            </a:r>
            <a:r>
              <a:rPr lang="zh-CN" alt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）</a:t>
            </a:r>
            <a:endParaRPr lang="zh-CN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2D67B6C-F9E0-5045-A181-4DC7DA245273}"/>
              </a:ext>
            </a:extLst>
          </p:cNvPr>
          <p:cNvSpPr/>
          <p:nvPr/>
        </p:nvSpPr>
        <p:spPr>
          <a:xfrm>
            <a:off x="19723" y="3243391"/>
            <a:ext cx="3817400" cy="2813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8312" indent="-285750" defTabSz="1219017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Time-domain astronomy</a:t>
            </a:r>
          </a:p>
          <a:p>
            <a:pPr marL="468312" indent="-285750" defTabSz="1219017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Relationship of solar magnetosphere and eruption</a:t>
            </a:r>
          </a:p>
          <a:p>
            <a:pPr marL="468312" indent="-285750" defTabSz="1219017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Interaction of solar wind and magnetosphere</a:t>
            </a:r>
          </a:p>
          <a:p>
            <a:pPr marL="468312" indent="-285750" defTabSz="1219017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The electromagnetic counterpart of gravitational waves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3513906"/>
              </p:ext>
            </p:extLst>
          </p:nvPr>
        </p:nvGraphicFramePr>
        <p:xfrm>
          <a:off x="0" y="1065737"/>
          <a:ext cx="9057184" cy="53772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69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07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39426">
                  <a:extLst>
                    <a:ext uri="{9D8B030D-6E8A-4147-A177-3AD203B41FA5}">
                      <a16:colId xmlns:a16="http://schemas.microsoft.com/office/drawing/2014/main" val="237104036"/>
                    </a:ext>
                  </a:extLst>
                </a:gridCol>
              </a:tblGrid>
              <a:tr h="3838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Category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微软雅黑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Missions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3823">
                <a:tc rowSpan="4"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rgbClr val="00206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Space Science Missions in Implementation</a:t>
                      </a:r>
                      <a:endParaRPr lang="zh-CN" altLang="en-US" sz="1800" b="1" dirty="0">
                        <a:solidFill>
                          <a:srgbClr val="00206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微软雅黑"/>
                        </a:defRPr>
                      </a:lvl9pPr>
                    </a:lstStyle>
                    <a:p>
                      <a:pPr marL="3600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kern="1200" dirty="0">
                          <a:solidFill>
                            <a:srgbClr val="00206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Solar wind Magnetosphere Ionosphere Link Explorer (SMILE) </a:t>
                      </a:r>
                      <a:endParaRPr lang="zh-CN" altLang="en-US" sz="1800" b="0" kern="1200" dirty="0">
                        <a:solidFill>
                          <a:srgbClr val="00206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3823">
                <a:tc vMerge="1">
                  <a:txBody>
                    <a:bodyPr/>
                    <a:lstStyle/>
                    <a:p>
                      <a:endParaRPr lang="zh-CN" altLang="en-US" sz="1600" dirty="0"/>
                    </a:p>
                  </a:txBody>
                  <a:tcPr marL="0" marR="0" marT="0" marB="0"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微软雅黑"/>
                        </a:defRPr>
                      </a:lvl9pPr>
                    </a:lstStyle>
                    <a:p>
                      <a:pPr marL="36000"/>
                      <a:r>
                        <a:rPr lang="en-US" altLang="zh-CN" sz="1800" b="0" kern="1200" dirty="0">
                          <a:solidFill>
                            <a:srgbClr val="00206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Einstein Probe (EP)</a:t>
                      </a:r>
                      <a:endParaRPr lang="zh-CN" altLang="en-US" sz="1800" b="0" kern="1200" dirty="0">
                        <a:solidFill>
                          <a:srgbClr val="00206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3823">
                <a:tc vMerge="1">
                  <a:txBody>
                    <a:bodyPr/>
                    <a:lstStyle/>
                    <a:p>
                      <a:endParaRPr lang="zh-CN" altLang="en-US" sz="1600" dirty="0"/>
                    </a:p>
                  </a:txBody>
                  <a:tcPr marL="0" marR="0" marT="0" marB="0"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微软雅黑"/>
                        </a:defRPr>
                      </a:lvl9pPr>
                    </a:lstStyle>
                    <a:p>
                      <a:pPr marL="3600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kern="1200" dirty="0">
                          <a:solidFill>
                            <a:srgbClr val="00206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Advanced Space-borne Solar Observatory (ASO-S)</a:t>
                      </a:r>
                      <a:endParaRPr lang="zh-CN" altLang="en-US" sz="1800" b="0" kern="1200" dirty="0">
                        <a:solidFill>
                          <a:srgbClr val="00206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2768">
                <a:tc vMerge="1">
                  <a:txBody>
                    <a:bodyPr/>
                    <a:lstStyle/>
                    <a:p>
                      <a:endParaRPr lang="zh-CN" altLang="en-US" sz="1600" dirty="0"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600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kern="1200" dirty="0">
                          <a:solidFill>
                            <a:srgbClr val="00206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Gravitational wave high-energy Electromagnetic Counterpart All-sky Monitor (GECAM)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6790"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kern="1200" dirty="0">
                          <a:solidFill>
                            <a:srgbClr val="00206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Intensive Study of Candidate Missions</a:t>
                      </a:r>
                      <a:endParaRPr lang="zh-CN" altLang="en-US" sz="1800" b="1" kern="1200" dirty="0">
                        <a:solidFill>
                          <a:srgbClr val="00206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0" marR="0" marT="0" marB="0" anchor="ctr"/>
                </a:tc>
                <a:tc rowSpan="3">
                  <a:txBody>
                    <a:bodyPr/>
                    <a:lstStyle/>
                    <a:p>
                      <a:pPr marL="360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kern="1200" dirty="0">
                          <a:solidFill>
                            <a:srgbClr val="00206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Major candidate missions</a:t>
                      </a:r>
                      <a:endParaRPr lang="zh-CN" altLang="en-US" sz="1800" b="0" kern="1200" dirty="0">
                        <a:solidFill>
                          <a:srgbClr val="00206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0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kern="1200" dirty="0">
                          <a:solidFill>
                            <a:srgbClr val="00206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enhanced X-ray Timing and Polarimetry mission (</a:t>
                      </a:r>
                      <a:r>
                        <a:rPr lang="en-US" altLang="zh-CN" sz="1800" b="0" kern="1200" dirty="0" err="1">
                          <a:solidFill>
                            <a:srgbClr val="00206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eXTP</a:t>
                      </a:r>
                      <a:r>
                        <a:rPr lang="en-US" altLang="zh-CN" sz="1800" b="0" kern="1200" dirty="0">
                          <a:solidFill>
                            <a:srgbClr val="00206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)</a:t>
                      </a:r>
                      <a:endParaRPr lang="zh-CN" altLang="en-US" sz="1800" b="0" kern="1200" dirty="0">
                        <a:solidFill>
                          <a:srgbClr val="00206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3823">
                <a:tc vMerge="1">
                  <a:txBody>
                    <a:bodyPr/>
                    <a:lstStyle/>
                    <a:p>
                      <a:endParaRPr lang="zh-CN" altLang="en-US" sz="1600" dirty="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00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kern="1200" dirty="0">
                          <a:solidFill>
                            <a:srgbClr val="00206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Mid-to-high Orbit Quantum Satellite</a:t>
                      </a:r>
                      <a:endParaRPr lang="zh-CN" altLang="en-US" sz="1800" b="0" kern="1200" dirty="0">
                        <a:solidFill>
                          <a:srgbClr val="00206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3395">
                <a:tc vMerge="1">
                  <a:txBody>
                    <a:bodyPr/>
                    <a:lstStyle/>
                    <a:p>
                      <a:endParaRPr lang="zh-CN" altLang="en-US" sz="1600" dirty="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0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kern="1200" dirty="0">
                          <a:solidFill>
                            <a:srgbClr val="00206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Taiji Program</a:t>
                      </a:r>
                      <a:endParaRPr lang="zh-CN" altLang="en-US" sz="1800" b="0" kern="1200" dirty="0">
                        <a:solidFill>
                          <a:srgbClr val="00206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3823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zh-CN" altLang="en-US" sz="1600" b="1" kern="1200" dirty="0">
                        <a:solidFill>
                          <a:srgbClr val="00206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marL="3600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kern="1200" dirty="0">
                          <a:solidFill>
                            <a:srgbClr val="00206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Other candidate missions </a:t>
                      </a:r>
                      <a:endParaRPr lang="zh-CN" altLang="en-US" sz="1800" b="0" kern="1200" dirty="0">
                        <a:solidFill>
                          <a:srgbClr val="00206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1768611"/>
                  </a:ext>
                </a:extLst>
              </a:tr>
              <a:tr h="383823">
                <a:tc rowSpan="3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800" b="1" kern="1200" dirty="0">
                          <a:solidFill>
                            <a:srgbClr val="00206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Pre-study of Future Mission Concepts and Enabling Technology</a:t>
                      </a:r>
                      <a:endParaRPr lang="zh-CN" altLang="en-US" sz="1800" b="1" kern="1200" dirty="0">
                        <a:solidFill>
                          <a:srgbClr val="00206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微软雅黑"/>
                        </a:defRPr>
                      </a:lvl9pPr>
                    </a:lstStyle>
                    <a:p>
                      <a:pPr marL="3600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kern="1200" dirty="0">
                          <a:solidFill>
                            <a:srgbClr val="00206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Space Science Mission Concept Study</a:t>
                      </a:r>
                      <a:endParaRPr lang="zh-CN" altLang="en-US" sz="1800" b="0" kern="1200" dirty="0">
                        <a:solidFill>
                          <a:srgbClr val="00206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44292">
                <a:tc vMerge="1">
                  <a:txBody>
                    <a:bodyPr/>
                    <a:lstStyle/>
                    <a:p>
                      <a:endParaRPr lang="zh-CN" altLang="en-US" sz="1600" dirty="0"/>
                    </a:p>
                  </a:txBody>
                  <a:tcPr marL="0" marR="0" marT="0" marB="0"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微软雅黑"/>
                        </a:defRPr>
                      </a:lvl9pPr>
                    </a:lstStyle>
                    <a:p>
                      <a:pPr marL="3600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kern="1200" dirty="0">
                          <a:solidFill>
                            <a:srgbClr val="00206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Advanced Research of Space Science Missions and Payload technology</a:t>
                      </a:r>
                      <a:endParaRPr lang="zh-CN" altLang="en-US" sz="1800" b="0" kern="1200" dirty="0">
                        <a:solidFill>
                          <a:srgbClr val="00206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638861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600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kern="1200" dirty="0">
                          <a:solidFill>
                            <a:srgbClr val="00206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Data Analysis Research</a:t>
                      </a:r>
                      <a:endParaRPr lang="zh-CN" altLang="en-US" sz="1800" b="0" kern="1200" dirty="0">
                        <a:solidFill>
                          <a:srgbClr val="00206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6" name="标题 1">
            <a:extLst>
              <a:ext uri="{FF2B5EF4-FFF2-40B4-BE49-F238E27FC236}">
                <a16:creationId xmlns:a16="http://schemas.microsoft.com/office/drawing/2014/main" id="{FC614EDB-FCDD-4696-BB37-9A31D3E9D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-44637"/>
            <a:ext cx="8229600" cy="1081088"/>
          </a:xfrm>
        </p:spPr>
        <p:txBody>
          <a:bodyPr/>
          <a:lstStyle/>
          <a:p>
            <a:r>
              <a:rPr lang="en-US" altLang="zh-CN" sz="3000" dirty="0"/>
              <a:t>Strategic Priority Program on Space Science (2018-2022)</a:t>
            </a:r>
            <a:endParaRPr lang="zh-CN" altLang="en-US" sz="3000" dirty="0"/>
          </a:p>
        </p:txBody>
      </p:sp>
    </p:spTree>
    <p:extLst>
      <p:ext uri="{BB962C8B-B14F-4D97-AF65-F5344CB8AC3E}">
        <p14:creationId xmlns:p14="http://schemas.microsoft.com/office/powerpoint/2010/main" val="33225507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56292">
            <a:off x="1709292" y="91948"/>
            <a:ext cx="1908953" cy="790826"/>
          </a:xfrm>
          <a:prstGeom prst="rect">
            <a:avLst/>
          </a:prstGeom>
        </p:spPr>
      </p:pic>
      <p:sp>
        <p:nvSpPr>
          <p:cNvPr id="1048735" name="副标题 8"/>
          <p:cNvSpPr>
            <a:spLocks noGrp="1"/>
          </p:cNvSpPr>
          <p:nvPr>
            <p:ph type="subTitle" idx="1"/>
          </p:nvPr>
        </p:nvSpPr>
        <p:spPr>
          <a:xfrm>
            <a:off x="414521" y="725708"/>
            <a:ext cx="8314958" cy="43119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defTabSz="0">
              <a:spcBef>
                <a:spcPct val="20000"/>
              </a:spcBef>
              <a:buClr>
                <a:srgbClr val="002060"/>
              </a:buClr>
              <a:buSzPct val="63000"/>
            </a:pPr>
            <a:r>
              <a:rPr lang="en-GB" altLang="zh-CN" sz="2400" kern="0" dirty="0">
                <a:solidFill>
                  <a:srgbClr val="00206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  <a:sym typeface="Arial" charset="0"/>
              </a:rPr>
              <a:t>EP:  A </a:t>
            </a:r>
            <a:r>
              <a:rPr lang="en-GB" altLang="zh-CN" kern="0" dirty="0">
                <a:solidFill>
                  <a:srgbClr val="00206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  <a:sym typeface="Arial" charset="0"/>
              </a:rPr>
              <a:t>time-domain astronomy mission</a:t>
            </a:r>
          </a:p>
          <a:p>
            <a:pPr algn="l"/>
            <a:r>
              <a:rPr kumimoji="1" lang="pt-BR" altLang="zh-CN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Scientific</a:t>
            </a:r>
            <a:r>
              <a:rPr kumimoji="1" lang="pt-BR" altLang="zh-C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 Objectives: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206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  <a:sym typeface="Arial" charset="0"/>
              </a:rPr>
              <a:t>discover and study the high-energy transients and variable objects in soft X-ray band</a:t>
            </a:r>
            <a:endParaRPr kumimoji="1" lang="pt-BR" altLang="zh-CN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 charset="0"/>
            </a:endParaRPr>
          </a:p>
          <a:p>
            <a:pPr marL="625475" lvl="1" indent="-363538" algn="l" defTabSz="0">
              <a:lnSpc>
                <a:spcPct val="100000"/>
              </a:lnSpc>
              <a:spcAft>
                <a:spcPts val="600"/>
              </a:spcAft>
              <a:buClr>
                <a:srgbClr val="002060"/>
              </a:buClr>
              <a:buSzPct val="63000"/>
              <a:buFont typeface="微软雅黑" panose="020B0503020204020204" pitchFamily="34" charset="-122"/>
              <a:buChar char="–"/>
            </a:pPr>
            <a:r>
              <a:rPr lang="en-US" altLang="zh-CN" sz="2400" dirty="0">
                <a:solidFill>
                  <a:srgbClr val="00206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  <a:sym typeface="黑体" charset="0"/>
              </a:rPr>
              <a:t>Demography, origin and evolution of black hole population  </a:t>
            </a:r>
          </a:p>
          <a:p>
            <a:pPr marL="625475" lvl="1" indent="-363538" algn="l" defTabSz="0">
              <a:lnSpc>
                <a:spcPct val="100000"/>
              </a:lnSpc>
              <a:spcAft>
                <a:spcPts val="600"/>
              </a:spcAft>
              <a:buClr>
                <a:srgbClr val="002060"/>
              </a:buClr>
              <a:buSzPct val="63000"/>
              <a:buFont typeface="微软雅黑" panose="020B0503020204020204" pitchFamily="34" charset="-122"/>
              <a:buChar char="–"/>
            </a:pPr>
            <a:r>
              <a:rPr lang="en-US" altLang="zh-CN" sz="2400" dirty="0">
                <a:solidFill>
                  <a:srgbClr val="00206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  <a:sym typeface="黑体" charset="0"/>
              </a:rPr>
              <a:t>How gravitational waves are produced, and their effects?</a:t>
            </a:r>
          </a:p>
          <a:p>
            <a:pPr marL="625475" lvl="1" indent="-363538" algn="l" defTabSz="0">
              <a:lnSpc>
                <a:spcPct val="100000"/>
              </a:lnSpc>
              <a:spcAft>
                <a:spcPts val="600"/>
              </a:spcAft>
              <a:buClr>
                <a:srgbClr val="002060"/>
              </a:buClr>
              <a:buSzPct val="63000"/>
              <a:buFont typeface="微软雅黑" panose="020B0503020204020204" pitchFamily="34" charset="-122"/>
              <a:buChar char="–"/>
            </a:pPr>
            <a:r>
              <a:rPr lang="en-US" altLang="zh-CN" sz="2400" dirty="0">
                <a:solidFill>
                  <a:srgbClr val="00206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  <a:sym typeface="黑体" charset="0"/>
              </a:rPr>
              <a:t>Life cycle of the first generation of stars, re-ionization </a:t>
            </a:r>
          </a:p>
          <a:p>
            <a:pPr marL="625475" lvl="1" indent="-363538" algn="l" defTabSz="0">
              <a:lnSpc>
                <a:spcPct val="100000"/>
              </a:lnSpc>
              <a:spcAft>
                <a:spcPts val="600"/>
              </a:spcAft>
              <a:buClr>
                <a:srgbClr val="002060"/>
              </a:buClr>
              <a:buSzPct val="63000"/>
              <a:buFont typeface="微软雅黑" panose="020B0503020204020204" pitchFamily="34" charset="-122"/>
              <a:buChar char="–"/>
            </a:pPr>
            <a:r>
              <a:rPr lang="en-US" altLang="zh-CN" sz="2400" dirty="0">
                <a:solidFill>
                  <a:srgbClr val="00206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  <a:sym typeface="黑体" charset="0"/>
              </a:rPr>
              <a:t>How supernovae explode?</a:t>
            </a:r>
            <a:endParaRPr lang="en-GB" altLang="zh-CN" sz="2400" dirty="0">
              <a:solidFill>
                <a:srgbClr val="002060"/>
              </a:solidFill>
              <a:latin typeface="Arial" panose="020B0604020202020204" pitchFamily="34" charset="0"/>
              <a:ea typeface="宋体"/>
              <a:cs typeface="Arial" panose="020B0604020202020204" pitchFamily="34" charset="0"/>
              <a:sym typeface="Arial" charset="0"/>
            </a:endParaRPr>
          </a:p>
        </p:txBody>
      </p:sp>
      <p:sp>
        <p:nvSpPr>
          <p:cNvPr id="1048736" name="标题 1"/>
          <p:cNvSpPr txBox="1"/>
          <p:nvPr/>
        </p:nvSpPr>
        <p:spPr bwMode="auto">
          <a:xfrm>
            <a:off x="457200" y="66675"/>
            <a:ext cx="8229600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r>
              <a:rPr lang="en-US" altLang="zh-CN" dirty="0">
                <a:solidFill>
                  <a:srgbClr val="00B050"/>
                </a:solidFill>
              </a:rPr>
              <a:t>1. Einstein Probe (EP)</a:t>
            </a:r>
            <a:endParaRPr kumimoji="1" lang="zh-CN" altLang="en-US" kern="0" dirty="0">
              <a:solidFill>
                <a:srgbClr val="00B050"/>
              </a:solidFill>
            </a:endParaRPr>
          </a:p>
        </p:txBody>
      </p:sp>
      <p:sp>
        <p:nvSpPr>
          <p:cNvPr id="1048737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F6D69D-0128-4342-9FBF-FC0CEEA0D70A}" type="slidenum">
              <a:rPr lang="zh-CN" altLang="en-US" smtClean="0"/>
              <a:t>22</a:t>
            </a:fld>
            <a:endParaRPr lang="en-US" dirty="0"/>
          </a:p>
        </p:txBody>
      </p:sp>
      <p:sp>
        <p:nvSpPr>
          <p:cNvPr id="1048738" name="矩形 7"/>
          <p:cNvSpPr/>
          <p:nvPr/>
        </p:nvSpPr>
        <p:spPr>
          <a:xfrm>
            <a:off x="214361" y="5048703"/>
            <a:ext cx="4944973" cy="1348061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61950" indent="-361950">
              <a:lnSpc>
                <a:spcPct val="120000"/>
              </a:lnSpc>
              <a:buFont typeface="Arial" charset="0"/>
              <a:buChar char="•"/>
            </a:pPr>
            <a:r>
              <a:rPr kumimoji="1" lang="pt-BR" altLang="zh-C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Payloads</a:t>
            </a:r>
          </a:p>
          <a:p>
            <a:pPr marL="622300" indent="-249238">
              <a:lnSpc>
                <a:spcPct val="120000"/>
              </a:lnSpc>
              <a:buFont typeface="微软雅黑" panose="020B0503020204020204" pitchFamily="34" charset="-122"/>
              <a:buChar char="–"/>
            </a:pPr>
            <a:r>
              <a:rPr kumimoji="1" lang="pt-BR" altLang="zh-CN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Wide-field X-ray Telescope (WXT) </a:t>
            </a:r>
          </a:p>
          <a:p>
            <a:pPr marL="622300" indent="-249238">
              <a:lnSpc>
                <a:spcPct val="120000"/>
              </a:lnSpc>
              <a:buFont typeface="微软雅黑" panose="020B0503020204020204" pitchFamily="34" charset="-122"/>
              <a:buChar char="–"/>
            </a:pPr>
            <a:r>
              <a:rPr kumimoji="1" lang="pt-BR" altLang="zh-CN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rPr>
              <a:t>Follow-up X-ray Telescope (FXT) </a:t>
            </a:r>
          </a:p>
        </p:txBody>
      </p:sp>
      <p:grpSp>
        <p:nvGrpSpPr>
          <p:cNvPr id="107" name="组合 9"/>
          <p:cNvGrpSpPr/>
          <p:nvPr/>
        </p:nvGrpSpPr>
        <p:grpSpPr>
          <a:xfrm>
            <a:off x="5375358" y="4613464"/>
            <a:ext cx="3672027" cy="1687388"/>
            <a:chOff x="431154" y="2857736"/>
            <a:chExt cx="5869038" cy="2642760"/>
          </a:xfrm>
        </p:grpSpPr>
        <p:grpSp>
          <p:nvGrpSpPr>
            <p:cNvPr id="108" name="组合 11"/>
            <p:cNvGrpSpPr/>
            <p:nvPr/>
          </p:nvGrpSpPr>
          <p:grpSpPr>
            <a:xfrm>
              <a:off x="431154" y="2857736"/>
              <a:ext cx="5869038" cy="2642760"/>
              <a:chOff x="450603" y="2857736"/>
              <a:chExt cx="7895847" cy="3458296"/>
            </a:xfrm>
          </p:grpSpPr>
          <p:pic>
            <p:nvPicPr>
              <p:cNvPr id="2097193" name="图片 13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 rot="20281721">
                <a:off x="5407316" y="2857736"/>
                <a:ext cx="2939134" cy="3111157"/>
              </a:xfrm>
              <a:prstGeom prst="rect">
                <a:avLst/>
              </a:prstGeom>
            </p:spPr>
          </p:pic>
          <p:grpSp>
            <p:nvGrpSpPr>
              <p:cNvPr id="109" name="组合 14"/>
              <p:cNvGrpSpPr/>
              <p:nvPr/>
            </p:nvGrpSpPr>
            <p:grpSpPr>
              <a:xfrm>
                <a:off x="450603" y="3573016"/>
                <a:ext cx="6282826" cy="2743016"/>
                <a:chOff x="450603" y="3871536"/>
                <a:chExt cx="6282826" cy="2743016"/>
              </a:xfrm>
            </p:grpSpPr>
            <p:pic>
              <p:nvPicPr>
                <p:cNvPr id="2097194" name="图片 15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50603" y="3871536"/>
                  <a:ext cx="4249811" cy="2743016"/>
                </a:xfrm>
                <a:prstGeom prst="rect">
                  <a:avLst/>
                </a:prstGeom>
              </p:spPr>
            </p:pic>
            <p:sp>
              <p:nvSpPr>
                <p:cNvPr id="1048739" name="TextBox 16"/>
                <p:cNvSpPr txBox="1">
                  <a:spLocks noChangeArrowheads="1"/>
                </p:cNvSpPr>
                <p:nvPr/>
              </p:nvSpPr>
              <p:spPr bwMode="auto">
                <a:xfrm>
                  <a:off x="3391681" y="3933056"/>
                  <a:ext cx="1189946" cy="63078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square">
                  <a:spAutoFit/>
                </a:bodyPr>
                <a:lstStyle>
                  <a:lvl1pPr>
                    <a:defRPr kumimoji="1" sz="2400">
                      <a:solidFill>
                        <a:schemeClr val="tx1"/>
                      </a:solidFill>
                      <a:latin typeface="Arial" charset="0"/>
                      <a:ea typeface="宋体" charset="0"/>
                      <a:cs typeface="宋体" charset="0"/>
                    </a:defRPr>
                  </a:lvl1pPr>
                  <a:lvl2pPr marL="742950" indent="-285750">
                    <a:defRPr kumimoji="1" sz="2400">
                      <a:solidFill>
                        <a:schemeClr val="tx1"/>
                      </a:solidFill>
                      <a:latin typeface="Arial" charset="0"/>
                      <a:ea typeface="宋体" charset="0"/>
                    </a:defRPr>
                  </a:lvl2pPr>
                  <a:lvl3pPr marL="1143000" indent="-228600">
                    <a:defRPr kumimoji="1" sz="2400">
                      <a:solidFill>
                        <a:schemeClr val="tx1"/>
                      </a:solidFill>
                      <a:latin typeface="Arial" charset="0"/>
                      <a:ea typeface="宋体" charset="0"/>
                    </a:defRPr>
                  </a:lvl3pPr>
                  <a:lvl4pPr marL="1600200" indent="-228600">
                    <a:defRPr kumimoji="1" sz="2400">
                      <a:solidFill>
                        <a:schemeClr val="tx1"/>
                      </a:solidFill>
                      <a:latin typeface="Arial" charset="0"/>
                      <a:ea typeface="宋体" charset="0"/>
                    </a:defRPr>
                  </a:lvl4pPr>
                  <a:lvl5pPr marL="2057400" indent="-228600">
                    <a:defRPr kumimoji="1" sz="2400">
                      <a:solidFill>
                        <a:schemeClr val="tx1"/>
                      </a:solidFill>
                      <a:latin typeface="Arial" charset="0"/>
                      <a:ea typeface="宋体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" charset="0"/>
                      <a:ea typeface="宋体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" charset="0"/>
                      <a:ea typeface="宋体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" charset="0"/>
                      <a:ea typeface="宋体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" charset="0"/>
                      <a:ea typeface="宋体" charset="0"/>
                    </a:defRPr>
                  </a:lvl9pPr>
                </a:lstStyle>
                <a:p>
                  <a:r>
                    <a:rPr lang="en-US" altLang="zh-CN" sz="14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FXT</a:t>
                  </a:r>
                  <a:endParaRPr lang="en-US" altLang="zh-CN" sz="11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3145729" name="直线箭头连接符 15"/>
                <p:cNvCxnSpPr>
                  <a:cxnSpLocks/>
                </p:cNvCxnSpPr>
                <p:nvPr/>
              </p:nvCxnSpPr>
              <p:spPr bwMode="auto">
                <a:xfrm flipV="1">
                  <a:off x="2401587" y="4317256"/>
                  <a:ext cx="4331842" cy="618462"/>
                </a:xfrm>
                <a:prstGeom prst="straightConnector1">
                  <a:avLst/>
                </a:prstGeom>
                <a:ln>
                  <a:headEnd type="none" w="med" len="med"/>
                  <a:tailEnd type="arrow"/>
                </a:ln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  <p:sp>
              <p:nvSpPr>
                <p:cNvPr id="1048740" name="TextBox 16"/>
                <p:cNvSpPr txBox="1">
                  <a:spLocks noChangeArrowheads="1"/>
                </p:cNvSpPr>
                <p:nvPr/>
              </p:nvSpPr>
              <p:spPr bwMode="auto">
                <a:xfrm flipH="1">
                  <a:off x="2890469" y="6012576"/>
                  <a:ext cx="2231992" cy="46787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square">
                  <a:spAutoFit/>
                </a:bodyPr>
                <a:lstStyle>
                  <a:lvl1pPr>
                    <a:defRPr kumimoji="1" sz="2400">
                      <a:solidFill>
                        <a:schemeClr val="tx1"/>
                      </a:solidFill>
                      <a:latin typeface="Arial" charset="0"/>
                      <a:ea typeface="宋体" charset="0"/>
                      <a:cs typeface="宋体" charset="0"/>
                    </a:defRPr>
                  </a:lvl1pPr>
                  <a:lvl2pPr marL="742950" indent="-285750">
                    <a:defRPr kumimoji="1" sz="2400">
                      <a:solidFill>
                        <a:schemeClr val="tx1"/>
                      </a:solidFill>
                      <a:latin typeface="Arial" charset="0"/>
                      <a:ea typeface="宋体" charset="0"/>
                    </a:defRPr>
                  </a:lvl2pPr>
                  <a:lvl3pPr marL="1143000" indent="-228600">
                    <a:defRPr kumimoji="1" sz="2400">
                      <a:solidFill>
                        <a:schemeClr val="tx1"/>
                      </a:solidFill>
                      <a:latin typeface="Arial" charset="0"/>
                      <a:ea typeface="宋体" charset="0"/>
                    </a:defRPr>
                  </a:lvl3pPr>
                  <a:lvl4pPr marL="1600200" indent="-228600">
                    <a:defRPr kumimoji="1" sz="2400">
                      <a:solidFill>
                        <a:schemeClr val="tx1"/>
                      </a:solidFill>
                      <a:latin typeface="Arial" charset="0"/>
                      <a:ea typeface="宋体" charset="0"/>
                    </a:defRPr>
                  </a:lvl4pPr>
                  <a:lvl5pPr marL="2057400" indent="-228600">
                    <a:defRPr kumimoji="1" sz="2400">
                      <a:solidFill>
                        <a:schemeClr val="tx1"/>
                      </a:solidFill>
                      <a:latin typeface="Arial" charset="0"/>
                      <a:ea typeface="宋体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" charset="0"/>
                      <a:ea typeface="宋体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" charset="0"/>
                      <a:ea typeface="宋体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" charset="0"/>
                      <a:ea typeface="宋体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" charset="0"/>
                      <a:ea typeface="宋体" charset="0"/>
                    </a:defRPr>
                  </a:lvl9pPr>
                </a:lstStyle>
                <a:p>
                  <a:r>
                    <a:rPr lang="en-US" altLang="zh-CN" sz="1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WXT modules</a:t>
                  </a:r>
                </a:p>
              </p:txBody>
            </p:sp>
            <p:sp>
              <p:nvSpPr>
                <p:cNvPr id="1048741" name="矩形 19"/>
                <p:cNvSpPr/>
                <p:nvPr/>
              </p:nvSpPr>
              <p:spPr>
                <a:xfrm>
                  <a:off x="756937" y="3904808"/>
                  <a:ext cx="2170234" cy="51986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pt-BR" altLang="zh-CN" sz="14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fields of view</a:t>
                  </a:r>
                </a:p>
              </p:txBody>
            </p:sp>
          </p:grpSp>
        </p:grpSp>
        <p:cxnSp>
          <p:nvCxnSpPr>
            <p:cNvPr id="3145730" name="直线箭头连接符 21"/>
            <p:cNvCxnSpPr>
              <a:cxnSpLocks/>
            </p:cNvCxnSpPr>
            <p:nvPr/>
          </p:nvCxnSpPr>
          <p:spPr bwMode="auto">
            <a:xfrm flipV="1">
              <a:off x="2010612" y="4653136"/>
              <a:ext cx="2705404" cy="504056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146145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5" name="标题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zh-CN" kern="1200" dirty="0">
                <a:solidFill>
                  <a:srgbClr val="00B050"/>
                </a:solidFill>
              </a:rPr>
              <a:t>Mission Profile</a:t>
            </a:r>
            <a:endParaRPr lang="zh-CN" altLang="en-US" kern="1200" dirty="0">
              <a:solidFill>
                <a:srgbClr val="00B050"/>
              </a:solidFill>
            </a:endParaRPr>
          </a:p>
        </p:txBody>
      </p:sp>
      <p:sp>
        <p:nvSpPr>
          <p:cNvPr id="1048746" name="内容占位符 4"/>
          <p:cNvSpPr>
            <a:spLocks noGrp="1"/>
          </p:cNvSpPr>
          <p:nvPr>
            <p:ph idx="1"/>
          </p:nvPr>
        </p:nvSpPr>
        <p:spPr>
          <a:xfrm>
            <a:off x="314711" y="692696"/>
            <a:ext cx="5193393" cy="2592288"/>
          </a:xfr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365125" lvl="0" indent="-365125" fontAlgn="auto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zh-CN" sz="2200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Specifications:</a:t>
            </a:r>
          </a:p>
          <a:p>
            <a:pPr marL="714375" lvl="0" indent="-352425" fontAlgn="auto">
              <a:spcBef>
                <a:spcPct val="20000"/>
              </a:spcBef>
              <a:buFont typeface="Arial" panose="020B0604020202020204" pitchFamily="34" charset="0"/>
              <a:buChar char="‒"/>
            </a:pPr>
            <a:r>
              <a:rPr lang="en-US" altLang="zh-CN" sz="2200" b="0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Orbit: </a:t>
            </a:r>
            <a:r>
              <a:rPr lang="en-US" altLang="zh-CN" sz="2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 km, 30°</a:t>
            </a:r>
            <a:endParaRPr lang="en-US" altLang="zh-CN" sz="2200" b="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14375" lvl="0" indent="-352425" fontAlgn="auto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‒"/>
            </a:pPr>
            <a:r>
              <a:rPr lang="en-US" altLang="zh-CN" sz="2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Attitude Control: 3-axis stabilized</a:t>
            </a:r>
          </a:p>
          <a:p>
            <a:pPr marL="714375" indent="-352425">
              <a:spcBef>
                <a:spcPct val="20000"/>
              </a:spcBef>
              <a:buFont typeface="Arial" panose="020B0604020202020204" pitchFamily="34" charset="0"/>
              <a:buChar char="‒"/>
            </a:pPr>
            <a:r>
              <a:rPr lang="en-US" altLang="zh-CN" sz="2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Mass: &lt;1250 kg</a:t>
            </a:r>
          </a:p>
          <a:p>
            <a:pPr marL="714375" lvl="0" indent="-352425">
              <a:spcBef>
                <a:spcPct val="20000"/>
              </a:spcBef>
              <a:buFont typeface="Arial" panose="020B0604020202020204" pitchFamily="34" charset="0"/>
              <a:buChar char="‒"/>
            </a:pPr>
            <a:r>
              <a:rPr lang="en-US" altLang="zh-CN" sz="2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3 </a:t>
            </a:r>
            <a:r>
              <a:rPr lang="en-US" altLang="zh-CN" sz="22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yrs</a:t>
            </a:r>
            <a:endParaRPr lang="en-US" altLang="zh-CN" sz="2200" b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14375" lvl="0" indent="-352425">
              <a:spcBef>
                <a:spcPct val="20000"/>
              </a:spcBef>
              <a:buFont typeface="Arial" panose="020B0604020202020204" pitchFamily="34" charset="0"/>
              <a:buChar char="‒"/>
            </a:pPr>
            <a:r>
              <a:rPr lang="en-US" altLang="zh-CN" sz="2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Rocket: CZ-2C</a:t>
            </a:r>
          </a:p>
          <a:p>
            <a:pPr marL="714375" lvl="0" indent="-352425">
              <a:spcBef>
                <a:spcPct val="20000"/>
              </a:spcBef>
              <a:buFont typeface="Arial" panose="020B0604020202020204" pitchFamily="34" charset="0"/>
              <a:buChar char="‒"/>
            </a:pPr>
            <a:endParaRPr lang="en-US" altLang="zh-CN" sz="2200" b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8747" name="灯片编号占位符 2"/>
          <p:cNvSpPr>
            <a:spLocks noGrp="1"/>
          </p:cNvSpPr>
          <p:nvPr>
            <p:ph type="sldNum" sz="quarter" idx="4"/>
          </p:nvPr>
        </p:nvSpPr>
        <p:spPr>
          <a:xfrm>
            <a:off x="7002652" y="6453336"/>
            <a:ext cx="2133600" cy="365125"/>
          </a:xfrm>
        </p:spPr>
        <p:txBody>
          <a:bodyPr/>
          <a:lstStyle/>
          <a:p>
            <a:fld id="{93F6D69D-0128-4342-9FBF-FC0CEEA0D70A}" type="slidenum">
              <a:rPr lang="zh-CN" altLang="en-US" smtClean="0">
                <a:solidFill>
                  <a:schemeClr val="bg1"/>
                </a:solidFill>
              </a:rPr>
              <a:t>23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97195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036" y="3102523"/>
            <a:ext cx="2797419" cy="2378133"/>
          </a:xfrm>
          <a:prstGeom prst="rect">
            <a:avLst/>
          </a:prstGeom>
        </p:spPr>
      </p:pic>
      <p:sp>
        <p:nvSpPr>
          <p:cNvPr id="1048748" name="矩形 2"/>
          <p:cNvSpPr/>
          <p:nvPr/>
        </p:nvSpPr>
        <p:spPr>
          <a:xfrm>
            <a:off x="467544" y="3549203"/>
            <a:ext cx="4896544" cy="285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ts val="600"/>
              </a:spcBef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kumimoji="1" lang="en-US" altLang="zh-CN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Cooperation</a:t>
            </a:r>
          </a:p>
          <a:p>
            <a:pPr marL="530225" lvl="1" indent="-347663">
              <a:lnSpc>
                <a:spcPct val="110000"/>
              </a:lnSpc>
              <a:spcAft>
                <a:spcPts val="600"/>
              </a:spcAft>
              <a:buClr>
                <a:srgbClr val="002060"/>
              </a:buClr>
              <a:buFont typeface="微软雅黑" panose="020B0503020204020204" pitchFamily="34" charset="-122"/>
              <a:buChar char="–"/>
            </a:pPr>
            <a:r>
              <a:rPr kumimoji="1" lang="en-US" altLang="zh-CN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黑体" charset="0"/>
              </a:rPr>
              <a:t>ESA: Invest &gt;10M Euro in-kind contribution to payload (</a:t>
            </a:r>
            <a:r>
              <a:rPr kumimoji="1" lang="en-US" altLang="zh-CN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黑体" charset="0"/>
              </a:rPr>
              <a:t>MoO</a:t>
            </a:r>
            <a:r>
              <a:rPr kumimoji="1" lang="en-US" altLang="zh-CN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黑体" charset="0"/>
              </a:rPr>
              <a:t>)</a:t>
            </a:r>
            <a:endParaRPr kumimoji="1" lang="zh-CN" altLang="en-US" sz="2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黑体" charset="0"/>
            </a:endParaRPr>
          </a:p>
          <a:p>
            <a:pPr marL="530225" lvl="1" indent="-347663">
              <a:lnSpc>
                <a:spcPct val="110000"/>
              </a:lnSpc>
              <a:spcAft>
                <a:spcPts val="600"/>
              </a:spcAft>
              <a:buClr>
                <a:srgbClr val="002060"/>
              </a:buClr>
              <a:buFont typeface="微软雅黑" panose="020B0503020204020204" pitchFamily="34" charset="-122"/>
              <a:buChar char="–"/>
            </a:pPr>
            <a:r>
              <a:rPr kumimoji="1" lang="en-US" altLang="zh-CN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黑体" charset="0"/>
              </a:rPr>
              <a:t>MPE (Germany): Hardware contribution</a:t>
            </a:r>
            <a:endParaRPr kumimoji="1" lang="zh-CN" altLang="en-US" sz="2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黑体" charset="0"/>
            </a:endParaRPr>
          </a:p>
          <a:p>
            <a:pPr marL="530225" lvl="1" indent="-347663">
              <a:lnSpc>
                <a:spcPct val="110000"/>
              </a:lnSpc>
              <a:spcAft>
                <a:spcPts val="600"/>
              </a:spcAft>
              <a:buClr>
                <a:srgbClr val="002060"/>
              </a:buClr>
              <a:buFont typeface="微软雅黑" panose="020B0503020204020204" pitchFamily="34" charset="-122"/>
              <a:buChar char="–"/>
            </a:pPr>
            <a:r>
              <a:rPr kumimoji="1" lang="en-US" altLang="zh-CN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黑体" charset="0"/>
              </a:rPr>
              <a:t>French Space Agency: VHF system</a:t>
            </a:r>
            <a:r>
              <a:rPr kumimoji="1" lang="zh-CN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黑体" charset="0"/>
              </a:rPr>
              <a:t>（</a:t>
            </a:r>
            <a:r>
              <a:rPr kumimoji="1" lang="en-US" altLang="zh-CN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黑体" charset="0"/>
              </a:rPr>
              <a:t>TBD</a:t>
            </a:r>
            <a:r>
              <a:rPr kumimoji="1" lang="zh-CN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黑体" charset="0"/>
              </a:rPr>
              <a:t>）</a:t>
            </a:r>
            <a:endParaRPr kumimoji="1" lang="en-US" altLang="zh-CN" sz="2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8749" name="矩形 5"/>
          <p:cNvSpPr/>
          <p:nvPr/>
        </p:nvSpPr>
        <p:spPr>
          <a:xfrm>
            <a:off x="5148064" y="1148434"/>
            <a:ext cx="3744416" cy="1920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4375" lvl="0" indent="-352425">
              <a:spcBef>
                <a:spcPct val="20000"/>
              </a:spcBef>
              <a:buFont typeface="Arial" panose="020B0604020202020204" pitchFamily="34" charset="0"/>
              <a:buChar char="‒"/>
            </a:pPr>
            <a:r>
              <a:rPr lang="en-US" altLang="zh-CN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Officially approved in Dec. 2017</a:t>
            </a:r>
          </a:p>
          <a:p>
            <a:pPr marL="714375" lvl="0" indent="-352425">
              <a:spcBef>
                <a:spcPct val="20000"/>
              </a:spcBef>
              <a:buFont typeface="Arial" panose="020B0604020202020204" pitchFamily="34" charset="0"/>
              <a:buChar char="‒"/>
            </a:pPr>
            <a:r>
              <a:rPr lang="en-US" altLang="zh-CN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 in Phase B</a:t>
            </a:r>
          </a:p>
          <a:p>
            <a:pPr marL="714375" lvl="0" indent="-352425">
              <a:spcBef>
                <a:spcPct val="20000"/>
              </a:spcBef>
              <a:buFont typeface="Arial" panose="020B0604020202020204" pitchFamily="34" charset="0"/>
              <a:buChar char="‒"/>
            </a:pPr>
            <a:r>
              <a:rPr lang="en-US" altLang="zh-CN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Planned launch time: 2022</a:t>
            </a:r>
          </a:p>
        </p:txBody>
      </p:sp>
      <p:pic>
        <p:nvPicPr>
          <p:cNvPr id="2097196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048" y="5638731"/>
            <a:ext cx="1701785" cy="742597"/>
          </a:xfrm>
          <a:prstGeom prst="rect">
            <a:avLst/>
          </a:prstGeom>
        </p:spPr>
      </p:pic>
      <p:pic>
        <p:nvPicPr>
          <p:cNvPr id="2097197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8298" y="5649558"/>
            <a:ext cx="1470205" cy="77554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42924"/>
            <a:ext cx="1008112" cy="93780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229" y="5480656"/>
            <a:ext cx="985069" cy="907955"/>
          </a:xfrm>
          <a:prstGeom prst="rect">
            <a:avLst/>
          </a:prstGeom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404" y="42925"/>
            <a:ext cx="1463676" cy="937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70931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F6D69D-0128-4342-9FBF-FC0CEEA0D70A}" type="slidenum">
              <a:rPr lang="zh-CN" altLang="en-US" smtClean="0"/>
              <a:t>24</a:t>
            </a:fld>
            <a:endParaRPr lang="en-US" dirty="0"/>
          </a:p>
        </p:txBody>
      </p:sp>
      <p:graphicFrame>
        <p:nvGraphicFramePr>
          <p:cNvPr id="8" name="图示 7"/>
          <p:cNvGraphicFramePr/>
          <p:nvPr>
            <p:extLst/>
          </p:nvPr>
        </p:nvGraphicFramePr>
        <p:xfrm>
          <a:off x="251520" y="1124744"/>
          <a:ext cx="8784976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矩形 8"/>
          <p:cNvSpPr/>
          <p:nvPr/>
        </p:nvSpPr>
        <p:spPr>
          <a:xfrm>
            <a:off x="539552" y="395953"/>
            <a:ext cx="84559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2800" b="1" dirty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EP International Collaborations</a:t>
            </a:r>
          </a:p>
        </p:txBody>
      </p:sp>
    </p:spTree>
    <p:extLst>
      <p:ext uri="{BB962C8B-B14F-4D97-AF65-F5344CB8AC3E}">
        <p14:creationId xmlns:p14="http://schemas.microsoft.com/office/powerpoint/2010/main" val="2991693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7" name="Title 1"/>
          <p:cNvSpPr>
            <a:spLocks noGrp="1"/>
          </p:cNvSpPr>
          <p:nvPr>
            <p:ph type="title"/>
          </p:nvPr>
        </p:nvSpPr>
        <p:spPr>
          <a:xfrm>
            <a:off x="179512" y="212932"/>
            <a:ext cx="8640960" cy="767796"/>
          </a:xfrm>
        </p:spPr>
        <p:txBody>
          <a:bodyPr>
            <a:noAutofit/>
          </a:bodyPr>
          <a:lstStyle/>
          <a:p>
            <a:r>
              <a:rPr lang="en-US" altLang="zh-CN" sz="2800" spc="-10" dirty="0">
                <a:solidFill>
                  <a:srgbClr val="00B050"/>
                </a:solidFill>
              </a:rPr>
              <a:t>2. </a:t>
            </a:r>
            <a:r>
              <a:rPr lang="en-US" altLang="zh-CN" sz="2800" spc="-10" dirty="0">
                <a:solidFill>
                  <a:srgbClr val="00B050"/>
                </a:solidFill>
                <a:ea typeface="华文新魏" pitchFamily="2" charset="-122"/>
              </a:rPr>
              <a:t>Advanced Space-borne Solar </a:t>
            </a:r>
            <a:br>
              <a:rPr lang="en-US" altLang="zh-CN" sz="2800" spc="-10" dirty="0">
                <a:solidFill>
                  <a:srgbClr val="00B050"/>
                </a:solidFill>
                <a:ea typeface="华文新魏" pitchFamily="2" charset="-122"/>
              </a:rPr>
            </a:br>
            <a:r>
              <a:rPr lang="en-US" altLang="zh-CN" sz="2800" spc="-10" dirty="0">
                <a:solidFill>
                  <a:srgbClr val="00B050"/>
                </a:solidFill>
                <a:ea typeface="华文新魏" pitchFamily="2" charset="-122"/>
              </a:rPr>
              <a:t>Observatory (ASO-S)</a:t>
            </a:r>
            <a:endParaRPr lang="en-US" sz="2800" b="1" spc="-10" dirty="0">
              <a:solidFill>
                <a:srgbClr val="00B050"/>
              </a:solidFill>
            </a:endParaRPr>
          </a:p>
        </p:txBody>
      </p:sp>
      <p:grpSp>
        <p:nvGrpSpPr>
          <p:cNvPr id="117" name="组合 15"/>
          <p:cNvGrpSpPr/>
          <p:nvPr/>
        </p:nvGrpSpPr>
        <p:grpSpPr>
          <a:xfrm>
            <a:off x="594178" y="1717736"/>
            <a:ext cx="2537662" cy="2315116"/>
            <a:chOff x="755576" y="1700808"/>
            <a:chExt cx="3276467" cy="3024336"/>
          </a:xfrm>
        </p:grpSpPr>
        <p:grpSp>
          <p:nvGrpSpPr>
            <p:cNvPr id="118" name="组 26"/>
            <p:cNvGrpSpPr/>
            <p:nvPr/>
          </p:nvGrpSpPr>
          <p:grpSpPr>
            <a:xfrm>
              <a:off x="755576" y="1700808"/>
              <a:ext cx="3276467" cy="3024336"/>
              <a:chOff x="639242" y="891230"/>
              <a:chExt cx="4445000" cy="5016500"/>
            </a:xfrm>
          </p:grpSpPr>
          <p:pic>
            <p:nvPicPr>
              <p:cNvPr id="2097199" name="图片 11" descr="2013_05_13_02_47_28_AIA_131__LASCO_C2.png"/>
              <p:cNvPicPr>
                <a:picLocks noChangeAspect="1"/>
              </p:cNvPicPr>
              <p:nvPr/>
            </p:nvPicPr>
            <p:blipFill rotWithShape="1">
              <a:blip r:embed="rId2" cstate="print"/>
              <a:srcRect l="6423" t="4526" r="44966" b="9425"/>
              <a:stretch>
                <a:fillRect/>
              </a:stretch>
            </p:blipFill>
            <p:spPr>
              <a:xfrm>
                <a:off x="639242" y="891230"/>
                <a:ext cx="4445000" cy="5016500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</p:pic>
          <p:sp>
            <p:nvSpPr>
              <p:cNvPr id="1048758" name="任意形状 11"/>
              <p:cNvSpPr/>
              <p:nvPr/>
            </p:nvSpPr>
            <p:spPr>
              <a:xfrm>
                <a:off x="3746500" y="1920875"/>
                <a:ext cx="428625" cy="920750"/>
              </a:xfrm>
              <a:custGeom>
                <a:avLst/>
                <a:gdLst>
                  <a:gd name="connsiteX0" fmla="*/ 428625 w 428625"/>
                  <a:gd name="connsiteY0" fmla="*/ 920750 h 920750"/>
                  <a:gd name="connsiteX1" fmla="*/ 174625 w 428625"/>
                  <a:gd name="connsiteY1" fmla="*/ 285750 h 920750"/>
                  <a:gd name="connsiteX2" fmla="*/ 0 w 428625"/>
                  <a:gd name="connsiteY2" fmla="*/ 0 h 920750"/>
                  <a:gd name="connsiteX3" fmla="*/ 0 w 428625"/>
                  <a:gd name="connsiteY3" fmla="*/ 0 h 920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8625" h="920750">
                    <a:moveTo>
                      <a:pt x="428625" y="920750"/>
                    </a:moveTo>
                    <a:cubicBezTo>
                      <a:pt x="337343" y="679979"/>
                      <a:pt x="246062" y="439208"/>
                      <a:pt x="174625" y="285750"/>
                    </a:cubicBezTo>
                    <a:cubicBezTo>
                      <a:pt x="103188" y="132292"/>
                      <a:pt x="0" y="0"/>
                      <a:pt x="0" y="0"/>
                    </a:cubicBezTo>
                    <a:lnTo>
                      <a:pt x="0" y="0"/>
                    </a:ln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048759" name="任意形状 12"/>
              <p:cNvSpPr/>
              <p:nvPr/>
            </p:nvSpPr>
            <p:spPr>
              <a:xfrm>
                <a:off x="3540125" y="2143125"/>
                <a:ext cx="555625" cy="746125"/>
              </a:xfrm>
              <a:custGeom>
                <a:avLst/>
                <a:gdLst>
                  <a:gd name="connsiteX0" fmla="*/ 555625 w 555625"/>
                  <a:gd name="connsiteY0" fmla="*/ 746125 h 746125"/>
                  <a:gd name="connsiteX1" fmla="*/ 301625 w 555625"/>
                  <a:gd name="connsiteY1" fmla="*/ 222250 h 746125"/>
                  <a:gd name="connsiteX2" fmla="*/ 0 w 555625"/>
                  <a:gd name="connsiteY2" fmla="*/ 0 h 746125"/>
                  <a:gd name="connsiteX3" fmla="*/ 0 w 555625"/>
                  <a:gd name="connsiteY3" fmla="*/ 0 h 746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625" h="746125">
                    <a:moveTo>
                      <a:pt x="555625" y="746125"/>
                    </a:moveTo>
                    <a:cubicBezTo>
                      <a:pt x="474927" y="546364"/>
                      <a:pt x="394229" y="346604"/>
                      <a:pt x="301625" y="222250"/>
                    </a:cubicBezTo>
                    <a:cubicBezTo>
                      <a:pt x="209021" y="97896"/>
                      <a:pt x="0" y="0"/>
                      <a:pt x="0" y="0"/>
                    </a:cubicBezTo>
                    <a:lnTo>
                      <a:pt x="0" y="0"/>
                    </a:ln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048760" name="任意形状 13"/>
              <p:cNvSpPr/>
              <p:nvPr/>
            </p:nvSpPr>
            <p:spPr>
              <a:xfrm>
                <a:off x="2968625" y="3429000"/>
                <a:ext cx="920750" cy="365125"/>
              </a:xfrm>
              <a:custGeom>
                <a:avLst/>
                <a:gdLst>
                  <a:gd name="connsiteX0" fmla="*/ 857250 w 857250"/>
                  <a:gd name="connsiteY0" fmla="*/ 0 h 365125"/>
                  <a:gd name="connsiteX1" fmla="*/ 444500 w 857250"/>
                  <a:gd name="connsiteY1" fmla="*/ 127000 h 365125"/>
                  <a:gd name="connsiteX2" fmla="*/ 0 w 857250"/>
                  <a:gd name="connsiteY2" fmla="*/ 365125 h 365125"/>
                  <a:gd name="connsiteX3" fmla="*/ 0 w 857250"/>
                  <a:gd name="connsiteY3" fmla="*/ 365125 h 365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250" h="365125">
                    <a:moveTo>
                      <a:pt x="857250" y="0"/>
                    </a:moveTo>
                    <a:cubicBezTo>
                      <a:pt x="722312" y="33073"/>
                      <a:pt x="587375" y="66146"/>
                      <a:pt x="444500" y="127000"/>
                    </a:cubicBezTo>
                    <a:cubicBezTo>
                      <a:pt x="301625" y="187854"/>
                      <a:pt x="0" y="365125"/>
                      <a:pt x="0" y="365125"/>
                    </a:cubicBezTo>
                    <a:lnTo>
                      <a:pt x="0" y="365125"/>
                    </a:ln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048761" name="任意形状 14"/>
              <p:cNvSpPr/>
              <p:nvPr/>
            </p:nvSpPr>
            <p:spPr>
              <a:xfrm>
                <a:off x="3063875" y="3476625"/>
                <a:ext cx="793750" cy="619125"/>
              </a:xfrm>
              <a:custGeom>
                <a:avLst/>
                <a:gdLst>
                  <a:gd name="connsiteX0" fmla="*/ 793750 w 793750"/>
                  <a:gd name="connsiteY0" fmla="*/ 0 h 619125"/>
                  <a:gd name="connsiteX1" fmla="*/ 523875 w 793750"/>
                  <a:gd name="connsiteY1" fmla="*/ 127000 h 619125"/>
                  <a:gd name="connsiteX2" fmla="*/ 317500 w 793750"/>
                  <a:gd name="connsiteY2" fmla="*/ 444500 h 619125"/>
                  <a:gd name="connsiteX3" fmla="*/ 0 w 793750"/>
                  <a:gd name="connsiteY3" fmla="*/ 619125 h 619125"/>
                  <a:gd name="connsiteX4" fmla="*/ 0 w 793750"/>
                  <a:gd name="connsiteY4" fmla="*/ 619125 h 619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3750" h="619125">
                    <a:moveTo>
                      <a:pt x="793750" y="0"/>
                    </a:moveTo>
                    <a:cubicBezTo>
                      <a:pt x="698500" y="26458"/>
                      <a:pt x="603250" y="52917"/>
                      <a:pt x="523875" y="127000"/>
                    </a:cubicBezTo>
                    <a:cubicBezTo>
                      <a:pt x="444500" y="201083"/>
                      <a:pt x="404812" y="362479"/>
                      <a:pt x="317500" y="444500"/>
                    </a:cubicBezTo>
                    <a:cubicBezTo>
                      <a:pt x="230187" y="526521"/>
                      <a:pt x="0" y="619125"/>
                      <a:pt x="0" y="619125"/>
                    </a:cubicBezTo>
                    <a:lnTo>
                      <a:pt x="0" y="619125"/>
                    </a:ln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048762" name="任意形状 15"/>
              <p:cNvSpPr/>
              <p:nvPr/>
            </p:nvSpPr>
            <p:spPr>
              <a:xfrm>
                <a:off x="3127375" y="3841750"/>
                <a:ext cx="968375" cy="317500"/>
              </a:xfrm>
              <a:custGeom>
                <a:avLst/>
                <a:gdLst>
                  <a:gd name="connsiteX0" fmla="*/ 968375 w 968375"/>
                  <a:gd name="connsiteY0" fmla="*/ 0 h 317500"/>
                  <a:gd name="connsiteX1" fmla="*/ 698500 w 968375"/>
                  <a:gd name="connsiteY1" fmla="*/ 254000 h 317500"/>
                  <a:gd name="connsiteX2" fmla="*/ 238125 w 968375"/>
                  <a:gd name="connsiteY2" fmla="*/ 238125 h 317500"/>
                  <a:gd name="connsiteX3" fmla="*/ 0 w 968375"/>
                  <a:gd name="connsiteY3" fmla="*/ 317500 h 317500"/>
                  <a:gd name="connsiteX4" fmla="*/ 0 w 968375"/>
                  <a:gd name="connsiteY4" fmla="*/ 317500 h 317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8375" h="317500">
                    <a:moveTo>
                      <a:pt x="968375" y="0"/>
                    </a:moveTo>
                    <a:cubicBezTo>
                      <a:pt x="894291" y="107156"/>
                      <a:pt x="820208" y="214312"/>
                      <a:pt x="698500" y="254000"/>
                    </a:cubicBezTo>
                    <a:cubicBezTo>
                      <a:pt x="576792" y="293688"/>
                      <a:pt x="354542" y="227542"/>
                      <a:pt x="238125" y="238125"/>
                    </a:cubicBezTo>
                    <a:cubicBezTo>
                      <a:pt x="121708" y="248708"/>
                      <a:pt x="0" y="317500"/>
                      <a:pt x="0" y="317500"/>
                    </a:cubicBezTo>
                    <a:lnTo>
                      <a:pt x="0" y="317500"/>
                    </a:ln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048763" name="任意形状 16"/>
              <p:cNvSpPr/>
              <p:nvPr/>
            </p:nvSpPr>
            <p:spPr>
              <a:xfrm rot="21130885">
                <a:off x="3254375" y="4000500"/>
                <a:ext cx="920750" cy="396875"/>
              </a:xfrm>
              <a:custGeom>
                <a:avLst/>
                <a:gdLst>
                  <a:gd name="connsiteX0" fmla="*/ 920750 w 920750"/>
                  <a:gd name="connsiteY0" fmla="*/ 0 h 396875"/>
                  <a:gd name="connsiteX1" fmla="*/ 587375 w 920750"/>
                  <a:gd name="connsiteY1" fmla="*/ 254000 h 396875"/>
                  <a:gd name="connsiteX2" fmla="*/ 238125 w 920750"/>
                  <a:gd name="connsiteY2" fmla="*/ 285750 h 396875"/>
                  <a:gd name="connsiteX3" fmla="*/ 0 w 920750"/>
                  <a:gd name="connsiteY3" fmla="*/ 396875 h 396875"/>
                  <a:gd name="connsiteX4" fmla="*/ 0 w 920750"/>
                  <a:gd name="connsiteY4" fmla="*/ 396875 h 396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0750" h="396875">
                    <a:moveTo>
                      <a:pt x="920750" y="0"/>
                    </a:moveTo>
                    <a:cubicBezTo>
                      <a:pt x="810948" y="103187"/>
                      <a:pt x="701146" y="206375"/>
                      <a:pt x="587375" y="254000"/>
                    </a:cubicBezTo>
                    <a:cubicBezTo>
                      <a:pt x="473604" y="301625"/>
                      <a:pt x="336021" y="261938"/>
                      <a:pt x="238125" y="285750"/>
                    </a:cubicBezTo>
                    <a:cubicBezTo>
                      <a:pt x="140229" y="309562"/>
                      <a:pt x="0" y="396875"/>
                      <a:pt x="0" y="396875"/>
                    </a:cubicBezTo>
                    <a:lnTo>
                      <a:pt x="0" y="396875"/>
                    </a:ln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048764" name="任意形状 19"/>
              <p:cNvSpPr/>
              <p:nvPr/>
            </p:nvSpPr>
            <p:spPr>
              <a:xfrm>
                <a:off x="3658196" y="3524250"/>
                <a:ext cx="389929" cy="406040"/>
              </a:xfrm>
              <a:custGeom>
                <a:avLst/>
                <a:gdLst>
                  <a:gd name="connsiteX0" fmla="*/ 167679 w 389929"/>
                  <a:gd name="connsiteY0" fmla="*/ 0 h 406040"/>
                  <a:gd name="connsiteX1" fmla="*/ 24804 w 389929"/>
                  <a:gd name="connsiteY1" fmla="*/ 111125 h 406040"/>
                  <a:gd name="connsiteX2" fmla="*/ 8929 w 389929"/>
                  <a:gd name="connsiteY2" fmla="*/ 301625 h 406040"/>
                  <a:gd name="connsiteX3" fmla="*/ 120054 w 389929"/>
                  <a:gd name="connsiteY3" fmla="*/ 396875 h 406040"/>
                  <a:gd name="connsiteX4" fmla="*/ 278804 w 389929"/>
                  <a:gd name="connsiteY4" fmla="*/ 396875 h 406040"/>
                  <a:gd name="connsiteX5" fmla="*/ 389929 w 389929"/>
                  <a:gd name="connsiteY5" fmla="*/ 349250 h 406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9929" h="406040">
                    <a:moveTo>
                      <a:pt x="167679" y="0"/>
                    </a:moveTo>
                    <a:cubicBezTo>
                      <a:pt x="109470" y="30427"/>
                      <a:pt x="51262" y="60854"/>
                      <a:pt x="24804" y="111125"/>
                    </a:cubicBezTo>
                    <a:cubicBezTo>
                      <a:pt x="-1654" y="161396"/>
                      <a:pt x="-6946" y="254000"/>
                      <a:pt x="8929" y="301625"/>
                    </a:cubicBezTo>
                    <a:cubicBezTo>
                      <a:pt x="24804" y="349250"/>
                      <a:pt x="75075" y="381000"/>
                      <a:pt x="120054" y="396875"/>
                    </a:cubicBezTo>
                    <a:cubicBezTo>
                      <a:pt x="165033" y="412750"/>
                      <a:pt x="233825" y="404813"/>
                      <a:pt x="278804" y="396875"/>
                    </a:cubicBezTo>
                    <a:cubicBezTo>
                      <a:pt x="323783" y="388937"/>
                      <a:pt x="389929" y="349250"/>
                      <a:pt x="389929" y="349250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048765" name="任意形状 23"/>
              <p:cNvSpPr/>
              <p:nvPr/>
            </p:nvSpPr>
            <p:spPr>
              <a:xfrm>
                <a:off x="3761613" y="2614084"/>
                <a:ext cx="286512" cy="576791"/>
              </a:xfrm>
              <a:custGeom>
                <a:avLst/>
                <a:gdLst>
                  <a:gd name="connsiteX0" fmla="*/ 286512 w 286512"/>
                  <a:gd name="connsiteY0" fmla="*/ 275166 h 576791"/>
                  <a:gd name="connsiteX1" fmla="*/ 143637 w 286512"/>
                  <a:gd name="connsiteY1" fmla="*/ 52916 h 576791"/>
                  <a:gd name="connsiteX2" fmla="*/ 762 w 286512"/>
                  <a:gd name="connsiteY2" fmla="*/ 21166 h 576791"/>
                  <a:gd name="connsiteX3" fmla="*/ 96012 w 286512"/>
                  <a:gd name="connsiteY3" fmla="*/ 322791 h 576791"/>
                  <a:gd name="connsiteX4" fmla="*/ 286512 w 286512"/>
                  <a:gd name="connsiteY4" fmla="*/ 576791 h 576791"/>
                  <a:gd name="connsiteX5" fmla="*/ 286512 w 286512"/>
                  <a:gd name="connsiteY5" fmla="*/ 576791 h 576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6512" h="576791">
                    <a:moveTo>
                      <a:pt x="286512" y="275166"/>
                    </a:moveTo>
                    <a:cubicBezTo>
                      <a:pt x="238887" y="185207"/>
                      <a:pt x="191262" y="95249"/>
                      <a:pt x="143637" y="52916"/>
                    </a:cubicBezTo>
                    <a:cubicBezTo>
                      <a:pt x="96012" y="10583"/>
                      <a:pt x="8700" y="-23813"/>
                      <a:pt x="762" y="21166"/>
                    </a:cubicBezTo>
                    <a:cubicBezTo>
                      <a:pt x="-7176" y="66145"/>
                      <a:pt x="48387" y="230187"/>
                      <a:pt x="96012" y="322791"/>
                    </a:cubicBezTo>
                    <a:cubicBezTo>
                      <a:pt x="143637" y="415395"/>
                      <a:pt x="286512" y="576791"/>
                      <a:pt x="286512" y="576791"/>
                    </a:cubicBezTo>
                    <a:lnTo>
                      <a:pt x="286512" y="576791"/>
                    </a:lnTo>
                  </a:path>
                </a:pathLst>
              </a:cu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048766" name="任意形状 25"/>
              <p:cNvSpPr/>
              <p:nvPr/>
            </p:nvSpPr>
            <p:spPr>
              <a:xfrm>
                <a:off x="3680984" y="2811624"/>
                <a:ext cx="351266" cy="411001"/>
              </a:xfrm>
              <a:custGeom>
                <a:avLst/>
                <a:gdLst>
                  <a:gd name="connsiteX0" fmla="*/ 271891 w 351266"/>
                  <a:gd name="connsiteY0" fmla="*/ 125251 h 411001"/>
                  <a:gd name="connsiteX1" fmla="*/ 144891 w 351266"/>
                  <a:gd name="connsiteY1" fmla="*/ 30001 h 411001"/>
                  <a:gd name="connsiteX2" fmla="*/ 2016 w 351266"/>
                  <a:gd name="connsiteY2" fmla="*/ 14126 h 411001"/>
                  <a:gd name="connsiteX3" fmla="*/ 81391 w 351266"/>
                  <a:gd name="connsiteY3" fmla="*/ 220501 h 411001"/>
                  <a:gd name="connsiteX4" fmla="*/ 351266 w 351266"/>
                  <a:gd name="connsiteY4" fmla="*/ 411001 h 411001"/>
                  <a:gd name="connsiteX5" fmla="*/ 351266 w 351266"/>
                  <a:gd name="connsiteY5" fmla="*/ 411001 h 411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1266" h="411001">
                    <a:moveTo>
                      <a:pt x="271891" y="125251"/>
                    </a:moveTo>
                    <a:cubicBezTo>
                      <a:pt x="230880" y="86886"/>
                      <a:pt x="189870" y="48522"/>
                      <a:pt x="144891" y="30001"/>
                    </a:cubicBezTo>
                    <a:cubicBezTo>
                      <a:pt x="99912" y="11480"/>
                      <a:pt x="12599" y="-17624"/>
                      <a:pt x="2016" y="14126"/>
                    </a:cubicBezTo>
                    <a:cubicBezTo>
                      <a:pt x="-8567" y="45876"/>
                      <a:pt x="23183" y="154355"/>
                      <a:pt x="81391" y="220501"/>
                    </a:cubicBezTo>
                    <a:cubicBezTo>
                      <a:pt x="139599" y="286647"/>
                      <a:pt x="351266" y="411001"/>
                      <a:pt x="351266" y="411001"/>
                    </a:cubicBezTo>
                    <a:lnTo>
                      <a:pt x="351266" y="411001"/>
                    </a:lnTo>
                  </a:path>
                </a:pathLst>
              </a:cu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pic>
          <p:nvPicPr>
            <p:cNvPr id="2097200" name="图片 2"/>
            <p:cNvPicPr>
              <a:picLocks noChangeAspect="1" noChangeArrowheads="1"/>
            </p:cNvPicPr>
            <p:nvPr/>
          </p:nvPicPr>
          <p:blipFill>
            <a:blip r:embed="rId3" cstate="print"/>
            <a:srcRect l="38812" t="42123" b="13005"/>
            <a:stretch>
              <a:fillRect/>
            </a:stretch>
          </p:blipFill>
          <p:spPr bwMode="auto">
            <a:xfrm rot="10800000" flipV="1">
              <a:off x="2946512" y="3952632"/>
              <a:ext cx="1049423" cy="69546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145731" name="Curved Connector 17"/>
            <p:cNvCxnSpPr>
              <a:cxnSpLocks/>
            </p:cNvCxnSpPr>
            <p:nvPr/>
          </p:nvCxnSpPr>
          <p:spPr>
            <a:xfrm rot="16200000" flipH="1">
              <a:off x="3041545" y="3282747"/>
              <a:ext cx="823263" cy="506428"/>
            </a:xfrm>
            <a:prstGeom prst="curvedConnector3">
              <a:avLst>
                <a:gd name="adj1" fmla="val -651"/>
              </a:avLst>
            </a:prstGeom>
            <a:ln w="41275">
              <a:solidFill>
                <a:schemeClr val="bg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8767" name="TextBox 24"/>
            <p:cNvSpPr txBox="1"/>
            <p:nvPr/>
          </p:nvSpPr>
          <p:spPr>
            <a:xfrm>
              <a:off x="2542803" y="4180458"/>
              <a:ext cx="10856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flare</a:t>
              </a:r>
            </a:p>
          </p:txBody>
        </p:sp>
        <p:sp>
          <p:nvSpPr>
            <p:cNvPr id="1048768" name="TextBox 25"/>
            <p:cNvSpPr txBox="1"/>
            <p:nvPr/>
          </p:nvSpPr>
          <p:spPr>
            <a:xfrm>
              <a:off x="838803" y="2246390"/>
              <a:ext cx="1054880" cy="522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CME</a:t>
              </a:r>
            </a:p>
          </p:txBody>
        </p:sp>
      </p:grpSp>
      <p:sp>
        <p:nvSpPr>
          <p:cNvPr id="1048769" name="TextBox 27"/>
          <p:cNvSpPr txBox="1"/>
          <p:nvPr/>
        </p:nvSpPr>
        <p:spPr>
          <a:xfrm>
            <a:off x="3275856" y="1556792"/>
            <a:ext cx="5760639" cy="27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002060"/>
                </a:solidFill>
              </a:rPr>
              <a:t>Scientific Objectives</a:t>
            </a:r>
          </a:p>
          <a:p>
            <a:pPr marL="715963" indent="-357188">
              <a:lnSpc>
                <a:spcPct val="120000"/>
              </a:lnSpc>
              <a:buFont typeface="微软雅黑" panose="020B0503020204020204" pitchFamily="34" charset="-122"/>
              <a:buChar char="–"/>
            </a:pPr>
            <a:r>
              <a:rPr lang="en-US" altLang="zh-CN" sz="2000" dirty="0">
                <a:solidFill>
                  <a:srgbClr val="002060"/>
                </a:solidFill>
              </a:rPr>
              <a:t>Relationship between solar magnetic field and solar flares </a:t>
            </a:r>
          </a:p>
          <a:p>
            <a:pPr marL="715963" indent="-357188">
              <a:lnSpc>
                <a:spcPct val="120000"/>
              </a:lnSpc>
              <a:buFont typeface="微软雅黑" panose="020B0503020204020204" pitchFamily="34" charset="-122"/>
              <a:buChar char="–"/>
            </a:pPr>
            <a:r>
              <a:rPr lang="en-US" altLang="zh-CN" sz="2000" dirty="0">
                <a:solidFill>
                  <a:srgbClr val="002060"/>
                </a:solidFill>
              </a:rPr>
              <a:t>Relationship between solar magnetic field and CMEs</a:t>
            </a:r>
          </a:p>
          <a:p>
            <a:pPr marL="715963" indent="-357188">
              <a:lnSpc>
                <a:spcPct val="120000"/>
              </a:lnSpc>
              <a:buFont typeface="微软雅黑" panose="020B0503020204020204" pitchFamily="34" charset="-122"/>
              <a:buChar char="–"/>
            </a:pPr>
            <a:r>
              <a:rPr lang="en-US" altLang="zh-CN" sz="2000" dirty="0">
                <a:solidFill>
                  <a:srgbClr val="002060"/>
                </a:solidFill>
              </a:rPr>
              <a:t>Relationship between solar flares and CMEs</a:t>
            </a:r>
          </a:p>
        </p:txBody>
      </p:sp>
      <p:sp>
        <p:nvSpPr>
          <p:cNvPr id="1048770" name="灯片编号占位符 2"/>
          <p:cNvSpPr>
            <a:spLocks noGrp="1"/>
          </p:cNvSpPr>
          <p:nvPr>
            <p:ph type="sldNum" sz="quarter" idx="4"/>
          </p:nvPr>
        </p:nvSpPr>
        <p:spPr>
          <a:xfrm>
            <a:off x="7002652" y="6478275"/>
            <a:ext cx="2133600" cy="365125"/>
          </a:xfrm>
        </p:spPr>
        <p:txBody>
          <a:bodyPr/>
          <a:lstStyle/>
          <a:p>
            <a:fld id="{93F6D69D-0128-4342-9FBF-FC0CEEA0D70A}" type="slidenum">
              <a:rPr lang="zh-CN" altLang="en-US" smtClean="0">
                <a:solidFill>
                  <a:schemeClr val="bg1"/>
                </a:solidFill>
              </a:rPr>
              <a:t>25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97201" name="Picture 2"/>
          <p:cNvPicPr>
            <a:picLocks noChangeAspect="1" noChangeArrowheads="1"/>
          </p:cNvPicPr>
          <p:nvPr/>
        </p:nvPicPr>
        <p:blipFill>
          <a:blip r:embed="rId4" cstate="print"/>
          <a:srcRect l="20177" t="31496" r="45595" b="29528"/>
          <a:stretch>
            <a:fillRect/>
          </a:stretch>
        </p:blipFill>
        <p:spPr bwMode="auto">
          <a:xfrm>
            <a:off x="1758498" y="116632"/>
            <a:ext cx="1144435" cy="81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8771" name="矩形 22"/>
          <p:cNvSpPr/>
          <p:nvPr/>
        </p:nvSpPr>
        <p:spPr>
          <a:xfrm>
            <a:off x="320821" y="4365104"/>
            <a:ext cx="5688625" cy="2012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Payloads</a:t>
            </a:r>
          </a:p>
          <a:p>
            <a:pPr marL="715963" indent="-357188">
              <a:lnSpc>
                <a:spcPct val="120000"/>
              </a:lnSpc>
              <a:buFont typeface="微软雅黑" panose="020B0503020204020204" pitchFamily="34" charset="-122"/>
              <a:buChar char="–"/>
            </a:pPr>
            <a:r>
              <a:rPr lang="en-US" altLang="zh-CN" sz="2000" dirty="0">
                <a:solidFill>
                  <a:srgbClr val="002060"/>
                </a:solidFill>
              </a:rPr>
              <a:t>Full-Disc Vector Magnetograph (</a:t>
            </a:r>
            <a:r>
              <a:rPr lang="en-US" altLang="zh-CN" sz="2000" dirty="0">
                <a:solidFill>
                  <a:srgbClr val="002060"/>
                </a:solidFill>
                <a:sym typeface="Wingdings" pitchFamily="2" charset="2"/>
              </a:rPr>
              <a:t>FMG)</a:t>
            </a:r>
            <a:r>
              <a:rPr lang="zh-CN" altLang="en-US" sz="2000" dirty="0">
                <a:solidFill>
                  <a:srgbClr val="002060"/>
                </a:solidFill>
                <a:sym typeface="Wingdings" pitchFamily="2" charset="2"/>
              </a:rPr>
              <a:t>：</a:t>
            </a:r>
            <a:r>
              <a:rPr lang="en-US" altLang="zh-CN" sz="2000" dirty="0">
                <a:solidFill>
                  <a:srgbClr val="002060"/>
                </a:solidFill>
              </a:rPr>
              <a:t>solar magnetic field</a:t>
            </a:r>
            <a:endParaRPr lang="en-US" altLang="zh-CN" sz="2000" dirty="0">
              <a:solidFill>
                <a:srgbClr val="002060"/>
              </a:solidFill>
              <a:sym typeface="Wingdings" pitchFamily="2" charset="2"/>
            </a:endParaRPr>
          </a:p>
          <a:p>
            <a:pPr marL="715963" indent="-357188">
              <a:lnSpc>
                <a:spcPct val="120000"/>
              </a:lnSpc>
              <a:buFont typeface="微软雅黑" panose="020B0503020204020204" pitchFamily="34" charset="-122"/>
              <a:buChar char="–"/>
            </a:pPr>
            <a:r>
              <a:rPr lang="en-US" altLang="zh-CN" sz="2000" dirty="0">
                <a:solidFill>
                  <a:srgbClr val="002060"/>
                </a:solidFill>
              </a:rPr>
              <a:t>Hard X-ray Imager</a:t>
            </a:r>
            <a:r>
              <a:rPr lang="zh-CN" altLang="en-US" sz="2000" dirty="0">
                <a:solidFill>
                  <a:srgbClr val="002060"/>
                </a:solidFill>
              </a:rPr>
              <a:t> </a:t>
            </a:r>
            <a:r>
              <a:rPr lang="en-US" altLang="zh-CN" sz="2000" dirty="0">
                <a:solidFill>
                  <a:srgbClr val="002060"/>
                </a:solidFill>
              </a:rPr>
              <a:t>(</a:t>
            </a:r>
            <a:r>
              <a:rPr lang="en-US" altLang="zh-CN" sz="2000" dirty="0">
                <a:solidFill>
                  <a:srgbClr val="002060"/>
                </a:solidFill>
                <a:sym typeface="Wingdings" pitchFamily="2" charset="2"/>
              </a:rPr>
              <a:t>HXI)</a:t>
            </a:r>
            <a:r>
              <a:rPr lang="zh-CN" altLang="en-US" sz="2000" dirty="0">
                <a:solidFill>
                  <a:srgbClr val="002060"/>
                </a:solidFill>
                <a:sym typeface="Wingdings" pitchFamily="2" charset="2"/>
              </a:rPr>
              <a:t>：</a:t>
            </a:r>
            <a:r>
              <a:rPr lang="en-US" altLang="zh-CN" sz="2000" dirty="0">
                <a:solidFill>
                  <a:srgbClr val="002060"/>
                </a:solidFill>
                <a:sym typeface="Wingdings" pitchFamily="2" charset="2"/>
              </a:rPr>
              <a:t>solar flare</a:t>
            </a:r>
          </a:p>
          <a:p>
            <a:pPr marL="715963" indent="-357188">
              <a:lnSpc>
                <a:spcPct val="120000"/>
              </a:lnSpc>
              <a:buFont typeface="微软雅黑" panose="020B0503020204020204" pitchFamily="34" charset="-122"/>
              <a:buChar char="–"/>
            </a:pPr>
            <a:r>
              <a:rPr lang="en-US" altLang="zh-CN" sz="2000" dirty="0">
                <a:solidFill>
                  <a:srgbClr val="002060"/>
                </a:solidFill>
              </a:rPr>
              <a:t>Lyman-alpha Solar Telescope(</a:t>
            </a:r>
            <a:r>
              <a:rPr lang="en-US" altLang="zh-CN" sz="2000" dirty="0">
                <a:solidFill>
                  <a:srgbClr val="002060"/>
                </a:solidFill>
                <a:sym typeface="Wingdings" pitchFamily="2" charset="2"/>
              </a:rPr>
              <a:t>LST): CME</a:t>
            </a:r>
          </a:p>
        </p:txBody>
      </p:sp>
      <p:grpSp>
        <p:nvGrpSpPr>
          <p:cNvPr id="119" name="Group 4"/>
          <p:cNvGrpSpPr/>
          <p:nvPr/>
        </p:nvGrpSpPr>
        <p:grpSpPr>
          <a:xfrm>
            <a:off x="6156175" y="4398992"/>
            <a:ext cx="2597125" cy="2071412"/>
            <a:chOff x="-2058879" y="125643"/>
            <a:chExt cx="3944650" cy="3445233"/>
          </a:xfrm>
        </p:grpSpPr>
        <p:pic>
          <p:nvPicPr>
            <p:cNvPr id="2097202" name="图片 26"/>
            <p:cNvPicPr>
              <a:picLocks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-2058879" y="125643"/>
              <a:ext cx="3944650" cy="3445233"/>
            </a:xfrm>
            <a:prstGeom prst="rect">
              <a:avLst/>
            </a:prstGeom>
            <a:noFill/>
          </p:spPr>
        </p:pic>
        <p:sp>
          <p:nvSpPr>
            <p:cNvPr id="1048772" name="TextBox 28"/>
            <p:cNvSpPr txBox="1"/>
            <p:nvPr/>
          </p:nvSpPr>
          <p:spPr>
            <a:xfrm>
              <a:off x="-494868" y="2125097"/>
              <a:ext cx="872105" cy="5119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000" b="1">
                  <a:solidFill>
                    <a:srgbClr val="002060"/>
                  </a:solidFill>
                </a:defRPr>
              </a:lvl1pPr>
            </a:lstStyle>
            <a:p>
              <a:r>
                <a:rPr lang="en-US" altLang="zh-CN" sz="1400" dirty="0"/>
                <a:t>LST</a:t>
              </a:r>
              <a:endParaRPr lang="en-US" sz="1400" dirty="0"/>
            </a:p>
          </p:txBody>
        </p:sp>
        <p:sp>
          <p:nvSpPr>
            <p:cNvPr id="1048773" name="TextBox 29"/>
            <p:cNvSpPr txBox="1"/>
            <p:nvPr/>
          </p:nvSpPr>
          <p:spPr>
            <a:xfrm>
              <a:off x="552618" y="2041786"/>
              <a:ext cx="884151" cy="5119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000" b="1">
                  <a:solidFill>
                    <a:srgbClr val="002060"/>
                  </a:solidFill>
                </a:defRPr>
              </a:lvl1pPr>
            </a:lstStyle>
            <a:p>
              <a:r>
                <a:rPr lang="en-US" altLang="zh-CN" sz="1400" dirty="0"/>
                <a:t>FMG</a:t>
              </a:r>
              <a:endParaRPr lang="en-US" sz="1400" dirty="0"/>
            </a:p>
          </p:txBody>
        </p:sp>
        <p:sp>
          <p:nvSpPr>
            <p:cNvPr id="1048774" name="TextBox 30"/>
            <p:cNvSpPr txBox="1"/>
            <p:nvPr/>
          </p:nvSpPr>
          <p:spPr>
            <a:xfrm>
              <a:off x="85249" y="3030584"/>
              <a:ext cx="753036" cy="5119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000" b="1">
                  <a:solidFill>
                    <a:srgbClr val="002060"/>
                  </a:solidFill>
                </a:defRPr>
              </a:lvl1pPr>
            </a:lstStyle>
            <a:p>
              <a:r>
                <a:rPr lang="en-US" altLang="zh-CN" sz="1400" dirty="0"/>
                <a:t>HXI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500597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5" name="Title 1"/>
          <p:cNvSpPr>
            <a:spLocks noGrp="1"/>
          </p:cNvSpPr>
          <p:nvPr>
            <p:ph type="title"/>
          </p:nvPr>
        </p:nvSpPr>
        <p:spPr>
          <a:xfrm>
            <a:off x="5065843" y="44624"/>
            <a:ext cx="4003899" cy="826365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zh-CN" kern="1200" dirty="0">
                <a:solidFill>
                  <a:srgbClr val="00B050"/>
                </a:solidFill>
              </a:rPr>
              <a:t>Mission</a:t>
            </a:r>
            <a:r>
              <a:rPr lang="zh-CN" altLang="en-US" kern="1200" dirty="0">
                <a:solidFill>
                  <a:srgbClr val="00B050"/>
                </a:solidFill>
              </a:rPr>
              <a:t> </a:t>
            </a:r>
            <a:r>
              <a:rPr lang="en-US" altLang="zh-CN" kern="1200" dirty="0">
                <a:solidFill>
                  <a:srgbClr val="00B050"/>
                </a:solidFill>
              </a:rPr>
              <a:t>profile</a:t>
            </a:r>
            <a:endParaRPr lang="en-US" kern="1200" dirty="0">
              <a:solidFill>
                <a:srgbClr val="00B050"/>
              </a:solidFill>
            </a:endParaRPr>
          </a:p>
        </p:txBody>
      </p:sp>
      <p:sp>
        <p:nvSpPr>
          <p:cNvPr id="1048776" name="内容占位符 2"/>
          <p:cNvSpPr txBox="1"/>
          <p:nvPr/>
        </p:nvSpPr>
        <p:spPr>
          <a:xfrm>
            <a:off x="179512" y="980728"/>
            <a:ext cx="5400600" cy="496855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/>
          <a:p>
            <a:pPr marL="714375" lvl="0" indent="-352425" fontAlgn="auto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‒"/>
            </a:pP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Orbit: </a:t>
            </a:r>
            <a:r>
              <a:rPr lang="en-US" altLang="zh-CN" sz="24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720 km, </a:t>
            </a: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sun-</a:t>
            </a:r>
            <a:r>
              <a:rPr kumimoji="0" lang="en-US" altLang="zh-CN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synchronous,</a:t>
            </a:r>
          </a:p>
          <a:p>
            <a:pPr marL="361950" lvl="0" fontAlgn="auto">
              <a:spcBef>
                <a:spcPct val="20000"/>
              </a:spcBef>
              <a:spcAft>
                <a:spcPts val="0"/>
              </a:spcAft>
            </a:pPr>
            <a:r>
              <a:rPr lang="en-US" altLang="zh-CN" sz="24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98.2°</a:t>
            </a:r>
            <a:endParaRPr kumimoji="0" lang="en-US" altLang="zh-CN" sz="2400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714375" marR="0" lvl="0" indent="-3524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</a:pPr>
            <a:r>
              <a:rPr lang="en-US" altLang="zh-CN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Attitude Control: 3-axis stabilized</a:t>
            </a:r>
          </a:p>
          <a:p>
            <a:pPr marL="714375" indent="-352425">
              <a:spcBef>
                <a:spcPct val="20000"/>
              </a:spcBef>
              <a:buFont typeface="Arial" panose="020B0604020202020204" pitchFamily="34" charset="0"/>
              <a:buChar char="‒"/>
            </a:pPr>
            <a:r>
              <a:rPr lang="en-US" altLang="zh-CN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Mass: &lt;1000 kg</a:t>
            </a:r>
          </a:p>
          <a:p>
            <a:pPr marL="714375" lvl="0" indent="-352425">
              <a:spcBef>
                <a:spcPct val="20000"/>
              </a:spcBef>
              <a:buFont typeface="Arial" panose="020B0604020202020204" pitchFamily="34" charset="0"/>
              <a:buChar char="‒"/>
            </a:pPr>
            <a:r>
              <a:rPr lang="en-US" altLang="zh-CN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Power: &lt; 770 W</a:t>
            </a:r>
          </a:p>
          <a:p>
            <a:pPr marL="714375" lvl="0" indent="-352425">
              <a:spcBef>
                <a:spcPct val="20000"/>
              </a:spcBef>
              <a:buFont typeface="Arial" panose="020B0604020202020204" pitchFamily="34" charset="0"/>
              <a:buChar char="‒"/>
            </a:pPr>
            <a:r>
              <a:rPr lang="en-US" altLang="zh-CN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4 </a:t>
            </a:r>
            <a:r>
              <a:rPr lang="en-US" altLang="zh-CN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yrs</a:t>
            </a:r>
            <a:endParaRPr lang="en-US" altLang="zh-CN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14375" lvl="0" indent="-352425">
              <a:spcBef>
                <a:spcPct val="20000"/>
              </a:spcBef>
              <a:buFont typeface="Arial" panose="020B0604020202020204" pitchFamily="34" charset="0"/>
              <a:buChar char="‒"/>
            </a:pPr>
            <a:r>
              <a:rPr lang="en-US" altLang="zh-CN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Launcher: CZ-2D</a:t>
            </a:r>
          </a:p>
          <a:p>
            <a:pPr marL="714375" lvl="0" indent="-352425">
              <a:spcBef>
                <a:spcPct val="20000"/>
              </a:spcBef>
              <a:buFont typeface="Arial" panose="020B0604020202020204" pitchFamily="34" charset="0"/>
              <a:buChar char="‒"/>
            </a:pPr>
            <a:endParaRPr lang="en-US" altLang="zh-CN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14375" lvl="0" indent="-352425">
              <a:spcBef>
                <a:spcPct val="20000"/>
              </a:spcBef>
              <a:buFont typeface="Arial" panose="020B0604020202020204" pitchFamily="34" charset="0"/>
              <a:buChar char="‒"/>
            </a:pPr>
            <a:r>
              <a:rPr lang="en-US" altLang="zh-CN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Officially approved in Dec. 2017</a:t>
            </a:r>
          </a:p>
          <a:p>
            <a:pPr marL="714375" lvl="0" indent="-352425">
              <a:spcBef>
                <a:spcPct val="20000"/>
              </a:spcBef>
              <a:buFont typeface="Arial" panose="020B0604020202020204" pitchFamily="34" charset="0"/>
              <a:buChar char="‒"/>
            </a:pPr>
            <a:r>
              <a:rPr lang="en-US" altLang="zh-CN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 in Phase B</a:t>
            </a:r>
          </a:p>
          <a:p>
            <a:pPr marL="714375" lvl="0" indent="-352425">
              <a:spcBef>
                <a:spcPct val="20000"/>
              </a:spcBef>
              <a:buFont typeface="Arial" panose="020B0604020202020204" pitchFamily="34" charset="0"/>
              <a:buChar char="‒"/>
            </a:pPr>
            <a:r>
              <a:rPr lang="en-US" altLang="zh-CN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Planned launch time: 2021</a:t>
            </a:r>
          </a:p>
        </p:txBody>
      </p:sp>
      <p:pic>
        <p:nvPicPr>
          <p:cNvPr id="2097203" name="图片 1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6036" y="1360113"/>
            <a:ext cx="3032428" cy="1636839"/>
          </a:xfrm>
          <a:prstGeom prst="rect">
            <a:avLst/>
          </a:prstGeom>
        </p:spPr>
      </p:pic>
      <p:sp>
        <p:nvSpPr>
          <p:cNvPr id="1048777" name="灯片编号占位符 2"/>
          <p:cNvSpPr>
            <a:spLocks noGrp="1"/>
          </p:cNvSpPr>
          <p:nvPr>
            <p:ph type="sldNum" sz="quarter" idx="4"/>
          </p:nvPr>
        </p:nvSpPr>
        <p:spPr>
          <a:xfrm>
            <a:off x="7002652" y="6478275"/>
            <a:ext cx="2133600" cy="365125"/>
          </a:xfrm>
        </p:spPr>
        <p:txBody>
          <a:bodyPr/>
          <a:lstStyle/>
          <a:p>
            <a:fld id="{93F6D69D-0128-4342-9FBF-FC0CEEA0D70A}" type="slidenum">
              <a:rPr lang="zh-CN" altLang="en-US" smtClean="0">
                <a:solidFill>
                  <a:schemeClr val="bg1"/>
                </a:solidFill>
              </a:rPr>
              <a:t>26</a:t>
            </a:fld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21" name="Group 3"/>
          <p:cNvGrpSpPr/>
          <p:nvPr/>
        </p:nvGrpSpPr>
        <p:grpSpPr>
          <a:xfrm>
            <a:off x="5482276" y="3212976"/>
            <a:ext cx="3213053" cy="2625434"/>
            <a:chOff x="4948932" y="1222188"/>
            <a:chExt cx="3816424" cy="2880320"/>
          </a:xfrm>
        </p:grpSpPr>
        <p:pic>
          <p:nvPicPr>
            <p:cNvPr id="2097204" name="图片 12"/>
            <p:cNvPicPr>
              <a:picLocks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48932" y="1222188"/>
              <a:ext cx="3816424" cy="2880320"/>
            </a:xfrm>
            <a:prstGeom prst="rect">
              <a:avLst/>
            </a:prstGeom>
          </p:spPr>
        </p:pic>
        <p:sp>
          <p:nvSpPr>
            <p:cNvPr id="1048778" name="TextBox 13"/>
            <p:cNvSpPr txBox="1"/>
            <p:nvPr/>
          </p:nvSpPr>
          <p:spPr>
            <a:xfrm>
              <a:off x="7884368" y="1700808"/>
              <a:ext cx="534121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100" dirty="0"/>
                <a:t>FMG</a:t>
              </a:r>
              <a:endParaRPr lang="zh-CN" altLang="en-US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525784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内容占位符 5">
            <a:extLst>
              <a:ext uri="{FF2B5EF4-FFF2-40B4-BE49-F238E27FC236}">
                <a16:creationId xmlns:a16="http://schemas.microsoft.com/office/drawing/2014/main" id="{18EF0588-A2AF-4A4A-BEB2-DCE9FD7BF7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7504" y="1760609"/>
            <a:ext cx="2865648" cy="19787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5536" y="3833356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/>
              <a:t>FMG</a:t>
            </a:r>
            <a:r>
              <a:rPr lang="zh-CN" altLang="en-US" sz="1600" dirty="0"/>
              <a:t> </a:t>
            </a:r>
            <a:endParaRPr lang="en-US" altLang="zh-CN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3491880" y="3861048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/>
              <a:t>LST</a:t>
            </a:r>
          </a:p>
        </p:txBody>
      </p:sp>
      <p:sp>
        <p:nvSpPr>
          <p:cNvPr id="13" name="标题 1"/>
          <p:cNvSpPr>
            <a:spLocks noGrp="1"/>
          </p:cNvSpPr>
          <p:nvPr>
            <p:ph type="title"/>
          </p:nvPr>
        </p:nvSpPr>
        <p:spPr>
          <a:xfrm>
            <a:off x="457200" y="66675"/>
            <a:ext cx="8229600" cy="841375"/>
          </a:xfrm>
        </p:spPr>
        <p:txBody>
          <a:bodyPr/>
          <a:lstStyle/>
          <a:p>
            <a:r>
              <a:rPr lang="en-US" altLang="zh-CN" kern="1200" dirty="0">
                <a:solidFill>
                  <a:srgbClr val="00B050"/>
                </a:solidFill>
              </a:rPr>
              <a:t>Progress </a:t>
            </a:r>
            <a:endParaRPr lang="zh-CN" altLang="en-US" kern="1200" dirty="0">
              <a:solidFill>
                <a:srgbClr val="00B05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5536" y="908720"/>
            <a:ext cx="5500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FF0000"/>
                </a:solidFill>
              </a:rPr>
              <a:t>Payload P</a:t>
            </a:r>
            <a:r>
              <a:rPr lang="en" altLang="zh-CN" sz="2400" dirty="0">
                <a:solidFill>
                  <a:srgbClr val="FF0000"/>
                </a:solidFill>
              </a:rPr>
              <a:t>rototype completed:</a:t>
            </a:r>
          </a:p>
        </p:txBody>
      </p:sp>
      <p:pic>
        <p:nvPicPr>
          <p:cNvPr id="16" name="图片 15" descr="屏幕剪辑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172" y="1844824"/>
            <a:ext cx="2990004" cy="203608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D829660-719D-6944-A1BC-E11FE35C93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3138" y="3782162"/>
            <a:ext cx="3127374" cy="2671174"/>
          </a:xfrm>
          <a:prstGeom prst="rect">
            <a:avLst/>
          </a:prstGeom>
        </p:spPr>
      </p:pic>
      <p:pic>
        <p:nvPicPr>
          <p:cNvPr id="19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73152" y="4344515"/>
            <a:ext cx="2678968" cy="1696681"/>
          </a:xfrm>
          <a:prstGeom prst="rect">
            <a:avLst/>
          </a:prstGeom>
          <a:noFill/>
        </p:spPr>
      </p:pic>
      <p:pic>
        <p:nvPicPr>
          <p:cNvPr id="20" name="图片 19" descr="屏幕剪辑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3" y="4347897"/>
            <a:ext cx="1859393" cy="178309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87152" y="6084004"/>
            <a:ext cx="56850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Super-polishing M1 mirror: RMS&lt;0.3nm</a:t>
            </a:r>
            <a:endParaRPr lang="zh-CN" alt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内容占位符 26">
            <a:extLst>
              <a:ext uri="{FF2B5EF4-FFF2-40B4-BE49-F238E27FC236}">
                <a16:creationId xmlns:a16="http://schemas.microsoft.com/office/drawing/2014/main" id="{BAF7B030-5BB0-4400-94D5-4106CBDB7BF4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6378018" y="1599292"/>
            <a:ext cx="2667925" cy="1883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911385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9" name="矩形 4"/>
          <p:cNvSpPr/>
          <p:nvPr/>
        </p:nvSpPr>
        <p:spPr>
          <a:xfrm>
            <a:off x="395537" y="1472585"/>
            <a:ext cx="824405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>
              <a:spcAft>
                <a:spcPts val="600"/>
              </a:spcAft>
            </a:pPr>
            <a:r>
              <a:rPr lang="en-US" altLang="zh-CN" sz="2400" b="1" dirty="0">
                <a:solidFill>
                  <a:schemeClr val="accent2"/>
                </a:solidFill>
              </a:rPr>
              <a:t>CAS-ESA Joint Mission</a:t>
            </a:r>
          </a:p>
          <a:p>
            <a:pPr marL="635000" lvl="0" indent="-4572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200" dirty="0">
                <a:solidFill>
                  <a:srgbClr val="002060"/>
                </a:solidFill>
              </a:rPr>
              <a:t>Science Objectives</a:t>
            </a:r>
          </a:p>
          <a:p>
            <a:pPr marL="990600" lvl="0" indent="-358775" algn="l">
              <a:spcAft>
                <a:spcPts val="600"/>
              </a:spcAft>
              <a:buFont typeface="微软雅黑" panose="020B0503020204020204" pitchFamily="34" charset="-122"/>
              <a:buChar char="–"/>
            </a:pPr>
            <a:r>
              <a:rPr lang="en-US" altLang="zh-CN" sz="2200" dirty="0">
                <a:solidFill>
                  <a:srgbClr val="002060"/>
                </a:solidFill>
              </a:rPr>
              <a:t>Determine when and where transient and steady magnetopause reconnection dominates</a:t>
            </a:r>
          </a:p>
          <a:p>
            <a:pPr marL="990600" lvl="0" indent="-358775" algn="l">
              <a:spcAft>
                <a:spcPts val="600"/>
              </a:spcAft>
              <a:buFont typeface="微软雅黑" panose="020B0503020204020204" pitchFamily="34" charset="-122"/>
              <a:buChar char="–"/>
            </a:pPr>
            <a:r>
              <a:rPr lang="en-US" altLang="zh-CN" sz="2200" dirty="0">
                <a:solidFill>
                  <a:srgbClr val="002060"/>
                </a:solidFill>
              </a:rPr>
              <a:t>Define the </a:t>
            </a:r>
            <a:r>
              <a:rPr lang="en-US" altLang="zh-CN" sz="2200" dirty="0" err="1">
                <a:solidFill>
                  <a:srgbClr val="002060"/>
                </a:solidFill>
              </a:rPr>
              <a:t>substorm</a:t>
            </a:r>
            <a:r>
              <a:rPr lang="en-US" altLang="zh-CN" sz="2200" dirty="0">
                <a:solidFill>
                  <a:srgbClr val="002060"/>
                </a:solidFill>
              </a:rPr>
              <a:t> cycle, including timing and flux transfer amplitudes</a:t>
            </a:r>
          </a:p>
          <a:p>
            <a:pPr marL="990600" lvl="0" indent="-358775" algn="l">
              <a:spcAft>
                <a:spcPts val="1200"/>
              </a:spcAft>
              <a:buFont typeface="微软雅黑" panose="020B0503020204020204" pitchFamily="34" charset="-122"/>
              <a:buChar char="–"/>
            </a:pPr>
            <a:r>
              <a:rPr lang="en-US" altLang="zh-CN" sz="2200" dirty="0">
                <a:solidFill>
                  <a:srgbClr val="002060"/>
                </a:solidFill>
              </a:rPr>
              <a:t>Define the development of CME-driven storms, including whether they are sequences of </a:t>
            </a:r>
            <a:r>
              <a:rPr lang="en-US" altLang="zh-CN" sz="2200" dirty="0" err="1">
                <a:solidFill>
                  <a:srgbClr val="002060"/>
                </a:solidFill>
              </a:rPr>
              <a:t>substorms</a:t>
            </a:r>
            <a:endParaRPr lang="en-US" altLang="zh-CN" sz="2200" dirty="0">
              <a:solidFill>
                <a:srgbClr val="002060"/>
              </a:solidFill>
            </a:endParaRPr>
          </a:p>
        </p:txBody>
      </p:sp>
      <p:sp>
        <p:nvSpPr>
          <p:cNvPr id="1048780" name="标题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841375"/>
          </a:xfrm>
        </p:spPr>
        <p:txBody>
          <a:bodyPr/>
          <a:lstStyle/>
          <a:p>
            <a:pPr lvl="0"/>
            <a:r>
              <a:rPr lang="en-GB" altLang="zh-CN" dirty="0">
                <a:solidFill>
                  <a:srgbClr val="00B050"/>
                </a:solidFill>
              </a:rPr>
              <a:t>3. Solar wind Magnetosphere Ionosphere Link Explorer (SMILE)</a:t>
            </a:r>
            <a:r>
              <a:rPr lang="en-US" altLang="zh-CN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zh-CN" altLang="en-US" dirty="0">
              <a:solidFill>
                <a:srgbClr val="00B050"/>
              </a:solidFill>
            </a:endParaRPr>
          </a:p>
        </p:txBody>
      </p:sp>
      <p:sp>
        <p:nvSpPr>
          <p:cNvPr id="1048781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F6D69D-0128-4342-9FBF-FC0CEEA0D70A}" type="slidenum">
              <a:rPr lang="zh-CN" altLang="en-US" smtClean="0"/>
              <a:t>28</a:t>
            </a:fld>
            <a:endParaRPr lang="en-US" dirty="0"/>
          </a:p>
        </p:txBody>
      </p:sp>
      <p:pic>
        <p:nvPicPr>
          <p:cNvPr id="2097205" name="Picture 7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741504" y="1290916"/>
            <a:ext cx="981425" cy="985956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048782" name="矩形 3"/>
          <p:cNvSpPr/>
          <p:nvPr/>
        </p:nvSpPr>
        <p:spPr>
          <a:xfrm>
            <a:off x="431541" y="4789451"/>
            <a:ext cx="5976664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>
              <a:spcAft>
                <a:spcPts val="600"/>
              </a:spcAft>
            </a:pPr>
            <a:r>
              <a:rPr lang="en-US" altLang="zh-CN" sz="2400" b="1" dirty="0">
                <a:solidFill>
                  <a:srgbClr val="C00000"/>
                </a:solidFill>
              </a:rPr>
              <a:t>Scientific Significance</a:t>
            </a:r>
          </a:p>
          <a:p>
            <a:pPr marL="990600" indent="-358775">
              <a:spcAft>
                <a:spcPts val="600"/>
              </a:spcAft>
              <a:buFont typeface="微软雅黑" panose="020B0503020204020204" pitchFamily="34" charset="-122"/>
              <a:buChar char="–"/>
            </a:pPr>
            <a:r>
              <a:rPr lang="en-US" altLang="zh-CN" sz="2200" dirty="0">
                <a:solidFill>
                  <a:srgbClr val="002060"/>
                </a:solidFill>
              </a:rPr>
              <a:t>Imaging of the interaction between solar wind and magnetosphere for the first time</a:t>
            </a:r>
          </a:p>
        </p:txBody>
      </p:sp>
      <p:pic>
        <p:nvPicPr>
          <p:cNvPr id="15362" name="Picture 2" descr="http://www.nssc.ac.cn/xwdt2015/xwsd2015/201903/W02019032252896525484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581128"/>
            <a:ext cx="2555776" cy="1758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78849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6" name="矩形 6"/>
          <p:cNvSpPr/>
          <p:nvPr/>
        </p:nvSpPr>
        <p:spPr>
          <a:xfrm>
            <a:off x="539552" y="1003059"/>
            <a:ext cx="718081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4375" lvl="2" indent="-447675" algn="l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en-US" altLang="zh-CN" sz="2200" dirty="0">
                <a:solidFill>
                  <a:srgbClr val="002060"/>
                </a:solidFill>
              </a:rPr>
              <a:t>Soft X-ray Imager (SXI)</a:t>
            </a:r>
          </a:p>
          <a:p>
            <a:pPr marL="714375" lvl="2" indent="-447675" algn="l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en-US" altLang="zh-CN" sz="2200" dirty="0">
                <a:solidFill>
                  <a:srgbClr val="002060"/>
                </a:solidFill>
              </a:rPr>
              <a:t>Ultra-Violet Imager (UVI)</a:t>
            </a:r>
          </a:p>
          <a:p>
            <a:pPr marL="714375" lvl="2" indent="-447675" algn="l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en-US" altLang="zh-CN" sz="2200" dirty="0">
                <a:solidFill>
                  <a:srgbClr val="002060"/>
                </a:solidFill>
              </a:rPr>
              <a:t>Light Ion Analyzer (LIA) </a:t>
            </a:r>
          </a:p>
          <a:p>
            <a:pPr marL="714375" lvl="2" indent="-447675" algn="l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en-US" altLang="zh-CN" sz="2200" dirty="0" err="1">
                <a:solidFill>
                  <a:srgbClr val="002060"/>
                </a:solidFill>
              </a:rPr>
              <a:t>MAGnetometer</a:t>
            </a:r>
            <a:r>
              <a:rPr lang="en-US" altLang="zh-CN" sz="2200" dirty="0">
                <a:solidFill>
                  <a:srgbClr val="002060"/>
                </a:solidFill>
              </a:rPr>
              <a:t> (MAG)</a:t>
            </a:r>
          </a:p>
        </p:txBody>
      </p:sp>
      <p:grpSp>
        <p:nvGrpSpPr>
          <p:cNvPr id="126" name="组合 3"/>
          <p:cNvGrpSpPr/>
          <p:nvPr/>
        </p:nvGrpSpPr>
        <p:grpSpPr>
          <a:xfrm>
            <a:off x="5762063" y="1257181"/>
            <a:ext cx="2437551" cy="2048467"/>
            <a:chOff x="1008721" y="1278513"/>
            <a:chExt cx="2437551" cy="2048467"/>
          </a:xfrm>
        </p:grpSpPr>
        <p:pic>
          <p:nvPicPr>
            <p:cNvPr id="209720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08721" y="1278513"/>
              <a:ext cx="2437551" cy="16448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8787" name="TextBox 16"/>
            <p:cNvSpPr txBox="1"/>
            <p:nvPr/>
          </p:nvSpPr>
          <p:spPr>
            <a:xfrm>
              <a:off x="1925971" y="2957648"/>
              <a:ext cx="6030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SXI </a:t>
              </a:r>
              <a:endParaRPr lang="zh-CN" altLang="en-US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7" name="组合 28"/>
          <p:cNvGrpSpPr/>
          <p:nvPr/>
        </p:nvGrpSpPr>
        <p:grpSpPr>
          <a:xfrm>
            <a:off x="904642" y="3312346"/>
            <a:ext cx="2416456" cy="2154142"/>
            <a:chOff x="808696" y="3765022"/>
            <a:chExt cx="2416456" cy="2154142"/>
          </a:xfrm>
        </p:grpSpPr>
        <p:pic>
          <p:nvPicPr>
            <p:cNvPr id="2097209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08696" y="3765022"/>
              <a:ext cx="2416456" cy="17483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8788" name="TextBox 20"/>
            <p:cNvSpPr txBox="1"/>
            <p:nvPr/>
          </p:nvSpPr>
          <p:spPr>
            <a:xfrm>
              <a:off x="1688949" y="5519054"/>
              <a:ext cx="6559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UVI</a:t>
              </a:r>
              <a:r>
                <a:rPr lang="en-US" altLang="zh-CN" sz="2000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endParaRPr lang="zh-CN" altLang="en-US" sz="20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048789" name="标题 2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zh-CN" kern="1200" dirty="0">
                <a:solidFill>
                  <a:srgbClr val="00B050"/>
                </a:solidFill>
              </a:rPr>
              <a:t>Payloads </a:t>
            </a:r>
            <a:endParaRPr lang="zh-CN" altLang="en-US" kern="1200" dirty="0">
              <a:solidFill>
                <a:srgbClr val="00B050"/>
              </a:solidFill>
            </a:endParaRPr>
          </a:p>
        </p:txBody>
      </p:sp>
      <p:sp>
        <p:nvSpPr>
          <p:cNvPr id="1048790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F6D69D-0128-4342-9FBF-FC0CEEA0D70A}" type="slidenum">
              <a:rPr lang="zh-CN" altLang="en-US" smtClean="0"/>
              <a:t>29</a:t>
            </a:fld>
            <a:endParaRPr lang="en-US" dirty="0"/>
          </a:p>
        </p:txBody>
      </p:sp>
      <p:sp>
        <p:nvSpPr>
          <p:cNvPr id="1048791" name="文本框 30"/>
          <p:cNvSpPr txBox="1"/>
          <p:nvPr/>
        </p:nvSpPr>
        <p:spPr>
          <a:xfrm>
            <a:off x="3683003" y="5081584"/>
            <a:ext cx="2124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LIA</a:t>
            </a:r>
            <a:endParaRPr lang="zh-CN" altLang="en-US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792" name="文本框 32"/>
          <p:cNvSpPr txBox="1"/>
          <p:nvPr/>
        </p:nvSpPr>
        <p:spPr>
          <a:xfrm>
            <a:off x="6192272" y="5066191"/>
            <a:ext cx="1773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MAG</a:t>
            </a:r>
            <a:endParaRPr lang="zh-CN" altLang="en-US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793" name="矩形 4"/>
          <p:cNvSpPr/>
          <p:nvPr/>
        </p:nvSpPr>
        <p:spPr>
          <a:xfrm>
            <a:off x="899592" y="5589240"/>
            <a:ext cx="768020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200" dirty="0">
                <a:solidFill>
                  <a:srgbClr val="002060"/>
                </a:solidFill>
              </a:rPr>
              <a:t>The payloads and satellite will be provided by scientists and industry from both Europe and China.</a:t>
            </a:r>
            <a:endParaRPr lang="zh-CN" altLang="en-US" sz="2200" dirty="0">
              <a:solidFill>
                <a:srgbClr val="00206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3" y="3239236"/>
            <a:ext cx="2365233" cy="182714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025" y="3356992"/>
            <a:ext cx="2257375" cy="150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5933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6" name="Picture 2" descr="https://timgsa.baidu.com/timg?image&amp;quality=80&amp;size=b9999_10000&amp;sec=1526547129841&amp;di=58dfd04d62b1f49f67307e9cf5c1c8d6&amp;imgtype=0&amp;src=http%3A%2F%2Fpic.90sjimg.com%2Fback_pic%2Fqk%2Fback_origin_pic%2F00%2F02%2F20%2F049818eee588bc683fc341d36e6165ba.jpg"/>
          <p:cNvPicPr>
            <a:picLocks noChangeAspect="1" noChangeArrowheads="1"/>
          </p:cNvPicPr>
          <p:nvPr/>
        </p:nvPicPr>
        <p:blipFill rotWithShape="1">
          <a:blip r:embed="rId3"/>
          <a:srcRect t="39213"/>
          <a:stretch>
            <a:fillRect/>
          </a:stretch>
        </p:blipFill>
        <p:spPr bwMode="auto">
          <a:xfrm>
            <a:off x="-10624" y="4252501"/>
            <a:ext cx="9154623" cy="2605499"/>
          </a:xfrm>
          <a:prstGeom prst="rect">
            <a:avLst/>
          </a:prstGeom>
          <a:noFill/>
        </p:spPr>
      </p:pic>
      <p:sp>
        <p:nvSpPr>
          <p:cNvPr id="1048591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F6D69D-0128-4342-9FBF-FC0CEEA0D70A}" type="slidenum">
              <a:rPr lang="zh-CN" altLang="en-US" smtClean="0"/>
              <a:t>3</a:t>
            </a:fld>
            <a:endParaRPr lang="en-US" dirty="0"/>
          </a:p>
        </p:txBody>
      </p:sp>
      <p:sp>
        <p:nvSpPr>
          <p:cNvPr id="1048592" name="文本框 2"/>
          <p:cNvSpPr txBox="1"/>
          <p:nvPr/>
        </p:nvSpPr>
        <p:spPr>
          <a:xfrm>
            <a:off x="2262431" y="404664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002060"/>
                </a:solidFill>
              </a:rPr>
              <a:t>Table of Contents</a:t>
            </a:r>
            <a:endParaRPr lang="zh-CN" altLang="en-US" sz="3600" b="1" dirty="0">
              <a:solidFill>
                <a:srgbClr val="002060"/>
              </a:solidFill>
            </a:endParaRPr>
          </a:p>
        </p:txBody>
      </p:sp>
      <p:sp>
        <p:nvSpPr>
          <p:cNvPr id="1048593" name="文本框 3"/>
          <p:cNvSpPr txBox="1"/>
          <p:nvPr/>
        </p:nvSpPr>
        <p:spPr>
          <a:xfrm>
            <a:off x="179512" y="1342905"/>
            <a:ext cx="878711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p"/>
            </a:pPr>
            <a:r>
              <a:rPr lang="en-US" altLang="zh-CN" sz="2800" dirty="0">
                <a:solidFill>
                  <a:srgbClr val="002060"/>
                </a:solidFill>
              </a:rPr>
              <a:t>Structure of Chinese Space Program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p"/>
            </a:pPr>
            <a:r>
              <a:rPr lang="en-US" altLang="zh-CN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Strategic Priority Program on Space Science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p"/>
            </a:pPr>
            <a:r>
              <a:rPr lang="en-US" altLang="zh-CN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Highlights of Science Missions 2011-2017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p"/>
            </a:pPr>
            <a:r>
              <a:rPr lang="en-US" altLang="zh-CN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Strategic Priority Program on Space Science (2018-2022)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p"/>
            </a:pPr>
            <a:r>
              <a:rPr lang="en-US" altLang="zh-CN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Summary</a:t>
            </a:r>
          </a:p>
        </p:txBody>
      </p:sp>
      <p:pic>
        <p:nvPicPr>
          <p:cNvPr id="2097157" name="图片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28383" y="404664"/>
            <a:ext cx="938241" cy="93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5517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AutoShape 2" descr="http://img4.imgtn.bdimg.com/it/u=3507885655,4293318211&amp;fm=21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5540" name="AutoShape 4" descr="http://img4.imgtn.bdimg.com/it/u=3507885655,4293318211&amp;fm=21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8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836712"/>
            <a:ext cx="7560840" cy="5616624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39911" y="160338"/>
            <a:ext cx="85351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2800" b="1" dirty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SMILE International Collaborations</a:t>
            </a:r>
          </a:p>
        </p:txBody>
      </p:sp>
    </p:spTree>
    <p:extLst>
      <p:ext uri="{BB962C8B-B14F-4D97-AF65-F5344CB8AC3E}">
        <p14:creationId xmlns:p14="http://schemas.microsoft.com/office/powerpoint/2010/main" val="261363320"/>
      </p:ext>
    </p:extLst>
  </p:cSld>
  <p:clrMapOvr>
    <a:masterClrMapping/>
  </p:clrMapOvr>
  <p:transition spd="slow" advClick="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7" name="矩形 7"/>
          <p:cNvSpPr/>
          <p:nvPr/>
        </p:nvSpPr>
        <p:spPr>
          <a:xfrm>
            <a:off x="3799607" y="1105049"/>
            <a:ext cx="4894311" cy="25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93763" lvl="1" indent="-358775" algn="l">
              <a:lnSpc>
                <a:spcPct val="12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zh-CN" sz="2200" b="1" dirty="0">
                <a:solidFill>
                  <a:srgbClr val="002060"/>
                </a:solidFill>
                <a:latin typeface="+mn-lt"/>
                <a:ea typeface="+mn-ea"/>
              </a:rPr>
              <a:t>Orbit</a:t>
            </a:r>
            <a:r>
              <a:rPr lang="zh-CN" altLang="en-US" sz="2200" dirty="0">
                <a:solidFill>
                  <a:srgbClr val="002060"/>
                </a:solidFill>
                <a:latin typeface="+mn-lt"/>
                <a:ea typeface="+mn-ea"/>
              </a:rPr>
              <a:t>：</a:t>
            </a:r>
            <a:r>
              <a:rPr lang="en-US" altLang="zh-CN" sz="2200" dirty="0">
                <a:solidFill>
                  <a:srgbClr val="002060"/>
                </a:solidFill>
                <a:latin typeface="+mn-lt"/>
                <a:ea typeface="+mn-ea"/>
              </a:rPr>
              <a:t>5000km@perigee </a:t>
            </a:r>
          </a:p>
          <a:p>
            <a:pPr marL="534988" lvl="1" algn="l">
              <a:lnSpc>
                <a:spcPct val="125000"/>
              </a:lnSpc>
              <a:spcAft>
                <a:spcPts val="0"/>
              </a:spcAft>
            </a:pPr>
            <a:r>
              <a:rPr lang="en-US" altLang="zh-CN" sz="2200" dirty="0">
                <a:solidFill>
                  <a:srgbClr val="002060"/>
                </a:solidFill>
                <a:latin typeface="+mn-lt"/>
                <a:ea typeface="+mn-ea"/>
              </a:rPr>
              <a:t>                19 </a:t>
            </a:r>
            <a:r>
              <a:rPr lang="en-US" altLang="zh-CN" sz="2200" dirty="0" err="1">
                <a:solidFill>
                  <a:srgbClr val="002060"/>
                </a:solidFill>
                <a:latin typeface="+mn-lt"/>
                <a:ea typeface="+mn-ea"/>
              </a:rPr>
              <a:t>R</a:t>
            </a:r>
            <a:r>
              <a:rPr lang="en-US" altLang="zh-CN" sz="2200" baseline="-25000" dirty="0" err="1">
                <a:solidFill>
                  <a:srgbClr val="002060"/>
                </a:solidFill>
                <a:latin typeface="+mn-lt"/>
                <a:ea typeface="+mn-ea"/>
              </a:rPr>
              <a:t>e</a:t>
            </a:r>
            <a:r>
              <a:rPr lang="en-US" altLang="zh-CN" sz="2200" dirty="0" err="1">
                <a:solidFill>
                  <a:srgbClr val="002060"/>
                </a:solidFill>
                <a:latin typeface="+mn-lt"/>
                <a:ea typeface="+mn-ea"/>
              </a:rPr>
              <a:t>@apogee</a:t>
            </a:r>
            <a:endParaRPr lang="en-US" altLang="zh-CN" sz="2200" dirty="0">
              <a:solidFill>
                <a:srgbClr val="002060"/>
              </a:solidFill>
              <a:latin typeface="+mn-lt"/>
              <a:ea typeface="+mn-ea"/>
            </a:endParaRPr>
          </a:p>
          <a:p>
            <a:pPr marL="893763" lvl="1" indent="-358775">
              <a:lnSpc>
                <a:spcPct val="12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zh-CN" sz="2200" b="1" dirty="0">
                <a:solidFill>
                  <a:srgbClr val="002060"/>
                </a:solidFill>
                <a:latin typeface="+mn-lt"/>
                <a:ea typeface="+mn-ea"/>
              </a:rPr>
              <a:t>Mass</a:t>
            </a:r>
            <a:r>
              <a:rPr lang="en-US" altLang="zh-CN" sz="2200" dirty="0">
                <a:solidFill>
                  <a:srgbClr val="002060"/>
                </a:solidFill>
                <a:latin typeface="+mn-lt"/>
                <a:ea typeface="+mn-ea"/>
              </a:rPr>
              <a:t>: &lt;2200kg</a:t>
            </a:r>
          </a:p>
          <a:p>
            <a:pPr marL="893763" lvl="1" indent="-358775">
              <a:lnSpc>
                <a:spcPct val="12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zh-CN" sz="2200" b="1" dirty="0">
                <a:solidFill>
                  <a:srgbClr val="002060"/>
                </a:solidFill>
                <a:latin typeface="+mn-lt"/>
                <a:ea typeface="+mn-ea"/>
              </a:rPr>
              <a:t>Lifetime</a:t>
            </a:r>
            <a:r>
              <a:rPr lang="zh-CN" altLang="en-US" sz="2200" dirty="0">
                <a:solidFill>
                  <a:srgbClr val="002060"/>
                </a:solidFill>
                <a:latin typeface="+mn-lt"/>
                <a:ea typeface="+mn-ea"/>
              </a:rPr>
              <a:t>：</a:t>
            </a:r>
            <a:r>
              <a:rPr lang="en-US" altLang="zh-CN" sz="2200" dirty="0">
                <a:solidFill>
                  <a:srgbClr val="002060"/>
                </a:solidFill>
                <a:latin typeface="+mn-lt"/>
                <a:ea typeface="+mn-ea"/>
              </a:rPr>
              <a:t>3</a:t>
            </a:r>
            <a:r>
              <a:rPr lang="zh-CN" altLang="en-US" sz="2200" dirty="0">
                <a:solidFill>
                  <a:srgbClr val="002060"/>
                </a:solidFill>
                <a:latin typeface="+mn-lt"/>
                <a:ea typeface="+mn-ea"/>
              </a:rPr>
              <a:t> </a:t>
            </a:r>
            <a:r>
              <a:rPr lang="en-US" altLang="zh-CN" sz="2200" dirty="0">
                <a:solidFill>
                  <a:srgbClr val="002060"/>
                </a:solidFill>
                <a:latin typeface="+mn-lt"/>
                <a:ea typeface="+mn-ea"/>
              </a:rPr>
              <a:t>years</a:t>
            </a:r>
          </a:p>
          <a:p>
            <a:pPr marL="893763" lvl="1" indent="-358775">
              <a:lnSpc>
                <a:spcPct val="12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zh-CN" sz="2200" b="1" dirty="0">
                <a:solidFill>
                  <a:srgbClr val="002060"/>
                </a:solidFill>
              </a:rPr>
              <a:t>Now in Phase B</a:t>
            </a:r>
          </a:p>
          <a:p>
            <a:pPr marL="893763" lvl="1" indent="-358775">
              <a:lnSpc>
                <a:spcPct val="12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zh-CN" sz="2200" b="1" dirty="0">
                <a:solidFill>
                  <a:srgbClr val="002060"/>
                </a:solidFill>
                <a:latin typeface="+mn-lt"/>
                <a:ea typeface="+mn-ea"/>
              </a:rPr>
              <a:t>Planned Launch time</a:t>
            </a:r>
            <a:r>
              <a:rPr lang="en-US" altLang="zh-CN" sz="2200" dirty="0">
                <a:solidFill>
                  <a:srgbClr val="002060"/>
                </a:solidFill>
                <a:latin typeface="+mn-lt"/>
                <a:ea typeface="+mn-ea"/>
              </a:rPr>
              <a:t>: 2023</a:t>
            </a:r>
          </a:p>
        </p:txBody>
      </p:sp>
      <p:sp>
        <p:nvSpPr>
          <p:cNvPr id="1048798" name="标题 2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zh-CN" kern="1200" dirty="0">
                <a:solidFill>
                  <a:srgbClr val="00B050"/>
                </a:solidFill>
              </a:rPr>
              <a:t>Mission Profile </a:t>
            </a:r>
            <a:endParaRPr lang="zh-CN" altLang="en-US" kern="1200" dirty="0">
              <a:solidFill>
                <a:srgbClr val="00B050"/>
              </a:solidFill>
            </a:endParaRPr>
          </a:p>
        </p:txBody>
      </p:sp>
      <p:graphicFrame>
        <p:nvGraphicFramePr>
          <p:cNvPr id="4194304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2966203"/>
              </p:ext>
            </p:extLst>
          </p:nvPr>
        </p:nvGraphicFramePr>
        <p:xfrm>
          <a:off x="4139952" y="4005064"/>
          <a:ext cx="4702727" cy="23299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1" name="Visio" r:id="rId4" imgW="13192928" imgH="6893583" progId="Visio.Drawing.11">
                  <p:embed/>
                </p:oleObj>
              </mc:Choice>
              <mc:Fallback>
                <p:oleObj name="Visio" r:id="rId4" imgW="13192928" imgH="6893583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9952" y="4005064"/>
                        <a:ext cx="4702727" cy="232991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232" name="Picture 16" descr="http://news.sciencenet.cn/upload/news/images/2019/3/20193221057468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05049"/>
            <a:ext cx="3044031" cy="304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20070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591333"/>
            <a:ext cx="4092986" cy="228721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517232"/>
            <a:ext cx="921866" cy="93621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2" y="1476242"/>
            <a:ext cx="812261" cy="81226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5" y="2422139"/>
            <a:ext cx="975094" cy="346700"/>
          </a:xfrm>
          <a:prstGeom prst="rect">
            <a:avLst/>
          </a:prstGeom>
        </p:spPr>
      </p:pic>
      <p:pic>
        <p:nvPicPr>
          <p:cNvPr id="12" name="Picture 8" descr="Image result for canadian space agency logo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67" y="739147"/>
            <a:ext cx="838835" cy="6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2" descr="Image result for CSL ULG logo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63" y="3836522"/>
            <a:ext cx="759740" cy="384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96" y="4644083"/>
            <a:ext cx="1302929" cy="441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91" y="3111984"/>
            <a:ext cx="1174279" cy="422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424" y="5661248"/>
            <a:ext cx="1509464" cy="648182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23969" y="5335550"/>
            <a:ext cx="571786" cy="834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813" y="5677310"/>
            <a:ext cx="1278109" cy="48783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5752855"/>
            <a:ext cx="734200" cy="41298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087" y="5617790"/>
            <a:ext cx="643793" cy="61436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17" y="5631419"/>
            <a:ext cx="673828" cy="655860"/>
          </a:xfrm>
          <a:prstGeom prst="rect">
            <a:avLst/>
          </a:prstGeom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9398" y="5617790"/>
            <a:ext cx="728980" cy="735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标题 1"/>
          <p:cNvSpPr>
            <a:spLocks noGrp="1"/>
          </p:cNvSpPr>
          <p:nvPr>
            <p:ph type="title"/>
          </p:nvPr>
        </p:nvSpPr>
        <p:spPr>
          <a:xfrm>
            <a:off x="457200" y="66675"/>
            <a:ext cx="8229600" cy="841375"/>
          </a:xfrm>
        </p:spPr>
        <p:txBody>
          <a:bodyPr/>
          <a:lstStyle/>
          <a:p>
            <a:r>
              <a:rPr lang="en-US" altLang="zh-CN" kern="1200" dirty="0">
                <a:solidFill>
                  <a:srgbClr val="00B050"/>
                </a:solidFill>
              </a:rPr>
              <a:t>Progress </a:t>
            </a:r>
            <a:endParaRPr lang="zh-CN" altLang="en-US" kern="1200" dirty="0">
              <a:solidFill>
                <a:srgbClr val="00B050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1513799" y="680048"/>
            <a:ext cx="54060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accent2"/>
                </a:solidFill>
              </a:rPr>
              <a:t>SMILE was adopted on March 5, 2019 by ESA</a:t>
            </a:r>
            <a:endParaRPr lang="zh-CN" altLang="en-US" sz="2800" dirty="0">
              <a:solidFill>
                <a:schemeClr val="accent2"/>
              </a:solidFill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190" y="1927494"/>
            <a:ext cx="2808312" cy="3013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054364"/>
      </p:ext>
    </p:extLst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6" name="Title 1"/>
          <p:cNvSpPr txBox="1"/>
          <p:nvPr/>
        </p:nvSpPr>
        <p:spPr>
          <a:xfrm>
            <a:off x="1619672" y="260648"/>
            <a:ext cx="5544616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/>
            <a:r>
              <a:rPr lang="en-US" altLang="zh-CN" sz="2400" b="1" dirty="0">
                <a:solidFill>
                  <a:srgbClr val="00B050"/>
                </a:solidFill>
              </a:rPr>
              <a:t>4. Gravitational wave high-energy Electromagnetic Counterpart </a:t>
            </a:r>
          </a:p>
          <a:p>
            <a:pPr lvl="0" algn="r"/>
            <a:r>
              <a:rPr lang="en-US" altLang="zh-CN" sz="2400" b="1" dirty="0">
                <a:solidFill>
                  <a:srgbClr val="00B050"/>
                </a:solidFill>
              </a:rPr>
              <a:t>All-sky Monitor (GECAM)</a:t>
            </a:r>
            <a:endParaRPr lang="en-US" sz="2000" b="1" dirty="0">
              <a:solidFill>
                <a:srgbClr val="00B05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48617" name="内容占位符 2"/>
          <p:cNvSpPr txBox="1"/>
          <p:nvPr/>
        </p:nvSpPr>
        <p:spPr bwMode="auto">
          <a:xfrm>
            <a:off x="251520" y="2016838"/>
            <a:ext cx="5904656" cy="270830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38700"/>
              </a:buClr>
              <a:buSzPct val="80000"/>
              <a:buFont typeface="Wingdings" panose="05000000000000000000" pitchFamily="2" charset="2"/>
              <a:buChar char="n"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0238" indent="-366713">
              <a:buClr>
                <a:srgbClr val="002060"/>
              </a:buClr>
              <a:buFont typeface="微软雅黑" panose="020B0503020204020204" pitchFamily="34" charset="-122"/>
              <a:buChar char="–"/>
            </a:pPr>
            <a:r>
              <a:rPr lang="en-US" altLang="zh-CN" sz="2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Independent confirmation of GW event</a:t>
            </a:r>
          </a:p>
          <a:p>
            <a:pPr marL="630238" indent="-366713">
              <a:buClr>
                <a:srgbClr val="002060"/>
              </a:buClr>
              <a:buFont typeface="微软雅黑" panose="020B0503020204020204" pitchFamily="34" charset="-122"/>
              <a:buChar char="–"/>
            </a:pPr>
            <a:r>
              <a:rPr lang="en-US" altLang="zh-CN" sz="2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Accurate localization, host galaxy, redshift</a:t>
            </a:r>
          </a:p>
          <a:p>
            <a:pPr marL="630238" indent="-366713">
              <a:buClr>
                <a:srgbClr val="002060"/>
              </a:buClr>
              <a:buFont typeface="微软雅黑" panose="020B0503020204020204" pitchFamily="34" charset="-122"/>
              <a:buChar char="–"/>
            </a:pPr>
            <a:r>
              <a:rPr lang="en-US" altLang="zh-CN" sz="2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Astrophysical content of the GW source</a:t>
            </a:r>
          </a:p>
          <a:p>
            <a:pPr marL="630238" indent="-366713">
              <a:buClr>
                <a:srgbClr val="002060"/>
              </a:buClr>
              <a:buFont typeface="微软雅黑" panose="020B0503020204020204" pitchFamily="34" charset="-122"/>
              <a:buChar char="–"/>
            </a:pPr>
            <a:r>
              <a:rPr lang="en-US" altLang="zh-CN" sz="2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GW+EM, Cosmology, fundamental physics</a:t>
            </a:r>
          </a:p>
        </p:txBody>
      </p:sp>
      <p:sp>
        <p:nvSpPr>
          <p:cNvPr id="1048618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3097149-1E52-4B4B-8ACA-C18CD0D55D8A}" type="slidenum">
              <a:rPr lang="zh-CN" altLang="en-US" smtClean="0"/>
              <a:t>33</a:t>
            </a:fld>
            <a:endParaRPr lang="zh-CN" altLang="en-US" dirty="0"/>
          </a:p>
        </p:txBody>
      </p:sp>
      <p:sp>
        <p:nvSpPr>
          <p:cNvPr id="1048619" name="矩形 3"/>
          <p:cNvSpPr/>
          <p:nvPr/>
        </p:nvSpPr>
        <p:spPr>
          <a:xfrm>
            <a:off x="323528" y="1481307"/>
            <a:ext cx="8594584" cy="494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Sciences: </a:t>
            </a:r>
            <a:r>
              <a:rPr lang="en-US" altLang="zh-CN" sz="22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细黑" panose="02010600040101010101" charset="-122"/>
              </a:rPr>
              <a:t>All-time all-sky monitor for GWGRB, GRB…</a:t>
            </a:r>
          </a:p>
        </p:txBody>
      </p:sp>
      <p:pic>
        <p:nvPicPr>
          <p:cNvPr id="209716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2132856"/>
            <a:ext cx="2728761" cy="204714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097164" name="图片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56696" y="4491794"/>
            <a:ext cx="2551808" cy="1745518"/>
          </a:xfrm>
          <a:prstGeom prst="rect">
            <a:avLst/>
          </a:prstGeom>
          <a:noFill/>
          <a:ln>
            <a:noFill/>
          </a:ln>
        </p:spPr>
      </p:pic>
      <p:sp>
        <p:nvSpPr>
          <p:cNvPr id="1048620" name="矩形 2"/>
          <p:cNvSpPr/>
          <p:nvPr/>
        </p:nvSpPr>
        <p:spPr>
          <a:xfrm>
            <a:off x="395536" y="4293096"/>
            <a:ext cx="6192688" cy="1678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CN" sz="2200" b="1" dirty="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Payloads: 25 GRD, 8 CPD for each satellite</a:t>
            </a:r>
          </a:p>
          <a:p>
            <a:pPr marL="701675" lvl="1" indent="-342900">
              <a:lnSpc>
                <a:spcPct val="120000"/>
              </a:lnSpc>
              <a:buFont typeface="微软雅黑" panose="020B0503020204020204" pitchFamily="34" charset="-122"/>
              <a:buChar char="−"/>
            </a:pPr>
            <a:r>
              <a:rPr lang="en-US" altLang="zh-CN" sz="2200" dirty="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FOV</a:t>
            </a:r>
            <a:r>
              <a:rPr lang="zh-CN" altLang="en-US" sz="2200" dirty="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： </a:t>
            </a:r>
            <a:r>
              <a:rPr lang="en-US" altLang="zh-CN" sz="2200" dirty="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100% all-sky</a:t>
            </a:r>
            <a:r>
              <a:rPr lang="zh-CN" altLang="en-US" sz="2200" dirty="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 </a:t>
            </a:r>
            <a:endParaRPr lang="en-US" altLang="zh-CN" sz="2200" dirty="0">
              <a:solidFill>
                <a:schemeClr val="tx2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701675" lvl="1" indent="-342900">
              <a:lnSpc>
                <a:spcPct val="120000"/>
              </a:lnSpc>
              <a:buFont typeface="微软雅黑" panose="020B0503020204020204" pitchFamily="34" charset="-122"/>
              <a:buChar char="−"/>
            </a:pPr>
            <a:r>
              <a:rPr lang="en-US" altLang="zh-CN" sz="2200" dirty="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Sensitivity</a:t>
            </a:r>
            <a:r>
              <a:rPr lang="zh-CN" altLang="en-US" sz="2200" dirty="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：</a:t>
            </a:r>
            <a:r>
              <a:rPr lang="en-US" altLang="zh-CN" sz="2200" dirty="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~2×10</a:t>
            </a:r>
            <a:r>
              <a:rPr lang="en-US" altLang="zh-CN" sz="2200" baseline="30000" dirty="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-8</a:t>
            </a:r>
            <a:r>
              <a:rPr lang="zh-CN" altLang="en-US" sz="2200" dirty="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erg/cm</a:t>
            </a:r>
            <a:r>
              <a:rPr lang="en-US" altLang="zh-CN" sz="2200" baseline="30000" dirty="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r>
              <a:rPr lang="en-US" altLang="zh-CN" sz="2200" dirty="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/s</a:t>
            </a:r>
            <a:r>
              <a:rPr lang="zh-CN" altLang="en-US" sz="2200" dirty="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 </a:t>
            </a:r>
            <a:r>
              <a:rPr lang="en-US" altLang="zh-CN" sz="2200" dirty="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</a:p>
          <a:p>
            <a:pPr marL="701675" lvl="1" indent="-342900">
              <a:lnSpc>
                <a:spcPct val="120000"/>
              </a:lnSpc>
              <a:buFont typeface="微软雅黑" panose="020B0503020204020204" pitchFamily="34" charset="-122"/>
              <a:buChar char="−"/>
            </a:pPr>
            <a:r>
              <a:rPr lang="en-US" altLang="zh-CN" sz="2200" dirty="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Energy band</a:t>
            </a:r>
            <a:r>
              <a:rPr lang="zh-CN" altLang="en-US" sz="2200" dirty="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：</a:t>
            </a:r>
            <a:r>
              <a:rPr lang="en-US" altLang="zh-CN" sz="2200" dirty="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6keV~5MeV</a:t>
            </a:r>
            <a:r>
              <a:rPr lang="zh-CN" altLang="en-US" sz="2200" dirty="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endParaRPr lang="en-US" altLang="zh-CN" sz="2200" dirty="0">
              <a:solidFill>
                <a:schemeClr val="tx2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097165" name="图片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28569" y="1953"/>
            <a:ext cx="1728192" cy="142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5456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4" name="标题 2"/>
          <p:cNvSpPr>
            <a:spLocks noGrp="1"/>
          </p:cNvSpPr>
          <p:nvPr>
            <p:ph type="title"/>
          </p:nvPr>
        </p:nvSpPr>
        <p:spPr>
          <a:xfrm>
            <a:off x="2915816" y="188640"/>
            <a:ext cx="6120680" cy="72547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zh-CN" sz="3200" kern="1200" dirty="0">
                <a:solidFill>
                  <a:srgbClr val="00B050"/>
                </a:solidFill>
              </a:rPr>
              <a:t>Mission Profile</a:t>
            </a:r>
            <a:endParaRPr lang="zh-CN" altLang="en-US" sz="3200" kern="1200" dirty="0">
              <a:solidFill>
                <a:srgbClr val="00B050"/>
              </a:solidFill>
            </a:endParaRPr>
          </a:p>
        </p:txBody>
      </p:sp>
      <p:sp>
        <p:nvSpPr>
          <p:cNvPr id="1048585" name="内容占位符 2"/>
          <p:cNvSpPr>
            <a:spLocks noGrp="1"/>
          </p:cNvSpPr>
          <p:nvPr>
            <p:ph idx="4294967295"/>
          </p:nvPr>
        </p:nvSpPr>
        <p:spPr>
          <a:xfrm>
            <a:off x="404744" y="1247826"/>
            <a:ext cx="5967456" cy="5277518"/>
          </a:xfrm>
          <a:noFill/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Specifications:</a:t>
            </a:r>
          </a:p>
          <a:p>
            <a:pPr marL="631825" lvl="1" indent="-273050"/>
            <a:r>
              <a:rPr lang="en-US" altLang="zh-CN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 pair of  satellites in the same orbit with opposite phase</a:t>
            </a:r>
          </a:p>
          <a:p>
            <a:pPr marL="631825" lvl="1" indent="-273050"/>
            <a:r>
              <a:rPr lang="en-US" altLang="zh-CN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Orbit: 600 km, 29°</a:t>
            </a:r>
          </a:p>
          <a:p>
            <a:pPr marL="631825" lvl="1" indent="-273050"/>
            <a:r>
              <a:rPr lang="en-US" altLang="zh-CN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Attitude Control: 3-axis stabilized</a:t>
            </a:r>
          </a:p>
          <a:p>
            <a:pPr marL="631825" lvl="1" indent="-273050"/>
            <a:r>
              <a:rPr lang="en-US" altLang="zh-CN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Mass: 170 kg/satellite</a:t>
            </a:r>
          </a:p>
          <a:p>
            <a:pPr marL="631825" lvl="1" indent="-273050"/>
            <a:r>
              <a:rPr lang="en-US" altLang="zh-CN" sz="2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Lifetime: 3 </a:t>
            </a:r>
            <a:r>
              <a:rPr lang="en-US" altLang="zh-CN" sz="2200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yrs</a:t>
            </a:r>
            <a:endParaRPr lang="en-US" altLang="zh-CN" sz="22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b="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Planned launch time: 2020</a:t>
            </a:r>
          </a:p>
          <a:p>
            <a:pPr marL="342900" lvl="1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Joint observation with LIGO &amp; Virgo when they reach the design sensitivity</a:t>
            </a:r>
          </a:p>
        </p:txBody>
      </p:sp>
      <p:sp>
        <p:nvSpPr>
          <p:cNvPr id="1048586" name="灯片编号占位符 2"/>
          <p:cNvSpPr>
            <a:spLocks noGrp="1"/>
          </p:cNvSpPr>
          <p:nvPr>
            <p:ph type="sldNum" sz="quarter" idx="4"/>
          </p:nvPr>
        </p:nvSpPr>
        <p:spPr>
          <a:xfrm>
            <a:off x="7002652" y="6478275"/>
            <a:ext cx="2133600" cy="365125"/>
          </a:xfrm>
        </p:spPr>
        <p:txBody>
          <a:bodyPr/>
          <a:lstStyle/>
          <a:p>
            <a:fld id="{93F6D69D-0128-4342-9FBF-FC0CEEA0D70A}" type="slidenum">
              <a:rPr lang="zh-CN" altLang="en-US" smtClean="0">
                <a:solidFill>
                  <a:schemeClr val="bg1"/>
                </a:solidFill>
              </a:rPr>
              <a:t>34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48587" name="内容占位符 4"/>
          <p:cNvSpPr txBox="1"/>
          <p:nvPr/>
        </p:nvSpPr>
        <p:spPr bwMode="auto">
          <a:xfrm>
            <a:off x="5760132" y="6061205"/>
            <a:ext cx="2556284" cy="48341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b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2000">
                <a:solidFill>
                  <a:srgbClr val="002060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ü"/>
              <a:defRPr sz="2000">
                <a:solidFill>
                  <a:srgbClr val="002060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2000">
                <a:solidFill>
                  <a:srgbClr val="002060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»"/>
              <a:defRPr sz="2000">
                <a:solidFill>
                  <a:srgbClr val="002060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>
                <a:solidFill>
                  <a:srgbClr val="002060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>
                <a:solidFill>
                  <a:srgbClr val="002060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>
                <a:solidFill>
                  <a:srgbClr val="002060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>
                <a:solidFill>
                  <a:srgbClr val="002060"/>
                </a:solidFill>
                <a:latin typeface="+mn-lt"/>
                <a:ea typeface="+mn-ea"/>
              </a:defRPr>
            </a:lvl9pPr>
          </a:lstStyle>
          <a:p>
            <a:pPr marL="0" lvl="0" indent="0">
              <a:buNone/>
            </a:pPr>
            <a:endParaRPr kumimoji="0" lang="en-US" altLang="zh-CN" sz="1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97154" name="图片 7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442" t="15350" r="65416" b="32150"/>
          <a:stretch>
            <a:fillRect/>
          </a:stretch>
        </p:blipFill>
        <p:spPr>
          <a:xfrm>
            <a:off x="7038274" y="3416013"/>
            <a:ext cx="1579188" cy="3030025"/>
          </a:xfrm>
          <a:prstGeom prst="rect">
            <a:avLst/>
          </a:prstGeom>
        </p:spPr>
      </p:pic>
      <p:pic>
        <p:nvPicPr>
          <p:cNvPr id="2097155" name="图片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77160" y="866034"/>
            <a:ext cx="3024336" cy="2863467"/>
          </a:xfrm>
          <a:prstGeom prst="rect">
            <a:avLst/>
          </a:prstGeom>
        </p:spPr>
      </p:pic>
      <p:sp>
        <p:nvSpPr>
          <p:cNvPr id="1048588" name="矩形 1"/>
          <p:cNvSpPr/>
          <p:nvPr/>
        </p:nvSpPr>
        <p:spPr>
          <a:xfrm>
            <a:off x="5760132" y="2420888"/>
            <a:ext cx="1186180" cy="3581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GECAM-A</a:t>
            </a:r>
            <a:endParaRPr lang="zh-CN" altLang="en-US" dirty="0"/>
          </a:p>
        </p:txBody>
      </p:sp>
      <p:sp>
        <p:nvSpPr>
          <p:cNvPr id="1048589" name="矩形 10"/>
          <p:cNvSpPr/>
          <p:nvPr/>
        </p:nvSpPr>
        <p:spPr>
          <a:xfrm>
            <a:off x="7839612" y="2420888"/>
            <a:ext cx="1173481" cy="3581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GECAM-B</a:t>
            </a:r>
            <a:endParaRPr lang="zh-CN" altLang="en-US" dirty="0"/>
          </a:p>
        </p:txBody>
      </p:sp>
      <p:sp>
        <p:nvSpPr>
          <p:cNvPr id="1048590" name="矩形 2"/>
          <p:cNvSpPr/>
          <p:nvPr/>
        </p:nvSpPr>
        <p:spPr>
          <a:xfrm>
            <a:off x="5184978" y="5997771"/>
            <a:ext cx="1821180" cy="3581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GECAM satellite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607693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6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b="11870"/>
          <a:stretch>
            <a:fillRect/>
          </a:stretch>
        </p:blipFill>
        <p:spPr bwMode="auto">
          <a:xfrm>
            <a:off x="3676078" y="1319342"/>
            <a:ext cx="1620000" cy="1619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57" name="图片 278"/>
          <p:cNvPicPr>
            <a:picLocks noChangeAspect="1" noChangeArrowheads="1"/>
          </p:cNvPicPr>
          <p:nvPr/>
        </p:nvPicPr>
        <p:blipFill>
          <a:blip r:embed="rId4" cstate="print"/>
          <a:srcRect l="7503" t="3275" r="53740" b="5025"/>
          <a:stretch>
            <a:fillRect/>
          </a:stretch>
        </p:blipFill>
        <p:spPr bwMode="auto">
          <a:xfrm>
            <a:off x="7104614" y="1319011"/>
            <a:ext cx="1792886" cy="16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58" name="图片 105"/>
          <p:cNvPicPr>
            <a:picLocks noChangeAspect="1" noChangeArrowheads="1"/>
          </p:cNvPicPr>
          <p:nvPr/>
        </p:nvPicPr>
        <p:blipFill rotWithShape="1">
          <a:blip r:embed="rId5" cstate="print"/>
          <a:srcRect t="6509"/>
          <a:stretch>
            <a:fillRect/>
          </a:stretch>
        </p:blipFill>
        <p:spPr bwMode="auto">
          <a:xfrm>
            <a:off x="5376422" y="1297394"/>
            <a:ext cx="1633478" cy="16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8602" name="文本框 13"/>
          <p:cNvSpPr txBox="1"/>
          <p:nvPr/>
        </p:nvSpPr>
        <p:spPr>
          <a:xfrm>
            <a:off x="3571669" y="3007952"/>
            <a:ext cx="21015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002060"/>
                </a:solidFill>
              </a:rPr>
              <a:t>Random/Sinusoidal</a:t>
            </a:r>
            <a:endParaRPr lang="zh-CN" altLang="en-US" sz="1400" b="1" dirty="0">
              <a:solidFill>
                <a:srgbClr val="002060"/>
              </a:solidFill>
            </a:endParaRPr>
          </a:p>
        </p:txBody>
      </p:sp>
      <p:sp>
        <p:nvSpPr>
          <p:cNvPr id="1048603" name="文本框 14"/>
          <p:cNvSpPr txBox="1"/>
          <p:nvPr/>
        </p:nvSpPr>
        <p:spPr>
          <a:xfrm>
            <a:off x="5851367" y="2994151"/>
            <a:ext cx="11689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002060"/>
                </a:solidFill>
              </a:rPr>
              <a:t>Impact</a:t>
            </a:r>
            <a:endParaRPr lang="zh-CN" altLang="en-US" sz="1400" b="1" dirty="0">
              <a:solidFill>
                <a:srgbClr val="002060"/>
              </a:solidFill>
            </a:endParaRPr>
          </a:p>
        </p:txBody>
      </p:sp>
      <p:sp>
        <p:nvSpPr>
          <p:cNvPr id="1048604" name="文本框 15"/>
          <p:cNvSpPr txBox="1"/>
          <p:nvPr/>
        </p:nvSpPr>
        <p:spPr>
          <a:xfrm>
            <a:off x="7521553" y="2974406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002060"/>
                </a:solidFill>
              </a:rPr>
              <a:t>Noise test</a:t>
            </a:r>
            <a:endParaRPr lang="zh-CN" altLang="en-US" sz="1400" b="1" dirty="0">
              <a:solidFill>
                <a:srgbClr val="002060"/>
              </a:solidFill>
            </a:endParaRPr>
          </a:p>
        </p:txBody>
      </p:sp>
      <p:sp>
        <p:nvSpPr>
          <p:cNvPr id="1048605" name="矩形 10"/>
          <p:cNvSpPr/>
          <p:nvPr/>
        </p:nvSpPr>
        <p:spPr>
          <a:xfrm>
            <a:off x="3571669" y="1266934"/>
            <a:ext cx="5405153" cy="2090058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9" name="组合 11"/>
          <p:cNvGrpSpPr/>
          <p:nvPr/>
        </p:nvGrpSpPr>
        <p:grpSpPr>
          <a:xfrm>
            <a:off x="3584571" y="3715454"/>
            <a:ext cx="5405152" cy="1909707"/>
            <a:chOff x="3134927" y="3746085"/>
            <a:chExt cx="6074921" cy="2240694"/>
          </a:xfrm>
        </p:grpSpPr>
        <p:pic>
          <p:nvPicPr>
            <p:cNvPr id="2097159" name="图片 195" descr="48441395925231052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235805" y="3837803"/>
              <a:ext cx="2251629" cy="16834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7160" name="图片 16"/>
            <p:cNvPicPr>
              <a:picLocks noChangeAspect="1"/>
            </p:cNvPicPr>
            <p:nvPr/>
          </p:nvPicPr>
          <p:blipFill rotWithShape="1">
            <a:blip r:embed="rId7"/>
            <a:srcRect l="1" r="55649"/>
            <a:stretch>
              <a:fillRect/>
            </a:stretch>
          </p:blipFill>
          <p:spPr bwMode="auto">
            <a:xfrm>
              <a:off x="5520663" y="3817878"/>
              <a:ext cx="1793597" cy="17020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7161" name="图片 13"/>
            <p:cNvPicPr>
              <a:picLocks noChangeAspect="1"/>
            </p:cNvPicPr>
            <p:nvPr/>
          </p:nvPicPr>
          <p:blipFill rotWithShape="1">
            <a:blip r:embed="rId8"/>
            <a:srcRect l="11295" r="48526"/>
            <a:stretch>
              <a:fillRect/>
            </a:stretch>
          </p:blipFill>
          <p:spPr bwMode="auto">
            <a:xfrm>
              <a:off x="7347489" y="3827840"/>
              <a:ext cx="1789832" cy="16821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8606" name="文本框 16"/>
            <p:cNvSpPr txBox="1"/>
            <p:nvPr/>
          </p:nvSpPr>
          <p:spPr>
            <a:xfrm>
              <a:off x="3376471" y="5568045"/>
              <a:ext cx="2001271" cy="3611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solidFill>
                    <a:srgbClr val="002060"/>
                  </a:solidFill>
                </a:rPr>
                <a:t>Thermal vacuum</a:t>
              </a:r>
              <a:endParaRPr lang="zh-CN" altLang="en-US" sz="1400" b="1" dirty="0">
                <a:solidFill>
                  <a:srgbClr val="002060"/>
                </a:solidFill>
              </a:endParaRPr>
            </a:p>
          </p:txBody>
        </p:sp>
        <p:sp>
          <p:nvSpPr>
            <p:cNvPr id="1048607" name="文本框 17"/>
            <p:cNvSpPr txBox="1"/>
            <p:nvPr/>
          </p:nvSpPr>
          <p:spPr>
            <a:xfrm>
              <a:off x="5591828" y="5553961"/>
              <a:ext cx="2067711" cy="3611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solidFill>
                    <a:srgbClr val="002060"/>
                  </a:solidFill>
                </a:rPr>
                <a:t>Thermal cycle</a:t>
              </a:r>
              <a:endParaRPr lang="zh-CN" altLang="en-US" sz="1400" b="1" dirty="0">
                <a:solidFill>
                  <a:srgbClr val="002060"/>
                </a:solidFill>
              </a:endParaRPr>
            </a:p>
          </p:txBody>
        </p:sp>
        <p:sp>
          <p:nvSpPr>
            <p:cNvPr id="1048608" name="文本框 18"/>
            <p:cNvSpPr txBox="1"/>
            <p:nvPr/>
          </p:nvSpPr>
          <p:spPr>
            <a:xfrm>
              <a:off x="7568981" y="5531588"/>
              <a:ext cx="1368152" cy="3611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solidFill>
                    <a:srgbClr val="002060"/>
                  </a:solidFill>
                </a:rPr>
                <a:t>Irradiation</a:t>
              </a:r>
              <a:endParaRPr lang="zh-CN" altLang="en-US" sz="1400" b="1" dirty="0">
                <a:solidFill>
                  <a:srgbClr val="002060"/>
                </a:solidFill>
              </a:endParaRPr>
            </a:p>
          </p:txBody>
        </p:sp>
        <p:sp>
          <p:nvSpPr>
            <p:cNvPr id="1048609" name="矩形 18"/>
            <p:cNvSpPr/>
            <p:nvPr/>
          </p:nvSpPr>
          <p:spPr>
            <a:xfrm>
              <a:off x="3134927" y="3746085"/>
              <a:ext cx="6074921" cy="2240694"/>
            </a:xfrm>
            <a:prstGeom prst="rect">
              <a:avLst/>
            </a:prstGeom>
            <a:noFill/>
            <a:ln w="254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097162" name="图片 19" descr="3e29b74c4edff21845e368b68b8d3548.jpg"/>
          <p:cNvPicPr>
            <a:picLocks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680" y="5329863"/>
            <a:ext cx="3396184" cy="1115590"/>
          </a:xfrm>
          <a:prstGeom prst="rect">
            <a:avLst/>
          </a:prstGeom>
          <a:noFill/>
          <a:ln>
            <a:noFill/>
          </a:ln>
        </p:spPr>
      </p:pic>
      <p:sp>
        <p:nvSpPr>
          <p:cNvPr id="1048611" name="矩形 21"/>
          <p:cNvSpPr/>
          <p:nvPr/>
        </p:nvSpPr>
        <p:spPr>
          <a:xfrm>
            <a:off x="301683" y="1295364"/>
            <a:ext cx="3269986" cy="3789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lnSpc>
                <a:spcPct val="105000"/>
              </a:lnSpc>
              <a:spcBef>
                <a:spcPct val="30000"/>
              </a:spcBef>
              <a:spcAft>
                <a:spcPts val="1800"/>
              </a:spcAft>
              <a:buSzPct val="110000"/>
              <a:buFont typeface="Arial" panose="020B0604020202020204" pitchFamily="34" charset="0"/>
              <a:buChar char="•"/>
            </a:pPr>
            <a:r>
              <a:rPr lang="en-US" altLang="zh-CN" sz="2100" dirty="0">
                <a:solidFill>
                  <a:srgbClr val="002060"/>
                </a:solidFill>
                <a:latin typeface="+mn-lt"/>
                <a:ea typeface="+mn-ea"/>
              </a:rPr>
              <a:t>Completed design phase and turned to Phase C in March 2019</a:t>
            </a:r>
          </a:p>
          <a:p>
            <a:pPr marL="285750" lvl="1" indent="-285750">
              <a:lnSpc>
                <a:spcPct val="105000"/>
              </a:lnSpc>
              <a:spcBef>
                <a:spcPct val="30000"/>
              </a:spcBef>
              <a:spcAft>
                <a:spcPts val="1800"/>
              </a:spcAft>
              <a:buSzPct val="110000"/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002060"/>
                </a:solidFill>
              </a:rPr>
              <a:t>Key Technologies: </a:t>
            </a:r>
            <a:r>
              <a:rPr lang="en-US" altLang="zh-CN" sz="2100" dirty="0">
                <a:solidFill>
                  <a:srgbClr val="002060"/>
                </a:solidFill>
              </a:rPr>
              <a:t>Sealing and long-term stability of lanthanum bromide (LaBr</a:t>
            </a:r>
            <a:r>
              <a:rPr lang="en-US" altLang="zh-CN" sz="2100" baseline="-25000" dirty="0">
                <a:solidFill>
                  <a:srgbClr val="002060"/>
                </a:solidFill>
              </a:rPr>
              <a:t>3</a:t>
            </a:r>
            <a:r>
              <a:rPr lang="en-US" altLang="zh-CN" sz="2100" dirty="0">
                <a:solidFill>
                  <a:srgbClr val="002060"/>
                </a:solidFill>
              </a:rPr>
              <a:t>) crystal for gamma ray detector (GRD) was verified</a:t>
            </a:r>
          </a:p>
        </p:txBody>
      </p:sp>
      <p:sp>
        <p:nvSpPr>
          <p:cNvPr id="1048612" name="矩形 1"/>
          <p:cNvSpPr/>
          <p:nvPr/>
        </p:nvSpPr>
        <p:spPr>
          <a:xfrm>
            <a:off x="3703129" y="5625048"/>
            <a:ext cx="4564380" cy="3962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905" lvl="4" eaLnBrk="0" hangingPunct="0">
              <a:lnSpc>
                <a:spcPct val="150000"/>
              </a:lnSpc>
              <a:spcBef>
                <a:spcPts val="0"/>
              </a:spcBef>
              <a:buSzPct val="110000"/>
            </a:pPr>
            <a:r>
              <a:rPr lang="en-US" altLang="zh-CN" sz="2000" b="1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Key Technologies Test and Verification</a:t>
            </a:r>
          </a:p>
        </p:txBody>
      </p:sp>
      <p:sp>
        <p:nvSpPr>
          <p:cNvPr id="26" name="标题 1"/>
          <p:cNvSpPr txBox="1">
            <a:spLocks/>
          </p:cNvSpPr>
          <p:nvPr/>
        </p:nvSpPr>
        <p:spPr bwMode="auto">
          <a:xfrm>
            <a:off x="609600" y="219075"/>
            <a:ext cx="8229600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r>
              <a:rPr lang="en-US" altLang="zh-CN" kern="1200">
                <a:solidFill>
                  <a:srgbClr val="00B050"/>
                </a:solidFill>
              </a:rPr>
              <a:t>Progress </a:t>
            </a:r>
            <a:endParaRPr lang="zh-CN" altLang="en-US" kern="1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3045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235"/>
          <p:cNvCxnSpPr>
            <a:cxnSpLocks noChangeShapeType="1"/>
          </p:cNvCxnSpPr>
          <p:nvPr/>
        </p:nvCxnSpPr>
        <p:spPr bwMode="auto">
          <a:xfrm>
            <a:off x="6804248" y="1412776"/>
            <a:ext cx="0" cy="4535944"/>
          </a:xfrm>
          <a:prstGeom prst="line">
            <a:avLst/>
          </a:prstGeom>
          <a:noFill/>
          <a:ln w="25400">
            <a:solidFill>
              <a:srgbClr val="C00000"/>
            </a:solidFill>
            <a:prstDash val="sysDash"/>
            <a:round/>
            <a:headEnd/>
            <a:tailEnd/>
          </a:ln>
        </p:spPr>
      </p:cxn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188293" y="3716968"/>
            <a:ext cx="1692394" cy="504000"/>
          </a:xfrm>
          <a:prstGeom prst="rect">
            <a:avLst/>
          </a:prstGeom>
          <a:solidFill>
            <a:srgbClr val="33CCCC"/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1600" b="1" kern="0" dirty="0">
                <a:solidFill>
                  <a:srgbClr val="002060"/>
                </a:solidFill>
              </a:rPr>
              <a:t>Phase B</a:t>
            </a:r>
            <a:endParaRPr lang="zh-CN" altLang="en-US" sz="1600" b="1" kern="0" dirty="0">
              <a:solidFill>
                <a:srgbClr val="002060"/>
              </a:solidFill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5243652" y="3716968"/>
            <a:ext cx="1335990" cy="504000"/>
          </a:xfrm>
          <a:prstGeom prst="rect">
            <a:avLst/>
          </a:prstGeom>
          <a:solidFill>
            <a:srgbClr val="00B0F0"/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1600" b="1" kern="0" dirty="0">
                <a:solidFill>
                  <a:schemeClr val="bg1"/>
                </a:solidFill>
              </a:rPr>
              <a:t>Phase D</a:t>
            </a:r>
            <a:endParaRPr lang="zh-CN" altLang="en-US" sz="1600" b="1" kern="0" dirty="0">
              <a:solidFill>
                <a:schemeClr val="bg1"/>
              </a:solidFill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039640" y="3716968"/>
            <a:ext cx="1070519" cy="504000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1400" b="1" kern="0" dirty="0">
                <a:solidFill>
                  <a:sysClr val="window" lastClr="FFFFFF"/>
                </a:solidFill>
              </a:rPr>
              <a:t>Phase A</a:t>
            </a:r>
            <a:endParaRPr lang="zh-CN" altLang="en-US" sz="1200" b="1" kern="0" dirty="0">
              <a:solidFill>
                <a:sysClr val="window" lastClr="FFFFFF"/>
              </a:solidFill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6804248" y="3716968"/>
            <a:ext cx="1481321" cy="504000"/>
          </a:xfrm>
          <a:prstGeom prst="rect">
            <a:avLst/>
          </a:prstGeom>
          <a:solidFill>
            <a:srgbClr val="0000FF"/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1600" b="1" kern="0" dirty="0">
                <a:solidFill>
                  <a:schemeClr val="bg1"/>
                </a:solidFill>
              </a:rPr>
              <a:t>Phase E</a:t>
            </a:r>
            <a:endParaRPr lang="zh-CN" altLang="en-US" sz="1600" b="1" kern="0" dirty="0">
              <a:solidFill>
                <a:schemeClr val="bg1"/>
              </a:solidFill>
            </a:endParaRPr>
          </a:p>
        </p:txBody>
      </p:sp>
      <p:sp>
        <p:nvSpPr>
          <p:cNvPr id="11" name="AutoShape 14"/>
          <p:cNvSpPr>
            <a:spLocks noChangeArrowheads="1"/>
          </p:cNvSpPr>
          <p:nvPr/>
        </p:nvSpPr>
        <p:spPr bwMode="auto">
          <a:xfrm>
            <a:off x="6570639" y="3680968"/>
            <a:ext cx="215900" cy="540000"/>
          </a:xfrm>
          <a:prstGeom prst="flowChartExtra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zh-CN" altLang="en-US" sz="1600" b="1" kern="0" dirty="0">
              <a:solidFill>
                <a:srgbClr val="002060"/>
              </a:solidFill>
            </a:endParaRPr>
          </a:p>
        </p:txBody>
      </p:sp>
      <p:sp>
        <p:nvSpPr>
          <p:cNvPr id="12" name="TextBox 210"/>
          <p:cNvSpPr txBox="1">
            <a:spLocks noChangeArrowheads="1"/>
          </p:cNvSpPr>
          <p:nvPr/>
        </p:nvSpPr>
        <p:spPr bwMode="auto">
          <a:xfrm>
            <a:off x="8278568" y="3769175"/>
            <a:ext cx="69901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lvl="0" algn="ctr" eaLnBrk="1" hangingPunct="1">
              <a:defRPr sz="120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 eaLnBrk="0" hangingPunct="0">
              <a:defRPr>
                <a:ea typeface="宋体" charset="-122"/>
              </a:defRPr>
            </a:lvl2pPr>
            <a:lvl3pPr marL="1143000" indent="-228600" eaLnBrk="0" hangingPunct="0">
              <a:defRPr>
                <a:ea typeface="宋体" charset="-122"/>
              </a:defRPr>
            </a:lvl3pPr>
            <a:lvl4pPr marL="1600200" indent="-228600" eaLnBrk="0" hangingPunct="0">
              <a:defRPr>
                <a:ea typeface="宋体" charset="-122"/>
              </a:defRPr>
            </a:lvl4pPr>
            <a:lvl5pPr marL="2057400" indent="-228600" eaLnBrk="0" hangingPunct="0">
              <a:defRPr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宋体" charset="-122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b="1" dirty="0"/>
              <a:t>EP</a:t>
            </a:r>
            <a:endParaRPr lang="zh-CN" altLang="en-US" sz="1400" b="1" dirty="0"/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7686415" y="4512249"/>
            <a:ext cx="588459" cy="504000"/>
          </a:xfrm>
          <a:prstGeom prst="rect">
            <a:avLst/>
          </a:prstGeom>
          <a:solidFill>
            <a:srgbClr val="0000FF"/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1100" b="1" kern="0" dirty="0">
                <a:solidFill>
                  <a:srgbClr val="FFFFFF"/>
                </a:solidFill>
              </a:rPr>
              <a:t>Phase E</a:t>
            </a:r>
            <a:endParaRPr lang="zh-CN" altLang="en-US" sz="1100" b="1" kern="0" dirty="0">
              <a:solidFill>
                <a:srgbClr val="FFFFFF"/>
              </a:solidFill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611560" y="4512249"/>
            <a:ext cx="428080" cy="504000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1200" b="1" kern="0" dirty="0">
                <a:solidFill>
                  <a:sysClr val="window" lastClr="FFFFFF"/>
                </a:solidFill>
              </a:rPr>
              <a:t>A</a:t>
            </a:r>
            <a:endParaRPr lang="zh-CN" altLang="en-US" sz="1200" b="1" kern="0" dirty="0">
              <a:solidFill>
                <a:sysClr val="window" lastClr="FFFFFF"/>
              </a:solidFill>
            </a:endParaRP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3931441" y="4512249"/>
            <a:ext cx="1573110" cy="504000"/>
          </a:xfrm>
          <a:prstGeom prst="rect">
            <a:avLst/>
          </a:prstGeom>
          <a:solidFill>
            <a:srgbClr val="33CCCC"/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1400" b="1" kern="0" dirty="0">
                <a:solidFill>
                  <a:srgbClr val="002060"/>
                </a:solidFill>
              </a:rPr>
              <a:t>Phase C</a:t>
            </a:r>
            <a:endParaRPr lang="zh-CN" altLang="en-US" sz="1400" b="1" kern="0" dirty="0">
              <a:solidFill>
                <a:srgbClr val="002060"/>
              </a:solidFill>
            </a:endParaRP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5530601" y="4512249"/>
            <a:ext cx="1912910" cy="504000"/>
          </a:xfrm>
          <a:prstGeom prst="rect">
            <a:avLst/>
          </a:prstGeom>
          <a:solidFill>
            <a:srgbClr val="00B0F0"/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1400" b="1" kern="0" dirty="0">
                <a:solidFill>
                  <a:schemeClr val="bg1"/>
                </a:solidFill>
              </a:rPr>
              <a:t>Phase D</a:t>
            </a:r>
            <a:endParaRPr lang="zh-CN" altLang="en-US" sz="1400" b="1" kern="0" dirty="0">
              <a:solidFill>
                <a:schemeClr val="bg1"/>
              </a:solidFill>
            </a:endParaRPr>
          </a:p>
        </p:txBody>
      </p:sp>
      <p:sp>
        <p:nvSpPr>
          <p:cNvPr id="17" name="AutoShape 14"/>
          <p:cNvSpPr>
            <a:spLocks noChangeArrowheads="1"/>
          </p:cNvSpPr>
          <p:nvPr/>
        </p:nvSpPr>
        <p:spPr bwMode="auto">
          <a:xfrm>
            <a:off x="7457801" y="4475518"/>
            <a:ext cx="215900" cy="540000"/>
          </a:xfrm>
          <a:prstGeom prst="flowChartExtra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zh-CN" altLang="en-US" sz="1400" b="1" kern="0" dirty="0">
              <a:solidFill>
                <a:srgbClr val="002060"/>
              </a:solidFill>
            </a:endParaRP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955053" y="4512249"/>
            <a:ext cx="2959778" cy="504000"/>
          </a:xfrm>
          <a:prstGeom prst="rect">
            <a:avLst/>
          </a:prstGeom>
          <a:solidFill>
            <a:srgbClr val="33CCCC"/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1400" b="1" kern="0" dirty="0">
                <a:solidFill>
                  <a:srgbClr val="002060"/>
                </a:solidFill>
              </a:rPr>
              <a:t>Phase B</a:t>
            </a:r>
            <a:endParaRPr lang="zh-CN" altLang="en-US" sz="1400" b="1" kern="0" dirty="0">
              <a:solidFill>
                <a:srgbClr val="002060"/>
              </a:solidFill>
            </a:endParaRPr>
          </a:p>
        </p:txBody>
      </p:sp>
      <p:sp>
        <p:nvSpPr>
          <p:cNvPr id="19" name="TextBox 212"/>
          <p:cNvSpPr txBox="1">
            <a:spLocks noChangeArrowheads="1"/>
          </p:cNvSpPr>
          <p:nvPr/>
        </p:nvSpPr>
        <p:spPr bwMode="auto">
          <a:xfrm>
            <a:off x="8278568" y="4594161"/>
            <a:ext cx="76461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lvl="0" algn="ctr" eaLnBrk="1" hangingPunct="1">
              <a:defRPr sz="120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 eaLnBrk="0" hangingPunct="0">
              <a:defRPr>
                <a:ea typeface="宋体" charset="-122"/>
              </a:defRPr>
            </a:lvl2pPr>
            <a:lvl3pPr marL="1143000" indent="-228600" eaLnBrk="0" hangingPunct="0">
              <a:defRPr>
                <a:ea typeface="宋体" charset="-122"/>
              </a:defRPr>
            </a:lvl3pPr>
            <a:lvl4pPr marL="1600200" indent="-228600" eaLnBrk="0" hangingPunct="0">
              <a:defRPr>
                <a:ea typeface="宋体" charset="-122"/>
              </a:defRPr>
            </a:lvl4pPr>
            <a:lvl5pPr marL="2057400" indent="-228600" eaLnBrk="0" hangingPunct="0">
              <a:defRPr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宋体" charset="-122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b="1" dirty="0"/>
              <a:t>SMILE</a:t>
            </a:r>
            <a:endParaRPr lang="zh-CN" altLang="en-US" sz="1400" b="1" dirty="0"/>
          </a:p>
        </p:txBody>
      </p:sp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5976866" y="2922770"/>
            <a:ext cx="2304000" cy="504000"/>
          </a:xfrm>
          <a:prstGeom prst="rect">
            <a:avLst/>
          </a:prstGeom>
          <a:solidFill>
            <a:srgbClr val="0000FF"/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1600" b="1" kern="0" dirty="0">
                <a:solidFill>
                  <a:schemeClr val="bg1"/>
                </a:solidFill>
              </a:rPr>
              <a:t>Phase E</a:t>
            </a:r>
            <a:endParaRPr lang="zh-CN" altLang="en-US" sz="1600" b="1" kern="0" dirty="0">
              <a:solidFill>
                <a:schemeClr val="bg1"/>
              </a:solidFill>
            </a:endParaRPr>
          </a:p>
        </p:txBody>
      </p:sp>
      <p:sp>
        <p:nvSpPr>
          <p:cNvPr id="22" name="Rectangle 3"/>
          <p:cNvSpPr>
            <a:spLocks noChangeArrowheads="1"/>
          </p:cNvSpPr>
          <p:nvPr/>
        </p:nvSpPr>
        <p:spPr bwMode="auto">
          <a:xfrm>
            <a:off x="1039641" y="2922770"/>
            <a:ext cx="1070518" cy="504000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1400" b="1" kern="0" dirty="0">
                <a:solidFill>
                  <a:sysClr val="window" lastClr="FFFFFF"/>
                </a:solidFill>
              </a:rPr>
              <a:t>Phase A</a:t>
            </a:r>
            <a:endParaRPr lang="zh-CN" altLang="en-US" sz="1200" b="1" kern="0" dirty="0">
              <a:solidFill>
                <a:sysClr val="window" lastClr="FFFFFF"/>
              </a:solidFill>
            </a:endParaRPr>
          </a:p>
        </p:txBody>
      </p:sp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2172794" y="2922770"/>
            <a:ext cx="1279524" cy="504000"/>
          </a:xfrm>
          <a:prstGeom prst="rect">
            <a:avLst/>
          </a:prstGeom>
          <a:solidFill>
            <a:srgbClr val="33CCCC"/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1600" b="1" kern="0" dirty="0">
                <a:solidFill>
                  <a:srgbClr val="002060"/>
                </a:solidFill>
              </a:rPr>
              <a:t>Phase B</a:t>
            </a:r>
            <a:endParaRPr lang="zh-CN" altLang="en-US" sz="1600" b="1" kern="0" dirty="0">
              <a:solidFill>
                <a:srgbClr val="002060"/>
              </a:solidFill>
            </a:endParaRPr>
          </a:p>
        </p:txBody>
      </p:sp>
      <p:sp>
        <p:nvSpPr>
          <p:cNvPr id="24" name="Rectangle 5"/>
          <p:cNvSpPr>
            <a:spLocks noChangeArrowheads="1"/>
          </p:cNvSpPr>
          <p:nvPr/>
        </p:nvSpPr>
        <p:spPr bwMode="auto">
          <a:xfrm>
            <a:off x="4688147" y="2922770"/>
            <a:ext cx="1035981" cy="504000"/>
          </a:xfrm>
          <a:prstGeom prst="rect">
            <a:avLst/>
          </a:prstGeom>
          <a:solidFill>
            <a:srgbClr val="00B0F0"/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1600" b="1" kern="0" dirty="0">
                <a:solidFill>
                  <a:schemeClr val="bg1"/>
                </a:solidFill>
              </a:rPr>
              <a:t>Phase D</a:t>
            </a:r>
            <a:endParaRPr lang="zh-CN" altLang="en-US" sz="1600" b="1" kern="0" dirty="0">
              <a:solidFill>
                <a:schemeClr val="bg1"/>
              </a:solidFill>
            </a:endParaRPr>
          </a:p>
        </p:txBody>
      </p:sp>
      <p:sp>
        <p:nvSpPr>
          <p:cNvPr id="25" name="AutoShape 14"/>
          <p:cNvSpPr>
            <a:spLocks noChangeArrowheads="1"/>
          </p:cNvSpPr>
          <p:nvPr/>
        </p:nvSpPr>
        <p:spPr bwMode="auto">
          <a:xfrm>
            <a:off x="5741713" y="2888880"/>
            <a:ext cx="215900" cy="540000"/>
          </a:xfrm>
          <a:prstGeom prst="flowChartExtra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zh-CN" altLang="en-US" sz="1600" b="1" kern="0" dirty="0">
              <a:solidFill>
                <a:srgbClr val="002060"/>
              </a:solidFill>
            </a:endParaRPr>
          </a:p>
        </p:txBody>
      </p:sp>
      <p:sp>
        <p:nvSpPr>
          <p:cNvPr id="26" name="TextBox 210"/>
          <p:cNvSpPr txBox="1">
            <a:spLocks noChangeArrowheads="1"/>
          </p:cNvSpPr>
          <p:nvPr/>
        </p:nvSpPr>
        <p:spPr bwMode="auto">
          <a:xfrm>
            <a:off x="8316929" y="2975982"/>
            <a:ext cx="82573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lvl="0" algn="ctr" eaLnBrk="1" hangingPunct="1">
              <a:defRPr sz="120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 eaLnBrk="0" hangingPunct="0">
              <a:defRPr>
                <a:ea typeface="宋体" charset="-122"/>
              </a:defRPr>
            </a:lvl2pPr>
            <a:lvl3pPr marL="1143000" indent="-228600" eaLnBrk="0" hangingPunct="0">
              <a:defRPr>
                <a:ea typeface="宋体" charset="-122"/>
              </a:defRPr>
            </a:lvl3pPr>
            <a:lvl4pPr marL="1600200" indent="-228600" eaLnBrk="0" hangingPunct="0">
              <a:defRPr>
                <a:ea typeface="宋体" charset="-122"/>
              </a:defRPr>
            </a:lvl4pPr>
            <a:lvl5pPr marL="2057400" indent="-228600" eaLnBrk="0" hangingPunct="0">
              <a:defRPr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宋体" charset="-122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b="1" dirty="0"/>
              <a:t>ASO-S</a:t>
            </a:r>
            <a:endParaRPr lang="zh-CN" altLang="en-US" sz="1400" b="1" dirty="0"/>
          </a:p>
        </p:txBody>
      </p:sp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4815954" y="2236051"/>
            <a:ext cx="3457036" cy="504000"/>
          </a:xfrm>
          <a:prstGeom prst="rect">
            <a:avLst/>
          </a:prstGeom>
          <a:solidFill>
            <a:srgbClr val="0000FF"/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1400" b="1" kern="0" dirty="0">
                <a:solidFill>
                  <a:schemeClr val="bg1"/>
                </a:solidFill>
              </a:rPr>
              <a:t>Phase E</a:t>
            </a:r>
            <a:endParaRPr lang="zh-CN" altLang="en-US" sz="1400" b="1" kern="0" dirty="0">
              <a:solidFill>
                <a:schemeClr val="bg1"/>
              </a:solidFill>
            </a:endParaRPr>
          </a:p>
        </p:txBody>
      </p:sp>
      <p:sp>
        <p:nvSpPr>
          <p:cNvPr id="28" name="Rectangle 3"/>
          <p:cNvSpPr>
            <a:spLocks noChangeArrowheads="1"/>
          </p:cNvSpPr>
          <p:nvPr/>
        </p:nvSpPr>
        <p:spPr bwMode="auto">
          <a:xfrm>
            <a:off x="2499312" y="2236051"/>
            <a:ext cx="527901" cy="504000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noFill/>
            <a:miter lim="800000"/>
            <a:headEnd/>
            <a:tailEnd/>
          </a:ln>
        </p:spPr>
        <p:txBody>
          <a:bodyPr wrap="none" lIns="0" rIns="0" anchor="ctr"/>
          <a:lstStyle/>
          <a:p>
            <a:pPr algn="ctr">
              <a:defRPr/>
            </a:pPr>
            <a:r>
              <a:rPr lang="en-US" altLang="zh-CN" sz="800" b="1" kern="0" dirty="0">
                <a:solidFill>
                  <a:srgbClr val="002060"/>
                </a:solidFill>
              </a:rPr>
              <a:t>Phase B</a:t>
            </a:r>
            <a:endParaRPr lang="zh-CN" altLang="en-US" sz="800" b="1" kern="0" dirty="0">
              <a:solidFill>
                <a:srgbClr val="002060"/>
              </a:solidFill>
            </a:endParaRPr>
          </a:p>
        </p:txBody>
      </p:sp>
      <p:sp>
        <p:nvSpPr>
          <p:cNvPr id="29" name="Rectangle 3"/>
          <p:cNvSpPr>
            <a:spLocks noChangeArrowheads="1"/>
          </p:cNvSpPr>
          <p:nvPr/>
        </p:nvSpPr>
        <p:spPr bwMode="auto">
          <a:xfrm>
            <a:off x="2209728" y="2236051"/>
            <a:ext cx="248706" cy="504000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noFill/>
            <a:miter lim="800000"/>
            <a:headEnd/>
            <a:tailEnd/>
          </a:ln>
        </p:spPr>
        <p:txBody>
          <a:bodyPr wrap="none" lIns="0" rIns="0" anchor="ctr"/>
          <a:lstStyle/>
          <a:p>
            <a:pPr algn="ctr">
              <a:defRPr/>
            </a:pPr>
            <a:r>
              <a:rPr lang="en-US" altLang="zh-CN" sz="1200" b="1" kern="0" dirty="0">
                <a:solidFill>
                  <a:schemeClr val="bg1"/>
                </a:solidFill>
              </a:rPr>
              <a:t>A</a:t>
            </a:r>
            <a:endParaRPr lang="zh-CN" altLang="en-US" sz="1200" b="1" kern="0" dirty="0">
              <a:solidFill>
                <a:schemeClr val="bg1"/>
              </a:solidFill>
            </a:endParaRPr>
          </a:p>
        </p:txBody>
      </p:sp>
      <p:sp>
        <p:nvSpPr>
          <p:cNvPr id="30" name="Rectangle 4"/>
          <p:cNvSpPr>
            <a:spLocks noChangeArrowheads="1"/>
          </p:cNvSpPr>
          <p:nvPr/>
        </p:nvSpPr>
        <p:spPr bwMode="auto">
          <a:xfrm>
            <a:off x="3054946" y="2236051"/>
            <a:ext cx="825741" cy="504000"/>
          </a:xfrm>
          <a:prstGeom prst="rect">
            <a:avLst/>
          </a:prstGeom>
          <a:solidFill>
            <a:srgbClr val="33CCCC"/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1400" b="1" kern="0" dirty="0">
                <a:solidFill>
                  <a:srgbClr val="002060"/>
                </a:solidFill>
              </a:rPr>
              <a:t>Phase C</a:t>
            </a:r>
            <a:endParaRPr lang="zh-CN" altLang="en-US" sz="1400" b="1" kern="0" dirty="0">
              <a:solidFill>
                <a:srgbClr val="002060"/>
              </a:solidFill>
            </a:endParaRPr>
          </a:p>
        </p:txBody>
      </p:sp>
      <p:sp>
        <p:nvSpPr>
          <p:cNvPr id="31" name="Rectangle 5"/>
          <p:cNvSpPr>
            <a:spLocks noChangeArrowheads="1"/>
          </p:cNvSpPr>
          <p:nvPr/>
        </p:nvSpPr>
        <p:spPr bwMode="auto">
          <a:xfrm>
            <a:off x="3914830" y="2236051"/>
            <a:ext cx="679604" cy="504000"/>
          </a:xfrm>
          <a:prstGeom prst="rect">
            <a:avLst/>
          </a:prstGeom>
          <a:solidFill>
            <a:srgbClr val="00B0F0"/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1200" b="1" kern="0" dirty="0">
                <a:solidFill>
                  <a:schemeClr val="bg1"/>
                </a:solidFill>
              </a:rPr>
              <a:t>Phase D</a:t>
            </a:r>
            <a:endParaRPr lang="zh-CN" altLang="en-US" sz="1200" b="1" kern="0" dirty="0">
              <a:solidFill>
                <a:schemeClr val="bg1"/>
              </a:solidFill>
            </a:endParaRPr>
          </a:p>
        </p:txBody>
      </p:sp>
      <p:sp>
        <p:nvSpPr>
          <p:cNvPr id="32" name="AutoShape 14"/>
          <p:cNvSpPr>
            <a:spLocks noChangeArrowheads="1"/>
          </p:cNvSpPr>
          <p:nvPr/>
        </p:nvSpPr>
        <p:spPr bwMode="auto">
          <a:xfrm>
            <a:off x="4589968" y="2204864"/>
            <a:ext cx="215900" cy="540000"/>
          </a:xfrm>
          <a:prstGeom prst="flowChartExtra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zh-CN" altLang="en-US" sz="1400" b="1" kern="0" dirty="0">
              <a:solidFill>
                <a:srgbClr val="002060"/>
              </a:solidFill>
            </a:endParaRPr>
          </a:p>
        </p:txBody>
      </p:sp>
      <p:sp>
        <p:nvSpPr>
          <p:cNvPr id="33" name="TextBox 212"/>
          <p:cNvSpPr txBox="1">
            <a:spLocks noChangeArrowheads="1"/>
          </p:cNvSpPr>
          <p:nvPr/>
        </p:nvSpPr>
        <p:spPr bwMode="auto">
          <a:xfrm>
            <a:off x="8278568" y="2329828"/>
            <a:ext cx="90194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lvl="0" algn="ctr" eaLnBrk="1" hangingPunct="1">
              <a:defRPr sz="120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 eaLnBrk="0" hangingPunct="0">
              <a:defRPr>
                <a:ea typeface="宋体" charset="-122"/>
              </a:defRPr>
            </a:lvl2pPr>
            <a:lvl3pPr marL="1143000" indent="-228600" eaLnBrk="0" hangingPunct="0">
              <a:defRPr>
                <a:ea typeface="宋体" charset="-122"/>
              </a:defRPr>
            </a:lvl3pPr>
            <a:lvl4pPr marL="1600200" indent="-228600" eaLnBrk="0" hangingPunct="0">
              <a:defRPr>
                <a:ea typeface="宋体" charset="-122"/>
              </a:defRPr>
            </a:lvl4pPr>
            <a:lvl5pPr marL="2057400" indent="-228600" eaLnBrk="0" hangingPunct="0">
              <a:defRPr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宋体" charset="-122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b="1" dirty="0"/>
              <a:t>GECAM</a:t>
            </a:r>
            <a:endParaRPr lang="zh-CN" altLang="en-US" sz="1400" b="1" dirty="0"/>
          </a:p>
        </p:txBody>
      </p:sp>
      <p:sp>
        <p:nvSpPr>
          <p:cNvPr id="34" name="右箭头 33"/>
          <p:cNvSpPr/>
          <p:nvPr/>
        </p:nvSpPr>
        <p:spPr>
          <a:xfrm>
            <a:off x="606813" y="5522362"/>
            <a:ext cx="8429683" cy="642942"/>
          </a:xfrm>
          <a:prstGeom prst="rightArrow">
            <a:avLst>
              <a:gd name="adj1" fmla="val 50000"/>
              <a:gd name="adj2" fmla="val 120761"/>
            </a:avLst>
          </a:prstGeom>
          <a:solidFill>
            <a:srgbClr val="663300"/>
          </a:solidFill>
          <a:ln w="25400" cap="flat" cmpd="sng" algn="ctr">
            <a:noFill/>
            <a:prstDash val="solid"/>
          </a:ln>
          <a:effectLst/>
        </p:spPr>
        <p:txBody>
          <a:bodyPr tIns="0" bIns="72000" rtlCol="0" anchor="t"/>
          <a:lstStyle/>
          <a:p>
            <a:pPr>
              <a:defRPr/>
            </a:pPr>
            <a:r>
              <a:rPr lang="en-US" altLang="zh-CN" sz="1400" kern="0" dirty="0">
                <a:solidFill>
                  <a:sysClr val="window" lastClr="FFFFFF"/>
                </a:solidFill>
              </a:rPr>
              <a:t>   2017            2018           2019           2020            2021           2022            2023            2024  </a:t>
            </a:r>
            <a:endParaRPr lang="zh-CN" altLang="en-US" sz="1400" kern="0" dirty="0">
              <a:solidFill>
                <a:sysClr val="window" lastClr="FFFFFF"/>
              </a:solidFill>
            </a:endParaRPr>
          </a:p>
        </p:txBody>
      </p:sp>
      <p:pic>
        <p:nvPicPr>
          <p:cNvPr id="52" name="图片 5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969" y="240006"/>
            <a:ext cx="1130205" cy="361693"/>
          </a:xfrm>
          <a:prstGeom prst="rect">
            <a:avLst/>
          </a:prstGeom>
        </p:spPr>
      </p:pic>
      <p:sp>
        <p:nvSpPr>
          <p:cNvPr id="67" name="标题 1"/>
          <p:cNvSpPr txBox="1">
            <a:spLocks/>
          </p:cNvSpPr>
          <p:nvPr/>
        </p:nvSpPr>
        <p:spPr>
          <a:xfrm>
            <a:off x="431274" y="449349"/>
            <a:ext cx="8229600" cy="84137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pPr algn="r"/>
            <a:r>
              <a:rPr lang="en-US" altLang="zh-CN" dirty="0">
                <a:solidFill>
                  <a:srgbClr val="00B050"/>
                </a:solidFill>
                <a:latin typeface="+mj-lt"/>
                <a:ea typeface="+mj-ea"/>
              </a:rPr>
              <a:t>SPP II Implementation Plan</a:t>
            </a:r>
          </a:p>
        </p:txBody>
      </p:sp>
      <p:pic>
        <p:nvPicPr>
          <p:cNvPr id="77" name="Picture 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4566953"/>
            <a:ext cx="497331" cy="482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999999"/>
                  </a:outerShdw>
                </a:effectLst>
              </a14:hiddenEffects>
            </a:ext>
          </a:extLst>
        </p:spPr>
      </p:pic>
      <p:pic>
        <p:nvPicPr>
          <p:cNvPr id="78" name="图片 7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496" y="3716912"/>
            <a:ext cx="613587" cy="40191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496" y="2975982"/>
            <a:ext cx="789108" cy="249082"/>
          </a:xfrm>
          <a:prstGeom prst="rect">
            <a:avLst/>
          </a:prstGeom>
        </p:spPr>
      </p:pic>
      <p:pic>
        <p:nvPicPr>
          <p:cNvPr id="82" name="图片 1076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7" y="2214770"/>
            <a:ext cx="527066" cy="525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" name="Rectangle 4"/>
          <p:cNvSpPr>
            <a:spLocks noChangeArrowheads="1"/>
          </p:cNvSpPr>
          <p:nvPr/>
        </p:nvSpPr>
        <p:spPr bwMode="auto">
          <a:xfrm>
            <a:off x="3906108" y="3716968"/>
            <a:ext cx="1300030" cy="504000"/>
          </a:xfrm>
          <a:prstGeom prst="rect">
            <a:avLst/>
          </a:prstGeom>
          <a:solidFill>
            <a:srgbClr val="33CCCC"/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1600" b="1" kern="0" dirty="0">
                <a:solidFill>
                  <a:srgbClr val="002060"/>
                </a:solidFill>
              </a:rPr>
              <a:t>Phase C</a:t>
            </a:r>
            <a:endParaRPr lang="zh-CN" altLang="en-US" sz="1600" b="1" kern="0" dirty="0">
              <a:solidFill>
                <a:srgbClr val="002060"/>
              </a:solidFill>
            </a:endParaRPr>
          </a:p>
        </p:txBody>
      </p:sp>
      <p:sp>
        <p:nvSpPr>
          <p:cNvPr id="80" name="Rectangle 4"/>
          <p:cNvSpPr>
            <a:spLocks noChangeArrowheads="1"/>
          </p:cNvSpPr>
          <p:nvPr/>
        </p:nvSpPr>
        <p:spPr bwMode="auto">
          <a:xfrm>
            <a:off x="3467816" y="2923024"/>
            <a:ext cx="1172148" cy="504000"/>
          </a:xfrm>
          <a:prstGeom prst="rect">
            <a:avLst/>
          </a:prstGeom>
          <a:solidFill>
            <a:srgbClr val="33CCCC"/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1600" b="1" kern="0" dirty="0">
                <a:solidFill>
                  <a:srgbClr val="002060"/>
                </a:solidFill>
              </a:rPr>
              <a:t>Phase C</a:t>
            </a:r>
            <a:endParaRPr lang="zh-CN" altLang="en-US" sz="1600" b="1" kern="0" dirty="0">
              <a:solidFill>
                <a:srgbClr val="002060"/>
              </a:solidFill>
            </a:endParaRPr>
          </a:p>
        </p:txBody>
      </p:sp>
      <p:cxnSp>
        <p:nvCxnSpPr>
          <p:cNvPr id="3" name="直接连接符 235"/>
          <p:cNvCxnSpPr>
            <a:cxnSpLocks noChangeShapeType="1"/>
          </p:cNvCxnSpPr>
          <p:nvPr/>
        </p:nvCxnSpPr>
        <p:spPr bwMode="auto">
          <a:xfrm>
            <a:off x="2987824" y="1412776"/>
            <a:ext cx="0" cy="4535944"/>
          </a:xfrm>
          <a:prstGeom prst="line">
            <a:avLst/>
          </a:prstGeom>
          <a:noFill/>
          <a:ln w="25400">
            <a:solidFill>
              <a:srgbClr val="C00000"/>
            </a:solidFill>
            <a:prstDash val="sysDash"/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39918265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五边形 33"/>
          <p:cNvSpPr/>
          <p:nvPr/>
        </p:nvSpPr>
        <p:spPr>
          <a:xfrm rot="10800000">
            <a:off x="3679674" y="4365104"/>
            <a:ext cx="5247337" cy="756519"/>
          </a:xfrm>
          <a:prstGeom prst="homePlate">
            <a:avLst/>
          </a:prstGeom>
          <a:gradFill flip="none" rotWithShape="1">
            <a:gsLst>
              <a:gs pos="0">
                <a:srgbClr val="FF9900">
                  <a:alpha val="67000"/>
                </a:srgbClr>
              </a:gs>
              <a:gs pos="99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254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</p:sp>
      <p:sp>
        <p:nvSpPr>
          <p:cNvPr id="28" name="五边形 33"/>
          <p:cNvSpPr/>
          <p:nvPr/>
        </p:nvSpPr>
        <p:spPr>
          <a:xfrm rot="10800000">
            <a:off x="3666375" y="3645025"/>
            <a:ext cx="5247337" cy="625723"/>
          </a:xfrm>
          <a:prstGeom prst="homePlate">
            <a:avLst/>
          </a:prstGeom>
          <a:gradFill flip="none" rotWithShape="1">
            <a:gsLst>
              <a:gs pos="0">
                <a:srgbClr val="FF9900">
                  <a:alpha val="67000"/>
                </a:srgbClr>
              </a:gs>
              <a:gs pos="99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254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</p:sp>
      <p:sp>
        <p:nvSpPr>
          <p:cNvPr id="1048820" name="五边形 115"/>
          <p:cNvSpPr/>
          <p:nvPr/>
        </p:nvSpPr>
        <p:spPr>
          <a:xfrm rot="10800000">
            <a:off x="3687624" y="1340769"/>
            <a:ext cx="5237417" cy="841366"/>
          </a:xfrm>
          <a:prstGeom prst="homePlate">
            <a:avLst/>
          </a:prstGeom>
          <a:gradFill flip="none" rotWithShape="1">
            <a:gsLst>
              <a:gs pos="0">
                <a:srgbClr val="FF9900">
                  <a:alpha val="67000"/>
                </a:srgbClr>
              </a:gs>
              <a:gs pos="99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254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</p:sp>
      <p:sp>
        <p:nvSpPr>
          <p:cNvPr id="1048821" name="五边形 4"/>
          <p:cNvSpPr/>
          <p:nvPr/>
        </p:nvSpPr>
        <p:spPr>
          <a:xfrm>
            <a:off x="3818944" y="1352273"/>
            <a:ext cx="5073536" cy="832720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0" vert="horz" wrap="square" lIns="247600" tIns="108000" rIns="128016" bIns="108000" numCol="1" spcCol="1270" anchor="ctr" anchorCtr="0">
            <a:noAutofit/>
          </a:bodyPr>
          <a:lstStyle/>
          <a:p>
            <a:pPr marL="439738" indent="-260350">
              <a:lnSpc>
                <a:spcPct val="110000"/>
              </a:lnSpc>
              <a:spcAft>
                <a:spcPts val="0"/>
              </a:spcAft>
            </a:pPr>
            <a:r>
              <a:rPr lang="en-US" altLang="zh-CN" sz="2000" b="1" dirty="0">
                <a:solidFill>
                  <a:srgbClr val="C00000"/>
                </a:solidFill>
              </a:rPr>
              <a:t>1.</a:t>
            </a:r>
            <a:r>
              <a:rPr lang="zh-CN" altLang="en-US" sz="2000" b="1" dirty="0">
                <a:solidFill>
                  <a:srgbClr val="C00000"/>
                </a:solidFill>
              </a:rPr>
              <a:t> </a:t>
            </a:r>
            <a:r>
              <a:rPr lang="en-US" altLang="zh-CN" sz="2000" b="1" dirty="0">
                <a:solidFill>
                  <a:srgbClr val="C00000"/>
                </a:solidFill>
              </a:rPr>
              <a:t>enhanced X-ray Timing and Polarimetry mission</a:t>
            </a:r>
            <a:r>
              <a:rPr lang="zh-CN" altLang="en-US" sz="2000" b="1" dirty="0">
                <a:solidFill>
                  <a:srgbClr val="C00000"/>
                </a:solidFill>
              </a:rPr>
              <a:t>（</a:t>
            </a:r>
            <a:r>
              <a:rPr lang="en-US" altLang="zh-CN" sz="2000" b="1" dirty="0" err="1">
                <a:solidFill>
                  <a:srgbClr val="C00000"/>
                </a:solidFill>
              </a:rPr>
              <a:t>eXTP</a:t>
            </a:r>
            <a:r>
              <a:rPr lang="en-US" altLang="zh-CN" sz="2000" b="1" dirty="0">
                <a:solidFill>
                  <a:srgbClr val="C00000"/>
                </a:solidFill>
              </a:rPr>
              <a:t>)</a:t>
            </a:r>
            <a:r>
              <a:rPr lang="zh-CN" altLang="en-US" sz="2000" b="1" dirty="0">
                <a:solidFill>
                  <a:srgbClr val="002060"/>
                </a:solidFill>
              </a:rPr>
              <a:t>        </a:t>
            </a:r>
            <a:endParaRPr lang="en-US" altLang="zh-CN" sz="2000" b="1" dirty="0">
              <a:solidFill>
                <a:srgbClr val="FF0000"/>
              </a:solidFill>
            </a:endParaRPr>
          </a:p>
        </p:txBody>
      </p:sp>
      <p:sp>
        <p:nvSpPr>
          <p:cNvPr id="1048822" name="横卷形 4"/>
          <p:cNvSpPr/>
          <p:nvPr/>
        </p:nvSpPr>
        <p:spPr>
          <a:xfrm>
            <a:off x="24036" y="2332018"/>
            <a:ext cx="2313309" cy="3078523"/>
          </a:xfrm>
          <a:prstGeom prst="horizontalScroll">
            <a:avLst/>
          </a:prstGeom>
          <a:gradFill flip="none" rotWithShape="1">
            <a:gsLst>
              <a:gs pos="0">
                <a:srgbClr val="FF9900">
                  <a:alpha val="77000"/>
                </a:srgbClr>
              </a:gs>
              <a:gs pos="99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254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180000" algn="ctr">
              <a:lnSpc>
                <a:spcPct val="120000"/>
              </a:lnSpc>
              <a:spcAft>
                <a:spcPts val="0"/>
              </a:spcAft>
            </a:pPr>
            <a:r>
              <a:rPr lang="en-US" altLang="zh-CN" sz="2000" b="1" dirty="0">
                <a:solidFill>
                  <a:srgbClr val="002060"/>
                </a:solidFill>
              </a:rPr>
              <a:t>Intensive Study of Candidate Missions</a:t>
            </a:r>
          </a:p>
          <a:p>
            <a:pPr marL="180000" algn="ctr">
              <a:lnSpc>
                <a:spcPct val="120000"/>
              </a:lnSpc>
              <a:spcAft>
                <a:spcPts val="0"/>
              </a:spcAft>
            </a:pPr>
            <a:r>
              <a:rPr lang="en-US" altLang="zh-CN" b="1" dirty="0">
                <a:solidFill>
                  <a:srgbClr val="002060"/>
                </a:solidFill>
              </a:rPr>
              <a:t>(background missions)</a:t>
            </a:r>
            <a:endParaRPr lang="zh-CN" altLang="en-US" sz="1600" b="1" dirty="0">
              <a:solidFill>
                <a:srgbClr val="002060"/>
              </a:solidFill>
            </a:endParaRPr>
          </a:p>
        </p:txBody>
      </p:sp>
      <p:sp>
        <p:nvSpPr>
          <p:cNvPr id="1048823" name="左大括号 18"/>
          <p:cNvSpPr/>
          <p:nvPr/>
        </p:nvSpPr>
        <p:spPr>
          <a:xfrm>
            <a:off x="2411760" y="1853762"/>
            <a:ext cx="374078" cy="3879493"/>
          </a:xfrm>
          <a:prstGeom prst="leftBrace">
            <a:avLst/>
          </a:prstGeom>
          <a:noFill/>
          <a:ln w="22225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2060"/>
              </a:solidFill>
            </a:endParaRPr>
          </a:p>
        </p:txBody>
      </p:sp>
      <p:sp>
        <p:nvSpPr>
          <p:cNvPr id="1048824" name="五边形 30"/>
          <p:cNvSpPr/>
          <p:nvPr/>
        </p:nvSpPr>
        <p:spPr>
          <a:xfrm rot="10800000">
            <a:off x="3678986" y="2291190"/>
            <a:ext cx="5248196" cy="530396"/>
          </a:xfrm>
          <a:prstGeom prst="homePlate">
            <a:avLst/>
          </a:prstGeom>
          <a:gradFill flip="none" rotWithShape="1">
            <a:gsLst>
              <a:gs pos="0">
                <a:srgbClr val="FF9900">
                  <a:alpha val="67000"/>
                </a:srgbClr>
              </a:gs>
              <a:gs pos="99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254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</p:sp>
      <p:sp>
        <p:nvSpPr>
          <p:cNvPr id="1048825" name="五边形 4"/>
          <p:cNvSpPr/>
          <p:nvPr/>
        </p:nvSpPr>
        <p:spPr>
          <a:xfrm>
            <a:off x="3820272" y="2204864"/>
            <a:ext cx="5059721" cy="667358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0" vert="horz" wrap="square" lIns="247600" tIns="68580" rIns="128016" bIns="68580" numCol="1" spcCol="1270" anchor="ctr" anchorCtr="0">
            <a:noAutofit/>
          </a:bodyPr>
          <a:lstStyle/>
          <a:p>
            <a:pPr marL="180000">
              <a:lnSpc>
                <a:spcPct val="120000"/>
              </a:lnSpc>
              <a:spcAft>
                <a:spcPts val="0"/>
              </a:spcAft>
            </a:pPr>
            <a:r>
              <a:rPr lang="en-US" altLang="zh-CN" sz="2000" b="1" dirty="0">
                <a:solidFill>
                  <a:srgbClr val="C00000"/>
                </a:solidFill>
              </a:rPr>
              <a:t>2. Taiji Program</a:t>
            </a:r>
          </a:p>
        </p:txBody>
      </p:sp>
      <p:sp>
        <p:nvSpPr>
          <p:cNvPr id="1048826" name="五边形 33"/>
          <p:cNvSpPr/>
          <p:nvPr/>
        </p:nvSpPr>
        <p:spPr>
          <a:xfrm rot="10800000">
            <a:off x="3669932" y="2924945"/>
            <a:ext cx="5247337" cy="625723"/>
          </a:xfrm>
          <a:prstGeom prst="homePlate">
            <a:avLst/>
          </a:prstGeom>
          <a:gradFill flip="none" rotWithShape="1">
            <a:gsLst>
              <a:gs pos="0">
                <a:srgbClr val="FF9900">
                  <a:alpha val="67000"/>
                </a:srgbClr>
              </a:gs>
              <a:gs pos="99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254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</p:sp>
      <p:sp>
        <p:nvSpPr>
          <p:cNvPr id="1048827" name="五边形 4"/>
          <p:cNvSpPr/>
          <p:nvPr/>
        </p:nvSpPr>
        <p:spPr>
          <a:xfrm>
            <a:off x="3811197" y="2985654"/>
            <a:ext cx="5058894" cy="633178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0" vert="horz" wrap="square" lIns="247600" tIns="68580" rIns="128016" bIns="68580" numCol="1" spcCol="1270" anchor="ctr" anchorCtr="0">
            <a:noAutofit/>
          </a:bodyPr>
          <a:lstStyle/>
          <a:p>
            <a:pPr marL="439738" indent="-260350">
              <a:lnSpc>
                <a:spcPct val="120000"/>
              </a:lnSpc>
              <a:spcAft>
                <a:spcPts val="0"/>
              </a:spcAft>
            </a:pPr>
            <a:r>
              <a:rPr lang="en-US" altLang="zh-CN" sz="2000" b="1" dirty="0">
                <a:solidFill>
                  <a:srgbClr val="C00000"/>
                </a:solidFill>
              </a:rPr>
              <a:t>3. MEO-to-GEO Quantum Satellite          </a:t>
            </a:r>
            <a:endParaRPr lang="zh-CN" altLang="en-US" sz="2000" b="1" dirty="0">
              <a:solidFill>
                <a:srgbClr val="C00000"/>
              </a:solidFill>
            </a:endParaRPr>
          </a:p>
        </p:txBody>
      </p:sp>
      <p:pic>
        <p:nvPicPr>
          <p:cNvPr id="2097226" name="图片 4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89656" y="1466772"/>
            <a:ext cx="987775" cy="58166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97227" name="Picture 4" descr="https://timgsa.baidu.com/timg?image&amp;quality=80&amp;size=b9999_10000&amp;sec=1525677856794&amp;di=3e83707bd2fb7bc780e87387c44e2238&amp;imgtype=0&amp;src=http%3A%2F%2Fimg1.gtimg.com%2Ftech%2Fpics%2Fhv1%2F5%2F95%2F1797%2F1168741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181" y="2204864"/>
            <a:ext cx="1053843" cy="63231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97228" name="图片 43" descr="C:\Users\ADMINI~1\AppData\Local\Temp\WeChat Files\114059402588924612.jpg"/>
          <p:cNvPicPr>
            <a:picLocks/>
          </p:cNvPicPr>
          <p:nvPr/>
        </p:nvPicPr>
        <p:blipFill rotWithShape="1">
          <a:blip r:embed="rId4" cstate="print"/>
          <a:srcRect l="8303" t="35941" r="10710" b="9667"/>
          <a:stretch>
            <a:fillRect/>
          </a:stretch>
        </p:blipFill>
        <p:spPr bwMode="auto">
          <a:xfrm>
            <a:off x="2843181" y="2966363"/>
            <a:ext cx="1053843" cy="62918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48828" name="灯片编号占位符 1"/>
          <p:cNvSpPr>
            <a:spLocks noGrp="1"/>
          </p:cNvSpPr>
          <p:nvPr>
            <p:ph type="sldNum" sz="quarter" idx="4"/>
          </p:nvPr>
        </p:nvSpPr>
        <p:spPr>
          <a:xfrm>
            <a:off x="6452812" y="6460664"/>
            <a:ext cx="2662673" cy="365125"/>
          </a:xfrm>
        </p:spPr>
        <p:txBody>
          <a:bodyPr/>
          <a:lstStyle/>
          <a:p>
            <a:fld id="{93F6D69D-0128-4342-9FBF-FC0CEEA0D70A}" type="slidenum">
              <a:rPr lang="zh-CN" altLang="en-US" smtClean="0"/>
              <a:t>37</a:t>
            </a:fld>
            <a:endParaRPr lang="en-US" dirty="0"/>
          </a:p>
        </p:txBody>
      </p:sp>
      <p:sp>
        <p:nvSpPr>
          <p:cNvPr id="19" name="标题 1">
            <a:extLst>
              <a:ext uri="{FF2B5EF4-FFF2-40B4-BE49-F238E27FC236}">
                <a16:creationId xmlns:a16="http://schemas.microsoft.com/office/drawing/2014/main" id="{FC614EDB-FCDD-4696-BB37-9A31D3E9D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-44637"/>
            <a:ext cx="8229600" cy="1081088"/>
          </a:xfrm>
        </p:spPr>
        <p:txBody>
          <a:bodyPr/>
          <a:lstStyle/>
          <a:p>
            <a:r>
              <a:rPr lang="en-US" altLang="zh-CN" sz="3000" dirty="0"/>
              <a:t>Strategic Priority Program on Space Science (2018-2022)</a:t>
            </a:r>
            <a:endParaRPr lang="zh-CN" altLang="en-US" sz="3000" dirty="0"/>
          </a:p>
        </p:txBody>
      </p:sp>
      <p:sp>
        <p:nvSpPr>
          <p:cNvPr id="22" name="五边形 4"/>
          <p:cNvSpPr/>
          <p:nvPr/>
        </p:nvSpPr>
        <p:spPr>
          <a:xfrm>
            <a:off x="3779912" y="3698171"/>
            <a:ext cx="4702782" cy="501701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0" vert="horz" wrap="square" lIns="247600" tIns="68580" rIns="128016" bIns="68580" numCol="1" spcCol="1270" anchor="ctr" anchorCtr="0">
            <a:noAutofit/>
          </a:bodyPr>
          <a:lstStyle/>
          <a:p>
            <a:pPr marL="533400" indent="-354013">
              <a:spcAft>
                <a:spcPts val="0"/>
              </a:spcAft>
            </a:pPr>
            <a:r>
              <a:rPr lang="en-US" altLang="zh-CN" sz="2000" b="1" dirty="0">
                <a:solidFill>
                  <a:srgbClr val="002060"/>
                </a:solidFill>
              </a:rPr>
              <a:t>4. Small Bodies Sample Return Mission</a:t>
            </a:r>
            <a:endParaRPr lang="zh-CN" altLang="en-US" sz="2000" b="1" dirty="0">
              <a:solidFill>
                <a:srgbClr val="002060"/>
              </a:solidFill>
            </a:endParaRPr>
          </a:p>
        </p:txBody>
      </p:sp>
      <p:sp>
        <p:nvSpPr>
          <p:cNvPr id="25" name="五边形 4"/>
          <p:cNvSpPr/>
          <p:nvPr/>
        </p:nvSpPr>
        <p:spPr>
          <a:xfrm>
            <a:off x="3788781" y="4530135"/>
            <a:ext cx="5560498" cy="501700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0" vert="horz" wrap="square" lIns="247600" tIns="68580" rIns="128016" bIns="68580" numCol="1" spcCol="1270" anchor="ctr" anchorCtr="0">
            <a:noAutofit/>
          </a:bodyPr>
          <a:lstStyle/>
          <a:p>
            <a:pPr marL="441325" indent="-261938">
              <a:spcAft>
                <a:spcPts val="0"/>
              </a:spcAft>
            </a:pPr>
            <a:r>
              <a:rPr lang="en-US" altLang="zh-CN" sz="2000" b="1" dirty="0">
                <a:solidFill>
                  <a:srgbClr val="002060"/>
                </a:solidFill>
              </a:rPr>
              <a:t>5. Ultra-long Wavelength Astronomical Observation Array</a:t>
            </a:r>
            <a:endParaRPr lang="zh-CN" altLang="en-US" sz="2000" b="1" dirty="0">
              <a:solidFill>
                <a:srgbClr val="002060"/>
              </a:solidFill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799560"/>
            <a:ext cx="1026070" cy="501701"/>
          </a:xfrm>
          <a:prstGeom prst="ellipse">
            <a:avLst/>
          </a:prstGeom>
          <a:ln w="9525">
            <a:noFill/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7" name="图片 26" descr="D:\3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027" y="4405625"/>
            <a:ext cx="987236" cy="55608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1" name="五边形 33">
            <a:extLst>
              <a:ext uri="{FF2B5EF4-FFF2-40B4-BE49-F238E27FC236}">
                <a16:creationId xmlns:a16="http://schemas.microsoft.com/office/drawing/2014/main" id="{D4921E48-5FCE-3045-875C-C3822B6572A5}"/>
              </a:ext>
            </a:extLst>
          </p:cNvPr>
          <p:cNvSpPr/>
          <p:nvPr/>
        </p:nvSpPr>
        <p:spPr>
          <a:xfrm rot="10800000">
            <a:off x="3669116" y="5212970"/>
            <a:ext cx="5247337" cy="756519"/>
          </a:xfrm>
          <a:prstGeom prst="homePlate">
            <a:avLst/>
          </a:prstGeom>
          <a:gradFill flip="none" rotWithShape="1">
            <a:gsLst>
              <a:gs pos="0">
                <a:srgbClr val="FF9900">
                  <a:alpha val="67000"/>
                </a:srgbClr>
              </a:gs>
              <a:gs pos="99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254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</p:sp>
      <p:sp>
        <p:nvSpPr>
          <p:cNvPr id="23" name="五边形 4">
            <a:extLst>
              <a:ext uri="{FF2B5EF4-FFF2-40B4-BE49-F238E27FC236}">
                <a16:creationId xmlns:a16="http://schemas.microsoft.com/office/drawing/2014/main" id="{68A28A93-DF3D-9544-AC30-FF7BC694BDB2}"/>
              </a:ext>
            </a:extLst>
          </p:cNvPr>
          <p:cNvSpPr/>
          <p:nvPr/>
        </p:nvSpPr>
        <p:spPr>
          <a:xfrm>
            <a:off x="3778223" y="5378001"/>
            <a:ext cx="5560498" cy="501700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0" vert="horz" wrap="square" lIns="247600" tIns="68580" rIns="128016" bIns="68580" numCol="1" spcCol="1270" anchor="ctr" anchorCtr="0">
            <a:noAutofit/>
          </a:bodyPr>
          <a:lstStyle/>
          <a:p>
            <a:pPr marL="441325" indent="-261938">
              <a:spcAft>
                <a:spcPts val="0"/>
              </a:spcAft>
            </a:pPr>
            <a:r>
              <a:rPr lang="en-US" altLang="zh-CN" sz="2000" b="1" dirty="0">
                <a:solidFill>
                  <a:srgbClr val="002060"/>
                </a:solidFill>
              </a:rPr>
              <a:t>6. Other Candidate Missions (Space weather, Earth Science</a:t>
            </a:r>
            <a:endParaRPr lang="zh-CN" altLang="en-US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6335428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sz="2800" dirty="0"/>
          </a:p>
        </p:txBody>
      </p:sp>
      <p:sp>
        <p:nvSpPr>
          <p:cNvPr id="1048829" name="内容占位符 2"/>
          <p:cNvSpPr>
            <a:spLocks noGrp="1" noChangeArrowheads="1"/>
          </p:cNvSpPr>
          <p:nvPr>
            <p:ph idx="4294967295"/>
          </p:nvPr>
        </p:nvSpPr>
        <p:spPr>
          <a:xfrm>
            <a:off x="0" y="1095448"/>
            <a:ext cx="5508104" cy="2261544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b="0" dirty="0"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Science objectives</a:t>
            </a:r>
          </a:p>
          <a:p>
            <a:pPr marL="715963" indent="-357188">
              <a:buFont typeface="微软雅黑" panose="020B0503020204020204" pitchFamily="34" charset="-122"/>
              <a:buChar char="–"/>
            </a:pPr>
            <a:r>
              <a:rPr lang="en-US" altLang="zh-CN" sz="2100" b="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Unprecedented capabilities to study: </a:t>
            </a:r>
          </a:p>
          <a:p>
            <a:pPr marL="1116013" lvl="1" indent="-357188">
              <a:buFont typeface="Wingdings" panose="05000000000000000000" pitchFamily="2" charset="2"/>
              <a:buChar char="ü"/>
            </a:pPr>
            <a:r>
              <a:rPr lang="en-US" altLang="zh-CN" sz="2100" b="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 singularity (black hole),</a:t>
            </a:r>
          </a:p>
          <a:p>
            <a:pPr marL="1116013" lvl="1" indent="-357188">
              <a:buFont typeface="Wingdings" panose="05000000000000000000" pitchFamily="2" charset="2"/>
              <a:buChar char="ü"/>
            </a:pPr>
            <a:r>
              <a:rPr lang="en-US" altLang="zh-CN" sz="2100" b="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 stars (neutron star or quark star) </a:t>
            </a:r>
          </a:p>
          <a:p>
            <a:pPr marL="1116013" lvl="1" indent="-357188">
              <a:buFont typeface="Wingdings" panose="05000000000000000000" pitchFamily="2" charset="2"/>
              <a:buChar char="ü"/>
            </a:pPr>
            <a:r>
              <a:rPr lang="en-US" altLang="zh-CN" sz="2100" b="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 extremes (gravity, density, magnetism)</a:t>
            </a:r>
          </a:p>
        </p:txBody>
      </p:sp>
      <p:sp>
        <p:nvSpPr>
          <p:cNvPr id="1048830" name="标题 2"/>
          <p:cNvSpPr txBox="1"/>
          <p:nvPr/>
        </p:nvSpPr>
        <p:spPr bwMode="auto">
          <a:xfrm>
            <a:off x="457200" y="211361"/>
            <a:ext cx="8229600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lvl="0"/>
            <a:r>
              <a:rPr kumimoji="1" lang="en-US" altLang="zh-CN" sz="3200" kern="0" dirty="0">
                <a:solidFill>
                  <a:srgbClr val="FF9900"/>
                </a:solidFill>
              </a:rPr>
              <a:t>1. </a:t>
            </a:r>
            <a:r>
              <a:rPr lang="en-US" altLang="zh-CN" sz="3200" dirty="0">
                <a:solidFill>
                  <a:srgbClr val="FF9900"/>
                </a:solidFill>
              </a:rPr>
              <a:t>enhanced X-ray Timing and Polarimetry mission (</a:t>
            </a:r>
            <a:r>
              <a:rPr lang="en-US" altLang="zh-CN" sz="3200" dirty="0" err="1">
                <a:solidFill>
                  <a:srgbClr val="FF9900"/>
                </a:solidFill>
              </a:rPr>
              <a:t>eXTP</a:t>
            </a:r>
            <a:r>
              <a:rPr lang="en-US" altLang="zh-CN" sz="3200" dirty="0">
                <a:solidFill>
                  <a:srgbClr val="FF9900"/>
                </a:solidFill>
              </a:rPr>
              <a:t>)</a:t>
            </a:r>
            <a:endParaRPr lang="zh-CN" altLang="en-US" sz="3200" kern="0" dirty="0">
              <a:solidFill>
                <a:srgbClr val="FF9900"/>
              </a:solidFill>
            </a:endParaRPr>
          </a:p>
        </p:txBody>
      </p:sp>
      <p:sp>
        <p:nvSpPr>
          <p:cNvPr id="1048831" name="灯片编号占位符 2"/>
          <p:cNvSpPr>
            <a:spLocks noGrp="1"/>
          </p:cNvSpPr>
          <p:nvPr>
            <p:ph type="sldNum" sz="quarter" idx="4"/>
          </p:nvPr>
        </p:nvSpPr>
        <p:spPr>
          <a:xfrm>
            <a:off x="7002652" y="6478275"/>
            <a:ext cx="2133600" cy="365125"/>
          </a:xfrm>
        </p:spPr>
        <p:txBody>
          <a:bodyPr/>
          <a:lstStyle/>
          <a:p>
            <a:fld id="{93F6D69D-0128-4342-9FBF-FC0CEEA0D70A}" type="slidenum">
              <a:rPr lang="zh-CN" altLang="en-US" smtClean="0">
                <a:solidFill>
                  <a:schemeClr val="bg1"/>
                </a:solidFill>
              </a:rPr>
              <a:t>38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972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96801" y="1315271"/>
            <a:ext cx="3367687" cy="2421414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8" name="内容占位符 2"/>
          <p:cNvSpPr txBox="1">
            <a:spLocks noChangeArrowheads="1"/>
          </p:cNvSpPr>
          <p:nvPr/>
        </p:nvSpPr>
        <p:spPr bwMode="auto">
          <a:xfrm>
            <a:off x="-36512" y="3573016"/>
            <a:ext cx="637220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 sz="2400" b="1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–"/>
              <a:defRPr sz="2000">
                <a:solidFill>
                  <a:srgbClr val="002060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 sz="2000">
                <a:solidFill>
                  <a:srgbClr val="002060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–"/>
              <a:defRPr sz="2000">
                <a:solidFill>
                  <a:srgbClr val="002060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»"/>
              <a:defRPr sz="2000">
                <a:solidFill>
                  <a:srgbClr val="002060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»"/>
              <a:defRPr>
                <a:solidFill>
                  <a:srgbClr val="002060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»"/>
              <a:defRPr>
                <a:solidFill>
                  <a:srgbClr val="002060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»"/>
              <a:defRPr>
                <a:solidFill>
                  <a:srgbClr val="002060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»"/>
              <a:defRPr>
                <a:solidFill>
                  <a:srgbClr val="002060"/>
                </a:solidFill>
                <a:latin typeface="+mn-lt"/>
                <a:ea typeface="+mn-ea"/>
              </a:defRPr>
            </a:lvl9pPr>
          </a:lstStyle>
          <a:p>
            <a:pPr marL="365125" indent="-365125">
              <a:buFont typeface="Arial" panose="020B0604020202020204" pitchFamily="34" charset="0"/>
              <a:buChar char="•"/>
            </a:pPr>
            <a:r>
              <a:rPr lang="en-US" altLang="zh-CN" b="0" kern="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Times New Roman" panose="02020603050405020304" pitchFamily="18" charset="0"/>
              </a:rPr>
              <a:t>~ 4.5 ton</a:t>
            </a:r>
            <a:r>
              <a:rPr lang="zh-CN" altLang="en-US" b="0" kern="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Times New Roman" panose="02020603050405020304" pitchFamily="18" charset="0"/>
              </a:rPr>
              <a:t>，</a:t>
            </a:r>
            <a:r>
              <a:rPr lang="en-US" altLang="zh-CN" b="0" kern="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Times New Roman" panose="02020603050405020304" pitchFamily="18" charset="0"/>
              </a:rPr>
              <a:t>Low equatorial orbit (550 km)</a:t>
            </a:r>
          </a:p>
          <a:p>
            <a:pPr marL="1116013" lvl="1" indent="-357188">
              <a:buFont typeface="Wingdings" panose="05000000000000000000" pitchFamily="2" charset="2"/>
              <a:buChar char="ü"/>
            </a:pPr>
            <a:endParaRPr lang="en-US" altLang="zh-CN" sz="2100" kern="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aphicFrame>
        <p:nvGraphicFramePr>
          <p:cNvPr id="13" name="Tabella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2152278"/>
              </p:ext>
            </p:extLst>
          </p:nvPr>
        </p:nvGraphicFramePr>
        <p:xfrm>
          <a:off x="251520" y="4145680"/>
          <a:ext cx="7992889" cy="25342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8352">
                  <a:extLst>
                    <a:ext uri="{9D8B030D-6E8A-4147-A177-3AD203B41FA5}">
                      <a16:colId xmlns:a16="http://schemas.microsoft.com/office/drawing/2014/main" val="3624618670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790334136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3793486468"/>
                    </a:ext>
                  </a:extLst>
                </a:gridCol>
                <a:gridCol w="1296145">
                  <a:extLst>
                    <a:ext uri="{9D8B030D-6E8A-4147-A177-3AD203B41FA5}">
                      <a16:colId xmlns:a16="http://schemas.microsoft.com/office/drawing/2014/main" val="3325286771"/>
                    </a:ext>
                  </a:extLst>
                </a:gridCol>
              </a:tblGrid>
              <a:tr h="339179"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err="1">
                          <a:effectLst/>
                        </a:rPr>
                        <a:t>Payload</a:t>
                      </a:r>
                      <a:endParaRPr lang="it-IT" sz="1800" dirty="0">
                        <a:effectLst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>
                          <a:effectLst/>
                        </a:rPr>
                        <a:t>Configu-ration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err="1">
                          <a:effectLst/>
                        </a:rPr>
                        <a:t>Optics</a:t>
                      </a:r>
                      <a:endParaRPr lang="it-IT" sz="1800" dirty="0">
                        <a:effectLst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>
                          <a:effectLst/>
                        </a:rPr>
                        <a:t>Detector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4406722"/>
                  </a:ext>
                </a:extLst>
              </a:tr>
              <a:tr h="433167">
                <a:tc>
                  <a:txBody>
                    <a:bodyPr/>
                    <a:lstStyle/>
                    <a:p>
                      <a:r>
                        <a:rPr lang="it-IT" sz="1800" dirty="0">
                          <a:effectLst/>
                        </a:rPr>
                        <a:t>Spectroscopic Focusing Array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dirty="0">
                          <a:effectLst/>
                        </a:rPr>
                        <a:t>9 </a:t>
                      </a:r>
                      <a:r>
                        <a:rPr lang="it-IT" sz="1800" dirty="0" err="1">
                          <a:effectLst/>
                        </a:rPr>
                        <a:t>Telescopes</a:t>
                      </a:r>
                      <a:endParaRPr lang="it-IT" sz="18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dirty="0">
                          <a:effectLst/>
                        </a:rPr>
                        <a:t>Nickel</a:t>
                      </a:r>
                      <a:r>
                        <a:rPr lang="it-IT" sz="1800" baseline="0" dirty="0">
                          <a:effectLst/>
                        </a:rPr>
                        <a:t> replica</a:t>
                      </a:r>
                      <a:endParaRPr lang="it-IT" sz="18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dirty="0">
                          <a:effectLst/>
                        </a:rPr>
                        <a:t>SDD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0988277"/>
                  </a:ext>
                </a:extLst>
              </a:tr>
              <a:tr h="455190">
                <a:tc>
                  <a:txBody>
                    <a:bodyPr/>
                    <a:lstStyle/>
                    <a:p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Large Area Detector </a:t>
                      </a:r>
                      <a:endParaRPr lang="it-IT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dirty="0">
                          <a:effectLst/>
                        </a:rPr>
                        <a:t>40 </a:t>
                      </a:r>
                      <a:r>
                        <a:rPr lang="it-IT" sz="1800" dirty="0" err="1">
                          <a:effectLst/>
                        </a:rPr>
                        <a:t>Modules</a:t>
                      </a:r>
                      <a:endParaRPr lang="it-IT" sz="18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dirty="0">
                          <a:effectLst/>
                        </a:rPr>
                        <a:t>MCP </a:t>
                      </a:r>
                      <a:r>
                        <a:rPr lang="it-IT" sz="1800" dirty="0" err="1">
                          <a:effectLst/>
                        </a:rPr>
                        <a:t>Collimator</a:t>
                      </a:r>
                      <a:endParaRPr lang="it-IT" sz="18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dirty="0">
                          <a:effectLst/>
                        </a:rPr>
                        <a:t>SDD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5997005"/>
                  </a:ext>
                </a:extLst>
              </a:tr>
              <a:tr h="433167">
                <a:tc>
                  <a:txBody>
                    <a:bodyPr/>
                    <a:lstStyle/>
                    <a:p>
                      <a:r>
                        <a:rPr lang="it-IT" sz="1800" dirty="0">
                          <a:effectLst/>
                        </a:rPr>
                        <a:t>Polarimetry Focusing Array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dirty="0">
                          <a:effectLst/>
                        </a:rPr>
                        <a:t>4 </a:t>
                      </a:r>
                      <a:r>
                        <a:rPr lang="it-IT" sz="1800" dirty="0" err="1">
                          <a:effectLst/>
                        </a:rPr>
                        <a:t>Telescopes</a:t>
                      </a:r>
                      <a:endParaRPr lang="it-IT" sz="18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dirty="0">
                          <a:effectLst/>
                        </a:rPr>
                        <a:t>Nickel replica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dirty="0">
                          <a:effectLst/>
                        </a:rPr>
                        <a:t>GPD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6733755"/>
                  </a:ext>
                </a:extLst>
              </a:tr>
              <a:tr h="341499">
                <a:tc>
                  <a:txBody>
                    <a:bodyPr/>
                    <a:lstStyle/>
                    <a:p>
                      <a:r>
                        <a:rPr lang="it-IT" sz="1800" dirty="0">
                          <a:effectLst/>
                        </a:rPr>
                        <a:t>Wide Field Monitor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dirty="0">
                          <a:effectLst/>
                        </a:rPr>
                        <a:t>6 </a:t>
                      </a:r>
                      <a:r>
                        <a:rPr lang="it-IT" sz="1800" dirty="0" err="1">
                          <a:effectLst/>
                        </a:rPr>
                        <a:t>Cameras</a:t>
                      </a:r>
                      <a:endParaRPr lang="it-IT" sz="18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dirty="0">
                          <a:effectLst/>
                        </a:rPr>
                        <a:t>1.5 </a:t>
                      </a:r>
                      <a:r>
                        <a:rPr lang="it-IT" sz="1800" dirty="0" err="1">
                          <a:effectLst/>
                        </a:rPr>
                        <a:t>Coded</a:t>
                      </a:r>
                      <a:r>
                        <a:rPr lang="it-IT" sz="1800" dirty="0">
                          <a:effectLst/>
                        </a:rPr>
                        <a:t> </a:t>
                      </a:r>
                      <a:r>
                        <a:rPr lang="it-IT" sz="1800" dirty="0" err="1">
                          <a:effectLst/>
                        </a:rPr>
                        <a:t>Mask</a:t>
                      </a:r>
                      <a:endParaRPr lang="it-IT" sz="18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dirty="0">
                          <a:effectLst/>
                        </a:rPr>
                        <a:t>SDD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04587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68578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31" name="Picture 50"/>
          <p:cNvPicPr>
            <a:picLocks noChangeAspect="1"/>
          </p:cNvPicPr>
          <p:nvPr/>
        </p:nvPicPr>
        <p:blipFill rotWithShape="1">
          <a:blip r:embed="rId3" cstate="print"/>
          <a:srcRect t="33160"/>
          <a:stretch>
            <a:fillRect/>
          </a:stretch>
        </p:blipFill>
        <p:spPr>
          <a:xfrm>
            <a:off x="6115749" y="3996234"/>
            <a:ext cx="2375763" cy="2331393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50" name="Gruppo 8"/>
          <p:cNvGrpSpPr/>
          <p:nvPr/>
        </p:nvGrpSpPr>
        <p:grpSpPr>
          <a:xfrm>
            <a:off x="903041" y="3717032"/>
            <a:ext cx="4778486" cy="2675572"/>
            <a:chOff x="3844377" y="1560356"/>
            <a:chExt cx="4778486" cy="2675572"/>
          </a:xfrm>
        </p:grpSpPr>
        <p:sp>
          <p:nvSpPr>
            <p:cNvPr id="1048837" name="Rettangolo arrotondato 24"/>
            <p:cNvSpPr/>
            <p:nvPr/>
          </p:nvSpPr>
          <p:spPr>
            <a:xfrm>
              <a:off x="3844377" y="1560356"/>
              <a:ext cx="4778486" cy="267557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glow rad="63500">
                <a:schemeClr val="bg1">
                  <a:lumMod val="9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2097232" name="Immagin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11844" y="1644959"/>
              <a:ext cx="484151" cy="773081"/>
            </a:xfrm>
            <a:prstGeom prst="rect">
              <a:avLst/>
            </a:prstGeom>
          </p:spPr>
        </p:pic>
        <p:pic>
          <p:nvPicPr>
            <p:cNvPr id="2097233" name="Immagine 5"/>
            <p:cNvPicPr>
              <a:picLocks noChangeAspect="1"/>
            </p:cNvPicPr>
            <p:nvPr/>
          </p:nvPicPr>
          <p:blipFill rotWithShape="1">
            <a:blip r:embed="rId5" cstate="print"/>
            <a:srcRect t="18178"/>
            <a:stretch>
              <a:fillRect/>
            </a:stretch>
          </p:blipFill>
          <p:spPr>
            <a:xfrm>
              <a:off x="6378841" y="1706662"/>
              <a:ext cx="736902" cy="851788"/>
            </a:xfrm>
            <a:prstGeom prst="rect">
              <a:avLst/>
            </a:prstGeom>
          </p:spPr>
        </p:pic>
        <p:pic>
          <p:nvPicPr>
            <p:cNvPr id="2097234" name="Immagine 9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083843" y="1821620"/>
              <a:ext cx="987317" cy="494938"/>
            </a:xfrm>
            <a:prstGeom prst="rect">
              <a:avLst/>
            </a:prstGeom>
          </p:spPr>
        </p:pic>
        <p:pic>
          <p:nvPicPr>
            <p:cNvPr id="2097235" name="Immagine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73286" y="2558450"/>
              <a:ext cx="1617331" cy="438027"/>
            </a:xfrm>
            <a:prstGeom prst="rect">
              <a:avLst/>
            </a:prstGeom>
          </p:spPr>
        </p:pic>
        <p:pic>
          <p:nvPicPr>
            <p:cNvPr id="2097236" name="Immagine 11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012435" y="3175588"/>
              <a:ext cx="433534" cy="428897"/>
            </a:xfrm>
            <a:prstGeom prst="rect">
              <a:avLst/>
            </a:prstGeom>
          </p:spPr>
        </p:pic>
        <p:pic>
          <p:nvPicPr>
            <p:cNvPr id="2097237" name="Immagine 13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588391" y="2642147"/>
              <a:ext cx="887730" cy="278130"/>
            </a:xfrm>
            <a:prstGeom prst="rect">
              <a:avLst/>
            </a:prstGeom>
          </p:spPr>
        </p:pic>
        <p:pic>
          <p:nvPicPr>
            <p:cNvPr id="2097238" name="Immagine 1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598496" y="2605943"/>
              <a:ext cx="771269" cy="354784"/>
            </a:xfrm>
            <a:prstGeom prst="rect">
              <a:avLst/>
            </a:prstGeom>
          </p:spPr>
        </p:pic>
        <p:pic>
          <p:nvPicPr>
            <p:cNvPr id="2097239" name="Immagine 1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179520" y="1911158"/>
              <a:ext cx="1040037" cy="315862"/>
            </a:xfrm>
            <a:prstGeom prst="rect">
              <a:avLst/>
            </a:prstGeom>
          </p:spPr>
        </p:pic>
        <p:pic>
          <p:nvPicPr>
            <p:cNvPr id="2097240" name="Immagine 17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850781" y="3236913"/>
              <a:ext cx="575310" cy="361950"/>
            </a:xfrm>
            <a:prstGeom prst="rect">
              <a:avLst/>
            </a:prstGeom>
          </p:spPr>
        </p:pic>
        <p:pic>
          <p:nvPicPr>
            <p:cNvPr id="2097241" name="Immagine 3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676743" y="3317954"/>
              <a:ext cx="1044360" cy="247348"/>
            </a:xfrm>
            <a:prstGeom prst="rect">
              <a:avLst/>
            </a:prstGeom>
          </p:spPr>
        </p:pic>
        <p:pic>
          <p:nvPicPr>
            <p:cNvPr id="2097242" name="Immagine 6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070472" y="3351231"/>
              <a:ext cx="698242" cy="249372"/>
            </a:xfrm>
            <a:prstGeom prst="rect">
              <a:avLst/>
            </a:prstGeom>
          </p:spPr>
        </p:pic>
        <p:pic>
          <p:nvPicPr>
            <p:cNvPr id="2097243" name="Immagine 7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538061" y="3800224"/>
              <a:ext cx="1911350" cy="168728"/>
            </a:xfrm>
            <a:prstGeom prst="rect">
              <a:avLst/>
            </a:prstGeom>
          </p:spPr>
        </p:pic>
        <p:pic>
          <p:nvPicPr>
            <p:cNvPr id="2097244" name="Immagine 18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410680" y="3717861"/>
              <a:ext cx="927924" cy="324107"/>
            </a:xfrm>
            <a:prstGeom prst="rect">
              <a:avLst/>
            </a:prstGeom>
          </p:spPr>
        </p:pic>
      </p:grpSp>
      <p:pic>
        <p:nvPicPr>
          <p:cNvPr id="2097245" name="Immagine 48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2462557" y="3376970"/>
            <a:ext cx="756081" cy="323456"/>
          </a:xfrm>
          <a:prstGeom prst="rect">
            <a:avLst/>
          </a:prstGeom>
        </p:spPr>
      </p:pic>
      <p:pic>
        <p:nvPicPr>
          <p:cNvPr id="2097246" name="Immagine 12"/>
          <p:cNvPicPr>
            <a:picLocks noChangeAspect="1"/>
          </p:cNvPicPr>
          <p:nvPr/>
        </p:nvPicPr>
        <p:blipFill rotWithShape="1">
          <a:blip r:embed="rId18"/>
          <a:srcRect l="22000" t="13439" r="22372" b="21629"/>
          <a:stretch>
            <a:fillRect/>
          </a:stretch>
        </p:blipFill>
        <p:spPr>
          <a:xfrm>
            <a:off x="1069989" y="4454278"/>
            <a:ext cx="817471" cy="397578"/>
          </a:xfrm>
          <a:prstGeom prst="rect">
            <a:avLst/>
          </a:prstGeom>
        </p:spPr>
      </p:pic>
      <p:pic>
        <p:nvPicPr>
          <p:cNvPr id="2097247" name="Picture 2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841048" y="3923823"/>
            <a:ext cx="328225" cy="460963"/>
          </a:xfrm>
          <a:prstGeom prst="rect">
            <a:avLst/>
          </a:prstGeom>
          <a:noFill/>
          <a:ln>
            <a:noFill/>
          </a:ln>
        </p:spPr>
      </p:pic>
      <p:sp>
        <p:nvSpPr>
          <p:cNvPr id="1048838" name="标题 21"/>
          <p:cNvSpPr>
            <a:spLocks noGrp="1"/>
          </p:cNvSpPr>
          <p:nvPr>
            <p:ph type="title"/>
          </p:nvPr>
        </p:nvSpPr>
        <p:spPr>
          <a:xfrm>
            <a:off x="734888" y="211361"/>
            <a:ext cx="8229600" cy="841375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kumimoji="1" lang="en-US" altLang="zh-CN" dirty="0">
                <a:solidFill>
                  <a:srgbClr val="FF9900"/>
                </a:solidFill>
              </a:rPr>
              <a:t>International Collaboration</a:t>
            </a:r>
          </a:p>
        </p:txBody>
      </p:sp>
      <p:sp>
        <p:nvSpPr>
          <p:cNvPr id="1048839" name="灯片编号占位符 2"/>
          <p:cNvSpPr>
            <a:spLocks noGrp="1"/>
          </p:cNvSpPr>
          <p:nvPr>
            <p:ph type="sldNum" sz="quarter" idx="4"/>
          </p:nvPr>
        </p:nvSpPr>
        <p:spPr>
          <a:xfrm>
            <a:off x="7002652" y="6478275"/>
            <a:ext cx="2133600" cy="365125"/>
          </a:xfrm>
        </p:spPr>
        <p:txBody>
          <a:bodyPr/>
          <a:lstStyle/>
          <a:p>
            <a:fld id="{93F6D69D-0128-4342-9FBF-FC0CEEA0D70A}" type="slidenum">
              <a:rPr lang="zh-CN" altLang="en-US" smtClean="0">
                <a:solidFill>
                  <a:schemeClr val="bg1"/>
                </a:solidFill>
              </a:rPr>
              <a:t>39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97248" name="Picture 3" descr="C:\Users\Administrator\Desktop\图片1.jpg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6833030" y="3157942"/>
            <a:ext cx="1728192" cy="681095"/>
          </a:xfrm>
          <a:prstGeom prst="rect">
            <a:avLst/>
          </a:prstGeom>
          <a:noFill/>
        </p:spPr>
      </p:pic>
      <p:sp>
        <p:nvSpPr>
          <p:cNvPr id="1048840" name="矩形 1"/>
          <p:cNvSpPr/>
          <p:nvPr/>
        </p:nvSpPr>
        <p:spPr>
          <a:xfrm>
            <a:off x="0" y="1007632"/>
            <a:ext cx="9144000" cy="2908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002060"/>
                </a:solidFill>
              </a:rPr>
              <a:t>About 20 European countries and 100 international institutions involved in the mission (science community, engineering consortium)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002060"/>
                </a:solidFill>
              </a:rPr>
              <a:t>Now in Phase A+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002060"/>
                </a:solidFill>
              </a:rPr>
              <a:t>Budget of CAS for </a:t>
            </a:r>
            <a:r>
              <a:rPr lang="en-US" altLang="zh-CN" sz="2400" dirty="0" err="1">
                <a:solidFill>
                  <a:srgbClr val="002060"/>
                </a:solidFill>
              </a:rPr>
              <a:t>eXTP</a:t>
            </a:r>
            <a:r>
              <a:rPr lang="en-US" altLang="zh-CN" sz="2400" dirty="0">
                <a:solidFill>
                  <a:srgbClr val="002060"/>
                </a:solidFill>
              </a:rPr>
              <a:t> development through Phase B was approved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zh-CN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4206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AEAAFE79-333A-DA46-B92E-E5A01C2E12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F6D69D-0128-4342-9FBF-FC0CEEA0D70A}" type="slidenum">
              <a:rPr lang="zh-CN" altLang="en-US" smtClean="0"/>
              <a:t>4</a:t>
            </a:fld>
            <a:endParaRPr lang="en-US" dirty="0"/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A04609A6-23AF-E64C-844A-38DB3212EA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9725922"/>
              </p:ext>
            </p:extLst>
          </p:nvPr>
        </p:nvGraphicFramePr>
        <p:xfrm>
          <a:off x="31712" y="1352639"/>
          <a:ext cx="8812724" cy="506627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96144">
                  <a:extLst>
                    <a:ext uri="{9D8B030D-6E8A-4147-A177-3AD203B41FA5}">
                      <a16:colId xmlns:a16="http://schemas.microsoft.com/office/drawing/2014/main" val="1337743909"/>
                    </a:ext>
                  </a:extLst>
                </a:gridCol>
                <a:gridCol w="3816424">
                  <a:extLst>
                    <a:ext uri="{9D8B030D-6E8A-4147-A177-3AD203B41FA5}">
                      <a16:colId xmlns:a16="http://schemas.microsoft.com/office/drawing/2014/main" val="529179393"/>
                    </a:ext>
                  </a:extLst>
                </a:gridCol>
                <a:gridCol w="1655026">
                  <a:extLst>
                    <a:ext uri="{9D8B030D-6E8A-4147-A177-3AD203B41FA5}">
                      <a16:colId xmlns:a16="http://schemas.microsoft.com/office/drawing/2014/main" val="1671587964"/>
                    </a:ext>
                  </a:extLst>
                </a:gridCol>
                <a:gridCol w="2045130">
                  <a:extLst>
                    <a:ext uri="{9D8B030D-6E8A-4147-A177-3AD203B41FA5}">
                      <a16:colId xmlns:a16="http://schemas.microsoft.com/office/drawing/2014/main" val="568206327"/>
                    </a:ext>
                  </a:extLst>
                </a:gridCol>
              </a:tblGrid>
              <a:tr h="6295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>
                          <a:effectLst/>
                        </a:rPr>
                        <a:t>Field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>
                          <a:effectLst/>
                        </a:rPr>
                        <a:t>Program (Civil Part)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</a:rPr>
                        <a:t>Agencies in Charge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</a:rPr>
                        <a:t>Role of CAS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39694268"/>
                  </a:ext>
                </a:extLst>
              </a:tr>
              <a:tr h="1431899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Space Applications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indent="0" algn="l" fontAlgn="ctr">
                        <a:buFont typeface="Arial" panose="020B0604020202020204" pitchFamily="34" charset="0"/>
                        <a:buNone/>
                      </a:pPr>
                      <a:r>
                        <a:rPr lang="en-US" sz="1600" u="none" strike="noStrike" dirty="0">
                          <a:effectLst/>
                        </a:rPr>
                        <a:t>National Civil Space Infrastructure</a:t>
                      </a:r>
                    </a:p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600" u="none" strike="noStrike" dirty="0">
                          <a:effectLst/>
                        </a:rPr>
                        <a:t>3 series: Ocean, Meteorology, Land Surface (7 constellations: GEO and LEO) </a:t>
                      </a:r>
                    </a:p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600" u="none" strike="noStrike" dirty="0">
                          <a:effectLst/>
                        </a:rPr>
                        <a:t>Specific series: Physical field, atmospheric composition, ocean surveillance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CNSA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Contribution of Payloads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9595328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 fontAlgn="ctr"/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en-US" sz="1600" u="none" strike="noStrike" dirty="0">
                          <a:effectLst/>
                        </a:rPr>
                        <a:t>High Resolution Earth Observation System</a:t>
                      </a:r>
                      <a:endParaRPr lang="en-US" dirty="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CNSA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Contribution of payloads;</a:t>
                      </a:r>
                      <a:br>
                        <a:rPr lang="en-US" sz="1600" u="none" strike="noStrike">
                          <a:effectLst/>
                        </a:rPr>
                      </a:br>
                      <a:r>
                        <a:rPr lang="en-US" sz="1600" u="none" strike="noStrike">
                          <a:effectLst/>
                        </a:rPr>
                        <a:t>Application system.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3814245"/>
                  </a:ext>
                </a:extLst>
              </a:tr>
              <a:tr h="560535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Lunar and Deep Space Missions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Lunar missions (Chang-E Program)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CNSA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Ground system;</a:t>
                      </a:r>
                    </a:p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VLBI;</a:t>
                      </a:r>
                      <a:br>
                        <a:rPr lang="en-US" sz="1600" u="none" strike="noStrike" dirty="0">
                          <a:effectLst/>
                        </a:rPr>
                      </a:br>
                      <a:r>
                        <a:rPr lang="en-US" sz="1600" u="none" strike="noStrike" dirty="0">
                          <a:effectLst/>
                        </a:rPr>
                        <a:t>Scientific research;</a:t>
                      </a:r>
                      <a:br>
                        <a:rPr lang="en-US" sz="1600" u="none" strike="noStrike" dirty="0">
                          <a:effectLst/>
                        </a:rPr>
                      </a:br>
                      <a:r>
                        <a:rPr lang="en-US" sz="1600" u="none" strike="noStrike" dirty="0">
                          <a:effectLst/>
                        </a:rPr>
                        <a:t>Payload system.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88009258"/>
                  </a:ext>
                </a:extLst>
              </a:tr>
              <a:tr h="98750">
                <a:tc vMerge="1">
                  <a:txBody>
                    <a:bodyPr/>
                    <a:lstStyle/>
                    <a:p>
                      <a:pPr algn="l" fontAlgn="ctr"/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en-US" sz="1600" u="none" strike="noStrike" dirty="0">
                          <a:effectLst/>
                        </a:rPr>
                        <a:t>Martian Missions</a:t>
                      </a:r>
                      <a:endParaRPr lang="en-US" dirty="0"/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l" fontAlgn="ctr"/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64456520"/>
                  </a:ext>
                </a:extLst>
              </a:tr>
              <a:tr h="485515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Manned Space Flight Program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CMSEO</a:t>
                      </a:r>
                      <a:endParaRPr lang="en-US" sz="16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Scientific and application system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28839862"/>
                  </a:ext>
                </a:extLst>
              </a:tr>
              <a:tr h="48551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>
                          <a:effectLst/>
                        </a:rPr>
                        <a:t>Space Science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>
                          <a:effectLst/>
                        </a:rPr>
                        <a:t>Strategic Priority Program on Space Science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</a:rPr>
                        <a:t>CAS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>
                          <a:effectLst/>
                        </a:rPr>
                        <a:t>Full responsibility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54504961"/>
                  </a:ext>
                </a:extLst>
              </a:tr>
            </a:tbl>
          </a:graphicData>
        </a:graphic>
      </p:graphicFrame>
      <p:sp>
        <p:nvSpPr>
          <p:cNvPr id="4" name="矩形 3">
            <a:extLst>
              <a:ext uri="{FF2B5EF4-FFF2-40B4-BE49-F238E27FC236}">
                <a16:creationId xmlns:a16="http://schemas.microsoft.com/office/drawing/2014/main" id="{588E10AC-1BF0-FD40-8AA4-C41A05D4C2B6}"/>
              </a:ext>
            </a:extLst>
          </p:cNvPr>
          <p:cNvSpPr/>
          <p:nvPr/>
        </p:nvSpPr>
        <p:spPr>
          <a:xfrm>
            <a:off x="2125284" y="116632"/>
            <a:ext cx="67191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US" altLang="zh-CN" sz="32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Structure of Space Programs</a:t>
            </a:r>
          </a:p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US" altLang="zh-CN" sz="32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in China</a:t>
            </a:r>
          </a:p>
        </p:txBody>
      </p:sp>
    </p:spTree>
    <p:extLst>
      <p:ext uri="{BB962C8B-B14F-4D97-AF65-F5344CB8AC3E}">
        <p14:creationId xmlns:p14="http://schemas.microsoft.com/office/powerpoint/2010/main" val="5812372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44" name="文本框 36"/>
          <p:cNvSpPr txBox="1"/>
          <p:nvPr/>
        </p:nvSpPr>
        <p:spPr>
          <a:xfrm>
            <a:off x="457200" y="2604634"/>
            <a:ext cx="7776864" cy="350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Technologies</a:t>
            </a:r>
          </a:p>
          <a:p>
            <a:pPr marL="715963" indent="-357188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微软雅黑" panose="020B0503020204020204" pitchFamily="34" charset="-122"/>
              <a:buChar char="–"/>
              <a:tabLst>
                <a:tab pos="358775" algn="l"/>
              </a:tabLst>
            </a:pPr>
            <a:r>
              <a:rPr lang="en-US" altLang="zh-CN" sz="2200" dirty="0">
                <a:solidFill>
                  <a:srgbClr val="002060"/>
                </a:solidFill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Ultra precise &amp; key techniques </a:t>
            </a:r>
          </a:p>
          <a:p>
            <a:pPr marL="987425" lvl="1" indent="-271463">
              <a:lnSpc>
                <a:spcPct val="100000"/>
              </a:lnSpc>
              <a:spcAft>
                <a:spcPts val="600"/>
              </a:spcAft>
              <a:buFont typeface="微软雅黑" panose="020B0503020204020204" pitchFamily="34" charset="-122"/>
              <a:buChar char="▪"/>
            </a:pPr>
            <a:r>
              <a:rPr lang="en-US" altLang="zh-CN" sz="2200" dirty="0">
                <a:solidFill>
                  <a:srgbClr val="002060"/>
                </a:solidFill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Pico-meter measurement within millions of kilometers</a:t>
            </a:r>
          </a:p>
          <a:p>
            <a:pPr marL="987425" lvl="1" indent="-271463">
              <a:lnSpc>
                <a:spcPct val="100000"/>
              </a:lnSpc>
              <a:spcAft>
                <a:spcPts val="600"/>
              </a:spcAft>
              <a:buFont typeface="微软雅黑" panose="020B0503020204020204" pitchFamily="34" charset="-122"/>
              <a:buChar char="▪"/>
            </a:pPr>
            <a:r>
              <a:rPr lang="en-US" altLang="zh-CN" sz="2200" dirty="0">
                <a:solidFill>
                  <a:srgbClr val="002060"/>
                </a:solidFill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Sub-</a:t>
            </a:r>
            <a:r>
              <a:rPr lang="en-US" altLang="zh-CN" sz="2200" dirty="0" err="1">
                <a:solidFill>
                  <a:srgbClr val="002060"/>
                </a:solidFill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femto</a:t>
            </a:r>
            <a:r>
              <a:rPr lang="en-US" altLang="zh-CN" sz="2200" dirty="0">
                <a:solidFill>
                  <a:srgbClr val="002060"/>
                </a:solidFill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 g drag-free technology</a:t>
            </a:r>
          </a:p>
          <a:p>
            <a:pPr marL="715963" indent="-357188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微软雅黑" panose="020B0503020204020204" pitchFamily="34" charset="-122"/>
              <a:buChar char="–"/>
              <a:tabLst>
                <a:tab pos="358775" algn="l"/>
              </a:tabLst>
            </a:pPr>
            <a:r>
              <a:rPr lang="en-US" altLang="zh-CN" sz="2200" dirty="0">
                <a:solidFill>
                  <a:srgbClr val="002060"/>
                </a:solidFill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Ultra complex &amp; key techniques</a:t>
            </a:r>
          </a:p>
          <a:p>
            <a:pPr marL="987425" lvl="1" indent="-271463">
              <a:spcAft>
                <a:spcPts val="600"/>
              </a:spcAft>
              <a:buFont typeface="微软雅黑" panose="020B0503020204020204" pitchFamily="34" charset="-122"/>
              <a:buChar char="▪"/>
            </a:pPr>
            <a:r>
              <a:rPr lang="en-US" altLang="zh-CN" sz="2200" dirty="0">
                <a:solidFill>
                  <a:srgbClr val="002060"/>
                </a:solidFill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Strong confusion of GW signals</a:t>
            </a:r>
          </a:p>
          <a:p>
            <a:pPr marL="987425" lvl="1" indent="-271463">
              <a:spcAft>
                <a:spcPts val="600"/>
              </a:spcAft>
              <a:buFont typeface="微软雅黑" panose="020B0503020204020204" pitchFamily="34" charset="-122"/>
              <a:buChar char="▪"/>
            </a:pPr>
            <a:r>
              <a:rPr lang="en-US" altLang="zh-CN" sz="2200" dirty="0">
                <a:solidFill>
                  <a:srgbClr val="002060"/>
                </a:solidFill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Strong couplings of subsystems</a:t>
            </a:r>
          </a:p>
        </p:txBody>
      </p:sp>
      <p:pic>
        <p:nvPicPr>
          <p:cNvPr id="2097249" name="Picture 4" descr="https://timgsa.baidu.com/timg?image&amp;quality=80&amp;size=b9999_10000&amp;sec=1525677856794&amp;di=3e83707bd2fb7bc780e87387c44e2238&amp;imgtype=0&amp;src=http%3A%2F%2Fimg1.gtimg.com%2Ftech%2Fpics%2Fhv1%2F5%2F95%2F1797%2F11687415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8144" y="4149080"/>
            <a:ext cx="3170437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48845" name="标题 2"/>
          <p:cNvSpPr txBox="1"/>
          <p:nvPr/>
        </p:nvSpPr>
        <p:spPr bwMode="auto">
          <a:xfrm>
            <a:off x="457200" y="211361"/>
            <a:ext cx="8229600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lvl="0" algn="r" eaLnBrk="1" hangingPunct="1">
              <a:defRPr kumimoji="1" sz="3200" b="1" kern="0">
                <a:solidFill>
                  <a:srgbClr val="FF9900"/>
                </a:solidFill>
                <a:latin typeface="+mj-lt"/>
                <a:ea typeface="+mj-ea"/>
                <a:cs typeface="+mj-cs"/>
              </a:defRPr>
            </a:lvl1pPr>
            <a:lvl2pPr algn="r" eaLnBrk="1" hangingPunct="1">
              <a:defRPr sz="3600" b="1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2pPr>
            <a:lvl3pPr algn="r" eaLnBrk="1" hangingPunct="1">
              <a:defRPr sz="3600" b="1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3pPr>
            <a:lvl4pPr algn="r" eaLnBrk="1" hangingPunct="1">
              <a:defRPr sz="3600" b="1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4pPr>
            <a:lvl5pPr algn="r" eaLnBrk="1" hangingPunct="1">
              <a:defRPr sz="3600" b="1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r>
              <a:rPr lang="en-US" altLang="zh-CN" dirty="0"/>
              <a:t>2. </a:t>
            </a:r>
            <a:r>
              <a:rPr lang="en-US" altLang="zh-CN" dirty="0" err="1"/>
              <a:t>Taiji</a:t>
            </a:r>
            <a:r>
              <a:rPr lang="en-US" altLang="zh-CN" dirty="0"/>
              <a:t> Program</a:t>
            </a:r>
            <a:endParaRPr lang="zh-CN" altLang="en-US" dirty="0"/>
          </a:p>
        </p:txBody>
      </p:sp>
      <p:sp>
        <p:nvSpPr>
          <p:cNvPr id="1048846" name="文本框 39"/>
          <p:cNvSpPr txBox="1"/>
          <p:nvPr/>
        </p:nvSpPr>
        <p:spPr>
          <a:xfrm>
            <a:off x="395536" y="1052736"/>
            <a:ext cx="7776864" cy="1425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Scientific Objectives</a:t>
            </a:r>
          </a:p>
          <a:p>
            <a:pPr marL="715963" indent="-357188">
              <a:lnSpc>
                <a:spcPct val="120000"/>
              </a:lnSpc>
              <a:spcBef>
                <a:spcPts val="0"/>
              </a:spcBef>
              <a:buFont typeface="微软雅黑" panose="020B0503020204020204" pitchFamily="34" charset="-122"/>
              <a:buChar char="–"/>
              <a:tabLst>
                <a:tab pos="358775" algn="l"/>
              </a:tabLst>
            </a:pPr>
            <a:r>
              <a:rPr lang="en-US" altLang="zh-CN" sz="22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Observe Gravitational Wave from mergence of binary black holes or great massive celestial bodies in space</a:t>
            </a:r>
            <a:endParaRPr lang="zh-CN" altLang="en-US" sz="2200" dirty="0">
              <a:solidFill>
                <a:srgbClr val="00206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048847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42C3B4F-7D01-434F-BB6A-7E211E60CE18}" type="slidenum">
              <a:rPr lang="en-US" altLang="zh-CN" smtClean="0">
                <a:solidFill>
                  <a:schemeClr val="bg1"/>
                </a:solidFill>
              </a:rPr>
              <a:t>40</a:t>
            </a:fld>
            <a:endParaRPr lang="zh-CN" altLang="zh-C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4174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48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bg1"/>
                </a:solidFill>
              </a:rPr>
              <a:t>33</a:t>
            </a:r>
            <a:endParaRPr lang="zh-CN" altLang="zh-CN" dirty="0">
              <a:solidFill>
                <a:schemeClr val="bg1"/>
              </a:solidFill>
            </a:endParaRPr>
          </a:p>
        </p:txBody>
      </p:sp>
      <p:sp>
        <p:nvSpPr>
          <p:cNvPr id="1048849" name="标题 2"/>
          <p:cNvSpPr>
            <a:spLocks noGrp="1"/>
          </p:cNvSpPr>
          <p:nvPr>
            <p:ph type="title"/>
          </p:nvPr>
        </p:nvSpPr>
        <p:spPr>
          <a:xfrm>
            <a:off x="-180528" y="332656"/>
            <a:ext cx="9144000" cy="72547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kumimoji="1" lang="en-US" altLang="zh-CN" sz="3200" dirty="0">
                <a:solidFill>
                  <a:srgbClr val="FF9900"/>
                </a:solidFill>
              </a:rPr>
              <a:t>Roadmap of </a:t>
            </a:r>
            <a:r>
              <a:rPr kumimoji="1" lang="en-US" altLang="zh-CN" sz="3200" dirty="0" err="1">
                <a:solidFill>
                  <a:srgbClr val="FF9900"/>
                </a:solidFill>
              </a:rPr>
              <a:t>Taiji</a:t>
            </a:r>
            <a:r>
              <a:rPr kumimoji="1" lang="en-US" altLang="zh-CN" sz="3200" dirty="0">
                <a:solidFill>
                  <a:srgbClr val="FF9900"/>
                </a:solidFill>
              </a:rPr>
              <a:t> Program</a:t>
            </a:r>
            <a:br>
              <a:rPr kumimoji="1" lang="en-US" altLang="zh-CN" sz="3200" dirty="0">
                <a:solidFill>
                  <a:srgbClr val="FF9900"/>
                </a:solidFill>
              </a:rPr>
            </a:br>
            <a:endParaRPr kumimoji="1" lang="zh-CN" altLang="en-US" sz="3200" dirty="0">
              <a:solidFill>
                <a:srgbClr val="FF9900"/>
              </a:solidFill>
            </a:endParaRPr>
          </a:p>
        </p:txBody>
      </p:sp>
      <p:pic>
        <p:nvPicPr>
          <p:cNvPr id="2097250" name="图片 58"/>
          <p:cNvPicPr>
            <a:picLocks noChangeAspect="1"/>
          </p:cNvPicPr>
          <p:nvPr/>
        </p:nvPicPr>
        <p:blipFill rotWithShape="1">
          <a:blip r:embed="rId2"/>
          <a:srcRect b="6345"/>
          <a:stretch>
            <a:fillRect/>
          </a:stretch>
        </p:blipFill>
        <p:spPr>
          <a:xfrm>
            <a:off x="63458" y="993188"/>
            <a:ext cx="9016765" cy="546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5228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0" name="矩形 4"/>
          <p:cNvSpPr/>
          <p:nvPr/>
        </p:nvSpPr>
        <p:spPr>
          <a:xfrm>
            <a:off x="467544" y="1129588"/>
            <a:ext cx="8208912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Scientific Objectives</a:t>
            </a:r>
          </a:p>
          <a:p>
            <a:pPr marL="715963" indent="-357188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微软雅黑" panose="020B0503020204020204" pitchFamily="34" charset="-122"/>
              <a:buChar char="–"/>
            </a:pPr>
            <a:r>
              <a:rPr lang="en-US" altLang="zh-CN" sz="22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Develop key technologies and MEO-to-GEO quantum satellite, to accomplish ~10000km all-day quantum communication, and build global</a:t>
            </a:r>
            <a:r>
              <a:rPr lang="zh-CN" altLang="en-US" sz="22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quantum network</a:t>
            </a:r>
          </a:p>
          <a:p>
            <a:pPr marL="715963" indent="-357188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80000"/>
              <a:buFont typeface="微软雅黑" panose="020B0503020204020204" pitchFamily="34" charset="-122"/>
              <a:buChar char="–"/>
            </a:pPr>
            <a:r>
              <a:rPr lang="en-US" altLang="zh-CN" sz="22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Explore new methods of testing the unification of Quantum Mechanics and General Relativity</a:t>
            </a:r>
          </a:p>
          <a:p>
            <a:pPr marL="715963" indent="-357188">
              <a:spcBef>
                <a:spcPct val="20000"/>
              </a:spcBef>
              <a:buClr>
                <a:srgbClr val="002060"/>
              </a:buClr>
              <a:buSzPct val="80000"/>
              <a:buFont typeface="微软雅黑" panose="020B0503020204020204" pitchFamily="34" charset="-122"/>
              <a:buChar char="–"/>
            </a:pPr>
            <a:endParaRPr lang="zh-CN" altLang="en-US" sz="2000" dirty="0">
              <a:solidFill>
                <a:srgbClr val="00206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097251" name="图片 6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9228" y="3932212"/>
            <a:ext cx="2663652" cy="2017068"/>
          </a:xfrm>
          <a:prstGeom prst="rect">
            <a:avLst/>
          </a:prstGeom>
          <a:noFill/>
          <a:ln>
            <a:noFill/>
          </a:ln>
        </p:spPr>
      </p:pic>
      <p:sp>
        <p:nvSpPr>
          <p:cNvPr id="1048851" name="灯片编号占位符 2"/>
          <p:cNvSpPr>
            <a:spLocks noGrp="1"/>
          </p:cNvSpPr>
          <p:nvPr>
            <p:ph type="sldNum" sz="quarter" idx="4"/>
          </p:nvPr>
        </p:nvSpPr>
        <p:spPr>
          <a:xfrm>
            <a:off x="8388424" y="6597650"/>
            <a:ext cx="684212" cy="260350"/>
          </a:xfrm>
        </p:spPr>
        <p:txBody>
          <a:bodyPr/>
          <a:lstStyle/>
          <a:p>
            <a:fld id="{542C3B4F-7D01-434F-BB6A-7E211E60CE18}" type="slidenum">
              <a:rPr lang="en-US" altLang="zh-CN" smtClean="0">
                <a:solidFill>
                  <a:schemeClr val="bg1"/>
                </a:solidFill>
              </a:rPr>
              <a:t>42</a:t>
            </a:fld>
            <a:endParaRPr lang="zh-CN" altLang="zh-CN" dirty="0">
              <a:solidFill>
                <a:schemeClr val="bg1"/>
              </a:solidFill>
            </a:endParaRPr>
          </a:p>
        </p:txBody>
      </p:sp>
      <p:sp>
        <p:nvSpPr>
          <p:cNvPr id="1048852" name="标题 2"/>
          <p:cNvSpPr txBox="1"/>
          <p:nvPr/>
        </p:nvSpPr>
        <p:spPr bwMode="auto">
          <a:xfrm>
            <a:off x="-396180" y="116632"/>
            <a:ext cx="9504684" cy="725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lvl="0" algn="r" eaLnBrk="1" hangingPunct="1">
              <a:defRPr kumimoji="1" sz="3200" b="1" kern="0">
                <a:solidFill>
                  <a:srgbClr val="FF9900"/>
                </a:solidFill>
                <a:latin typeface="+mj-lt"/>
                <a:ea typeface="+mj-ea"/>
                <a:cs typeface="+mj-cs"/>
              </a:defRPr>
            </a:lvl1pPr>
            <a:lvl2pPr algn="r" eaLnBrk="1" hangingPunct="1">
              <a:defRPr sz="3600" b="1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2pPr>
            <a:lvl3pPr algn="r" eaLnBrk="1" hangingPunct="1">
              <a:defRPr sz="3600" b="1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3pPr>
            <a:lvl4pPr algn="r" eaLnBrk="1" hangingPunct="1">
              <a:defRPr sz="3600" b="1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4pPr>
            <a:lvl5pPr algn="r" eaLnBrk="1" hangingPunct="1">
              <a:defRPr sz="3600" b="1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r>
              <a:rPr lang="en-US" altLang="zh-CN" dirty="0"/>
              <a:t>3. MEO-to-GEO Quantum Satellite </a:t>
            </a:r>
            <a:endParaRPr lang="zh-CN" altLang="en-US" dirty="0"/>
          </a:p>
        </p:txBody>
      </p:sp>
      <p:sp>
        <p:nvSpPr>
          <p:cNvPr id="1048853" name="矩形 1"/>
          <p:cNvSpPr/>
          <p:nvPr/>
        </p:nvSpPr>
        <p:spPr>
          <a:xfrm>
            <a:off x="475454" y="3501008"/>
            <a:ext cx="5323773" cy="2092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0000"/>
              </a:lnSpc>
              <a:spcAft>
                <a:spcPts val="0"/>
              </a:spcAft>
              <a:buClr>
                <a:srgbClr val="002060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Expands space quantum science </a:t>
            </a:r>
            <a:r>
              <a:rPr lang="en-US" altLang="zh-CN" sz="2400" dirty="0">
                <a:solidFill>
                  <a:srgbClr val="FF000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from LEO to deeper space</a:t>
            </a:r>
          </a:p>
          <a:p>
            <a:pPr marL="342900" indent="-342900">
              <a:lnSpc>
                <a:spcPct val="110000"/>
              </a:lnSpc>
              <a:spcAft>
                <a:spcPts val="0"/>
              </a:spcAft>
              <a:buClr>
                <a:srgbClr val="002060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Focus on all-day quantum communications research and fundamental problems</a:t>
            </a:r>
            <a:endParaRPr lang="zh-CN" altLang="en-US" sz="2400" dirty="0">
              <a:solidFill>
                <a:srgbClr val="00206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9814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70" name="矩形 3"/>
          <p:cNvSpPr/>
          <p:nvPr/>
        </p:nvSpPr>
        <p:spPr>
          <a:xfrm>
            <a:off x="1475657" y="179929"/>
            <a:ext cx="75608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kumimoji="1" lang="en-US" altLang="zh-CN" sz="3200" b="1" kern="0" dirty="0">
                <a:solidFill>
                  <a:srgbClr val="FF9900"/>
                </a:solidFill>
                <a:latin typeface="+mj-lt"/>
                <a:ea typeface="+mj-ea"/>
                <a:cs typeface="+mj-cs"/>
              </a:rPr>
              <a:t>4. Advanced Study of Sample Return Mission to Small Bodies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7307050" y="1349166"/>
            <a:ext cx="1513422" cy="1957304"/>
            <a:chOff x="7461624" y="948000"/>
            <a:chExt cx="1726007" cy="2007827"/>
          </a:xfrm>
        </p:grpSpPr>
        <p:sp>
          <p:nvSpPr>
            <p:cNvPr id="8" name="矩形 7"/>
            <p:cNvSpPr/>
            <p:nvPr/>
          </p:nvSpPr>
          <p:spPr>
            <a:xfrm>
              <a:off x="7470673" y="949845"/>
              <a:ext cx="1673327" cy="19750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5939" r="12469" b="14805"/>
            <a:stretch/>
          </p:blipFill>
          <p:spPr>
            <a:xfrm>
              <a:off x="7470673" y="1412777"/>
              <a:ext cx="1673327" cy="154305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458" b="92227" l="10631" r="8989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41" t="3339" r="9230" b="7537"/>
            <a:stretch/>
          </p:blipFill>
          <p:spPr>
            <a:xfrm>
              <a:off x="7461624" y="948000"/>
              <a:ext cx="1726007" cy="1137066"/>
            </a:xfrm>
            <a:prstGeom prst="rect">
              <a:avLst/>
            </a:prstGeom>
          </p:spPr>
        </p:pic>
      </p:grpSp>
      <p:sp>
        <p:nvSpPr>
          <p:cNvPr id="2" name="矩形 1"/>
          <p:cNvSpPr/>
          <p:nvPr/>
        </p:nvSpPr>
        <p:spPr>
          <a:xfrm>
            <a:off x="395536" y="1290533"/>
            <a:ext cx="6480720" cy="4567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lvl="0" indent="-180975" fontAlgn="auto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zh-CN" sz="2400" dirty="0">
                <a:solidFill>
                  <a:srgbClr val="002060"/>
                </a:solidFill>
                <a:latin typeface="微软雅黑"/>
                <a:ea typeface="微软雅黑"/>
              </a:rPr>
              <a:t>Science Goal</a:t>
            </a:r>
          </a:p>
          <a:p>
            <a:pPr marL="715963" lvl="0" indent="-35718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80000"/>
              <a:buFont typeface="微软雅黑" panose="020B0503020204020204" pitchFamily="34" charset="-122"/>
              <a:buChar char="–"/>
              <a:defRPr/>
            </a:pPr>
            <a:r>
              <a:rPr lang="en-US" altLang="zh-CN" sz="22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The 1st 10 Ma history of the solar system</a:t>
            </a:r>
          </a:p>
          <a:p>
            <a:pPr marL="180975" lvl="0" indent="-180975" fontAlgn="auto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zh-CN" sz="2400" dirty="0">
                <a:solidFill>
                  <a:srgbClr val="002060"/>
                </a:solidFill>
                <a:latin typeface="微软雅黑"/>
                <a:ea typeface="微软雅黑"/>
              </a:rPr>
              <a:t>Candidate Targets</a:t>
            </a:r>
          </a:p>
          <a:p>
            <a:pPr marL="715963" lvl="0" indent="-35718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80000"/>
              <a:buFont typeface="微软雅黑" panose="020B0503020204020204" pitchFamily="34" charset="-122"/>
              <a:buChar char="–"/>
              <a:defRPr/>
            </a:pPr>
            <a:r>
              <a:rPr lang="en-US" altLang="zh-CN" sz="22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E-type asteroids (formed closest to the Sun)</a:t>
            </a:r>
          </a:p>
          <a:p>
            <a:pPr marL="180975" lvl="0" indent="-180975" fontAlgn="auto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zh-CN" sz="2400" dirty="0">
                <a:solidFill>
                  <a:srgbClr val="002060"/>
                </a:solidFill>
                <a:latin typeface="微软雅黑"/>
                <a:ea typeface="微软雅黑"/>
              </a:rPr>
              <a:t>Sampling Way</a:t>
            </a:r>
          </a:p>
          <a:p>
            <a:pPr marL="715963" lvl="0" indent="-35718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80000"/>
              <a:buFont typeface="微软雅黑" panose="020B0503020204020204" pitchFamily="34" charset="-122"/>
              <a:buChar char="–"/>
              <a:defRPr/>
            </a:pPr>
            <a:r>
              <a:rPr lang="en-US" altLang="zh-CN" sz="22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Touch-and-go, Rotating brush/inserting tube</a:t>
            </a:r>
          </a:p>
          <a:p>
            <a:pPr marL="180975" indent="-180975" eaLnBrk="0" hangingPunct="0">
              <a:spcBef>
                <a:spcPts val="1200"/>
              </a:spcBef>
              <a:buClr>
                <a:srgbClr val="002060"/>
              </a:buClr>
              <a:buSzPct val="80000"/>
              <a:buFont typeface="Arial" pitchFamily="34" charset="0"/>
              <a:buChar char="•"/>
              <a:defRPr/>
            </a:pPr>
            <a:r>
              <a:rPr lang="en-US" altLang="zh-CN" sz="2400" dirty="0">
                <a:solidFill>
                  <a:srgbClr val="002060"/>
                </a:solidFill>
              </a:rPr>
              <a:t>Sampling technique</a:t>
            </a:r>
          </a:p>
          <a:p>
            <a:pPr marL="715963" indent="-357188" eaLnBrk="0" hangingPunct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80000"/>
              <a:buFont typeface="微软雅黑" panose="020B0503020204020204" pitchFamily="34" charset="-122"/>
              <a:buChar char="–"/>
              <a:defRPr/>
            </a:pPr>
            <a:r>
              <a:rPr lang="en-US" altLang="zh-CN" sz="22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Multi-site</a:t>
            </a:r>
          </a:p>
          <a:p>
            <a:pPr marL="715963" indent="-357188" eaLnBrk="0" hangingPunct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80000"/>
              <a:buFont typeface="微软雅黑" panose="020B0503020204020204" pitchFamily="34" charset="-122"/>
              <a:buChar char="–"/>
              <a:defRPr/>
            </a:pPr>
            <a:r>
              <a:rPr lang="en-US" altLang="zh-CN" sz="22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Rough surface</a:t>
            </a:r>
          </a:p>
          <a:p>
            <a:pPr marL="180975" indent="-180975" eaLnBrk="0" hangingPunct="0">
              <a:spcBef>
                <a:spcPts val="1200"/>
              </a:spcBef>
              <a:buClr>
                <a:srgbClr val="002060"/>
              </a:buClr>
              <a:buSzPct val="80000"/>
              <a:buFont typeface="Arial" pitchFamily="34" charset="0"/>
              <a:buChar char="•"/>
              <a:defRPr/>
            </a:pPr>
            <a:r>
              <a:rPr lang="en-US" altLang="zh-CN" sz="2400" dirty="0">
                <a:solidFill>
                  <a:srgbClr val="002060"/>
                </a:solidFill>
              </a:rPr>
              <a:t>Sample capsule</a:t>
            </a:r>
          </a:p>
          <a:p>
            <a:pPr marL="715963" indent="-357188" eaLnBrk="0" hangingPunct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80000"/>
              <a:buFont typeface="微软雅黑" panose="020B0503020204020204" pitchFamily="34" charset="-122"/>
              <a:buChar char="–"/>
              <a:defRPr/>
            </a:pPr>
            <a:r>
              <a:rPr lang="en-US" altLang="zh-CN" sz="22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Parachute experiments</a:t>
            </a:r>
          </a:p>
        </p:txBody>
      </p:sp>
      <p:pic>
        <p:nvPicPr>
          <p:cNvPr id="11" name="Picture 2" descr="http://www.hayabusa2.jaxa.jp/topics/20181026_TD1R1A_ONCT/img/fig1.jpg">
            <a:extLst>
              <a:ext uri="{FF2B5EF4-FFF2-40B4-BE49-F238E27FC236}">
                <a16:creationId xmlns:a16="http://schemas.microsoft.com/office/drawing/2014/main" id="{F2F5816C-DB9C-4561-9137-3B373B0B2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891186"/>
            <a:ext cx="1193998" cy="119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4D3F907-F6A6-4D92-B84A-E83A52B6DE5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0" t="6249" r="11029" b="4911"/>
          <a:stretch/>
        </p:blipFill>
        <p:spPr>
          <a:xfrm>
            <a:off x="4894712" y="3879875"/>
            <a:ext cx="805615" cy="1277317"/>
          </a:xfrm>
          <a:prstGeom prst="rect">
            <a:avLst/>
          </a:prstGeom>
        </p:spPr>
      </p:pic>
      <p:sp>
        <p:nvSpPr>
          <p:cNvPr id="14" name="文本框 9"/>
          <p:cNvSpPr txBox="1"/>
          <p:nvPr/>
        </p:nvSpPr>
        <p:spPr>
          <a:xfrm>
            <a:off x="4860032" y="3645024"/>
            <a:ext cx="840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rgbClr val="002060"/>
                </a:solidFill>
              </a:rPr>
              <a:t>grappler</a:t>
            </a:r>
            <a:endParaRPr lang="zh-CN" altLang="en-US" sz="1400" dirty="0">
              <a:solidFill>
                <a:srgbClr val="002060"/>
              </a:solidFill>
            </a:endParaRPr>
          </a:p>
        </p:txBody>
      </p:sp>
      <p:sp>
        <p:nvSpPr>
          <p:cNvPr id="15" name="AutoShape 3"/>
          <p:cNvSpPr>
            <a:spLocks noChangeAspect="1" noChangeArrowheads="1" noTextEdit="1"/>
          </p:cNvSpPr>
          <p:nvPr/>
        </p:nvSpPr>
        <p:spPr bwMode="auto">
          <a:xfrm>
            <a:off x="5681381" y="3693862"/>
            <a:ext cx="2244857" cy="1672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867105"/>
            <a:ext cx="1151512" cy="1218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21CCC9D9-BEE2-43E2-9D83-15A9596C1062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3717032"/>
            <a:ext cx="1746126" cy="233952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3B8060A-CC81-4913-BD31-6EF27B8983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78303" y="5336360"/>
            <a:ext cx="1485985" cy="103178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C80ACC2-973F-4881-B49F-BA728A83021A}"/>
              </a:ext>
            </a:extLst>
          </p:cNvPr>
          <p:cNvPicPr/>
          <p:nvPr/>
        </p:nvPicPr>
        <p:blipFill>
          <a:blip r:embed="rId11"/>
          <a:stretch>
            <a:fillRect/>
          </a:stretch>
        </p:blipFill>
        <p:spPr>
          <a:xfrm>
            <a:off x="4255989" y="5301208"/>
            <a:ext cx="1354386" cy="1087104"/>
          </a:xfrm>
          <a:prstGeom prst="rect">
            <a:avLst/>
          </a:prstGeom>
        </p:spPr>
      </p:pic>
      <p:sp>
        <p:nvSpPr>
          <p:cNvPr id="21" name="文本框 36"/>
          <p:cNvSpPr txBox="1"/>
          <p:nvPr/>
        </p:nvSpPr>
        <p:spPr>
          <a:xfrm>
            <a:off x="7308304" y="6056557"/>
            <a:ext cx="17091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rgbClr val="002060"/>
                </a:solidFill>
              </a:rPr>
              <a:t>(drop from ~30 km)</a:t>
            </a:r>
            <a:endParaRPr lang="zh-CN" altLang="en-US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6008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79512" y="4365104"/>
            <a:ext cx="8820472" cy="20713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97258" name="图片 8"/>
          <p:cNvPicPr>
            <a:picLocks noChangeAspect="1"/>
          </p:cNvPicPr>
          <p:nvPr/>
        </p:nvPicPr>
        <p:blipFill rotWithShape="1">
          <a:blip r:embed="rId3" cstate="screen">
            <a:alphaModFix/>
          </a:blip>
          <a:srcRect/>
          <a:stretch>
            <a:fillRect/>
          </a:stretch>
        </p:blipFill>
        <p:spPr>
          <a:xfrm>
            <a:off x="6647214" y="1758431"/>
            <a:ext cx="2376368" cy="1278713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1048870" name="矩形 3"/>
          <p:cNvSpPr/>
          <p:nvPr/>
        </p:nvSpPr>
        <p:spPr>
          <a:xfrm>
            <a:off x="1331640" y="179929"/>
            <a:ext cx="77679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kumimoji="1" lang="en-US" altLang="zh-CN" sz="3200" b="1" kern="0" dirty="0">
                <a:solidFill>
                  <a:srgbClr val="FF9900"/>
                </a:solidFill>
                <a:latin typeface="+mj-lt"/>
                <a:ea typeface="+mj-ea"/>
                <a:cs typeface="+mj-cs"/>
              </a:rPr>
              <a:t>5. Ultra-long Wavelength Astronomical Observation Array</a:t>
            </a:r>
            <a:endParaRPr kumimoji="1" lang="zh-CN" altLang="en-US" sz="3200" b="1" kern="0" dirty="0">
              <a:solidFill>
                <a:srgbClr val="FF99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95535" y="1196752"/>
            <a:ext cx="662348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 defTabSz="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altLang="zh-CN" sz="2400" dirty="0">
                <a:solidFill>
                  <a:srgbClr val="002060"/>
                </a:solidFill>
              </a:rPr>
              <a:t>Opening up a new window in electromagnetic spectrum for astronomy</a:t>
            </a:r>
          </a:p>
          <a:p>
            <a:pPr marL="180975" indent="-180975" defTabSz="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altLang="zh-CN" sz="2400" dirty="0">
                <a:solidFill>
                  <a:srgbClr val="002060"/>
                </a:solidFill>
              </a:rPr>
              <a:t>Consists of 1 mother satellite and 5~8 daughter satellites</a:t>
            </a:r>
          </a:p>
          <a:p>
            <a:pPr marL="180975" indent="-180975" defTabSz="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altLang="zh-CN" sz="2400" dirty="0">
                <a:solidFill>
                  <a:srgbClr val="002060"/>
                </a:solidFill>
              </a:rPr>
              <a:t>In lunar circular orbit of 300 km, forming an interferometer array</a:t>
            </a:r>
          </a:p>
        </p:txBody>
      </p:sp>
      <p:sp>
        <p:nvSpPr>
          <p:cNvPr id="2" name="矩形 1"/>
          <p:cNvSpPr/>
          <p:nvPr/>
        </p:nvSpPr>
        <p:spPr>
          <a:xfrm>
            <a:off x="323528" y="3452807"/>
            <a:ext cx="87760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lvl="0" indent="-180975" defTabSz="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altLang="zh-CN" sz="2400" dirty="0">
                <a:solidFill>
                  <a:srgbClr val="002060"/>
                </a:solidFill>
              </a:rPr>
              <a:t>Payloads: Low Frequency Imaging Spectrometer(LFIS) </a:t>
            </a:r>
          </a:p>
          <a:p>
            <a:pPr lvl="0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400" dirty="0">
                <a:solidFill>
                  <a:srgbClr val="002060"/>
                </a:solidFill>
              </a:rPr>
              <a:t>                   High Frequency Spectrometer(HFS)</a:t>
            </a:r>
            <a:endParaRPr lang="zh-CN" altLang="en-US" sz="2400" dirty="0">
              <a:solidFill>
                <a:srgbClr val="002060"/>
              </a:solidFill>
            </a:endParaRPr>
          </a:p>
        </p:txBody>
      </p:sp>
      <p:pic>
        <p:nvPicPr>
          <p:cNvPr id="12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764" y="4800116"/>
            <a:ext cx="1462088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327" y="4797152"/>
            <a:ext cx="1463675" cy="8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128" y="4780185"/>
            <a:ext cx="1463675" cy="881063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xtLst/>
        </p:spPr>
      </p:pic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6100296" y="4898734"/>
            <a:ext cx="12731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600" dirty="0">
                <a:solidFill>
                  <a:srgbClr val="000000"/>
                </a:solidFill>
              </a:rPr>
              <a:t>……</a:t>
            </a:r>
            <a:endParaRPr lang="zh-CN" altLang="en-US" sz="3600" dirty="0">
              <a:solidFill>
                <a:srgbClr val="000000"/>
              </a:solidFill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1043608" y="4509120"/>
            <a:ext cx="2788944" cy="1392237"/>
            <a:chOff x="194002" y="4085579"/>
            <a:chExt cx="3638550" cy="2028825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4002" y="4085579"/>
              <a:ext cx="3638550" cy="2028825"/>
            </a:xfrm>
            <a:prstGeom prst="rect">
              <a:avLst/>
            </a:prstGeom>
          </p:spPr>
        </p:pic>
        <p:pic>
          <p:nvPicPr>
            <p:cNvPr id="18" name="图片 17"/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1619672" y="4661889"/>
              <a:ext cx="648072" cy="351287"/>
            </a:xfrm>
            <a:prstGeom prst="rect">
              <a:avLst/>
            </a:prstGeom>
          </p:spPr>
        </p:pic>
      </p:grpSp>
      <p:cxnSp>
        <p:nvCxnSpPr>
          <p:cNvPr id="19" name="直接箭头连接符 18"/>
          <p:cNvCxnSpPr/>
          <p:nvPr/>
        </p:nvCxnSpPr>
        <p:spPr>
          <a:xfrm flipH="1" flipV="1">
            <a:off x="1171749" y="4718083"/>
            <a:ext cx="548900" cy="423494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840016" y="4427820"/>
            <a:ext cx="36599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2060"/>
                </a:solidFill>
              </a:rPr>
              <a:t>HFS 30-120 MHz global spectrum</a:t>
            </a:r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588224" y="5400018"/>
            <a:ext cx="2148565" cy="460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>
                <a:solidFill>
                  <a:srgbClr val="002060"/>
                </a:solidFill>
                <a:latin typeface="Arial" charset="0"/>
                <a:ea typeface="宋体" charset="-122"/>
              </a:rPr>
              <a:t>Daughter satellites</a:t>
            </a:r>
            <a:endParaRPr lang="zh-CN" altLang="en-US" dirty="0">
              <a:solidFill>
                <a:srgbClr val="002060"/>
              </a:solidFill>
              <a:latin typeface="Arial" charset="0"/>
              <a:ea typeface="宋体" charset="-122"/>
            </a:endParaRPr>
          </a:p>
        </p:txBody>
      </p:sp>
      <p:cxnSp>
        <p:nvCxnSpPr>
          <p:cNvPr id="22" name="直接箭头连接符 21"/>
          <p:cNvCxnSpPr/>
          <p:nvPr/>
        </p:nvCxnSpPr>
        <p:spPr>
          <a:xfrm flipV="1">
            <a:off x="7620000" y="4792736"/>
            <a:ext cx="402546" cy="330623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3" name="矩形 22"/>
          <p:cNvSpPr/>
          <p:nvPr/>
        </p:nvSpPr>
        <p:spPr>
          <a:xfrm>
            <a:off x="5693201" y="4438853"/>
            <a:ext cx="2839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2060"/>
                </a:solidFill>
              </a:rPr>
              <a:t>LFIS 1-30 MHz sky image</a:t>
            </a:r>
            <a:endParaRPr lang="zh-CN" altLang="en-US" dirty="0">
              <a:solidFill>
                <a:srgbClr val="000000"/>
              </a:solidFill>
            </a:endParaRPr>
          </a:p>
        </p:txBody>
      </p:sp>
      <p:cxnSp>
        <p:nvCxnSpPr>
          <p:cNvPr id="24" name="直接箭头连接符 23"/>
          <p:cNvCxnSpPr/>
          <p:nvPr/>
        </p:nvCxnSpPr>
        <p:spPr>
          <a:xfrm>
            <a:off x="2416502" y="5577991"/>
            <a:ext cx="2087562" cy="0"/>
          </a:xfrm>
          <a:prstGeom prst="straightConnector1">
            <a:avLst/>
          </a:prstGeom>
          <a:ln>
            <a:prstDash val="dash"/>
            <a:headEnd type="triangle" w="med" len="med"/>
            <a:tailEnd type="triangl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/>
          <p:nvPr/>
        </p:nvCxnSpPr>
        <p:spPr>
          <a:xfrm>
            <a:off x="2416502" y="5744679"/>
            <a:ext cx="3382962" cy="0"/>
          </a:xfrm>
          <a:prstGeom prst="straightConnector1">
            <a:avLst/>
          </a:prstGeom>
          <a:ln>
            <a:prstDash val="dash"/>
            <a:headEnd type="triangle" w="med" len="med"/>
            <a:tailEnd type="triangl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6" name="直接箭头连接符 25"/>
          <p:cNvCxnSpPr/>
          <p:nvPr/>
        </p:nvCxnSpPr>
        <p:spPr>
          <a:xfrm>
            <a:off x="2416502" y="5912955"/>
            <a:ext cx="5203498" cy="32160"/>
          </a:xfrm>
          <a:prstGeom prst="straightConnector1">
            <a:avLst/>
          </a:prstGeom>
          <a:ln>
            <a:prstDash val="dash"/>
            <a:headEnd type="triangle" w="med" len="med"/>
            <a:tailEnd type="triangl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7" name="矩形 26"/>
          <p:cNvSpPr/>
          <p:nvPr/>
        </p:nvSpPr>
        <p:spPr>
          <a:xfrm>
            <a:off x="395536" y="5472026"/>
            <a:ext cx="1966486" cy="4603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>
                <a:solidFill>
                  <a:srgbClr val="002060"/>
                </a:solidFill>
                <a:latin typeface="Arial" charset="0"/>
                <a:ea typeface="宋体" charset="-122"/>
              </a:rPr>
              <a:t>Mother satellite</a:t>
            </a:r>
            <a:endParaRPr lang="zh-CN" altLang="en-US" dirty="0">
              <a:solidFill>
                <a:srgbClr val="002060"/>
              </a:solidFill>
              <a:latin typeface="Arial" charset="0"/>
              <a:ea typeface="宋体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2339752" y="5976082"/>
            <a:ext cx="6052100" cy="460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>
                <a:solidFill>
                  <a:srgbClr val="002060"/>
                </a:solidFill>
              </a:rPr>
              <a:t>Inter-Sat communication and data transmission</a:t>
            </a:r>
            <a:endParaRPr lang="zh-CN" alt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5700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6" name="Picture 2" descr="https://timgsa.baidu.com/timg?image&amp;quality=80&amp;size=b9999_10000&amp;sec=1526547129841&amp;di=58dfd04d62b1f49f67307e9cf5c1c8d6&amp;imgtype=0&amp;src=http%3A%2F%2Fpic.90sjimg.com%2Fback_pic%2Fqk%2Fback_origin_pic%2F00%2F02%2F20%2F049818eee588bc683fc341d36e6165ba.jpg"/>
          <p:cNvPicPr>
            <a:picLocks noChangeAspect="1" noChangeArrowheads="1"/>
          </p:cNvPicPr>
          <p:nvPr/>
        </p:nvPicPr>
        <p:blipFill rotWithShape="1">
          <a:blip r:embed="rId3"/>
          <a:srcRect t="39213"/>
          <a:stretch>
            <a:fillRect/>
          </a:stretch>
        </p:blipFill>
        <p:spPr bwMode="auto">
          <a:xfrm>
            <a:off x="-10624" y="4252501"/>
            <a:ext cx="9154623" cy="2605499"/>
          </a:xfrm>
          <a:prstGeom prst="rect">
            <a:avLst/>
          </a:prstGeom>
          <a:noFill/>
        </p:spPr>
      </p:pic>
      <p:sp>
        <p:nvSpPr>
          <p:cNvPr id="1048591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F6D69D-0128-4342-9FBF-FC0CEEA0D70A}" type="slidenum">
              <a:rPr lang="zh-CN" altLang="en-US" smtClean="0"/>
              <a:t>45</a:t>
            </a:fld>
            <a:endParaRPr lang="en-US" dirty="0"/>
          </a:p>
        </p:txBody>
      </p:sp>
      <p:sp>
        <p:nvSpPr>
          <p:cNvPr id="1048592" name="文本框 2"/>
          <p:cNvSpPr txBox="1"/>
          <p:nvPr/>
        </p:nvSpPr>
        <p:spPr>
          <a:xfrm>
            <a:off x="2262431" y="404664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002060"/>
                </a:solidFill>
              </a:rPr>
              <a:t>Table of Contents</a:t>
            </a:r>
            <a:endParaRPr lang="zh-CN" altLang="en-US" sz="3600" b="1" dirty="0">
              <a:solidFill>
                <a:srgbClr val="002060"/>
              </a:solidFill>
            </a:endParaRPr>
          </a:p>
        </p:txBody>
      </p:sp>
      <p:sp>
        <p:nvSpPr>
          <p:cNvPr id="1048593" name="文本框 3"/>
          <p:cNvSpPr txBox="1"/>
          <p:nvPr/>
        </p:nvSpPr>
        <p:spPr>
          <a:xfrm>
            <a:off x="179512" y="1342905"/>
            <a:ext cx="878711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p"/>
            </a:pPr>
            <a:r>
              <a:rPr lang="en-US" altLang="zh-CN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Structure of Chinese Space Program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p"/>
            </a:pPr>
            <a:r>
              <a:rPr lang="en-US" altLang="zh-CN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Strategic Priority Program on Space Science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p"/>
            </a:pPr>
            <a:r>
              <a:rPr lang="en-US" altLang="zh-CN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Highlights of Science Missions 2011-2017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p"/>
            </a:pPr>
            <a:r>
              <a:rPr lang="en-US" altLang="zh-CN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Strategic Priority Program on Space Science (2018-2022)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p"/>
            </a:pPr>
            <a:r>
              <a:rPr lang="en-US" altLang="zh-CN" sz="2800" dirty="0">
                <a:solidFill>
                  <a:srgbClr val="002060"/>
                </a:solidFill>
              </a:rPr>
              <a:t>Summary</a:t>
            </a:r>
          </a:p>
        </p:txBody>
      </p:sp>
      <p:pic>
        <p:nvPicPr>
          <p:cNvPr id="2097157" name="图片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28383" y="404664"/>
            <a:ext cx="938241" cy="93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0591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7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4000" dirty="0"/>
              <a:t>Summary</a:t>
            </a:r>
          </a:p>
        </p:txBody>
      </p:sp>
      <p:sp>
        <p:nvSpPr>
          <p:cNvPr id="10488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052736"/>
            <a:ext cx="8208912" cy="3312368"/>
          </a:xfrm>
        </p:spPr>
        <p:txBody>
          <a:bodyPr/>
          <a:lstStyle/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altLang="zh-CN" sz="2800" b="0" dirty="0">
                <a:solidFill>
                  <a:srgbClr val="000066"/>
                </a:solidFill>
              </a:rPr>
              <a:t>Strategic Priority Program on Space Science getting into Phase II,  4 missions are implementation;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altLang="zh-CN" sz="2800" b="0" dirty="0">
                <a:solidFill>
                  <a:srgbClr val="000066"/>
                </a:solidFill>
              </a:rPr>
              <a:t>Major candidate missions under-study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altLang="zh-CN" sz="2800" b="0" dirty="0">
                <a:solidFill>
                  <a:srgbClr val="000066"/>
                </a:solidFill>
              </a:rPr>
              <a:t>More international collaborations are encouraged.</a:t>
            </a:r>
          </a:p>
        </p:txBody>
      </p:sp>
      <p:pic>
        <p:nvPicPr>
          <p:cNvPr id="2097265" name="Picture 2" descr="https://timgsa.baidu.com/timg?image&amp;quality=80&amp;size=b9999_10000&amp;sec=1526547129841&amp;di=58dfd04d62b1f49f67307e9cf5c1c8d6&amp;imgtype=0&amp;src=http%3A%2F%2Fpic.90sjimg.com%2Fback_pic%2Fqk%2Fback_origin_pic%2F00%2F02%2F20%2F049818eee588bc683fc341d36e6165ba.jpg"/>
          <p:cNvPicPr>
            <a:picLocks noChangeAspect="1" noChangeArrowheads="1"/>
          </p:cNvPicPr>
          <p:nvPr/>
        </p:nvPicPr>
        <p:blipFill rotWithShape="1">
          <a:blip r:embed="rId2"/>
          <a:srcRect t="39213"/>
          <a:stretch>
            <a:fillRect/>
          </a:stretch>
        </p:blipFill>
        <p:spPr bwMode="auto">
          <a:xfrm>
            <a:off x="0" y="4250189"/>
            <a:ext cx="9144000" cy="26054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6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gray">
          <a:xfrm>
            <a:off x="-503238" y="0"/>
            <a:ext cx="9915526" cy="68580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bg2">
                <a:alpha val="50000"/>
              </a:schemeClr>
            </a:outerShdw>
          </a:effectLst>
        </p:spPr>
      </p:pic>
      <p:sp>
        <p:nvSpPr>
          <p:cNvPr id="1048878" name="Rectangle 5"/>
          <p:cNvSpPr>
            <a:spLocks noChangeArrowheads="1"/>
          </p:cNvSpPr>
          <p:nvPr/>
        </p:nvSpPr>
        <p:spPr bwMode="auto">
          <a:xfrm>
            <a:off x="467544" y="2388096"/>
            <a:ext cx="7957195" cy="19050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altLang="zh-CN" sz="5400" i="1" dirty="0">
                <a:solidFill>
                  <a:srgbClr val="FFFF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Thanks for Your Attention! </a:t>
            </a:r>
          </a:p>
        </p:txBody>
      </p:sp>
      <p:sp>
        <p:nvSpPr>
          <p:cNvPr id="1048879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F6D69D-0128-4342-9FBF-FC0CEEA0D70A}" type="slidenum">
              <a:rPr lang="zh-CN" altLang="en-US" smtClean="0"/>
              <a:t>47</a:t>
            </a:fld>
            <a:endParaRPr lang="en-US" dirty="0"/>
          </a:p>
        </p:txBody>
      </p:sp>
      <p:pic>
        <p:nvPicPr>
          <p:cNvPr id="2097267" name="图片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30250" y="4874840"/>
            <a:ext cx="1394496" cy="1394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488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488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87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6" name="Picture 2" descr="https://timgsa.baidu.com/timg?image&amp;quality=80&amp;size=b9999_10000&amp;sec=1526547129841&amp;di=58dfd04d62b1f49f67307e9cf5c1c8d6&amp;imgtype=0&amp;src=http%3A%2F%2Fpic.90sjimg.com%2Fback_pic%2Fqk%2Fback_origin_pic%2F00%2F02%2F20%2F049818eee588bc683fc341d36e6165ba.jpg"/>
          <p:cNvPicPr>
            <a:picLocks noChangeAspect="1" noChangeArrowheads="1"/>
          </p:cNvPicPr>
          <p:nvPr/>
        </p:nvPicPr>
        <p:blipFill rotWithShape="1">
          <a:blip r:embed="rId3"/>
          <a:srcRect t="39213"/>
          <a:stretch>
            <a:fillRect/>
          </a:stretch>
        </p:blipFill>
        <p:spPr bwMode="auto">
          <a:xfrm>
            <a:off x="-10624" y="4252501"/>
            <a:ext cx="9154623" cy="2605499"/>
          </a:xfrm>
          <a:prstGeom prst="rect">
            <a:avLst/>
          </a:prstGeom>
          <a:noFill/>
        </p:spPr>
      </p:pic>
      <p:sp>
        <p:nvSpPr>
          <p:cNvPr id="1048591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F6D69D-0128-4342-9FBF-FC0CEEA0D70A}" type="slidenum">
              <a:rPr lang="zh-CN" altLang="en-US" smtClean="0"/>
              <a:t>5</a:t>
            </a:fld>
            <a:endParaRPr lang="en-US" dirty="0"/>
          </a:p>
        </p:txBody>
      </p:sp>
      <p:sp>
        <p:nvSpPr>
          <p:cNvPr id="1048592" name="文本框 2"/>
          <p:cNvSpPr txBox="1"/>
          <p:nvPr/>
        </p:nvSpPr>
        <p:spPr>
          <a:xfrm>
            <a:off x="2262431" y="404664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002060"/>
                </a:solidFill>
              </a:rPr>
              <a:t>Table of Contents</a:t>
            </a:r>
            <a:endParaRPr lang="zh-CN" altLang="en-US" sz="3600" b="1" dirty="0">
              <a:solidFill>
                <a:srgbClr val="002060"/>
              </a:solidFill>
            </a:endParaRPr>
          </a:p>
        </p:txBody>
      </p:sp>
      <p:sp>
        <p:nvSpPr>
          <p:cNvPr id="1048593" name="文本框 3"/>
          <p:cNvSpPr txBox="1"/>
          <p:nvPr/>
        </p:nvSpPr>
        <p:spPr>
          <a:xfrm>
            <a:off x="179512" y="1342905"/>
            <a:ext cx="878711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p"/>
            </a:pPr>
            <a:r>
              <a:rPr lang="en-US" altLang="zh-CN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Structure of Chinese Space Program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p"/>
            </a:pPr>
            <a:r>
              <a:rPr lang="en-US" altLang="zh-CN" sz="2800" dirty="0">
                <a:solidFill>
                  <a:srgbClr val="002060"/>
                </a:solidFill>
              </a:rPr>
              <a:t>Strategic Priority Program on Space Science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p"/>
            </a:pPr>
            <a:r>
              <a:rPr lang="en-US" altLang="zh-CN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Highlights of Science Missions 2011-2017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p"/>
            </a:pPr>
            <a:r>
              <a:rPr lang="en-US" altLang="zh-CN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Strategic Priority Program on Space Science (2018-2022)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p"/>
            </a:pPr>
            <a:r>
              <a:rPr lang="en-US" altLang="zh-CN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Summary</a:t>
            </a:r>
          </a:p>
        </p:txBody>
      </p:sp>
      <p:pic>
        <p:nvPicPr>
          <p:cNvPr id="2097157" name="图片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28383" y="404664"/>
            <a:ext cx="938241" cy="93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4683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AEAAFE79-333A-DA46-B92E-E5A01C2E12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F6D69D-0128-4342-9FBF-FC0CEEA0D70A}" type="slidenum">
              <a:rPr lang="zh-CN" altLang="en-US" smtClean="0"/>
              <a:t>6</a:t>
            </a:fld>
            <a:endParaRPr 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88E10AC-1BF0-FD40-8AA4-C41A05D4C2B6}"/>
              </a:ext>
            </a:extLst>
          </p:cNvPr>
          <p:cNvSpPr/>
          <p:nvPr/>
        </p:nvSpPr>
        <p:spPr>
          <a:xfrm>
            <a:off x="2123728" y="188640"/>
            <a:ext cx="67191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US" altLang="zh-CN" sz="32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Strategic Priority Program on Space Science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7913B541-AC06-0D4F-942F-D1B44A8F036B}"/>
              </a:ext>
            </a:extLst>
          </p:cNvPr>
          <p:cNvSpPr/>
          <p:nvPr/>
        </p:nvSpPr>
        <p:spPr>
          <a:xfrm>
            <a:off x="323528" y="1308702"/>
            <a:ext cx="8640960" cy="5189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n"/>
              <a:tabLst>
                <a:tab pos="7440613" algn="l"/>
              </a:tabLst>
            </a:pPr>
            <a:r>
              <a:rPr lang="en-US" altLang="zh-CN" sz="2400" b="1" dirty="0">
                <a:solidFill>
                  <a:srgbClr val="002060"/>
                </a:solidFill>
              </a:rPr>
              <a:t>Space science program initiated and proposed by CAS, based on a series strategic planning research during 2006-2010</a:t>
            </a:r>
          </a:p>
          <a:p>
            <a:pPr marL="800100" marR="0" lvl="1" indent="-342900" defTabSz="1219017" eaLnBrk="1" latinLnBrk="0" hangingPunct="1">
              <a:lnSpc>
                <a:spcPct val="120000"/>
              </a:lnSpc>
              <a:buClrTx/>
              <a:buSzTx/>
              <a:buFont typeface="Arial" panose="020B0604020202020204" pitchFamily="34" charset="0"/>
              <a:buChar char="•"/>
              <a:tabLst>
                <a:tab pos="7440613" algn="l"/>
              </a:tabLst>
              <a:defRPr/>
            </a:pPr>
            <a:r>
              <a:rPr lang="en-US" altLang="zh-CN" sz="2400" dirty="0">
                <a:solidFill>
                  <a:srgbClr val="002060"/>
                </a:solidFill>
              </a:rPr>
              <a:t>Make new scientific discoveries</a:t>
            </a:r>
          </a:p>
          <a:p>
            <a:pPr marL="800100" marR="0" lvl="1" indent="-342900" defTabSz="1219017" eaLnBrk="1" latinLnBrk="0" hangingPunct="1">
              <a:lnSpc>
                <a:spcPct val="120000"/>
              </a:lnSpc>
              <a:buClrTx/>
              <a:buSzTx/>
              <a:buFont typeface="Arial" panose="020B0604020202020204" pitchFamily="34" charset="0"/>
              <a:buChar char="•"/>
              <a:tabLst>
                <a:tab pos="7440613" algn="l"/>
              </a:tabLst>
              <a:defRPr/>
            </a:pPr>
            <a:r>
              <a:rPr lang="en-US" altLang="zh-CN" sz="2400" dirty="0">
                <a:solidFill>
                  <a:srgbClr val="002060"/>
                </a:solidFill>
              </a:rPr>
              <a:t>Lead the development of space technologies</a:t>
            </a:r>
          </a:p>
          <a:p>
            <a:pPr marL="800100" marR="0" lvl="1" indent="-342900" defTabSz="1219017" eaLnBrk="1" latinLnBrk="0" hangingPunct="1">
              <a:lnSpc>
                <a:spcPct val="120000"/>
              </a:lnSpc>
              <a:buClrTx/>
              <a:buSzTx/>
              <a:buFont typeface="Arial" panose="020B0604020202020204" pitchFamily="34" charset="0"/>
              <a:buChar char="•"/>
              <a:tabLst>
                <a:tab pos="7440613" algn="l"/>
              </a:tabLst>
              <a:defRPr/>
            </a:pPr>
            <a:r>
              <a:rPr lang="en-US" altLang="zh-CN" sz="2400" dirty="0">
                <a:solidFill>
                  <a:srgbClr val="002060"/>
                </a:solidFill>
              </a:rPr>
              <a:t>Play a strategic role of space science in the nation’s development</a:t>
            </a:r>
          </a:p>
          <a:p>
            <a:pPr marL="342900" indent="-342900">
              <a:buFont typeface="Wingdings" pitchFamily="2" charset="2"/>
              <a:buChar char="n"/>
              <a:tabLst>
                <a:tab pos="7440613" algn="l"/>
              </a:tabLst>
            </a:pPr>
            <a:r>
              <a:rPr lang="en-US" altLang="zh-CN" sz="2400" b="1" dirty="0">
                <a:solidFill>
                  <a:srgbClr val="002060"/>
                </a:solidFill>
              </a:rPr>
              <a:t>Approved by Chinese government in March, 2011</a:t>
            </a:r>
          </a:p>
          <a:p>
            <a:pPr marL="342900" indent="-342900">
              <a:buFont typeface="Wingdings" pitchFamily="2" charset="2"/>
              <a:buChar char="n"/>
              <a:tabLst>
                <a:tab pos="7440613" algn="l"/>
              </a:tabLst>
            </a:pPr>
            <a:r>
              <a:rPr lang="en-US" altLang="zh-CN" sz="2400" b="1" dirty="0">
                <a:solidFill>
                  <a:srgbClr val="002060"/>
                </a:solidFill>
              </a:rPr>
              <a:t>Including:</a:t>
            </a:r>
          </a:p>
          <a:p>
            <a:pPr marL="800100" lvl="1" indent="-342900">
              <a:buFont typeface="Arial" panose="020B0604020202020204" pitchFamily="34" charset="0"/>
              <a:buChar char="•"/>
              <a:tabLst>
                <a:tab pos="7440613" algn="l"/>
              </a:tabLst>
            </a:pPr>
            <a:r>
              <a:rPr lang="en-US" altLang="zh-CN" sz="2400" dirty="0">
                <a:solidFill>
                  <a:srgbClr val="002060"/>
                </a:solidFill>
              </a:rPr>
              <a:t>Series space science missions</a:t>
            </a:r>
          </a:p>
          <a:p>
            <a:pPr marL="800100" lvl="1" indent="-342900">
              <a:buFont typeface="Arial" panose="020B0604020202020204" pitchFamily="34" charset="0"/>
              <a:buChar char="•"/>
              <a:tabLst>
                <a:tab pos="7440613" algn="l"/>
              </a:tabLst>
            </a:pPr>
            <a:r>
              <a:rPr lang="en-US" altLang="zh-CN" sz="2400" dirty="0">
                <a:solidFill>
                  <a:srgbClr val="002060"/>
                </a:solidFill>
              </a:rPr>
              <a:t>Intensive study of candidate missions</a:t>
            </a:r>
          </a:p>
          <a:p>
            <a:pPr marL="800100" lvl="1" indent="-342900">
              <a:buFont typeface="Arial" panose="020B0604020202020204" pitchFamily="34" charset="0"/>
              <a:buChar char="•"/>
              <a:tabLst>
                <a:tab pos="7440613" algn="l"/>
              </a:tabLst>
            </a:pPr>
            <a:r>
              <a:rPr lang="en-US" altLang="zh-CN" sz="2400" dirty="0">
                <a:solidFill>
                  <a:srgbClr val="002060"/>
                </a:solidFill>
              </a:rPr>
              <a:t>Pre-study of future mission concepts and enabling technologies</a:t>
            </a:r>
          </a:p>
        </p:txBody>
      </p:sp>
    </p:spTree>
    <p:extLst>
      <p:ext uri="{BB962C8B-B14F-4D97-AF65-F5344CB8AC3E}">
        <p14:creationId xmlns:p14="http://schemas.microsoft.com/office/powerpoint/2010/main" val="33937406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0" name="灯片编号占位符 1"/>
          <p:cNvSpPr>
            <a:spLocks noGrp="1"/>
          </p:cNvSpPr>
          <p:nvPr>
            <p:ph type="sldNum" sz="quarter" idx="4"/>
          </p:nvPr>
        </p:nvSpPr>
        <p:spPr>
          <a:xfrm>
            <a:off x="7002652" y="6118235"/>
            <a:ext cx="2133600" cy="365125"/>
          </a:xfrm>
        </p:spPr>
        <p:txBody>
          <a:bodyPr/>
          <a:lstStyle/>
          <a:p>
            <a:fld id="{93F6D69D-0128-4342-9FBF-FC0CEEA0D70A}" type="slidenum">
              <a:rPr lang="zh-CN" altLang="en-US" smtClean="0"/>
              <a:t>7</a:t>
            </a:fld>
            <a:endParaRPr lang="en-US" dirty="0"/>
          </a:p>
        </p:txBody>
      </p:sp>
      <p:grpSp>
        <p:nvGrpSpPr>
          <p:cNvPr id="89" name="Group 33"/>
          <p:cNvGrpSpPr/>
          <p:nvPr/>
        </p:nvGrpSpPr>
        <p:grpSpPr bwMode="auto">
          <a:xfrm>
            <a:off x="381000" y="1628800"/>
            <a:ext cx="8078788" cy="1465262"/>
            <a:chOff x="476" y="1026"/>
            <a:chExt cx="4672" cy="748"/>
          </a:xfrm>
        </p:grpSpPr>
        <p:sp>
          <p:nvSpPr>
            <p:cNvPr id="1048674" name="Text Box 25"/>
            <p:cNvSpPr txBox="1">
              <a:spLocks noChangeArrowheads="1"/>
            </p:cNvSpPr>
            <p:nvPr/>
          </p:nvSpPr>
          <p:spPr bwMode="gray">
            <a:xfrm>
              <a:off x="976" y="1396"/>
              <a:ext cx="379" cy="18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0" hangingPunct="0"/>
              <a:r>
                <a:rPr lang="en-US" altLang="zh-CN" b="1">
                  <a:solidFill>
                    <a:srgbClr val="FFFFFF"/>
                  </a:solidFill>
                </a:rPr>
                <a:t>Title</a:t>
              </a:r>
            </a:p>
          </p:txBody>
        </p:sp>
        <p:sp>
          <p:nvSpPr>
            <p:cNvPr id="1048675" name="Rectangle 12"/>
            <p:cNvSpPr>
              <a:spLocks noChangeArrowheads="1"/>
            </p:cNvSpPr>
            <p:nvPr/>
          </p:nvSpPr>
          <p:spPr bwMode="gray">
            <a:xfrm rot="3419336">
              <a:off x="639" y="863"/>
              <a:ext cx="748" cy="1073"/>
            </a:xfrm>
            <a:prstGeom prst="rect">
              <a:avLst/>
            </a:prstGeom>
            <a:solidFill>
              <a:srgbClr val="5491D4"/>
            </a:solidFill>
            <a:ln w="9525">
              <a:miter lim="800000"/>
              <a:headEnd/>
              <a:tailEnd/>
            </a:ln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5491D4"/>
              </a:extrusionClr>
            </a:sp3d>
          </p:spPr>
          <p:txBody>
            <a:bodyPr rot="10800000" vert="eaVert" wrap="none" anchor="ctr">
              <a:flatTx/>
            </a:bodyPr>
            <a:lstStyle>
              <a:lvl1pPr algn="l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>
                <a:spcBef>
                  <a:spcPct val="50000"/>
                </a:spcBef>
              </a:pPr>
              <a:endParaRPr lang="zh-CN" altLang="zh-CN">
                <a:solidFill>
                  <a:srgbClr val="F3F319"/>
                </a:solidFill>
              </a:endParaRPr>
            </a:p>
          </p:txBody>
        </p:sp>
        <p:grpSp>
          <p:nvGrpSpPr>
            <p:cNvPr id="90" name="Group 13"/>
            <p:cNvGrpSpPr/>
            <p:nvPr/>
          </p:nvGrpSpPr>
          <p:grpSpPr bwMode="auto">
            <a:xfrm>
              <a:off x="1549" y="1187"/>
              <a:ext cx="995" cy="106"/>
              <a:chOff x="2003" y="3439"/>
              <a:chExt cx="468" cy="244"/>
            </a:xfrm>
          </p:grpSpPr>
          <p:sp>
            <p:nvSpPr>
              <p:cNvPr id="1048676" name="Oval 14"/>
              <p:cNvSpPr>
                <a:spLocks noChangeArrowheads="1"/>
              </p:cNvSpPr>
              <p:nvPr/>
            </p:nvSpPr>
            <p:spPr bwMode="gray">
              <a:xfrm>
                <a:off x="2003" y="3439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</p:spPr>
            <p:txBody>
              <a:bodyPr wrap="none" anchor="ctr"/>
              <a:lstStyle>
                <a:lvl1pPr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742950" indent="-285750"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 marL="1143000" indent="-228600"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 marL="1600200" indent="-228600"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 marL="2057400" indent="-228600"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zh-CN" altLang="zh-CN">
                  <a:solidFill>
                    <a:srgbClr val="F3F319"/>
                  </a:solidFill>
                </a:endParaRPr>
              </a:p>
            </p:txBody>
          </p:sp>
          <p:sp>
            <p:nvSpPr>
              <p:cNvPr id="1048677" name="Rectangle 15"/>
              <p:cNvSpPr>
                <a:spLocks noChangeArrowheads="1"/>
              </p:cNvSpPr>
              <p:nvPr/>
            </p:nvSpPr>
            <p:spPr bwMode="gray">
              <a:xfrm>
                <a:off x="2048" y="3441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</p:spPr>
            <p:txBody>
              <a:bodyPr wrap="none" anchor="ctr"/>
              <a:lstStyle>
                <a:lvl1pPr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742950" indent="-285750"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 marL="1143000" indent="-228600"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 marL="1600200" indent="-228600"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 marL="2057400" indent="-228600"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zh-CN" altLang="zh-CN">
                  <a:solidFill>
                    <a:srgbClr val="F3F319"/>
                  </a:solidFill>
                </a:endParaRPr>
              </a:p>
            </p:txBody>
          </p:sp>
          <p:sp>
            <p:nvSpPr>
              <p:cNvPr id="1048678" name="Oval 16"/>
              <p:cNvSpPr>
                <a:spLocks noChangeArrowheads="1"/>
              </p:cNvSpPr>
              <p:nvPr/>
            </p:nvSpPr>
            <p:spPr bwMode="gray">
              <a:xfrm>
                <a:off x="2400" y="3443"/>
                <a:ext cx="71" cy="231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spcBef>
                    <a:spcPct val="50000"/>
                  </a:spcBef>
                </a:pPr>
                <a:endParaRPr lang="zh-CN" altLang="en-US">
                  <a:solidFill>
                    <a:srgbClr val="F3F319"/>
                  </a:solidFill>
                  <a:latin typeface="Arial" pitchFamily="34" charset="0"/>
                  <a:ea typeface="宋体" pitchFamily="2" charset="-122"/>
                </a:endParaRPr>
              </a:p>
            </p:txBody>
          </p:sp>
          <p:sp>
            <p:nvSpPr>
              <p:cNvPr id="1048679" name="Oval 17"/>
              <p:cNvSpPr>
                <a:spLocks noChangeArrowheads="1"/>
              </p:cNvSpPr>
              <p:nvPr/>
            </p:nvSpPr>
            <p:spPr bwMode="gray">
              <a:xfrm>
                <a:off x="2438" y="3520"/>
                <a:ext cx="20" cy="67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spcBef>
                    <a:spcPct val="50000"/>
                  </a:spcBef>
                </a:pPr>
                <a:endParaRPr lang="zh-CN" altLang="en-US">
                  <a:solidFill>
                    <a:srgbClr val="F3F319"/>
                  </a:solidFill>
                  <a:latin typeface="Arial" pitchFamily="34" charset="0"/>
                  <a:ea typeface="宋体" pitchFamily="2" charset="-122"/>
                </a:endParaRPr>
              </a:p>
            </p:txBody>
          </p:sp>
        </p:grpSp>
        <p:sp>
          <p:nvSpPr>
            <p:cNvPr id="1048680" name="Rectangle 18"/>
            <p:cNvSpPr>
              <a:spLocks noChangeArrowheads="1"/>
            </p:cNvSpPr>
            <p:nvPr/>
          </p:nvSpPr>
          <p:spPr bwMode="gray">
            <a:xfrm rot="3419336">
              <a:off x="2401" y="863"/>
              <a:ext cx="748" cy="1073"/>
            </a:xfrm>
            <a:prstGeom prst="rect">
              <a:avLst/>
            </a:prstGeom>
            <a:solidFill>
              <a:srgbClr val="99CC00"/>
            </a:solidFill>
            <a:ln w="9525">
              <a:miter lim="800000"/>
              <a:headEnd/>
              <a:tailEnd/>
            </a:ln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</p:spPr>
          <p:txBody>
            <a:bodyPr rot="10800000" vert="eaVert" wrap="none" anchor="ctr">
              <a:flatTx/>
            </a:bodyPr>
            <a:lstStyle>
              <a:lvl1pPr algn="l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>
                <a:spcBef>
                  <a:spcPct val="50000"/>
                </a:spcBef>
              </a:pPr>
              <a:endParaRPr lang="zh-CN" altLang="zh-CN">
                <a:solidFill>
                  <a:srgbClr val="F3F319"/>
                </a:solidFill>
              </a:endParaRPr>
            </a:p>
          </p:txBody>
        </p:sp>
        <p:grpSp>
          <p:nvGrpSpPr>
            <p:cNvPr id="91" name="Group 19"/>
            <p:cNvGrpSpPr/>
            <p:nvPr/>
          </p:nvGrpSpPr>
          <p:grpSpPr bwMode="auto">
            <a:xfrm>
              <a:off x="3386" y="1187"/>
              <a:ext cx="1302" cy="106"/>
              <a:chOff x="2003" y="3439"/>
              <a:chExt cx="468" cy="244"/>
            </a:xfrm>
          </p:grpSpPr>
          <p:sp>
            <p:nvSpPr>
              <p:cNvPr id="1048681" name="Oval 20"/>
              <p:cNvSpPr>
                <a:spLocks noChangeArrowheads="1"/>
              </p:cNvSpPr>
              <p:nvPr/>
            </p:nvSpPr>
            <p:spPr bwMode="gray">
              <a:xfrm>
                <a:off x="2003" y="3439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</p:spPr>
            <p:txBody>
              <a:bodyPr wrap="none" anchor="ctr"/>
              <a:lstStyle>
                <a:lvl1pPr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742950" indent="-285750"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 marL="1143000" indent="-228600"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 marL="1600200" indent="-228600"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 marL="2057400" indent="-228600"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zh-CN" altLang="zh-CN">
                  <a:solidFill>
                    <a:srgbClr val="F3F319"/>
                  </a:solidFill>
                </a:endParaRPr>
              </a:p>
            </p:txBody>
          </p:sp>
          <p:sp>
            <p:nvSpPr>
              <p:cNvPr id="1048682" name="Rectangle 21"/>
              <p:cNvSpPr>
                <a:spLocks noChangeArrowheads="1"/>
              </p:cNvSpPr>
              <p:nvPr/>
            </p:nvSpPr>
            <p:spPr bwMode="gray">
              <a:xfrm>
                <a:off x="2048" y="3441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</p:spPr>
            <p:txBody>
              <a:bodyPr wrap="none" anchor="ctr"/>
              <a:lstStyle>
                <a:lvl1pPr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742950" indent="-285750"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 marL="1143000" indent="-228600"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 marL="1600200" indent="-228600"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 marL="2057400" indent="-228600"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zh-CN" altLang="zh-CN">
                  <a:solidFill>
                    <a:srgbClr val="F3F319"/>
                  </a:solidFill>
                </a:endParaRPr>
              </a:p>
            </p:txBody>
          </p:sp>
          <p:sp>
            <p:nvSpPr>
              <p:cNvPr id="1048683" name="Oval 22"/>
              <p:cNvSpPr>
                <a:spLocks noChangeArrowheads="1"/>
              </p:cNvSpPr>
              <p:nvPr/>
            </p:nvSpPr>
            <p:spPr bwMode="gray">
              <a:xfrm>
                <a:off x="2400" y="3443"/>
                <a:ext cx="71" cy="231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spcBef>
                    <a:spcPct val="50000"/>
                  </a:spcBef>
                </a:pPr>
                <a:endParaRPr lang="zh-CN" altLang="en-US">
                  <a:solidFill>
                    <a:srgbClr val="F3F319"/>
                  </a:solidFill>
                  <a:latin typeface="Arial" pitchFamily="34" charset="0"/>
                  <a:ea typeface="宋体" pitchFamily="2" charset="-122"/>
                </a:endParaRPr>
              </a:p>
            </p:txBody>
          </p:sp>
          <p:sp>
            <p:nvSpPr>
              <p:cNvPr id="1048684" name="Oval 23"/>
              <p:cNvSpPr>
                <a:spLocks noChangeArrowheads="1"/>
              </p:cNvSpPr>
              <p:nvPr/>
            </p:nvSpPr>
            <p:spPr bwMode="gray">
              <a:xfrm>
                <a:off x="2438" y="3520"/>
                <a:ext cx="20" cy="67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spcBef>
                    <a:spcPct val="50000"/>
                  </a:spcBef>
                </a:pPr>
                <a:endParaRPr lang="zh-CN" altLang="en-US">
                  <a:solidFill>
                    <a:srgbClr val="F3F319"/>
                  </a:solidFill>
                  <a:latin typeface="Arial" pitchFamily="34" charset="0"/>
                  <a:ea typeface="宋体" pitchFamily="2" charset="-122"/>
                </a:endParaRPr>
              </a:p>
            </p:txBody>
          </p:sp>
        </p:grpSp>
        <p:sp>
          <p:nvSpPr>
            <p:cNvPr id="1048685" name="Rectangle 24"/>
            <p:cNvSpPr>
              <a:spLocks noChangeArrowheads="1"/>
            </p:cNvSpPr>
            <p:nvPr/>
          </p:nvSpPr>
          <p:spPr bwMode="gray">
            <a:xfrm rot="3419336">
              <a:off x="4238" y="864"/>
              <a:ext cx="748" cy="1072"/>
            </a:xfrm>
            <a:prstGeom prst="rect">
              <a:avLst/>
            </a:prstGeom>
            <a:gradFill rotWithShape="1">
              <a:gsLst>
                <a:gs pos="0">
                  <a:srgbClr val="009999"/>
                </a:gs>
                <a:gs pos="100000">
                  <a:srgbClr val="004747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009999"/>
              </a:extrusionClr>
            </a:sp3d>
          </p:spPr>
          <p:txBody>
            <a:bodyPr rot="10800000" vert="eaVert" wrap="none" anchor="ctr">
              <a:flatTx/>
            </a:bodyPr>
            <a:lstStyle>
              <a:lvl1pPr algn="l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>
                <a:spcBef>
                  <a:spcPct val="50000"/>
                </a:spcBef>
              </a:pPr>
              <a:endParaRPr lang="zh-CN" altLang="zh-CN">
                <a:solidFill>
                  <a:srgbClr val="F3F319"/>
                </a:solidFill>
              </a:endParaRPr>
            </a:p>
          </p:txBody>
        </p:sp>
      </p:grpSp>
      <p:sp>
        <p:nvSpPr>
          <p:cNvPr id="1048686" name="Text Box 26"/>
          <p:cNvSpPr txBox="1">
            <a:spLocks noChangeArrowheads="1"/>
          </p:cNvSpPr>
          <p:nvPr/>
        </p:nvSpPr>
        <p:spPr bwMode="gray">
          <a:xfrm>
            <a:off x="639217" y="1942764"/>
            <a:ext cx="2060575" cy="57626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0" hangingPunct="0"/>
            <a:r>
              <a:rPr lang="en-US" altLang="zh-CN" sz="1500" b="1" dirty="0">
                <a:solidFill>
                  <a:schemeClr val="bg1"/>
                </a:solidFill>
                <a:ea typeface="幼圆" pitchFamily="49" charset="-122"/>
              </a:rPr>
              <a:t>How did the universe originate and how does it evolve</a:t>
            </a:r>
            <a:r>
              <a:rPr lang="zh-CN" altLang="en-US" sz="1500" b="1" dirty="0">
                <a:solidFill>
                  <a:schemeClr val="bg1"/>
                </a:solidFill>
                <a:ea typeface="幼圆" pitchFamily="49" charset="-122"/>
              </a:rPr>
              <a:t>？  </a:t>
            </a:r>
          </a:p>
        </p:txBody>
      </p:sp>
      <p:sp>
        <p:nvSpPr>
          <p:cNvPr id="1048687" name="Text Box 27"/>
          <p:cNvSpPr txBox="1">
            <a:spLocks noChangeArrowheads="1"/>
          </p:cNvSpPr>
          <p:nvPr/>
        </p:nvSpPr>
        <p:spPr bwMode="gray">
          <a:xfrm>
            <a:off x="3779316" y="1798947"/>
            <a:ext cx="1728788" cy="107721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0" hangingPunct="0"/>
            <a:r>
              <a:rPr lang="en-US" altLang="zh-CN" sz="1600" b="1" dirty="0">
                <a:solidFill>
                  <a:schemeClr val="bg1"/>
                </a:solidFill>
                <a:ea typeface="幼圆" pitchFamily="49" charset="-122"/>
              </a:rPr>
              <a:t>How did  life originate and how does it evolve</a:t>
            </a:r>
            <a:r>
              <a:rPr lang="zh-CN" altLang="en-US" sz="1600" b="1" dirty="0">
                <a:solidFill>
                  <a:schemeClr val="bg1"/>
                </a:solidFill>
                <a:ea typeface="幼圆" pitchFamily="49" charset="-122"/>
              </a:rPr>
              <a:t>？</a:t>
            </a:r>
          </a:p>
        </p:txBody>
      </p:sp>
      <p:sp>
        <p:nvSpPr>
          <p:cNvPr id="1048688" name="Text Box 28"/>
          <p:cNvSpPr txBox="1">
            <a:spLocks noChangeArrowheads="1"/>
          </p:cNvSpPr>
          <p:nvPr/>
        </p:nvSpPr>
        <p:spPr bwMode="gray">
          <a:xfrm>
            <a:off x="7028171" y="1680091"/>
            <a:ext cx="1655762" cy="138499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0" hangingPunct="0"/>
            <a:r>
              <a:rPr lang="en-US" altLang="zh-CN" sz="1400" b="1" dirty="0">
                <a:solidFill>
                  <a:schemeClr val="bg1"/>
                </a:solidFill>
                <a:ea typeface="幼圆" pitchFamily="49" charset="-122"/>
              </a:rPr>
              <a:t>What are the law of matter motion and the law of life activity in space environment?</a:t>
            </a:r>
          </a:p>
        </p:txBody>
      </p:sp>
      <p:grpSp>
        <p:nvGrpSpPr>
          <p:cNvPr id="92" name="Group 40"/>
          <p:cNvGrpSpPr/>
          <p:nvPr/>
        </p:nvGrpSpPr>
        <p:grpSpPr bwMode="auto">
          <a:xfrm>
            <a:off x="381000" y="4293096"/>
            <a:ext cx="8153400" cy="1828800"/>
            <a:chOff x="204" y="1524"/>
            <a:chExt cx="3765" cy="817"/>
          </a:xfrm>
        </p:grpSpPr>
        <p:sp>
          <p:nvSpPr>
            <p:cNvPr id="1048689" name="Rectangle 5"/>
            <p:cNvSpPr>
              <a:spLocks noChangeArrowheads="1"/>
            </p:cNvSpPr>
            <p:nvPr/>
          </p:nvSpPr>
          <p:spPr bwMode="gray">
            <a:xfrm rot="3419336">
              <a:off x="252" y="1530"/>
              <a:ext cx="763" cy="859"/>
            </a:xfrm>
            <a:prstGeom prst="rect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FFCF9E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9933"/>
              </a:extrusionClr>
            </a:sp3d>
          </p:spPr>
          <p:txBody>
            <a:bodyPr anchor="ctr">
              <a:flatTx/>
            </a:bodyPr>
            <a:lstStyle>
              <a:lvl1pPr algn="l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>
                <a:spcBef>
                  <a:spcPct val="50000"/>
                </a:spcBef>
              </a:pPr>
              <a:endParaRPr lang="zh-CN" altLang="zh-CN" b="1"/>
            </a:p>
          </p:txBody>
        </p:sp>
        <p:grpSp>
          <p:nvGrpSpPr>
            <p:cNvPr id="93" name="Group 6"/>
            <p:cNvGrpSpPr/>
            <p:nvPr/>
          </p:nvGrpSpPr>
          <p:grpSpPr bwMode="auto">
            <a:xfrm>
              <a:off x="1063" y="1687"/>
              <a:ext cx="798" cy="109"/>
              <a:chOff x="2003" y="3439"/>
              <a:chExt cx="468" cy="244"/>
            </a:xfrm>
          </p:grpSpPr>
          <p:sp>
            <p:nvSpPr>
              <p:cNvPr id="1048690" name="Oval 7"/>
              <p:cNvSpPr>
                <a:spLocks noChangeArrowheads="1"/>
              </p:cNvSpPr>
              <p:nvPr/>
            </p:nvSpPr>
            <p:spPr bwMode="gray">
              <a:xfrm>
                <a:off x="2003" y="3439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</p:spPr>
            <p:txBody>
              <a:bodyPr wrap="none" anchor="ctr"/>
              <a:lstStyle>
                <a:lvl1pPr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742950" indent="-285750"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 marL="1143000" indent="-228600"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 marL="1600200" indent="-228600"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 marL="2057400" indent="-228600"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zh-CN" altLang="zh-CN">
                  <a:solidFill>
                    <a:srgbClr val="F3F319"/>
                  </a:solidFill>
                </a:endParaRPr>
              </a:p>
            </p:txBody>
          </p:sp>
          <p:sp>
            <p:nvSpPr>
              <p:cNvPr id="1048691" name="Rectangle 8"/>
              <p:cNvSpPr>
                <a:spLocks noChangeArrowheads="1"/>
              </p:cNvSpPr>
              <p:nvPr/>
            </p:nvSpPr>
            <p:spPr bwMode="gray">
              <a:xfrm>
                <a:off x="2048" y="3441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</p:spPr>
            <p:txBody>
              <a:bodyPr wrap="none" anchor="ctr"/>
              <a:lstStyle>
                <a:lvl1pPr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742950" indent="-285750"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 marL="1143000" indent="-228600"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 marL="1600200" indent="-228600"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 marL="2057400" indent="-228600"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zh-CN" altLang="zh-CN">
                  <a:solidFill>
                    <a:srgbClr val="F3F319"/>
                  </a:solidFill>
                </a:endParaRPr>
              </a:p>
            </p:txBody>
          </p:sp>
          <p:sp>
            <p:nvSpPr>
              <p:cNvPr id="1048692" name="Oval 9"/>
              <p:cNvSpPr>
                <a:spLocks noChangeArrowheads="1"/>
              </p:cNvSpPr>
              <p:nvPr/>
            </p:nvSpPr>
            <p:spPr bwMode="gray">
              <a:xfrm>
                <a:off x="2400" y="3442"/>
                <a:ext cx="71" cy="235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spcBef>
                    <a:spcPct val="50000"/>
                  </a:spcBef>
                </a:pPr>
                <a:endParaRPr lang="zh-CN" altLang="en-US">
                  <a:solidFill>
                    <a:srgbClr val="F3F319"/>
                  </a:solidFill>
                  <a:latin typeface="Arial" pitchFamily="34" charset="0"/>
                  <a:ea typeface="宋体" pitchFamily="2" charset="-122"/>
                </a:endParaRPr>
              </a:p>
            </p:txBody>
          </p:sp>
          <p:sp>
            <p:nvSpPr>
              <p:cNvPr id="1048693" name="Oval 10"/>
              <p:cNvSpPr>
                <a:spLocks noChangeArrowheads="1"/>
              </p:cNvSpPr>
              <p:nvPr/>
            </p:nvSpPr>
            <p:spPr bwMode="gray">
              <a:xfrm>
                <a:off x="2438" y="3519"/>
                <a:ext cx="20" cy="68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spcBef>
                    <a:spcPct val="50000"/>
                  </a:spcBef>
                </a:pPr>
                <a:endParaRPr lang="zh-CN" altLang="en-US">
                  <a:solidFill>
                    <a:srgbClr val="F3F319"/>
                  </a:solidFill>
                  <a:latin typeface="Arial" pitchFamily="34" charset="0"/>
                  <a:ea typeface="宋体" pitchFamily="2" charset="-122"/>
                </a:endParaRPr>
              </a:p>
            </p:txBody>
          </p:sp>
        </p:grpSp>
        <p:sp>
          <p:nvSpPr>
            <p:cNvPr id="1048694" name="Rectangle 11"/>
            <p:cNvSpPr>
              <a:spLocks noChangeArrowheads="1"/>
            </p:cNvSpPr>
            <p:nvPr/>
          </p:nvSpPr>
          <p:spPr bwMode="gray">
            <a:xfrm rot="3419336">
              <a:off x="1725" y="1476"/>
              <a:ext cx="763" cy="859"/>
            </a:xfrm>
            <a:prstGeom prst="rect">
              <a:avLst/>
            </a:prstGeom>
            <a:gradFill rotWithShape="1">
              <a:gsLst>
                <a:gs pos="0">
                  <a:srgbClr val="99CCFF"/>
                </a:gs>
                <a:gs pos="100000">
                  <a:srgbClr val="D5EAFF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99CCFF"/>
              </a:extrusionClr>
            </a:sp3d>
          </p:spPr>
          <p:txBody>
            <a:bodyPr rot="10800000" vert="eaVert" wrap="none" anchor="ctr">
              <a:flatTx/>
            </a:bodyPr>
            <a:lstStyle>
              <a:lvl1pPr algn="l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>
                <a:spcBef>
                  <a:spcPct val="50000"/>
                </a:spcBef>
              </a:pPr>
              <a:endParaRPr lang="zh-CN" altLang="zh-CN">
                <a:solidFill>
                  <a:srgbClr val="F3F319"/>
                </a:solidFill>
              </a:endParaRPr>
            </a:p>
          </p:txBody>
        </p:sp>
        <p:grpSp>
          <p:nvGrpSpPr>
            <p:cNvPr id="94" name="Group 12"/>
            <p:cNvGrpSpPr/>
            <p:nvPr/>
          </p:nvGrpSpPr>
          <p:grpSpPr bwMode="auto">
            <a:xfrm>
              <a:off x="2536" y="1687"/>
              <a:ext cx="798" cy="109"/>
              <a:chOff x="2003" y="3439"/>
              <a:chExt cx="468" cy="244"/>
            </a:xfrm>
          </p:grpSpPr>
          <p:sp>
            <p:nvSpPr>
              <p:cNvPr id="1048695" name="Oval 13"/>
              <p:cNvSpPr>
                <a:spLocks noChangeArrowheads="1"/>
              </p:cNvSpPr>
              <p:nvPr/>
            </p:nvSpPr>
            <p:spPr bwMode="gray">
              <a:xfrm>
                <a:off x="2003" y="3439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</p:spPr>
            <p:txBody>
              <a:bodyPr wrap="none" anchor="ctr"/>
              <a:lstStyle>
                <a:lvl1pPr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742950" indent="-285750"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 marL="1143000" indent="-228600"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 marL="1600200" indent="-228600"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 marL="2057400" indent="-228600"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zh-CN" altLang="zh-CN">
                  <a:solidFill>
                    <a:srgbClr val="F3F319"/>
                  </a:solidFill>
                </a:endParaRPr>
              </a:p>
            </p:txBody>
          </p:sp>
          <p:sp>
            <p:nvSpPr>
              <p:cNvPr id="1048696" name="Rectangle 14"/>
              <p:cNvSpPr>
                <a:spLocks noChangeArrowheads="1"/>
              </p:cNvSpPr>
              <p:nvPr/>
            </p:nvSpPr>
            <p:spPr bwMode="gray">
              <a:xfrm>
                <a:off x="2048" y="3441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</p:spPr>
            <p:txBody>
              <a:bodyPr wrap="none" anchor="ctr"/>
              <a:lstStyle>
                <a:lvl1pPr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742950" indent="-285750"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 marL="1143000" indent="-228600"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 marL="1600200" indent="-228600"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 marL="2057400" indent="-228600"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zh-CN" altLang="zh-CN">
                  <a:solidFill>
                    <a:srgbClr val="F3F319"/>
                  </a:solidFill>
                </a:endParaRPr>
              </a:p>
            </p:txBody>
          </p:sp>
          <p:sp>
            <p:nvSpPr>
              <p:cNvPr id="1048697" name="Oval 15"/>
              <p:cNvSpPr>
                <a:spLocks noChangeArrowheads="1"/>
              </p:cNvSpPr>
              <p:nvPr/>
            </p:nvSpPr>
            <p:spPr bwMode="gray">
              <a:xfrm>
                <a:off x="2400" y="3442"/>
                <a:ext cx="71" cy="235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spcBef>
                    <a:spcPct val="50000"/>
                  </a:spcBef>
                </a:pPr>
                <a:endParaRPr lang="zh-CN" altLang="en-US">
                  <a:solidFill>
                    <a:srgbClr val="F3F319"/>
                  </a:solidFill>
                  <a:latin typeface="Arial" pitchFamily="34" charset="0"/>
                  <a:ea typeface="宋体" pitchFamily="2" charset="-122"/>
                </a:endParaRPr>
              </a:p>
            </p:txBody>
          </p:sp>
          <p:sp>
            <p:nvSpPr>
              <p:cNvPr id="1048698" name="Oval 16"/>
              <p:cNvSpPr>
                <a:spLocks noChangeArrowheads="1"/>
              </p:cNvSpPr>
              <p:nvPr/>
            </p:nvSpPr>
            <p:spPr bwMode="gray">
              <a:xfrm>
                <a:off x="2438" y="3519"/>
                <a:ext cx="20" cy="68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spcBef>
                    <a:spcPct val="50000"/>
                  </a:spcBef>
                </a:pPr>
                <a:endParaRPr lang="zh-CN" altLang="en-US">
                  <a:solidFill>
                    <a:srgbClr val="F3F319"/>
                  </a:solidFill>
                  <a:latin typeface="Arial" pitchFamily="34" charset="0"/>
                  <a:ea typeface="宋体" pitchFamily="2" charset="-122"/>
                </a:endParaRPr>
              </a:p>
            </p:txBody>
          </p:sp>
        </p:grpSp>
        <p:sp>
          <p:nvSpPr>
            <p:cNvPr id="1048699" name="Rectangle 39"/>
            <p:cNvSpPr>
              <a:spLocks noChangeArrowheads="1"/>
            </p:cNvSpPr>
            <p:nvPr/>
          </p:nvSpPr>
          <p:spPr bwMode="gray">
            <a:xfrm rot="3419336">
              <a:off x="3180" y="1506"/>
              <a:ext cx="762" cy="817"/>
            </a:xfrm>
            <a:prstGeom prst="rect">
              <a:avLst/>
            </a:prstGeom>
            <a:gradFill rotWithShape="1">
              <a:gsLst>
                <a:gs pos="0">
                  <a:srgbClr val="9B96DC"/>
                </a:gs>
                <a:gs pos="100000">
                  <a:srgbClr val="DFDEF4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9B96DC"/>
              </a:extrusionClr>
            </a:sp3d>
          </p:spPr>
          <p:txBody>
            <a:bodyPr rot="10800000" vert="eaVert" wrap="none" anchor="ctr">
              <a:flatTx/>
            </a:bodyPr>
            <a:lstStyle>
              <a:lvl1pPr algn="l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>
                <a:spcBef>
                  <a:spcPct val="50000"/>
                </a:spcBef>
              </a:pPr>
              <a:endParaRPr lang="zh-CN" altLang="zh-CN">
                <a:solidFill>
                  <a:srgbClr val="F3F319"/>
                </a:solidFill>
              </a:endParaRPr>
            </a:p>
          </p:txBody>
        </p:sp>
      </p:grpSp>
      <p:sp>
        <p:nvSpPr>
          <p:cNvPr id="1048700" name="Text Box 25"/>
          <p:cNvSpPr txBox="1">
            <a:spLocks noChangeArrowheads="1"/>
          </p:cNvSpPr>
          <p:nvPr/>
        </p:nvSpPr>
        <p:spPr bwMode="auto">
          <a:xfrm>
            <a:off x="3897313" y="4323120"/>
            <a:ext cx="1512887" cy="1600438"/>
          </a:xfrm>
          <a:prstGeom prst="rect">
            <a:avLst/>
          </a:prstGeom>
          <a:noFill/>
          <a:ln>
            <a:noFill/>
          </a:ln>
          <a:effectLst>
            <a:prstShdw prst="shdw12">
              <a:schemeClr val="bg2">
                <a:alpha val="50000"/>
              </a:schemeClr>
            </a:prstShdw>
          </a:effec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0" hangingPunct="0"/>
            <a:r>
              <a:rPr lang="en-US" altLang="zh-CN" sz="1400" b="1" dirty="0">
                <a:solidFill>
                  <a:srgbClr val="000066"/>
                </a:solidFill>
                <a:ea typeface="幼圆" pitchFamily="49" charset="-122"/>
              </a:rPr>
              <a:t>What is the origin and evolvement of solar system, and its relationship with the sun?</a:t>
            </a:r>
          </a:p>
        </p:txBody>
      </p:sp>
      <p:sp>
        <p:nvSpPr>
          <p:cNvPr id="1048701" name="Text Box 26"/>
          <p:cNvSpPr txBox="1">
            <a:spLocks noChangeArrowheads="1"/>
          </p:cNvSpPr>
          <p:nvPr/>
        </p:nvSpPr>
        <p:spPr bwMode="auto">
          <a:xfrm>
            <a:off x="7236296" y="4467136"/>
            <a:ext cx="1187450" cy="1477328"/>
          </a:xfrm>
          <a:prstGeom prst="rect">
            <a:avLst/>
          </a:prstGeom>
          <a:noFill/>
          <a:ln>
            <a:noFill/>
          </a:ln>
          <a:effectLst>
            <a:prstShdw prst="shdw12">
              <a:schemeClr val="bg2">
                <a:alpha val="50000"/>
              </a:schemeClr>
            </a:prstShdw>
          </a:effec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0" hangingPunct="0"/>
            <a:r>
              <a:rPr lang="en-US" altLang="zh-CN" b="1" dirty="0">
                <a:solidFill>
                  <a:srgbClr val="CC3300"/>
                </a:solidFill>
              </a:rPr>
              <a:t>How does the earth system evolve?</a:t>
            </a:r>
          </a:p>
        </p:txBody>
      </p:sp>
      <p:sp>
        <p:nvSpPr>
          <p:cNvPr id="1048702" name="Text Box 24"/>
          <p:cNvSpPr txBox="1">
            <a:spLocks noChangeArrowheads="1"/>
          </p:cNvSpPr>
          <p:nvPr/>
        </p:nvSpPr>
        <p:spPr bwMode="auto">
          <a:xfrm>
            <a:off x="712313" y="4611152"/>
            <a:ext cx="1555431" cy="1200329"/>
          </a:xfrm>
          <a:prstGeom prst="rect">
            <a:avLst/>
          </a:prstGeom>
          <a:noFill/>
          <a:ln>
            <a:noFill/>
          </a:ln>
          <a:effectLst>
            <a:prstShdw prst="shdw12">
              <a:schemeClr val="bg2">
                <a:alpha val="50000"/>
              </a:schemeClr>
            </a:prstShdw>
          </a:effec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r>
              <a:rPr lang="en-US" altLang="zh-CN" b="1" dirty="0">
                <a:solidFill>
                  <a:srgbClr val="CC3300"/>
                </a:solidFill>
              </a:rPr>
              <a:t>What is the nature of solar activity?</a:t>
            </a:r>
            <a:r>
              <a:rPr lang="en-US" altLang="zh-CN" b="1" dirty="0"/>
              <a:t> </a:t>
            </a:r>
          </a:p>
        </p:txBody>
      </p:sp>
      <p:sp>
        <p:nvSpPr>
          <p:cNvPr id="1048703" name="Rectangle 11"/>
          <p:cNvSpPr>
            <a:spLocks noChangeArrowheads="1"/>
          </p:cNvSpPr>
          <p:nvPr/>
        </p:nvSpPr>
        <p:spPr bwMode="auto">
          <a:xfrm>
            <a:off x="35496" y="736377"/>
            <a:ext cx="9073008" cy="873316"/>
          </a:xfrm>
          <a:prstGeom prst="rect">
            <a:avLst/>
          </a:prstGeom>
          <a:noFill/>
          <a:ln>
            <a:noFill/>
          </a:ln>
          <a:effectLst>
            <a:prstShdw prst="shdw12">
              <a:schemeClr val="bg2">
                <a:alpha val="50000"/>
              </a:schemeClr>
            </a:prstShdw>
          </a:effectLst>
        </p:spPr>
        <p:txBody>
          <a:bodyPr wrap="square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800100" indent="-342900"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257300" indent="-342900"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714500" indent="-342900"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171700" indent="-342900"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lnSpc>
                <a:spcPct val="11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en-US" altLang="zh-CN" sz="2400" b="1" dirty="0">
                <a:solidFill>
                  <a:srgbClr val="000066"/>
                </a:solidFill>
              </a:rPr>
              <a:t>Theme 1: How did matter originate, how does it evolve and move?</a:t>
            </a:r>
            <a:endParaRPr lang="en-US" altLang="zh-CN" sz="2400" b="1" dirty="0">
              <a:solidFill>
                <a:srgbClr val="000066"/>
              </a:solidFill>
              <a:ea typeface="幼圆" pitchFamily="49" charset="-122"/>
            </a:endParaRPr>
          </a:p>
        </p:txBody>
      </p:sp>
      <p:sp>
        <p:nvSpPr>
          <p:cNvPr id="1048704" name="Rectangle 11"/>
          <p:cNvSpPr>
            <a:spLocks noChangeArrowheads="1"/>
          </p:cNvSpPr>
          <p:nvPr/>
        </p:nvSpPr>
        <p:spPr bwMode="auto">
          <a:xfrm>
            <a:off x="35496" y="3532114"/>
            <a:ext cx="8974138" cy="873316"/>
          </a:xfrm>
          <a:prstGeom prst="rect">
            <a:avLst/>
          </a:prstGeom>
          <a:noFill/>
          <a:ln>
            <a:noFill/>
          </a:ln>
          <a:effectLst>
            <a:prstShdw prst="shdw12">
              <a:schemeClr val="bg2">
                <a:alpha val="50000"/>
              </a:schemeClr>
            </a:prstShdw>
          </a:effectLst>
        </p:spPr>
        <p:txBody>
          <a:bodyPr wrap="square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800100" indent="-342900"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257300" indent="-342900"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714500" indent="-342900"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171700" indent="-342900"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lnSpc>
                <a:spcPct val="11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en-US" altLang="zh-CN" sz="2400" b="1" dirty="0">
                <a:solidFill>
                  <a:srgbClr val="000066"/>
                </a:solidFill>
              </a:rPr>
              <a:t>Theme 2: What is the relationship between solar system  and human being?</a:t>
            </a:r>
          </a:p>
        </p:txBody>
      </p:sp>
      <p:sp>
        <p:nvSpPr>
          <p:cNvPr id="1048705" name="标题 1"/>
          <p:cNvSpPr txBox="1"/>
          <p:nvPr/>
        </p:nvSpPr>
        <p:spPr bwMode="auto">
          <a:xfrm>
            <a:off x="878904" y="-27384"/>
            <a:ext cx="7830398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r>
              <a:rPr lang="en-US" altLang="zh-CN" kern="0" dirty="0"/>
              <a:t>Themes of Space Science</a:t>
            </a:r>
            <a:endParaRPr lang="zh-CN" altLang="en-US" kern="0" dirty="0"/>
          </a:p>
        </p:txBody>
      </p:sp>
    </p:spTree>
    <p:extLst>
      <p:ext uri="{BB962C8B-B14F-4D97-AF65-F5344CB8AC3E}">
        <p14:creationId xmlns:p14="http://schemas.microsoft.com/office/powerpoint/2010/main" val="24603561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6" name="Picture 2" descr="https://timgsa.baidu.com/timg?image&amp;quality=80&amp;size=b9999_10000&amp;sec=1526547129841&amp;di=58dfd04d62b1f49f67307e9cf5c1c8d6&amp;imgtype=0&amp;src=http%3A%2F%2Fpic.90sjimg.com%2Fback_pic%2Fqk%2Fback_origin_pic%2F00%2F02%2F20%2F049818eee588bc683fc341d36e6165ba.jpg"/>
          <p:cNvPicPr>
            <a:picLocks noChangeAspect="1" noChangeArrowheads="1"/>
          </p:cNvPicPr>
          <p:nvPr/>
        </p:nvPicPr>
        <p:blipFill rotWithShape="1">
          <a:blip r:embed="rId3"/>
          <a:srcRect t="39213"/>
          <a:stretch>
            <a:fillRect/>
          </a:stretch>
        </p:blipFill>
        <p:spPr bwMode="auto">
          <a:xfrm>
            <a:off x="-10624" y="4252501"/>
            <a:ext cx="9154623" cy="2605499"/>
          </a:xfrm>
          <a:prstGeom prst="rect">
            <a:avLst/>
          </a:prstGeom>
          <a:noFill/>
        </p:spPr>
      </p:pic>
      <p:sp>
        <p:nvSpPr>
          <p:cNvPr id="1048591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F6D69D-0128-4342-9FBF-FC0CEEA0D70A}" type="slidenum">
              <a:rPr lang="zh-CN" altLang="en-US" smtClean="0"/>
              <a:t>8</a:t>
            </a:fld>
            <a:endParaRPr lang="en-US" dirty="0"/>
          </a:p>
        </p:txBody>
      </p:sp>
      <p:sp>
        <p:nvSpPr>
          <p:cNvPr id="1048592" name="文本框 2"/>
          <p:cNvSpPr txBox="1"/>
          <p:nvPr/>
        </p:nvSpPr>
        <p:spPr>
          <a:xfrm>
            <a:off x="2262431" y="404664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002060"/>
                </a:solidFill>
              </a:rPr>
              <a:t>Table of Contents</a:t>
            </a:r>
            <a:endParaRPr lang="zh-CN" altLang="en-US" sz="3600" b="1" dirty="0">
              <a:solidFill>
                <a:srgbClr val="002060"/>
              </a:solidFill>
            </a:endParaRPr>
          </a:p>
        </p:txBody>
      </p:sp>
      <p:sp>
        <p:nvSpPr>
          <p:cNvPr id="1048593" name="文本框 3"/>
          <p:cNvSpPr txBox="1"/>
          <p:nvPr/>
        </p:nvSpPr>
        <p:spPr>
          <a:xfrm>
            <a:off x="179512" y="1342905"/>
            <a:ext cx="878711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p"/>
            </a:pPr>
            <a:r>
              <a:rPr lang="en-US" altLang="zh-CN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Structure of Chinese Space Program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p"/>
            </a:pPr>
            <a:r>
              <a:rPr lang="en-US" altLang="zh-CN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Strategic Priority Program on Space Science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p"/>
            </a:pPr>
            <a:r>
              <a:rPr lang="en-US" altLang="zh-CN" sz="2800" dirty="0">
                <a:solidFill>
                  <a:srgbClr val="002060"/>
                </a:solidFill>
              </a:rPr>
              <a:t>Highlights of Science Missions 2011-2017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p"/>
            </a:pPr>
            <a:r>
              <a:rPr lang="en-US" altLang="zh-CN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Strategic Priority Program on Space Science (2018-2022)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p"/>
            </a:pPr>
            <a:r>
              <a:rPr lang="en-US" altLang="zh-CN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Summary</a:t>
            </a:r>
          </a:p>
        </p:txBody>
      </p:sp>
      <p:pic>
        <p:nvPicPr>
          <p:cNvPr id="2097157" name="图片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28383" y="404664"/>
            <a:ext cx="938241" cy="93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9248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0" name="灯片编号占位符 1"/>
          <p:cNvSpPr>
            <a:spLocks noGrp="1"/>
          </p:cNvSpPr>
          <p:nvPr>
            <p:ph type="sldNum" sz="quarter" idx="4"/>
          </p:nvPr>
        </p:nvSpPr>
        <p:spPr>
          <a:xfrm>
            <a:off x="7002652" y="6448251"/>
            <a:ext cx="2133600" cy="365125"/>
          </a:xfrm>
        </p:spPr>
        <p:txBody>
          <a:bodyPr/>
          <a:lstStyle/>
          <a:p>
            <a:fld id="{93F6D69D-0128-4342-9FBF-FC0CEEA0D70A}" type="slidenum">
              <a:rPr lang="zh-CN" altLang="en-US" smtClean="0"/>
              <a:t>9</a:t>
            </a:fld>
            <a:endParaRPr lang="en-US" dirty="0"/>
          </a:p>
        </p:txBody>
      </p:sp>
      <p:grpSp>
        <p:nvGrpSpPr>
          <p:cNvPr id="89" name="Group 33"/>
          <p:cNvGrpSpPr/>
          <p:nvPr/>
        </p:nvGrpSpPr>
        <p:grpSpPr bwMode="auto">
          <a:xfrm>
            <a:off x="381000" y="1890701"/>
            <a:ext cx="8078788" cy="1465262"/>
            <a:chOff x="476" y="1026"/>
            <a:chExt cx="4672" cy="748"/>
          </a:xfrm>
        </p:grpSpPr>
        <p:sp>
          <p:nvSpPr>
            <p:cNvPr id="1048674" name="Text Box 25"/>
            <p:cNvSpPr txBox="1">
              <a:spLocks noChangeArrowheads="1"/>
            </p:cNvSpPr>
            <p:nvPr/>
          </p:nvSpPr>
          <p:spPr bwMode="gray">
            <a:xfrm>
              <a:off x="976" y="1396"/>
              <a:ext cx="379" cy="18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0" hangingPunct="0"/>
              <a:r>
                <a:rPr lang="en-US" altLang="zh-CN" b="1">
                  <a:solidFill>
                    <a:srgbClr val="FFFFFF"/>
                  </a:solidFill>
                </a:rPr>
                <a:t>Title</a:t>
              </a:r>
            </a:p>
          </p:txBody>
        </p:sp>
        <p:sp>
          <p:nvSpPr>
            <p:cNvPr id="1048675" name="Rectangle 12"/>
            <p:cNvSpPr>
              <a:spLocks noChangeArrowheads="1"/>
            </p:cNvSpPr>
            <p:nvPr/>
          </p:nvSpPr>
          <p:spPr bwMode="gray">
            <a:xfrm rot="3419336">
              <a:off x="639" y="863"/>
              <a:ext cx="748" cy="1073"/>
            </a:xfrm>
            <a:prstGeom prst="rect">
              <a:avLst/>
            </a:prstGeom>
            <a:solidFill>
              <a:srgbClr val="5491D4"/>
            </a:solidFill>
            <a:ln w="9525">
              <a:miter lim="800000"/>
              <a:headEnd/>
              <a:tailEnd/>
            </a:ln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5491D4"/>
              </a:extrusionClr>
            </a:sp3d>
          </p:spPr>
          <p:txBody>
            <a:bodyPr rot="10800000" vert="eaVert" wrap="none" anchor="ctr">
              <a:flatTx/>
            </a:bodyPr>
            <a:lstStyle>
              <a:lvl1pPr algn="l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>
                <a:spcBef>
                  <a:spcPct val="50000"/>
                </a:spcBef>
              </a:pPr>
              <a:endParaRPr lang="zh-CN" altLang="zh-CN">
                <a:solidFill>
                  <a:srgbClr val="F3F319"/>
                </a:solidFill>
              </a:endParaRPr>
            </a:p>
          </p:txBody>
        </p:sp>
        <p:grpSp>
          <p:nvGrpSpPr>
            <p:cNvPr id="90" name="Group 13"/>
            <p:cNvGrpSpPr/>
            <p:nvPr/>
          </p:nvGrpSpPr>
          <p:grpSpPr bwMode="auto">
            <a:xfrm>
              <a:off x="1549" y="1187"/>
              <a:ext cx="995" cy="106"/>
              <a:chOff x="2003" y="3439"/>
              <a:chExt cx="468" cy="244"/>
            </a:xfrm>
          </p:grpSpPr>
          <p:sp>
            <p:nvSpPr>
              <p:cNvPr id="1048676" name="Oval 14"/>
              <p:cNvSpPr>
                <a:spLocks noChangeArrowheads="1"/>
              </p:cNvSpPr>
              <p:nvPr/>
            </p:nvSpPr>
            <p:spPr bwMode="gray">
              <a:xfrm>
                <a:off x="2003" y="3439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</p:spPr>
            <p:txBody>
              <a:bodyPr wrap="none" anchor="ctr"/>
              <a:lstStyle>
                <a:lvl1pPr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742950" indent="-285750"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 marL="1143000" indent="-228600"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 marL="1600200" indent="-228600"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 marL="2057400" indent="-228600"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zh-CN" altLang="zh-CN">
                  <a:solidFill>
                    <a:srgbClr val="F3F319"/>
                  </a:solidFill>
                </a:endParaRPr>
              </a:p>
            </p:txBody>
          </p:sp>
          <p:sp>
            <p:nvSpPr>
              <p:cNvPr id="1048677" name="Rectangle 15"/>
              <p:cNvSpPr>
                <a:spLocks noChangeArrowheads="1"/>
              </p:cNvSpPr>
              <p:nvPr/>
            </p:nvSpPr>
            <p:spPr bwMode="gray">
              <a:xfrm>
                <a:off x="2048" y="3441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</p:spPr>
            <p:txBody>
              <a:bodyPr wrap="none" anchor="ctr"/>
              <a:lstStyle>
                <a:lvl1pPr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742950" indent="-285750"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 marL="1143000" indent="-228600"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 marL="1600200" indent="-228600"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 marL="2057400" indent="-228600"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zh-CN" altLang="zh-CN">
                  <a:solidFill>
                    <a:srgbClr val="F3F319"/>
                  </a:solidFill>
                </a:endParaRPr>
              </a:p>
            </p:txBody>
          </p:sp>
          <p:sp>
            <p:nvSpPr>
              <p:cNvPr id="1048678" name="Oval 16"/>
              <p:cNvSpPr>
                <a:spLocks noChangeArrowheads="1"/>
              </p:cNvSpPr>
              <p:nvPr/>
            </p:nvSpPr>
            <p:spPr bwMode="gray">
              <a:xfrm>
                <a:off x="2400" y="3443"/>
                <a:ext cx="71" cy="231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spcBef>
                    <a:spcPct val="50000"/>
                  </a:spcBef>
                </a:pPr>
                <a:endParaRPr lang="zh-CN" altLang="en-US">
                  <a:solidFill>
                    <a:srgbClr val="F3F319"/>
                  </a:solidFill>
                  <a:latin typeface="Arial" pitchFamily="34" charset="0"/>
                  <a:ea typeface="宋体" pitchFamily="2" charset="-122"/>
                </a:endParaRPr>
              </a:p>
            </p:txBody>
          </p:sp>
          <p:sp>
            <p:nvSpPr>
              <p:cNvPr id="1048679" name="Oval 17"/>
              <p:cNvSpPr>
                <a:spLocks noChangeArrowheads="1"/>
              </p:cNvSpPr>
              <p:nvPr/>
            </p:nvSpPr>
            <p:spPr bwMode="gray">
              <a:xfrm>
                <a:off x="2438" y="3520"/>
                <a:ext cx="20" cy="67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spcBef>
                    <a:spcPct val="50000"/>
                  </a:spcBef>
                </a:pPr>
                <a:endParaRPr lang="zh-CN" altLang="en-US">
                  <a:solidFill>
                    <a:srgbClr val="F3F319"/>
                  </a:solidFill>
                  <a:latin typeface="Arial" pitchFamily="34" charset="0"/>
                  <a:ea typeface="宋体" pitchFamily="2" charset="-122"/>
                </a:endParaRPr>
              </a:p>
            </p:txBody>
          </p:sp>
        </p:grpSp>
        <p:sp>
          <p:nvSpPr>
            <p:cNvPr id="1048680" name="Rectangle 18"/>
            <p:cNvSpPr>
              <a:spLocks noChangeArrowheads="1"/>
            </p:cNvSpPr>
            <p:nvPr/>
          </p:nvSpPr>
          <p:spPr bwMode="gray">
            <a:xfrm rot="3419336">
              <a:off x="2401" y="863"/>
              <a:ext cx="748" cy="1073"/>
            </a:xfrm>
            <a:prstGeom prst="rect">
              <a:avLst/>
            </a:prstGeom>
            <a:solidFill>
              <a:srgbClr val="99CC00"/>
            </a:solidFill>
            <a:ln w="9525">
              <a:miter lim="800000"/>
              <a:headEnd/>
              <a:tailEnd/>
            </a:ln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</p:spPr>
          <p:txBody>
            <a:bodyPr rot="10800000" vert="eaVert" wrap="none" anchor="ctr">
              <a:flatTx/>
            </a:bodyPr>
            <a:lstStyle>
              <a:lvl1pPr algn="l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>
                <a:spcBef>
                  <a:spcPct val="50000"/>
                </a:spcBef>
              </a:pPr>
              <a:endParaRPr lang="zh-CN" altLang="zh-CN">
                <a:solidFill>
                  <a:srgbClr val="F3F319"/>
                </a:solidFill>
              </a:endParaRPr>
            </a:p>
          </p:txBody>
        </p:sp>
        <p:grpSp>
          <p:nvGrpSpPr>
            <p:cNvPr id="91" name="Group 19"/>
            <p:cNvGrpSpPr/>
            <p:nvPr/>
          </p:nvGrpSpPr>
          <p:grpSpPr bwMode="auto">
            <a:xfrm>
              <a:off x="3386" y="1187"/>
              <a:ext cx="1302" cy="106"/>
              <a:chOff x="2003" y="3439"/>
              <a:chExt cx="468" cy="244"/>
            </a:xfrm>
          </p:grpSpPr>
          <p:sp>
            <p:nvSpPr>
              <p:cNvPr id="1048681" name="Oval 20"/>
              <p:cNvSpPr>
                <a:spLocks noChangeArrowheads="1"/>
              </p:cNvSpPr>
              <p:nvPr/>
            </p:nvSpPr>
            <p:spPr bwMode="gray">
              <a:xfrm>
                <a:off x="2003" y="3439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</p:spPr>
            <p:txBody>
              <a:bodyPr wrap="none" anchor="ctr"/>
              <a:lstStyle>
                <a:lvl1pPr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742950" indent="-285750"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 marL="1143000" indent="-228600"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 marL="1600200" indent="-228600"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 marL="2057400" indent="-228600"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zh-CN" altLang="zh-CN">
                  <a:solidFill>
                    <a:srgbClr val="F3F319"/>
                  </a:solidFill>
                </a:endParaRPr>
              </a:p>
            </p:txBody>
          </p:sp>
          <p:sp>
            <p:nvSpPr>
              <p:cNvPr id="1048682" name="Rectangle 21"/>
              <p:cNvSpPr>
                <a:spLocks noChangeArrowheads="1"/>
              </p:cNvSpPr>
              <p:nvPr/>
            </p:nvSpPr>
            <p:spPr bwMode="gray">
              <a:xfrm>
                <a:off x="2048" y="3441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</p:spPr>
            <p:txBody>
              <a:bodyPr wrap="none" anchor="ctr"/>
              <a:lstStyle>
                <a:lvl1pPr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742950" indent="-285750"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 marL="1143000" indent="-228600"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 marL="1600200" indent="-228600"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 marL="2057400" indent="-228600"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zh-CN" altLang="zh-CN">
                  <a:solidFill>
                    <a:srgbClr val="F3F319"/>
                  </a:solidFill>
                </a:endParaRPr>
              </a:p>
            </p:txBody>
          </p:sp>
          <p:sp>
            <p:nvSpPr>
              <p:cNvPr id="1048683" name="Oval 22"/>
              <p:cNvSpPr>
                <a:spLocks noChangeArrowheads="1"/>
              </p:cNvSpPr>
              <p:nvPr/>
            </p:nvSpPr>
            <p:spPr bwMode="gray">
              <a:xfrm>
                <a:off x="2400" y="3443"/>
                <a:ext cx="71" cy="231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spcBef>
                    <a:spcPct val="50000"/>
                  </a:spcBef>
                </a:pPr>
                <a:endParaRPr lang="zh-CN" altLang="en-US">
                  <a:solidFill>
                    <a:srgbClr val="F3F319"/>
                  </a:solidFill>
                  <a:latin typeface="Arial" pitchFamily="34" charset="0"/>
                  <a:ea typeface="宋体" pitchFamily="2" charset="-122"/>
                </a:endParaRPr>
              </a:p>
            </p:txBody>
          </p:sp>
          <p:sp>
            <p:nvSpPr>
              <p:cNvPr id="1048684" name="Oval 23"/>
              <p:cNvSpPr>
                <a:spLocks noChangeArrowheads="1"/>
              </p:cNvSpPr>
              <p:nvPr/>
            </p:nvSpPr>
            <p:spPr bwMode="gray">
              <a:xfrm>
                <a:off x="2438" y="3520"/>
                <a:ext cx="20" cy="67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spcBef>
                    <a:spcPct val="50000"/>
                  </a:spcBef>
                </a:pPr>
                <a:endParaRPr lang="zh-CN" altLang="en-US">
                  <a:solidFill>
                    <a:srgbClr val="F3F319"/>
                  </a:solidFill>
                  <a:latin typeface="Arial" pitchFamily="34" charset="0"/>
                  <a:ea typeface="宋体" pitchFamily="2" charset="-122"/>
                </a:endParaRPr>
              </a:p>
            </p:txBody>
          </p:sp>
        </p:grpSp>
        <p:sp>
          <p:nvSpPr>
            <p:cNvPr id="1048685" name="Rectangle 24"/>
            <p:cNvSpPr>
              <a:spLocks noChangeArrowheads="1"/>
            </p:cNvSpPr>
            <p:nvPr/>
          </p:nvSpPr>
          <p:spPr bwMode="gray">
            <a:xfrm rot="3419336">
              <a:off x="4238" y="864"/>
              <a:ext cx="748" cy="1072"/>
            </a:xfrm>
            <a:prstGeom prst="rect">
              <a:avLst/>
            </a:prstGeom>
            <a:gradFill rotWithShape="1">
              <a:gsLst>
                <a:gs pos="0">
                  <a:srgbClr val="009999"/>
                </a:gs>
                <a:gs pos="100000">
                  <a:srgbClr val="004747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009999"/>
              </a:extrusionClr>
            </a:sp3d>
          </p:spPr>
          <p:txBody>
            <a:bodyPr rot="10800000" vert="eaVert" wrap="none" anchor="ctr">
              <a:flatTx/>
            </a:bodyPr>
            <a:lstStyle>
              <a:lvl1pPr algn="l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>
                <a:spcBef>
                  <a:spcPct val="50000"/>
                </a:spcBef>
              </a:pPr>
              <a:endParaRPr lang="zh-CN" altLang="zh-CN">
                <a:solidFill>
                  <a:srgbClr val="F3F319"/>
                </a:solidFill>
              </a:endParaRPr>
            </a:p>
          </p:txBody>
        </p:sp>
      </p:grpSp>
      <p:sp>
        <p:nvSpPr>
          <p:cNvPr id="1048686" name="Text Box 26"/>
          <p:cNvSpPr txBox="1">
            <a:spLocks noChangeArrowheads="1"/>
          </p:cNvSpPr>
          <p:nvPr/>
        </p:nvSpPr>
        <p:spPr bwMode="gray">
          <a:xfrm>
            <a:off x="639217" y="2204665"/>
            <a:ext cx="2060575" cy="57626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0" hangingPunct="0"/>
            <a:r>
              <a:rPr lang="en-US" altLang="zh-CN" sz="1500" b="1" dirty="0">
                <a:solidFill>
                  <a:schemeClr val="bg1"/>
                </a:solidFill>
                <a:ea typeface="幼圆" pitchFamily="49" charset="-122"/>
              </a:rPr>
              <a:t>How did the universe originate and how does it evolve</a:t>
            </a:r>
            <a:r>
              <a:rPr lang="zh-CN" altLang="en-US" sz="1500" b="1" dirty="0">
                <a:solidFill>
                  <a:schemeClr val="bg1"/>
                </a:solidFill>
                <a:ea typeface="幼圆" pitchFamily="49" charset="-122"/>
              </a:rPr>
              <a:t>？  </a:t>
            </a:r>
          </a:p>
        </p:txBody>
      </p:sp>
      <p:sp>
        <p:nvSpPr>
          <p:cNvPr id="1048687" name="Text Box 27"/>
          <p:cNvSpPr txBox="1">
            <a:spLocks noChangeArrowheads="1"/>
          </p:cNvSpPr>
          <p:nvPr/>
        </p:nvSpPr>
        <p:spPr bwMode="gray">
          <a:xfrm>
            <a:off x="3779316" y="2060848"/>
            <a:ext cx="1728788" cy="107721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0" hangingPunct="0"/>
            <a:r>
              <a:rPr lang="en-US" altLang="zh-CN" sz="1600" b="1" dirty="0">
                <a:solidFill>
                  <a:schemeClr val="bg1"/>
                </a:solidFill>
                <a:ea typeface="幼圆" pitchFamily="49" charset="-122"/>
              </a:rPr>
              <a:t>How did  life originate and how does it evolve</a:t>
            </a:r>
            <a:r>
              <a:rPr lang="zh-CN" altLang="en-US" sz="1600" b="1" dirty="0">
                <a:solidFill>
                  <a:schemeClr val="bg1"/>
                </a:solidFill>
                <a:ea typeface="幼圆" pitchFamily="49" charset="-122"/>
              </a:rPr>
              <a:t>？</a:t>
            </a:r>
          </a:p>
        </p:txBody>
      </p:sp>
      <p:sp>
        <p:nvSpPr>
          <p:cNvPr id="1048688" name="Text Box 28"/>
          <p:cNvSpPr txBox="1">
            <a:spLocks noChangeArrowheads="1"/>
          </p:cNvSpPr>
          <p:nvPr/>
        </p:nvSpPr>
        <p:spPr bwMode="gray">
          <a:xfrm>
            <a:off x="6878638" y="2136763"/>
            <a:ext cx="1655762" cy="10842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0" hangingPunct="0"/>
            <a:r>
              <a:rPr lang="en-US" altLang="zh-CN" sz="1300" b="1" dirty="0">
                <a:solidFill>
                  <a:schemeClr val="bg1"/>
                </a:solidFill>
                <a:ea typeface="幼圆" pitchFamily="49" charset="-122"/>
              </a:rPr>
              <a:t>What are the law of matter motion and the law of life activity in space environment?</a:t>
            </a:r>
          </a:p>
        </p:txBody>
      </p:sp>
      <p:grpSp>
        <p:nvGrpSpPr>
          <p:cNvPr id="92" name="Group 40"/>
          <p:cNvGrpSpPr/>
          <p:nvPr/>
        </p:nvGrpSpPr>
        <p:grpSpPr bwMode="auto">
          <a:xfrm>
            <a:off x="381000" y="4623112"/>
            <a:ext cx="8153400" cy="1828800"/>
            <a:chOff x="204" y="1524"/>
            <a:chExt cx="3765" cy="817"/>
          </a:xfrm>
        </p:grpSpPr>
        <p:sp>
          <p:nvSpPr>
            <p:cNvPr id="1048689" name="Rectangle 5"/>
            <p:cNvSpPr>
              <a:spLocks noChangeArrowheads="1"/>
            </p:cNvSpPr>
            <p:nvPr/>
          </p:nvSpPr>
          <p:spPr bwMode="gray">
            <a:xfrm rot="3419336">
              <a:off x="252" y="1530"/>
              <a:ext cx="763" cy="859"/>
            </a:xfrm>
            <a:prstGeom prst="rect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FFCF9E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9933"/>
              </a:extrusionClr>
            </a:sp3d>
          </p:spPr>
          <p:txBody>
            <a:bodyPr anchor="ctr">
              <a:flatTx/>
            </a:bodyPr>
            <a:lstStyle>
              <a:lvl1pPr algn="l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>
                <a:spcBef>
                  <a:spcPct val="50000"/>
                </a:spcBef>
              </a:pPr>
              <a:endParaRPr lang="zh-CN" altLang="zh-CN" b="1"/>
            </a:p>
          </p:txBody>
        </p:sp>
        <p:grpSp>
          <p:nvGrpSpPr>
            <p:cNvPr id="93" name="Group 6"/>
            <p:cNvGrpSpPr/>
            <p:nvPr/>
          </p:nvGrpSpPr>
          <p:grpSpPr bwMode="auto">
            <a:xfrm>
              <a:off x="1063" y="1687"/>
              <a:ext cx="798" cy="109"/>
              <a:chOff x="2003" y="3439"/>
              <a:chExt cx="468" cy="244"/>
            </a:xfrm>
          </p:grpSpPr>
          <p:sp>
            <p:nvSpPr>
              <p:cNvPr id="1048690" name="Oval 7"/>
              <p:cNvSpPr>
                <a:spLocks noChangeArrowheads="1"/>
              </p:cNvSpPr>
              <p:nvPr/>
            </p:nvSpPr>
            <p:spPr bwMode="gray">
              <a:xfrm>
                <a:off x="2003" y="3439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</p:spPr>
            <p:txBody>
              <a:bodyPr wrap="none" anchor="ctr"/>
              <a:lstStyle>
                <a:lvl1pPr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742950" indent="-285750"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 marL="1143000" indent="-228600"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 marL="1600200" indent="-228600"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 marL="2057400" indent="-228600"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zh-CN" altLang="zh-CN">
                  <a:solidFill>
                    <a:srgbClr val="F3F319"/>
                  </a:solidFill>
                </a:endParaRPr>
              </a:p>
            </p:txBody>
          </p:sp>
          <p:sp>
            <p:nvSpPr>
              <p:cNvPr id="1048691" name="Rectangle 8"/>
              <p:cNvSpPr>
                <a:spLocks noChangeArrowheads="1"/>
              </p:cNvSpPr>
              <p:nvPr/>
            </p:nvSpPr>
            <p:spPr bwMode="gray">
              <a:xfrm>
                <a:off x="2048" y="3441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</p:spPr>
            <p:txBody>
              <a:bodyPr wrap="none" anchor="ctr"/>
              <a:lstStyle>
                <a:lvl1pPr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742950" indent="-285750"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 marL="1143000" indent="-228600"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 marL="1600200" indent="-228600"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 marL="2057400" indent="-228600"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zh-CN" altLang="zh-CN">
                  <a:solidFill>
                    <a:srgbClr val="F3F319"/>
                  </a:solidFill>
                </a:endParaRPr>
              </a:p>
            </p:txBody>
          </p:sp>
          <p:sp>
            <p:nvSpPr>
              <p:cNvPr id="1048692" name="Oval 9"/>
              <p:cNvSpPr>
                <a:spLocks noChangeArrowheads="1"/>
              </p:cNvSpPr>
              <p:nvPr/>
            </p:nvSpPr>
            <p:spPr bwMode="gray">
              <a:xfrm>
                <a:off x="2400" y="3442"/>
                <a:ext cx="71" cy="235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spcBef>
                    <a:spcPct val="50000"/>
                  </a:spcBef>
                </a:pPr>
                <a:endParaRPr lang="zh-CN" altLang="en-US">
                  <a:solidFill>
                    <a:srgbClr val="F3F319"/>
                  </a:solidFill>
                  <a:latin typeface="Arial" pitchFamily="34" charset="0"/>
                  <a:ea typeface="宋体" pitchFamily="2" charset="-122"/>
                </a:endParaRPr>
              </a:p>
            </p:txBody>
          </p:sp>
          <p:sp>
            <p:nvSpPr>
              <p:cNvPr id="1048693" name="Oval 10"/>
              <p:cNvSpPr>
                <a:spLocks noChangeArrowheads="1"/>
              </p:cNvSpPr>
              <p:nvPr/>
            </p:nvSpPr>
            <p:spPr bwMode="gray">
              <a:xfrm>
                <a:off x="2438" y="3519"/>
                <a:ext cx="20" cy="68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spcBef>
                    <a:spcPct val="50000"/>
                  </a:spcBef>
                </a:pPr>
                <a:endParaRPr lang="zh-CN" altLang="en-US">
                  <a:solidFill>
                    <a:srgbClr val="F3F319"/>
                  </a:solidFill>
                  <a:latin typeface="Arial" pitchFamily="34" charset="0"/>
                  <a:ea typeface="宋体" pitchFamily="2" charset="-122"/>
                </a:endParaRPr>
              </a:p>
            </p:txBody>
          </p:sp>
        </p:grpSp>
        <p:sp>
          <p:nvSpPr>
            <p:cNvPr id="1048694" name="Rectangle 11"/>
            <p:cNvSpPr>
              <a:spLocks noChangeArrowheads="1"/>
            </p:cNvSpPr>
            <p:nvPr/>
          </p:nvSpPr>
          <p:spPr bwMode="gray">
            <a:xfrm rot="3419336">
              <a:off x="1725" y="1476"/>
              <a:ext cx="763" cy="859"/>
            </a:xfrm>
            <a:prstGeom prst="rect">
              <a:avLst/>
            </a:prstGeom>
            <a:gradFill rotWithShape="1">
              <a:gsLst>
                <a:gs pos="0">
                  <a:srgbClr val="99CCFF"/>
                </a:gs>
                <a:gs pos="100000">
                  <a:srgbClr val="D5EAFF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99CCFF"/>
              </a:extrusionClr>
            </a:sp3d>
          </p:spPr>
          <p:txBody>
            <a:bodyPr rot="10800000" vert="eaVert" wrap="none" anchor="ctr">
              <a:flatTx/>
            </a:bodyPr>
            <a:lstStyle>
              <a:lvl1pPr algn="l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>
                <a:spcBef>
                  <a:spcPct val="50000"/>
                </a:spcBef>
              </a:pPr>
              <a:endParaRPr lang="zh-CN" altLang="zh-CN">
                <a:solidFill>
                  <a:srgbClr val="F3F319"/>
                </a:solidFill>
              </a:endParaRPr>
            </a:p>
          </p:txBody>
        </p:sp>
        <p:grpSp>
          <p:nvGrpSpPr>
            <p:cNvPr id="94" name="Group 12"/>
            <p:cNvGrpSpPr/>
            <p:nvPr/>
          </p:nvGrpSpPr>
          <p:grpSpPr bwMode="auto">
            <a:xfrm>
              <a:off x="2536" y="1687"/>
              <a:ext cx="798" cy="109"/>
              <a:chOff x="2003" y="3439"/>
              <a:chExt cx="468" cy="244"/>
            </a:xfrm>
          </p:grpSpPr>
          <p:sp>
            <p:nvSpPr>
              <p:cNvPr id="1048695" name="Oval 13"/>
              <p:cNvSpPr>
                <a:spLocks noChangeArrowheads="1"/>
              </p:cNvSpPr>
              <p:nvPr/>
            </p:nvSpPr>
            <p:spPr bwMode="gray">
              <a:xfrm>
                <a:off x="2003" y="3439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</p:spPr>
            <p:txBody>
              <a:bodyPr wrap="none" anchor="ctr"/>
              <a:lstStyle>
                <a:lvl1pPr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742950" indent="-285750"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 marL="1143000" indent="-228600"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 marL="1600200" indent="-228600"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 marL="2057400" indent="-228600"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zh-CN" altLang="zh-CN">
                  <a:solidFill>
                    <a:srgbClr val="F3F319"/>
                  </a:solidFill>
                </a:endParaRPr>
              </a:p>
            </p:txBody>
          </p:sp>
          <p:sp>
            <p:nvSpPr>
              <p:cNvPr id="1048696" name="Rectangle 14"/>
              <p:cNvSpPr>
                <a:spLocks noChangeArrowheads="1"/>
              </p:cNvSpPr>
              <p:nvPr/>
            </p:nvSpPr>
            <p:spPr bwMode="gray">
              <a:xfrm>
                <a:off x="2048" y="3441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</p:spPr>
            <p:txBody>
              <a:bodyPr wrap="none" anchor="ctr"/>
              <a:lstStyle>
                <a:lvl1pPr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742950" indent="-285750"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 marL="1143000" indent="-228600"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 marL="1600200" indent="-228600"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 marL="2057400" indent="-228600" algn="l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zh-CN" altLang="zh-CN">
                  <a:solidFill>
                    <a:srgbClr val="F3F319"/>
                  </a:solidFill>
                </a:endParaRPr>
              </a:p>
            </p:txBody>
          </p:sp>
          <p:sp>
            <p:nvSpPr>
              <p:cNvPr id="1048697" name="Oval 15"/>
              <p:cNvSpPr>
                <a:spLocks noChangeArrowheads="1"/>
              </p:cNvSpPr>
              <p:nvPr/>
            </p:nvSpPr>
            <p:spPr bwMode="gray">
              <a:xfrm>
                <a:off x="2400" y="3442"/>
                <a:ext cx="71" cy="235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spcBef>
                    <a:spcPct val="50000"/>
                  </a:spcBef>
                </a:pPr>
                <a:endParaRPr lang="zh-CN" altLang="en-US">
                  <a:solidFill>
                    <a:srgbClr val="F3F319"/>
                  </a:solidFill>
                  <a:latin typeface="Arial" pitchFamily="34" charset="0"/>
                  <a:ea typeface="宋体" pitchFamily="2" charset="-122"/>
                </a:endParaRPr>
              </a:p>
            </p:txBody>
          </p:sp>
          <p:sp>
            <p:nvSpPr>
              <p:cNvPr id="1048698" name="Oval 16"/>
              <p:cNvSpPr>
                <a:spLocks noChangeArrowheads="1"/>
              </p:cNvSpPr>
              <p:nvPr/>
            </p:nvSpPr>
            <p:spPr bwMode="gray">
              <a:xfrm>
                <a:off x="2438" y="3519"/>
                <a:ext cx="20" cy="68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>
                  <a:spcBef>
                    <a:spcPct val="50000"/>
                  </a:spcBef>
                </a:pPr>
                <a:endParaRPr lang="zh-CN" altLang="en-US">
                  <a:solidFill>
                    <a:srgbClr val="F3F319"/>
                  </a:solidFill>
                  <a:latin typeface="Arial" pitchFamily="34" charset="0"/>
                  <a:ea typeface="宋体" pitchFamily="2" charset="-122"/>
                </a:endParaRPr>
              </a:p>
            </p:txBody>
          </p:sp>
        </p:grpSp>
        <p:sp>
          <p:nvSpPr>
            <p:cNvPr id="1048699" name="Rectangle 39"/>
            <p:cNvSpPr>
              <a:spLocks noChangeArrowheads="1"/>
            </p:cNvSpPr>
            <p:nvPr/>
          </p:nvSpPr>
          <p:spPr bwMode="gray">
            <a:xfrm rot="3419336">
              <a:off x="3180" y="1506"/>
              <a:ext cx="762" cy="817"/>
            </a:xfrm>
            <a:prstGeom prst="rect">
              <a:avLst/>
            </a:prstGeom>
            <a:gradFill rotWithShape="1">
              <a:gsLst>
                <a:gs pos="0">
                  <a:srgbClr val="9B96DC"/>
                </a:gs>
                <a:gs pos="100000">
                  <a:srgbClr val="DFDEF4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9B96DC"/>
              </a:extrusionClr>
            </a:sp3d>
          </p:spPr>
          <p:txBody>
            <a:bodyPr rot="10800000" vert="eaVert" wrap="none" anchor="ctr">
              <a:flatTx/>
            </a:bodyPr>
            <a:lstStyle>
              <a:lvl1pPr algn="l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>
                <a:spcBef>
                  <a:spcPct val="50000"/>
                </a:spcBef>
              </a:pPr>
              <a:endParaRPr lang="zh-CN" altLang="zh-CN">
                <a:solidFill>
                  <a:srgbClr val="F3F319"/>
                </a:solidFill>
              </a:endParaRPr>
            </a:p>
          </p:txBody>
        </p:sp>
      </p:grpSp>
      <p:sp>
        <p:nvSpPr>
          <p:cNvPr id="1048700" name="Text Box 25"/>
          <p:cNvSpPr txBox="1">
            <a:spLocks noChangeArrowheads="1"/>
          </p:cNvSpPr>
          <p:nvPr/>
        </p:nvSpPr>
        <p:spPr bwMode="auto">
          <a:xfrm>
            <a:off x="3897313" y="4653136"/>
            <a:ext cx="1512887" cy="1600438"/>
          </a:xfrm>
          <a:prstGeom prst="rect">
            <a:avLst/>
          </a:prstGeom>
          <a:noFill/>
          <a:ln>
            <a:noFill/>
          </a:ln>
          <a:effectLst>
            <a:prstShdw prst="shdw12">
              <a:schemeClr val="bg2">
                <a:alpha val="50000"/>
              </a:schemeClr>
            </a:prstShdw>
          </a:effec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0" hangingPunct="0"/>
            <a:r>
              <a:rPr lang="en-US" altLang="zh-CN" sz="1400" b="1" dirty="0">
                <a:solidFill>
                  <a:srgbClr val="000066"/>
                </a:solidFill>
                <a:ea typeface="幼圆" pitchFamily="49" charset="-122"/>
              </a:rPr>
              <a:t>What is the origin and evolvement of solar system, and its relationship with the sun?</a:t>
            </a:r>
          </a:p>
        </p:txBody>
      </p:sp>
      <p:sp>
        <p:nvSpPr>
          <p:cNvPr id="1048701" name="Text Box 26"/>
          <p:cNvSpPr txBox="1">
            <a:spLocks noChangeArrowheads="1"/>
          </p:cNvSpPr>
          <p:nvPr/>
        </p:nvSpPr>
        <p:spPr bwMode="auto">
          <a:xfrm>
            <a:off x="7236296" y="4797152"/>
            <a:ext cx="1187450" cy="1477328"/>
          </a:xfrm>
          <a:prstGeom prst="rect">
            <a:avLst/>
          </a:prstGeom>
          <a:noFill/>
          <a:ln>
            <a:noFill/>
          </a:ln>
          <a:effectLst>
            <a:prstShdw prst="shdw12">
              <a:schemeClr val="bg2">
                <a:alpha val="50000"/>
              </a:schemeClr>
            </a:prstShdw>
          </a:effec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0" hangingPunct="0"/>
            <a:r>
              <a:rPr lang="en-US" altLang="zh-CN" b="1" dirty="0">
                <a:solidFill>
                  <a:srgbClr val="CC3300"/>
                </a:solidFill>
              </a:rPr>
              <a:t>How does the earth system evolve?</a:t>
            </a:r>
          </a:p>
        </p:txBody>
      </p:sp>
      <p:sp>
        <p:nvSpPr>
          <p:cNvPr id="1048702" name="Text Box 24"/>
          <p:cNvSpPr txBox="1">
            <a:spLocks noChangeArrowheads="1"/>
          </p:cNvSpPr>
          <p:nvPr/>
        </p:nvSpPr>
        <p:spPr bwMode="auto">
          <a:xfrm>
            <a:off x="712313" y="4941168"/>
            <a:ext cx="1555431" cy="1200329"/>
          </a:xfrm>
          <a:prstGeom prst="rect">
            <a:avLst/>
          </a:prstGeom>
          <a:noFill/>
          <a:ln>
            <a:noFill/>
          </a:ln>
          <a:effectLst>
            <a:prstShdw prst="shdw12">
              <a:schemeClr val="bg2">
                <a:alpha val="50000"/>
              </a:schemeClr>
            </a:prstShdw>
          </a:effec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r>
              <a:rPr lang="en-US" altLang="zh-CN" b="1" dirty="0">
                <a:solidFill>
                  <a:srgbClr val="CC3300"/>
                </a:solidFill>
              </a:rPr>
              <a:t>What is the nature of solar activity?</a:t>
            </a:r>
            <a:r>
              <a:rPr lang="en-US" altLang="zh-CN" b="1" dirty="0"/>
              <a:t> </a:t>
            </a:r>
          </a:p>
        </p:txBody>
      </p:sp>
      <p:sp>
        <p:nvSpPr>
          <p:cNvPr id="1048703" name="Rectangle 11"/>
          <p:cNvSpPr>
            <a:spLocks noChangeArrowheads="1"/>
          </p:cNvSpPr>
          <p:nvPr/>
        </p:nvSpPr>
        <p:spPr bwMode="auto">
          <a:xfrm>
            <a:off x="35496" y="736377"/>
            <a:ext cx="9073008" cy="873316"/>
          </a:xfrm>
          <a:prstGeom prst="rect">
            <a:avLst/>
          </a:prstGeom>
          <a:noFill/>
          <a:ln>
            <a:noFill/>
          </a:ln>
          <a:effectLst>
            <a:prstShdw prst="shdw12">
              <a:schemeClr val="bg2">
                <a:alpha val="50000"/>
              </a:schemeClr>
            </a:prstShdw>
          </a:effectLst>
        </p:spPr>
        <p:txBody>
          <a:bodyPr wrap="square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800100" indent="-342900"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257300" indent="-342900"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714500" indent="-342900"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171700" indent="-342900"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lnSpc>
                <a:spcPct val="11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en-US" altLang="zh-CN" sz="2400" b="1" dirty="0">
                <a:solidFill>
                  <a:srgbClr val="000066"/>
                </a:solidFill>
              </a:rPr>
              <a:t>Theme 1: How did matter originate, how does it evolve and move?</a:t>
            </a:r>
            <a:endParaRPr lang="en-US" altLang="zh-CN" sz="2400" b="1" dirty="0">
              <a:solidFill>
                <a:srgbClr val="000066"/>
              </a:solidFill>
              <a:ea typeface="幼圆" pitchFamily="49" charset="-122"/>
            </a:endParaRPr>
          </a:p>
        </p:txBody>
      </p:sp>
      <p:sp>
        <p:nvSpPr>
          <p:cNvPr id="1048704" name="Rectangle 11"/>
          <p:cNvSpPr>
            <a:spLocks noChangeArrowheads="1"/>
          </p:cNvSpPr>
          <p:nvPr/>
        </p:nvSpPr>
        <p:spPr bwMode="auto">
          <a:xfrm>
            <a:off x="35496" y="3861048"/>
            <a:ext cx="8974138" cy="873316"/>
          </a:xfrm>
          <a:prstGeom prst="rect">
            <a:avLst/>
          </a:prstGeom>
          <a:noFill/>
          <a:ln>
            <a:noFill/>
          </a:ln>
          <a:effectLst>
            <a:prstShdw prst="shdw12">
              <a:schemeClr val="bg2">
                <a:alpha val="50000"/>
              </a:schemeClr>
            </a:prstShdw>
          </a:effectLst>
        </p:spPr>
        <p:txBody>
          <a:bodyPr wrap="square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800100" indent="-342900"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257300" indent="-342900"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714500" indent="-342900"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171700" indent="-342900"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lnSpc>
                <a:spcPct val="11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en-US" altLang="zh-CN" sz="2400" b="1" dirty="0">
                <a:solidFill>
                  <a:srgbClr val="000066"/>
                </a:solidFill>
              </a:rPr>
              <a:t>Theme 2: What is the relationship between solar system  and human being?</a:t>
            </a:r>
          </a:p>
        </p:txBody>
      </p:sp>
      <p:pic>
        <p:nvPicPr>
          <p:cNvPr id="2097185" name="图片 4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2743" y="1539609"/>
            <a:ext cx="658192" cy="628830"/>
          </a:xfrm>
          <a:prstGeom prst="rect">
            <a:avLst/>
          </a:prstGeom>
        </p:spPr>
      </p:pic>
      <p:pic>
        <p:nvPicPr>
          <p:cNvPr id="2097186" name="图片 4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19398" y="1626372"/>
            <a:ext cx="541260" cy="510391"/>
          </a:xfrm>
          <a:prstGeom prst="rect">
            <a:avLst/>
          </a:prstGeom>
        </p:spPr>
      </p:pic>
      <p:pic>
        <p:nvPicPr>
          <p:cNvPr id="2097187" name="图片 47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01911" y="1673977"/>
            <a:ext cx="646862" cy="395045"/>
          </a:xfrm>
          <a:prstGeom prst="rect">
            <a:avLst/>
          </a:prstGeom>
        </p:spPr>
      </p:pic>
      <p:pic>
        <p:nvPicPr>
          <p:cNvPr id="2097188" name="图片 4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04248" y="1488534"/>
            <a:ext cx="636508" cy="500306"/>
          </a:xfrm>
          <a:prstGeom prst="rect">
            <a:avLst/>
          </a:prstGeom>
        </p:spPr>
      </p:pic>
      <p:sp>
        <p:nvSpPr>
          <p:cNvPr id="1048705" name="标题 1"/>
          <p:cNvSpPr txBox="1"/>
          <p:nvPr/>
        </p:nvSpPr>
        <p:spPr bwMode="auto">
          <a:xfrm>
            <a:off x="878904" y="-27384"/>
            <a:ext cx="822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r>
              <a:rPr lang="en-US" altLang="zh-CN" kern="0" dirty="0"/>
              <a:t>Two Themes of Space Science</a:t>
            </a:r>
            <a:endParaRPr lang="zh-CN" altLang="en-US" kern="0" dirty="0"/>
          </a:p>
        </p:txBody>
      </p:sp>
    </p:spTree>
    <p:extLst>
      <p:ext uri="{BB962C8B-B14F-4D97-AF65-F5344CB8AC3E}">
        <p14:creationId xmlns:p14="http://schemas.microsoft.com/office/powerpoint/2010/main" val="1541083242"/>
      </p:ext>
    </p:extLst>
  </p:cSld>
  <p:clrMapOvr>
    <a:masterClrMapping/>
  </p:clrMapOvr>
</p:sld>
</file>

<file path=ppt/theme/theme1.xml><?xml version="1.0" encoding="utf-8"?>
<a:theme xmlns:a="http://schemas.openxmlformats.org/drawingml/2006/main" name="空间中心模板曹松修改_20160516">
  <a:themeElements>
    <a:clrScheme name="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自定义设计方案">
  <a:themeElements>
    <a:clrScheme name="自定义设计方案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自定义设计方案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自定义设计方案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自定义设计方案">
  <a:themeElements>
    <a:clrScheme name="1_自定义设计方案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自定义设计方案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自定义设计方案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584</TotalTime>
  <Words>2766</Words>
  <Application>Microsoft Macintosh PowerPoint</Application>
  <PresentationFormat>全屏显示(4:3)</PresentationFormat>
  <Paragraphs>542</Paragraphs>
  <Slides>47</Slides>
  <Notes>29</Notes>
  <HiddenSlides>0</HiddenSlides>
  <MMClips>0</MMClips>
  <ScaleCrop>false</ScaleCrop>
  <HeadingPairs>
    <vt:vector size="8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3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47</vt:i4>
      </vt:variant>
    </vt:vector>
  </HeadingPairs>
  <TitlesOfParts>
    <vt:vector size="69" baseType="lpstr">
      <vt:lpstr>等线</vt:lpstr>
      <vt:lpstr>黑体</vt:lpstr>
      <vt:lpstr>华文细黑</vt:lpstr>
      <vt:lpstr>华文新魏</vt:lpstr>
      <vt:lpstr>华文中宋</vt:lpstr>
      <vt:lpstr>宋体</vt:lpstr>
      <vt:lpstr>微软雅黑</vt:lpstr>
      <vt:lpstr>幼圆</vt:lpstr>
      <vt:lpstr>Arial Unicode MS</vt:lpstr>
      <vt:lpstr>DejaVu Sans</vt:lpstr>
      <vt:lpstr>Gadugi</vt:lpstr>
      <vt:lpstr>Arial</vt:lpstr>
      <vt:lpstr>Book Antiqua</vt:lpstr>
      <vt:lpstr>Calibri</vt:lpstr>
      <vt:lpstr>Tahoma</vt:lpstr>
      <vt:lpstr>Times New Roman</vt:lpstr>
      <vt:lpstr>Trebuchet MS</vt:lpstr>
      <vt:lpstr>Wingdings</vt:lpstr>
      <vt:lpstr>空间中心模板曹松修改_20160516</vt:lpstr>
      <vt:lpstr>自定义设计方案</vt:lpstr>
      <vt:lpstr>1_自定义设计方案</vt:lpstr>
      <vt:lpstr>Visio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SJ-10</vt:lpstr>
      <vt:lpstr>QUESS </vt:lpstr>
      <vt:lpstr>PowerPoint 演示文稿</vt:lpstr>
      <vt:lpstr>HXMT </vt:lpstr>
      <vt:lpstr>HXMT </vt:lpstr>
      <vt:lpstr>PowerPoint 演示文稿</vt:lpstr>
      <vt:lpstr>PowerPoint 演示文稿</vt:lpstr>
      <vt:lpstr>Strategic Priority Program on Space Science (2018-2022)</vt:lpstr>
      <vt:lpstr>Strategic Priority Program on Space Science (2018-2022)</vt:lpstr>
      <vt:lpstr>PowerPoint 演示文稿</vt:lpstr>
      <vt:lpstr>Mission Profile</vt:lpstr>
      <vt:lpstr>PowerPoint 演示文稿</vt:lpstr>
      <vt:lpstr>2. Advanced Space-borne Solar  Observatory (ASO-S)</vt:lpstr>
      <vt:lpstr>Mission profile</vt:lpstr>
      <vt:lpstr>Progress </vt:lpstr>
      <vt:lpstr>3. Solar wind Magnetosphere Ionosphere Link Explorer (SMILE) </vt:lpstr>
      <vt:lpstr>Payloads </vt:lpstr>
      <vt:lpstr>PowerPoint 演示文稿</vt:lpstr>
      <vt:lpstr>Mission Profile </vt:lpstr>
      <vt:lpstr>Progress </vt:lpstr>
      <vt:lpstr>PowerPoint 演示文稿</vt:lpstr>
      <vt:lpstr>Mission Profile</vt:lpstr>
      <vt:lpstr>PowerPoint 演示文稿</vt:lpstr>
      <vt:lpstr>PowerPoint 演示文稿</vt:lpstr>
      <vt:lpstr>Strategic Priority Program on Space Science (2018-2022)</vt:lpstr>
      <vt:lpstr>PowerPoint 演示文稿</vt:lpstr>
      <vt:lpstr>International Collaboration</vt:lpstr>
      <vt:lpstr>PowerPoint 演示文稿</vt:lpstr>
      <vt:lpstr>Roadmap of Taiji Program </vt:lpstr>
      <vt:lpstr>PowerPoint 演示文稿</vt:lpstr>
      <vt:lpstr>PowerPoint 演示文稿</vt:lpstr>
      <vt:lpstr>PowerPoint 演示文稿</vt:lpstr>
      <vt:lpstr>PowerPoint 演示文稿</vt:lpstr>
      <vt:lpstr>Summary</vt:lpstr>
      <vt:lpstr>PowerPoint 演示文稿</vt:lpstr>
    </vt:vector>
  </TitlesOfParts>
  <Company>NSSC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曹松</dc:creator>
  <cp:lastModifiedBy>Xiaolong Dong</cp:lastModifiedBy>
  <cp:revision>67</cp:revision>
  <dcterms:created xsi:type="dcterms:W3CDTF">2016-05-15T08:39:11Z</dcterms:created>
  <dcterms:modified xsi:type="dcterms:W3CDTF">2019-03-26T12:49:29Z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2052-8.1.0.3199</vt:lpwstr>
  </property>
</Properties>
</file>