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680" r:id="rId2"/>
    <p:sldMasterId id="2147483663" r:id="rId3"/>
    <p:sldMasterId id="2147483751" r:id="rId4"/>
  </p:sldMasterIdLst>
  <p:notesMasterIdLst>
    <p:notesMasterId r:id="rId17"/>
  </p:notesMasterIdLst>
  <p:sldIdLst>
    <p:sldId id="261" r:id="rId5"/>
    <p:sldId id="416" r:id="rId6"/>
    <p:sldId id="430" r:id="rId7"/>
    <p:sldId id="417" r:id="rId8"/>
    <p:sldId id="428" r:id="rId9"/>
    <p:sldId id="426" r:id="rId10"/>
    <p:sldId id="419" r:id="rId11"/>
    <p:sldId id="425" r:id="rId12"/>
    <p:sldId id="423" r:id="rId13"/>
    <p:sldId id="427" r:id="rId14"/>
    <p:sldId id="431" r:id="rId15"/>
    <p:sldId id="328" r:id="rId1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cqui.Fenner" initials="JF" lastIdx="6" clrIdx="0"/>
  <p:cmAuthor id="1" name="Renata Lana" initials="RL" lastIdx="1"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1518"/>
    <a:srgbClr val="0BF42D"/>
    <a:srgbClr val="001630"/>
    <a:srgbClr val="083763"/>
    <a:srgbClr val="0099D8"/>
    <a:srgbClr val="000000"/>
    <a:srgbClr val="FFFFFF"/>
    <a:srgbClr val="D6F5FF"/>
    <a:srgbClr val="0B4596"/>
    <a:srgbClr val="0834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5498" autoAdjust="0"/>
    <p:restoredTop sz="93415" autoAdjust="0"/>
  </p:normalViewPr>
  <p:slideViewPr>
    <p:cSldViewPr>
      <p:cViewPr varScale="1">
        <p:scale>
          <a:sx n="70" d="100"/>
          <a:sy n="70" d="100"/>
        </p:scale>
        <p:origin x="176" y="159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20" d="100"/>
        <a:sy n="120" d="100"/>
      </p:scale>
      <p:origin x="0" y="-144"/>
    </p:cViewPr>
  </p:sorterViewPr>
  <p:notesViewPr>
    <p:cSldViewPr>
      <p:cViewPr varScale="1">
        <p:scale>
          <a:sx n="56" d="100"/>
          <a:sy n="56" d="100"/>
        </p:scale>
        <p:origin x="2832" y="7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notesMaster" Target="notesMasters/notesMaster1.xml"/><Relationship Id="rId18" Type="http://schemas.openxmlformats.org/officeDocument/2006/relationships/commentAuthors" Target="commentAuthors.xml"/><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0939" y="0"/>
            <a:ext cx="3037840" cy="309880"/>
          </a:xfrm>
          <a:prstGeom prst="rect">
            <a:avLst/>
          </a:prstGeom>
        </p:spPr>
        <p:txBody>
          <a:bodyPr vert="horz" lIns="93168" tIns="46584" rIns="93168" bIns="46584" rtlCol="0"/>
          <a:lstStyle>
            <a:lvl1pPr algn="r">
              <a:defRPr sz="1200">
                <a:solidFill>
                  <a:srgbClr val="000000"/>
                </a:solidFill>
                <a:latin typeface="Arial Narrow" panose="020B0606020202030204" pitchFamily="34" charset="0"/>
              </a:defRPr>
            </a:lvl1pPr>
          </a:lstStyle>
          <a:p>
            <a:fld id="{D1FFB363-EF0B-4660-A569-502528F56899}" type="datetimeFigureOut">
              <a:rPr lang="en-US" smtClean="0"/>
              <a:pPr/>
              <a:t>3/25/19</a:t>
            </a:fld>
            <a:endParaRPr lang="en-US" dirty="0"/>
          </a:p>
        </p:txBody>
      </p:sp>
      <p:sp>
        <p:nvSpPr>
          <p:cNvPr id="4" name="Slide Image Placeholder 3"/>
          <p:cNvSpPr>
            <a:spLocks noGrp="1" noRot="1" noChangeAspect="1"/>
          </p:cNvSpPr>
          <p:nvPr>
            <p:ph type="sldImg" idx="2"/>
          </p:nvPr>
        </p:nvSpPr>
        <p:spPr>
          <a:xfrm>
            <a:off x="717550" y="387350"/>
            <a:ext cx="5575300" cy="4183063"/>
          </a:xfrm>
          <a:prstGeom prst="rect">
            <a:avLst/>
          </a:prstGeom>
          <a:noFill/>
          <a:ln w="12700">
            <a:solidFill>
              <a:prstClr val="black"/>
            </a:solidFill>
          </a:ln>
        </p:spPr>
        <p:txBody>
          <a:bodyPr vert="horz" lIns="93168" tIns="46584" rIns="93168" bIns="46584" rtlCol="0" anchor="ctr"/>
          <a:lstStyle/>
          <a:p>
            <a:endParaRPr lang="en-US" dirty="0"/>
          </a:p>
        </p:txBody>
      </p:sp>
      <p:sp>
        <p:nvSpPr>
          <p:cNvPr id="5" name="Notes Placeholder 4"/>
          <p:cNvSpPr>
            <a:spLocks noGrp="1"/>
          </p:cNvSpPr>
          <p:nvPr>
            <p:ph type="body" sz="quarter" idx="3"/>
          </p:nvPr>
        </p:nvSpPr>
        <p:spPr>
          <a:xfrm>
            <a:off x="701040" y="4725670"/>
            <a:ext cx="5608320" cy="3873500"/>
          </a:xfrm>
          <a:prstGeom prst="rect">
            <a:avLst/>
          </a:prstGeom>
        </p:spPr>
        <p:txBody>
          <a:bodyPr vert="horz" lIns="93168" tIns="46584" rIns="93168" bIns="46584" rtlCol="0"/>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5"/>
          </p:nvPr>
        </p:nvSpPr>
        <p:spPr>
          <a:xfrm>
            <a:off x="3970939" y="8829968"/>
            <a:ext cx="3037840" cy="464820"/>
          </a:xfrm>
          <a:prstGeom prst="rect">
            <a:avLst/>
          </a:prstGeom>
        </p:spPr>
        <p:txBody>
          <a:bodyPr vert="horz" lIns="93168" tIns="46584" rIns="93168" bIns="46584" rtlCol="0" anchor="b"/>
          <a:lstStyle>
            <a:lvl1pPr algn="r">
              <a:defRPr sz="1200">
                <a:solidFill>
                  <a:srgbClr val="000000"/>
                </a:solidFill>
                <a:latin typeface="Arial Narrow" panose="020B0606020202030204" pitchFamily="34" charset="0"/>
              </a:defRPr>
            </a:lvl1pPr>
          </a:lstStyle>
          <a:p>
            <a:fld id="{0D624F33-020E-4850-B51E-33AEA0354921}" type="slidenum">
              <a:rPr lang="en-US" smtClean="0"/>
              <a:pPr/>
              <a:t>‹#›</a:t>
            </a:fld>
            <a:endParaRPr lang="en-US" dirty="0"/>
          </a:p>
        </p:txBody>
      </p:sp>
    </p:spTree>
    <p:extLst>
      <p:ext uri="{BB962C8B-B14F-4D97-AF65-F5344CB8AC3E}">
        <p14:creationId xmlns:p14="http://schemas.microsoft.com/office/powerpoint/2010/main" val="34992991"/>
      </p:ext>
    </p:extLst>
  </p:cSld>
  <p:clrMap bg1="lt1" tx1="dk1" bg2="lt2" tx2="dk2" accent1="accent1" accent2="accent2" accent3="accent3" accent4="accent4" accent5="accent5" accent6="accent6" hlink="hlink" folHlink="folHlink"/>
  <p:notesStyle>
    <a:lvl1pPr marL="285750" indent="-285750" algn="l" defTabSz="914400" rtl="0" eaLnBrk="1" latinLnBrk="0" hangingPunct="1">
      <a:buFont typeface="Arial" panose="020B0604020202020204" pitchFamily="34" charset="0"/>
      <a:buChar char="•"/>
      <a:defRPr sz="1800" kern="1200">
        <a:solidFill>
          <a:srgbClr val="000000"/>
        </a:solidFill>
        <a:latin typeface="Arial Narrow" panose="020B0606020202030204" pitchFamily="34" charset="0"/>
        <a:ea typeface="+mn-ea"/>
        <a:cs typeface="+mn-cs"/>
      </a:defRPr>
    </a:lvl1pPr>
    <a:lvl2pPr marL="742950" indent="-285750" algn="l" defTabSz="914400" rtl="0" eaLnBrk="1" latinLnBrk="0" hangingPunct="1">
      <a:buFont typeface="Arial" panose="020B0604020202020204" pitchFamily="34" charset="0"/>
      <a:buChar char="•"/>
      <a:defRPr sz="1800" kern="1200">
        <a:solidFill>
          <a:srgbClr val="000000"/>
        </a:solidFill>
        <a:latin typeface="Arial Narrow" panose="020B0606020202030204" pitchFamily="34" charset="0"/>
        <a:ea typeface="+mn-ea"/>
        <a:cs typeface="+mn-cs"/>
      </a:defRPr>
    </a:lvl2pPr>
    <a:lvl3pPr marL="1200150" indent="-285750" algn="l" defTabSz="914400" rtl="0" eaLnBrk="1" latinLnBrk="0" hangingPunct="1">
      <a:buFont typeface="Arial" panose="020B0604020202020204" pitchFamily="34" charset="0"/>
      <a:buChar char="•"/>
      <a:defRPr sz="1800" kern="1200">
        <a:solidFill>
          <a:srgbClr val="000000"/>
        </a:solidFill>
        <a:latin typeface="Arial Narrow" panose="020B0606020202030204" pitchFamily="34" charset="0"/>
        <a:ea typeface="+mn-ea"/>
        <a:cs typeface="+mn-cs"/>
      </a:defRPr>
    </a:lvl3pPr>
    <a:lvl4pPr marL="1657350" indent="-285750" algn="l" defTabSz="914400" rtl="0" eaLnBrk="1" latinLnBrk="0" hangingPunct="1">
      <a:buFont typeface="Arial" panose="020B0604020202020204" pitchFamily="34" charset="0"/>
      <a:buChar char="•"/>
      <a:defRPr sz="1800" kern="1200">
        <a:solidFill>
          <a:srgbClr val="000000"/>
        </a:solidFill>
        <a:latin typeface="Arial Narrow" panose="020B0606020202030204" pitchFamily="34" charset="0"/>
        <a:ea typeface="+mn-ea"/>
        <a:cs typeface="+mn-cs"/>
      </a:defRPr>
    </a:lvl4pPr>
    <a:lvl5pPr marL="2114550" indent="-285750" algn="l" defTabSz="914400" rtl="0" eaLnBrk="1" latinLnBrk="0" hangingPunct="1">
      <a:buFont typeface="Arial" panose="020B0604020202020204" pitchFamily="34" charset="0"/>
      <a:buChar char="•"/>
      <a:defRPr sz="1800" kern="1200">
        <a:solidFill>
          <a:srgbClr val="000000"/>
        </a:solidFill>
        <a:latin typeface="Arial Narrow" panose="020B0606020202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i="1" baseline="0" dirty="0" smtClean="0"/>
              <a:t>This presentation </a:t>
            </a:r>
            <a:r>
              <a:rPr lang="en-US" b="1" i="1" dirty="0" smtClean="0"/>
              <a:t>is</a:t>
            </a:r>
            <a:r>
              <a:rPr lang="en-US" b="1" i="1" baseline="0" dirty="0" smtClean="0"/>
              <a:t> generally organized to walk through the earth observation system and the importance of each aspect of the entire end to end process. The entire chain is constantly evolving and including and incorporating more partners from international to interagency to commercial. </a:t>
            </a:r>
            <a:endParaRPr lang="en-US" b="1" i="1" dirty="0"/>
          </a:p>
        </p:txBody>
      </p:sp>
      <p:sp>
        <p:nvSpPr>
          <p:cNvPr id="4" name="Slide Number Placeholder 3"/>
          <p:cNvSpPr>
            <a:spLocks noGrp="1"/>
          </p:cNvSpPr>
          <p:nvPr>
            <p:ph type="sldNum" sz="quarter" idx="10"/>
          </p:nvPr>
        </p:nvSpPr>
        <p:spPr/>
        <p:txBody>
          <a:bodyPr/>
          <a:lstStyle/>
          <a:p>
            <a:fld id="{0D624F33-020E-4850-B51E-33AEA0354921}" type="slidenum">
              <a:rPr lang="en-US" smtClean="0"/>
              <a:pPr/>
              <a:t>1</a:t>
            </a:fld>
            <a:endParaRPr lang="en-US" dirty="0"/>
          </a:p>
        </p:txBody>
      </p:sp>
    </p:spTree>
    <p:extLst>
      <p:ext uri="{BB962C8B-B14F-4D97-AF65-F5344CB8AC3E}">
        <p14:creationId xmlns:p14="http://schemas.microsoft.com/office/powerpoint/2010/main" val="14553502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624F33-020E-4850-B51E-33AEA0354921}" type="slidenum">
              <a:rPr lang="en-US" smtClean="0"/>
              <a:pPr/>
              <a:t>10</a:t>
            </a:fld>
            <a:endParaRPr lang="en-US" dirty="0"/>
          </a:p>
        </p:txBody>
      </p:sp>
    </p:spTree>
    <p:extLst>
      <p:ext uri="{BB962C8B-B14F-4D97-AF65-F5344CB8AC3E}">
        <p14:creationId xmlns:p14="http://schemas.microsoft.com/office/powerpoint/2010/main" val="20781520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2"/>
        <p:cNvGrpSpPr/>
        <p:nvPr/>
      </p:nvGrpSpPr>
      <p:grpSpPr>
        <a:xfrm>
          <a:off x="0" y="0"/>
          <a:ext cx="0" cy="0"/>
          <a:chOff x="0" y="0"/>
          <a:chExt cx="0" cy="0"/>
        </a:xfrm>
      </p:grpSpPr>
      <p:sp>
        <p:nvSpPr>
          <p:cNvPr id="1053" name="Google Shape;1053;g550c07deb6_0_772:notes"/>
          <p:cNvSpPr>
            <a:spLocks noGrp="1" noRot="1" noChangeAspect="1"/>
          </p:cNvSpPr>
          <p:nvPr>
            <p:ph type="sldImg" idx="2"/>
          </p:nvPr>
        </p:nvSpPr>
        <p:spPr>
          <a:xfrm>
            <a:off x="490538" y="511175"/>
            <a:ext cx="6224587" cy="4667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4" name="Google Shape;1054;g550c07deb6_0_772:notes"/>
          <p:cNvSpPr txBox="1">
            <a:spLocks noGrp="1"/>
          </p:cNvSpPr>
          <p:nvPr>
            <p:ph type="sldNum" idx="12"/>
          </p:nvPr>
        </p:nvSpPr>
        <p:spPr>
          <a:xfrm>
            <a:off x="3970938" y="8829967"/>
            <a:ext cx="3037800" cy="466200"/>
          </a:xfrm>
          <a:prstGeom prst="rect">
            <a:avLst/>
          </a:prstGeom>
          <a:noFill/>
          <a:ln>
            <a:noFill/>
          </a:ln>
        </p:spPr>
        <p:txBody>
          <a:bodyPr spcFirstLastPara="1" wrap="square" lIns="93275" tIns="46625" rIns="93275" bIns="46625" anchor="b" anchorCtr="0">
            <a:noAutofit/>
          </a:bodyPr>
          <a:lstStyle/>
          <a:p>
            <a:pPr marL="0" marR="0" lvl="0" indent="0" algn="r" rtl="0">
              <a:lnSpc>
                <a:spcPct val="100000"/>
              </a:lnSpc>
              <a:spcBef>
                <a:spcPts val="0"/>
              </a:spcBef>
              <a:spcAft>
                <a:spcPts val="0"/>
              </a:spcAft>
              <a:buClr>
                <a:srgbClr val="000000"/>
              </a:buClr>
              <a:buSzPts val="300"/>
              <a:buFont typeface="Arial"/>
              <a:buNone/>
            </a:pPr>
            <a:fld id="{00000000-1234-1234-1234-123412341234}" type="slidenum">
              <a:rPr lang="en-US" sz="1200" b="0" i="0" u="none" strike="noStrike" cap="none">
                <a:solidFill>
                  <a:srgbClr val="000000"/>
                </a:solidFill>
                <a:latin typeface="Calibri"/>
                <a:ea typeface="Calibri"/>
                <a:cs typeface="Calibri"/>
                <a:sym typeface="Calibri"/>
              </a:rPr>
              <a:t>11</a:t>
            </a:fld>
            <a:endParaRPr sz="1200" b="0" i="0" u="none" strike="noStrike" cap="none">
              <a:solidFill>
                <a:srgbClr val="000000"/>
              </a:solidFill>
              <a:latin typeface="Calibri"/>
              <a:ea typeface="Calibri"/>
              <a:cs typeface="Calibri"/>
              <a:sym typeface="Calibri"/>
            </a:endParaRPr>
          </a:p>
        </p:txBody>
      </p:sp>
      <p:sp>
        <p:nvSpPr>
          <p:cNvPr id="1055" name="Google Shape;1055;g550c07deb6_0_772:notes"/>
          <p:cNvSpPr txBox="1">
            <a:spLocks noGrp="1"/>
          </p:cNvSpPr>
          <p:nvPr>
            <p:ph type="body" idx="1"/>
          </p:nvPr>
        </p:nvSpPr>
        <p:spPr>
          <a:xfrm>
            <a:off x="701040" y="4473893"/>
            <a:ext cx="5608200" cy="366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65232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624F33-020E-4850-B51E-33AEA0354921}" type="slidenum">
              <a:rPr lang="en-US" smtClean="0"/>
              <a:pPr/>
              <a:t>12</a:t>
            </a:fld>
            <a:endParaRPr lang="en-US" dirty="0"/>
          </a:p>
        </p:txBody>
      </p:sp>
    </p:spTree>
    <p:extLst>
      <p:ext uri="{BB962C8B-B14F-4D97-AF65-F5344CB8AC3E}">
        <p14:creationId xmlns:p14="http://schemas.microsoft.com/office/powerpoint/2010/main" val="295031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2750" y="398463"/>
            <a:ext cx="6172200" cy="4630737"/>
          </a:xfrm>
        </p:spPr>
      </p:sp>
      <p:sp>
        <p:nvSpPr>
          <p:cNvPr id="3" name="Notes Placeholder 2"/>
          <p:cNvSpPr>
            <a:spLocks noGrp="1"/>
          </p:cNvSpPr>
          <p:nvPr>
            <p:ph type="body" idx="1"/>
          </p:nvPr>
        </p:nvSpPr>
        <p:spPr>
          <a:xfrm>
            <a:off x="699774" y="5162457"/>
            <a:ext cx="5598177" cy="3655464"/>
          </a:xfrm>
        </p:spPr>
        <p:txBody>
          <a:bodyPr/>
          <a:lstStyle/>
          <a:p>
            <a:pPr marL="0" indent="0">
              <a:lnSpc>
                <a:spcPct val="90000"/>
              </a:lnSpc>
              <a:buClr>
                <a:srgbClr val="07336F"/>
              </a:buClr>
              <a:buSzPts val="600"/>
              <a:buNone/>
            </a:pPr>
            <a:r>
              <a:rPr lang="en-US" b="1" dirty="0" smtClean="0">
                <a:solidFill>
                  <a:srgbClr val="07336F"/>
                </a:solidFill>
              </a:rPr>
              <a:t>40+ years of leadership in operational Earth observations</a:t>
            </a:r>
            <a:endParaRPr lang="en-US" dirty="0" smtClean="0">
              <a:solidFill>
                <a:srgbClr val="07336F"/>
              </a:solidFill>
            </a:endParaRPr>
          </a:p>
          <a:p>
            <a:pPr marL="465142" indent="-267133">
              <a:lnSpc>
                <a:spcPct val="90000"/>
              </a:lnSpc>
              <a:spcBef>
                <a:spcPts val="306"/>
              </a:spcBef>
              <a:buClr>
                <a:srgbClr val="07336F"/>
              </a:buClr>
              <a:buFont typeface="Calibri"/>
              <a:buChar char="•"/>
            </a:pPr>
            <a:r>
              <a:rPr lang="en-US" dirty="0" smtClean="0">
                <a:solidFill>
                  <a:srgbClr val="07336F"/>
                </a:solidFill>
              </a:rPr>
              <a:t>Government Cooperation: with NASA for research and observations; with DOD for observations; leading international partners (EUMETSAT, JMA, WMO) on data exchange, standards and model development</a:t>
            </a:r>
            <a:endParaRPr lang="en-US" dirty="0" smtClean="0"/>
          </a:p>
          <a:p>
            <a:pPr marL="465142" indent="-267133">
              <a:lnSpc>
                <a:spcPct val="90000"/>
              </a:lnSpc>
              <a:spcBef>
                <a:spcPts val="306"/>
              </a:spcBef>
              <a:buClr>
                <a:srgbClr val="07336F"/>
              </a:buClr>
              <a:buFont typeface="Calibri"/>
              <a:buChar char="•"/>
            </a:pPr>
            <a:r>
              <a:rPr lang="en-US" dirty="0" smtClean="0">
                <a:solidFill>
                  <a:srgbClr val="07336F"/>
                </a:solidFill>
              </a:rPr>
              <a:t>Industry Cooperation: all observations conducted with private sector expertise; Multi $B “Weather Enterprise” founded on NOAA deliveries</a:t>
            </a:r>
            <a:endParaRPr lang="en-US" dirty="0" smtClean="0"/>
          </a:p>
          <a:p>
            <a:pPr marL="465142" indent="-267133">
              <a:lnSpc>
                <a:spcPct val="90000"/>
              </a:lnSpc>
              <a:spcBef>
                <a:spcPts val="306"/>
              </a:spcBef>
              <a:buClr>
                <a:srgbClr val="07336F"/>
              </a:buClr>
              <a:buFont typeface="Calibri"/>
              <a:buChar char="•"/>
            </a:pPr>
            <a:r>
              <a:rPr lang="en-US" dirty="0" smtClean="0">
                <a:solidFill>
                  <a:srgbClr val="07336F"/>
                </a:solidFill>
              </a:rPr>
              <a:t>Longstanding and consistent stakeholder support: Congress, National Academies, Weather Enterprise</a:t>
            </a:r>
            <a:endParaRPr lang="en-US" dirty="0" smtClean="0"/>
          </a:p>
          <a:p>
            <a:pPr marL="1279139" lvl="2" indent="-348856">
              <a:lnSpc>
                <a:spcPct val="90000"/>
              </a:lnSpc>
              <a:spcBef>
                <a:spcPts val="306"/>
              </a:spcBef>
              <a:buClr>
                <a:srgbClr val="07336F"/>
              </a:buClr>
              <a:buSzPts val="925"/>
              <a:buNone/>
            </a:pPr>
            <a:endParaRPr lang="en-US" dirty="0" smtClean="0">
              <a:solidFill>
                <a:srgbClr val="07336F"/>
              </a:solidFill>
            </a:endParaRPr>
          </a:p>
          <a:p>
            <a:pPr marL="0" indent="0">
              <a:lnSpc>
                <a:spcPct val="90000"/>
              </a:lnSpc>
              <a:spcBef>
                <a:spcPts val="306"/>
              </a:spcBef>
              <a:buClr>
                <a:srgbClr val="07336F"/>
              </a:buClr>
              <a:buSzPts val="600"/>
              <a:buNone/>
            </a:pPr>
            <a:r>
              <a:rPr lang="en-US" b="1" dirty="0" smtClean="0">
                <a:solidFill>
                  <a:srgbClr val="07336F"/>
                </a:solidFill>
              </a:rPr>
              <a:t>Agile leadership for the future, including </a:t>
            </a:r>
            <a:r>
              <a:rPr lang="en-US" b="1" i="1" dirty="0" smtClean="0">
                <a:solidFill>
                  <a:srgbClr val="07336F"/>
                </a:solidFill>
              </a:rPr>
              <a:t>Increased</a:t>
            </a:r>
            <a:endParaRPr lang="en-US" i="1" dirty="0" smtClean="0">
              <a:solidFill>
                <a:srgbClr val="07336F"/>
              </a:solidFill>
            </a:endParaRPr>
          </a:p>
          <a:p>
            <a:pPr marL="465142" indent="-267133">
              <a:lnSpc>
                <a:spcPct val="90000"/>
              </a:lnSpc>
              <a:spcBef>
                <a:spcPts val="306"/>
              </a:spcBef>
              <a:buClr>
                <a:srgbClr val="07336F"/>
              </a:buClr>
              <a:buFont typeface="Arial"/>
              <a:buChar char="•"/>
            </a:pPr>
            <a:r>
              <a:rPr lang="en-US" b="1" dirty="0" smtClean="0">
                <a:solidFill>
                  <a:srgbClr val="07336F"/>
                </a:solidFill>
              </a:rPr>
              <a:t>Government Cooperation</a:t>
            </a:r>
            <a:r>
              <a:rPr lang="en-US" dirty="0" smtClean="0">
                <a:solidFill>
                  <a:srgbClr val="07336F"/>
                </a:solidFill>
              </a:rPr>
              <a:t>: Closer NOAA-NASA cooperation for operational exploitation of research missions; increasing partnerships for operational access to their data (EC, EUMETSAT, ISRO, JMA); strengthening relationships with DOD </a:t>
            </a:r>
            <a:endParaRPr lang="en-US" dirty="0" smtClean="0"/>
          </a:p>
          <a:p>
            <a:pPr marL="465142" indent="-267133">
              <a:lnSpc>
                <a:spcPct val="90000"/>
              </a:lnSpc>
              <a:spcBef>
                <a:spcPts val="306"/>
              </a:spcBef>
              <a:buClr>
                <a:srgbClr val="07336F"/>
              </a:buClr>
              <a:buFont typeface="Arial"/>
              <a:buChar char="•"/>
            </a:pPr>
            <a:r>
              <a:rPr lang="en-US" b="1" dirty="0" smtClean="0">
                <a:solidFill>
                  <a:srgbClr val="07336F"/>
                </a:solidFill>
              </a:rPr>
              <a:t>Industry Cooperation</a:t>
            </a:r>
            <a:r>
              <a:rPr lang="en-US" dirty="0" smtClean="0">
                <a:solidFill>
                  <a:srgbClr val="07336F"/>
                </a:solidFill>
              </a:rPr>
              <a:t>: Achieving a sustainable and productive relationship between NOAA and the continuously evolving commercial sector; technology infusion to improve mission cost effectiveness</a:t>
            </a:r>
          </a:p>
          <a:p>
            <a:pPr marL="0" indent="0">
              <a:lnSpc>
                <a:spcPct val="90000"/>
              </a:lnSpc>
              <a:spcBef>
                <a:spcPts val="306"/>
              </a:spcBef>
              <a:buNone/>
            </a:pPr>
            <a:endParaRPr lang="en-US" dirty="0" smtClean="0">
              <a:solidFill>
                <a:srgbClr val="07336F"/>
              </a:solidFill>
            </a:endParaRPr>
          </a:p>
          <a:p>
            <a:pPr marL="0" indent="0">
              <a:lnSpc>
                <a:spcPct val="90000"/>
              </a:lnSpc>
              <a:spcBef>
                <a:spcPts val="306"/>
              </a:spcBef>
              <a:buNone/>
            </a:pPr>
            <a:r>
              <a:rPr lang="en-US" dirty="0" smtClean="0">
                <a:solidFill>
                  <a:srgbClr val="07336F"/>
                </a:solidFill>
              </a:rPr>
              <a:t>Differentiate between NOAA-20 and JPSS-1 since the satellite is listed as NOAA-20 in this diagram. </a:t>
            </a:r>
            <a:endParaRPr lang="en-US" dirty="0" smtClean="0"/>
          </a:p>
          <a:p>
            <a:pPr marL="0" indent="0">
              <a:buNone/>
            </a:pPr>
            <a:r>
              <a:rPr lang="en-US" dirty="0" smtClean="0">
                <a:solidFill>
                  <a:srgbClr val="073763"/>
                </a:solidFill>
              </a:rPr>
              <a:t>Through the Group on Earth Observations (GEO), a partnership with 100 governments and 93 international organizations, NOAA collaborates globally to foster earth observation data sharing</a:t>
            </a:r>
            <a:endParaRPr lang="en-US" dirty="0">
              <a:solidFill>
                <a:srgbClr val="073763"/>
              </a:solidFill>
            </a:endParaRPr>
          </a:p>
        </p:txBody>
      </p:sp>
      <p:sp>
        <p:nvSpPr>
          <p:cNvPr id="4" name="Slide Number Placeholder 3"/>
          <p:cNvSpPr>
            <a:spLocks noGrp="1"/>
          </p:cNvSpPr>
          <p:nvPr>
            <p:ph type="sldNum" idx="10"/>
          </p:nvPr>
        </p:nvSpPr>
        <p:spPr/>
        <p:txBody>
          <a:bodyPr/>
          <a:lstStyle/>
          <a:p>
            <a:pPr algn="r">
              <a:buClr>
                <a:schemeClr val="dk1"/>
              </a:buClr>
              <a:buSzPts val="300"/>
            </a:pPr>
            <a:fld id="{00000000-1234-1234-1234-123412341234}" type="slidenum">
              <a:rPr lang="en-US">
                <a:solidFill>
                  <a:schemeClr val="dk1"/>
                </a:solidFill>
                <a:latin typeface="Calibri"/>
                <a:ea typeface="Calibri"/>
                <a:cs typeface="Calibri"/>
                <a:sym typeface="Calibri"/>
              </a:rPr>
              <a:pPr algn="r">
                <a:buClr>
                  <a:schemeClr val="dk1"/>
                </a:buClr>
                <a:buSzPts val="300"/>
              </a:pPr>
              <a:t>2</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21641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a:t>
            </a:r>
            <a:r>
              <a:rPr lang="en-US" baseline="0" dirty="0" smtClean="0"/>
              <a:t> the</a:t>
            </a:r>
            <a:r>
              <a:rPr lang="en-US" dirty="0" smtClean="0"/>
              <a:t> previous slide</a:t>
            </a:r>
            <a:r>
              <a:rPr lang="en-US" baseline="0" dirty="0" smtClean="0"/>
              <a:t> is about how International partnerships are essential for NOAA’s observing system; this shows the importance of identifying commonality between NOAA’s system and global operators and user requirements, standards, challenges, etc.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Pivot to the importance of the supra-national observing system based on commonality and integration; also predicated on common challenges, as technology evolves, while also maintaining existing systems </a:t>
            </a:r>
          </a:p>
          <a:p>
            <a:pPr lvl="1"/>
            <a:r>
              <a:rPr lang="en-US" baseline="0" dirty="0" smtClean="0"/>
              <a:t>Leverages international bi-lateral and multi-lateral relationships, industry relationships and interagency partnership. </a:t>
            </a:r>
          </a:p>
          <a:p>
            <a:pPr lvl="1"/>
            <a:endParaRPr lang="en-US" baseline="0" dirty="0" smtClean="0"/>
          </a:p>
        </p:txBody>
      </p:sp>
      <p:sp>
        <p:nvSpPr>
          <p:cNvPr id="4" name="Slide Number Placeholder 3"/>
          <p:cNvSpPr>
            <a:spLocks noGrp="1"/>
          </p:cNvSpPr>
          <p:nvPr>
            <p:ph type="sldNum" sz="quarter" idx="10"/>
          </p:nvPr>
        </p:nvSpPr>
        <p:spPr/>
        <p:txBody>
          <a:bodyPr/>
          <a:lstStyle/>
          <a:p>
            <a:fld id="{0D624F33-020E-4850-B51E-33AEA0354921}" type="slidenum">
              <a:rPr lang="en-US" smtClean="0"/>
              <a:pPr/>
              <a:t>3</a:t>
            </a:fld>
            <a:endParaRPr lang="en-US" dirty="0"/>
          </a:p>
        </p:txBody>
      </p:sp>
    </p:spTree>
    <p:extLst>
      <p:ext uri="{BB962C8B-B14F-4D97-AF65-F5344CB8AC3E}">
        <p14:creationId xmlns:p14="http://schemas.microsoft.com/office/powerpoint/2010/main" val="1810584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7" name="Google Shape;837;p9:notes"/>
          <p:cNvSpPr>
            <a:spLocks noGrp="1" noRot="1" noChangeAspect="1"/>
          </p:cNvSpPr>
          <p:nvPr>
            <p:ph type="sldImg" idx="2"/>
          </p:nvPr>
        </p:nvSpPr>
        <p:spPr>
          <a:xfrm>
            <a:off x="474663" y="490538"/>
            <a:ext cx="5972175" cy="4479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 name="Notes Placeholder 1"/>
          <p:cNvSpPr>
            <a:spLocks noGrp="1"/>
          </p:cNvSpPr>
          <p:nvPr>
            <p:ph type="body" idx="1"/>
          </p:nvPr>
        </p:nvSpPr>
        <p:spPr/>
        <p:txBody>
          <a:bodyPr/>
          <a:lstStyle/>
          <a:p>
            <a:r>
              <a:rPr lang="en-US" dirty="0" smtClean="0"/>
              <a:t>Importance</a:t>
            </a:r>
            <a:r>
              <a:rPr lang="en-US" baseline="0" dirty="0" smtClean="0"/>
              <a:t> of bi-lateral relationships to develop and operate legacy observation platforms and next gen platforms and instruments to ensure continuity of observations for operational users</a:t>
            </a:r>
          </a:p>
          <a:p>
            <a:pPr lvl="1"/>
            <a:r>
              <a:rPr lang="en-US" baseline="0" dirty="0" smtClean="0"/>
              <a:t>Focus on how historic partnerships are leveraged for future close international collaboration on an integrated architecture</a:t>
            </a:r>
          </a:p>
          <a:p>
            <a:pPr lvl="1"/>
            <a:r>
              <a:rPr lang="en-US" baseline="0" dirty="0" smtClean="0"/>
              <a:t>METOP-C example of close historical partnership with EUMETSAT and importance of METOP as part of numerical weather prediction models. – shows how integrated we are with international partners</a:t>
            </a:r>
            <a:endParaRPr lang="en-US" dirty="0"/>
          </a:p>
        </p:txBody>
      </p:sp>
    </p:spTree>
    <p:extLst>
      <p:ext uri="{BB962C8B-B14F-4D97-AF65-F5344CB8AC3E}">
        <p14:creationId xmlns:p14="http://schemas.microsoft.com/office/powerpoint/2010/main" val="2599150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624F33-020E-4850-B51E-33AEA0354921}" type="slidenum">
              <a:rPr lang="en-US" smtClean="0"/>
              <a:pPr/>
              <a:t>5</a:t>
            </a:fld>
            <a:endParaRPr lang="en-US" dirty="0"/>
          </a:p>
        </p:txBody>
      </p:sp>
    </p:spTree>
    <p:extLst>
      <p:ext uri="{BB962C8B-B14F-4D97-AF65-F5344CB8AC3E}">
        <p14:creationId xmlns:p14="http://schemas.microsoft.com/office/powerpoint/2010/main" val="35652122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Future</a:t>
            </a:r>
            <a:r>
              <a:rPr lang="en-US" baseline="0" dirty="0" smtClean="0"/>
              <a:t> opportunities to continue to evolve observation platforms, instruments and ground systems in coordination with international partnerships </a:t>
            </a:r>
          </a:p>
          <a:p>
            <a:r>
              <a:rPr lang="en-US" baseline="0" dirty="0" err="1" smtClean="0"/>
              <a:t>SpWx</a:t>
            </a:r>
            <a:r>
              <a:rPr lang="en-US" baseline="0" dirty="0" smtClean="0"/>
              <a:t> example as both an interagency partnerships as well as an international one</a:t>
            </a:r>
            <a:endParaRPr lang="en-US" dirty="0"/>
          </a:p>
        </p:txBody>
      </p:sp>
      <p:sp>
        <p:nvSpPr>
          <p:cNvPr id="4" name="Slide Number Placeholder 3"/>
          <p:cNvSpPr>
            <a:spLocks noGrp="1"/>
          </p:cNvSpPr>
          <p:nvPr>
            <p:ph type="sldNum" sz="quarter" idx="10"/>
          </p:nvPr>
        </p:nvSpPr>
        <p:spPr/>
        <p:txBody>
          <a:bodyPr/>
          <a:lstStyle/>
          <a:p>
            <a:fld id="{0D624F33-020E-4850-B51E-33AEA0354921}" type="slidenum">
              <a:rPr lang="en-US" smtClean="0"/>
              <a:pPr/>
              <a:t>6</a:t>
            </a:fld>
            <a:endParaRPr lang="en-US" dirty="0"/>
          </a:p>
        </p:txBody>
      </p:sp>
    </p:spTree>
    <p:extLst>
      <p:ext uri="{BB962C8B-B14F-4D97-AF65-F5344CB8AC3E}">
        <p14:creationId xmlns:p14="http://schemas.microsoft.com/office/powerpoint/2010/main" val="5843641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we</a:t>
            </a:r>
            <a:r>
              <a:rPr lang="en-US" baseline="0" dirty="0" smtClean="0"/>
              <a:t> look at downstream applications and data products we also must focus, no only on integrated up-stream systems but looking towards integrated products as well. </a:t>
            </a:r>
          </a:p>
          <a:p>
            <a:pPr lvl="1"/>
            <a:r>
              <a:rPr lang="en-US" baseline="0" dirty="0" smtClean="0"/>
              <a:t>Highlight not only bi-lateral relationships but also the importance of multi-lateral organizations as a forum to promote cooperation and common </a:t>
            </a:r>
            <a:endParaRPr lang="en-US" dirty="0"/>
          </a:p>
        </p:txBody>
      </p:sp>
      <p:sp>
        <p:nvSpPr>
          <p:cNvPr id="4" name="Slide Number Placeholder 3"/>
          <p:cNvSpPr>
            <a:spLocks noGrp="1"/>
          </p:cNvSpPr>
          <p:nvPr>
            <p:ph type="sldNum" sz="quarter" idx="10"/>
          </p:nvPr>
        </p:nvSpPr>
        <p:spPr/>
        <p:txBody>
          <a:bodyPr/>
          <a:lstStyle/>
          <a:p>
            <a:fld id="{0D624F33-020E-4850-B51E-33AEA0354921}" type="slidenum">
              <a:rPr lang="en-US" smtClean="0"/>
              <a:pPr/>
              <a:t>7</a:t>
            </a:fld>
            <a:endParaRPr lang="en-US" dirty="0"/>
          </a:p>
        </p:txBody>
      </p:sp>
    </p:spTree>
    <p:extLst>
      <p:ext uri="{BB962C8B-B14F-4D97-AF65-F5344CB8AC3E}">
        <p14:creationId xmlns:p14="http://schemas.microsoft.com/office/powerpoint/2010/main" val="2610681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greater</a:t>
            </a:r>
            <a:r>
              <a:rPr lang="en-US" baseline="0" dirty="0" smtClean="0"/>
              <a:t> volumes of data and form more sources, incl. international &amp; commercial sources, there are additional requirements leveraged on us to ensuring reliable and resilient data as the output </a:t>
            </a:r>
          </a:p>
          <a:p>
            <a:pPr lvl="1"/>
            <a:r>
              <a:rPr lang="en-US" baseline="0" dirty="0" smtClean="0"/>
              <a:t>SIGP is an example of several processes that have to occur to ensure the continuity and reliability of the;</a:t>
            </a:r>
          </a:p>
          <a:p>
            <a:pPr lvl="1"/>
            <a:r>
              <a:rPr lang="en-US" baseline="0" dirty="0" smtClean="0"/>
              <a:t>Cloud technology is another, which includes leveraging the commercial sector as well which is why establishing common IT security standards is critical to ensure as technology evolves it does so in a way for us to address security concerns. </a:t>
            </a:r>
          </a:p>
        </p:txBody>
      </p:sp>
      <p:sp>
        <p:nvSpPr>
          <p:cNvPr id="4" name="Slide Number Placeholder 3"/>
          <p:cNvSpPr>
            <a:spLocks noGrp="1"/>
          </p:cNvSpPr>
          <p:nvPr>
            <p:ph type="sldNum" sz="quarter" idx="10"/>
          </p:nvPr>
        </p:nvSpPr>
        <p:spPr/>
        <p:txBody>
          <a:bodyPr/>
          <a:lstStyle/>
          <a:p>
            <a:fld id="{0D624F33-020E-4850-B51E-33AEA0354921}" type="slidenum">
              <a:rPr lang="en-US" smtClean="0"/>
              <a:pPr/>
              <a:t>8</a:t>
            </a:fld>
            <a:endParaRPr lang="en-US" dirty="0"/>
          </a:p>
        </p:txBody>
      </p:sp>
    </p:spTree>
    <p:extLst>
      <p:ext uri="{BB962C8B-B14F-4D97-AF65-F5344CB8AC3E}">
        <p14:creationId xmlns:p14="http://schemas.microsoft.com/office/powerpoint/2010/main" val="1564274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1963" y="501650"/>
            <a:ext cx="6111875" cy="4584700"/>
          </a:xfrm>
        </p:spPr>
      </p:sp>
      <p:sp>
        <p:nvSpPr>
          <p:cNvPr id="4" name="Slide Number Placeholder 3"/>
          <p:cNvSpPr>
            <a:spLocks noGrp="1"/>
          </p:cNvSpPr>
          <p:nvPr>
            <p:ph type="sldNum" idx="10"/>
          </p:nvPr>
        </p:nvSpPr>
        <p:spPr/>
        <p:txBody>
          <a:bodyPr/>
          <a:lstStyle/>
          <a:p>
            <a:pPr algn="r">
              <a:buClr>
                <a:schemeClr val="dk1"/>
              </a:buClr>
              <a:buSzPts val="300"/>
            </a:pPr>
            <a:fld id="{00000000-1234-1234-1234-123412341234}" type="slidenum">
              <a:rPr lang="en-US">
                <a:solidFill>
                  <a:schemeClr val="dk1"/>
                </a:solidFill>
                <a:latin typeface="Calibri"/>
                <a:ea typeface="Calibri"/>
                <a:cs typeface="Calibri"/>
                <a:sym typeface="Calibri"/>
              </a:rPr>
              <a:pPr algn="r">
                <a:buClr>
                  <a:schemeClr val="dk1"/>
                </a:buClr>
                <a:buSzPts val="300"/>
              </a:pPr>
              <a:t>9</a:t>
            </a:fld>
            <a:endParaRPr lang="en-US">
              <a:solidFill>
                <a:schemeClr val="dk1"/>
              </a:solidFill>
              <a:latin typeface="Calibri"/>
              <a:ea typeface="Calibri"/>
              <a:cs typeface="Calibri"/>
              <a:sym typeface="Calibri"/>
            </a:endParaRPr>
          </a:p>
        </p:txBody>
      </p:sp>
      <p:sp>
        <p:nvSpPr>
          <p:cNvPr id="3" name="Notes Placeholder 2"/>
          <p:cNvSpPr>
            <a:spLocks noGrp="1"/>
          </p:cNvSpPr>
          <p:nvPr>
            <p:ph type="body" idx="1"/>
          </p:nvPr>
        </p:nvSpPr>
        <p:spPr/>
        <p:txBody>
          <a:bodyPr/>
          <a:lstStyle/>
          <a:p>
            <a:r>
              <a:rPr lang="en-US" baseline="0" dirty="0" smtClean="0"/>
              <a:t>As we look towards how to satisfy our observation and data requirements we are trying to look at the next generation of observation architecture, which includes interagency (DOD) and international partners. </a:t>
            </a:r>
          </a:p>
        </p:txBody>
      </p:sp>
    </p:spTree>
    <p:extLst>
      <p:ext uri="{BB962C8B-B14F-4D97-AF65-F5344CB8AC3E}">
        <p14:creationId xmlns:p14="http://schemas.microsoft.com/office/powerpoint/2010/main" val="1033588030"/>
      </p:ext>
    </p:extLst>
  </p:cSld>
  <p:clrMapOvr>
    <a:masterClrMapping/>
  </p:clrMapOvr>
</p:notes>
</file>

<file path=ppt/slideLayouts/_rels/slideLayout1.xml.rels><?xml version="1.0" encoding="UTF-8" standalone="yes"?>
<Relationships xmlns="http://schemas.openxmlformats.org/package/2006/relationships"><Relationship Id="rId11" Type="http://schemas.openxmlformats.org/officeDocument/2006/relationships/image" Target="../media/image5.png"/><Relationship Id="rId12" Type="http://schemas.openxmlformats.org/officeDocument/2006/relationships/hyperlink" Target="http://www.noaa.gov/oceans-coasts" TargetMode="External"/><Relationship Id="rId13" Type="http://schemas.openxmlformats.org/officeDocument/2006/relationships/image" Target="../media/image6.png"/><Relationship Id="rId14" Type="http://schemas.openxmlformats.org/officeDocument/2006/relationships/hyperlink" Target="http://www.noaa.gov/weather" TargetMode="External"/><Relationship Id="rId15" Type="http://schemas.openxmlformats.org/officeDocument/2006/relationships/image" Target="../media/image7.png"/><Relationship Id="rId1" Type="http://schemas.openxmlformats.org/officeDocument/2006/relationships/slideMaster" Target="../slideMasters/slideMaster1.xml"/><Relationship Id="rId2" Type="http://schemas.openxmlformats.org/officeDocument/2006/relationships/hyperlink" Target="http://www.noaa.gov/" TargetMode="External"/><Relationship Id="rId3" Type="http://schemas.openxmlformats.org/officeDocument/2006/relationships/image" Target="../media/image1.png"/><Relationship Id="rId4" Type="http://schemas.openxmlformats.org/officeDocument/2006/relationships/hyperlink" Target="http://www.noaa.gov/marine-aviation" TargetMode="External"/><Relationship Id="rId5" Type="http://schemas.openxmlformats.org/officeDocument/2006/relationships/image" Target="../media/image2.png"/><Relationship Id="rId6" Type="http://schemas.openxmlformats.org/officeDocument/2006/relationships/hyperlink" Target="http://www.noaa.gov/research" TargetMode="External"/><Relationship Id="rId7" Type="http://schemas.openxmlformats.org/officeDocument/2006/relationships/image" Target="../media/image3.png"/><Relationship Id="rId8" Type="http://schemas.openxmlformats.org/officeDocument/2006/relationships/hyperlink" Target="http://www.noaa.gov/satellites" TargetMode="External"/><Relationship Id="rId9" Type="http://schemas.openxmlformats.org/officeDocument/2006/relationships/image" Target="../media/image4.png"/><Relationship Id="rId10" Type="http://schemas.openxmlformats.org/officeDocument/2006/relationships/hyperlink" Target="http://www.noaa.gov/fisheries" TargetMode="Externa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1" Type="http://schemas.openxmlformats.org/officeDocument/2006/relationships/image" Target="../media/image5.png"/><Relationship Id="rId12" Type="http://schemas.openxmlformats.org/officeDocument/2006/relationships/hyperlink" Target="http://www.noaa.gov/oceans-coasts" TargetMode="External"/><Relationship Id="rId13" Type="http://schemas.openxmlformats.org/officeDocument/2006/relationships/image" Target="../media/image6.png"/><Relationship Id="rId14" Type="http://schemas.openxmlformats.org/officeDocument/2006/relationships/hyperlink" Target="http://www.noaa.gov/weather" TargetMode="External"/><Relationship Id="rId15" Type="http://schemas.openxmlformats.org/officeDocument/2006/relationships/image" Target="../media/image7.png"/><Relationship Id="rId1" Type="http://schemas.openxmlformats.org/officeDocument/2006/relationships/slideMaster" Target="../slideMasters/slideMaster1.xml"/><Relationship Id="rId2" Type="http://schemas.openxmlformats.org/officeDocument/2006/relationships/hyperlink" Target="http://www.noaa.gov/" TargetMode="External"/><Relationship Id="rId3" Type="http://schemas.openxmlformats.org/officeDocument/2006/relationships/image" Target="../media/image1.png"/><Relationship Id="rId4" Type="http://schemas.openxmlformats.org/officeDocument/2006/relationships/hyperlink" Target="http://www.noaa.gov/marine-aviation" TargetMode="External"/><Relationship Id="rId5" Type="http://schemas.openxmlformats.org/officeDocument/2006/relationships/image" Target="../media/image2.png"/><Relationship Id="rId6" Type="http://schemas.openxmlformats.org/officeDocument/2006/relationships/hyperlink" Target="http://www.noaa.gov/research" TargetMode="External"/><Relationship Id="rId7" Type="http://schemas.openxmlformats.org/officeDocument/2006/relationships/image" Target="../media/image3.png"/><Relationship Id="rId8" Type="http://schemas.openxmlformats.org/officeDocument/2006/relationships/hyperlink" Target="http://www.noaa.gov/satellites" TargetMode="External"/><Relationship Id="rId9" Type="http://schemas.openxmlformats.org/officeDocument/2006/relationships/image" Target="../media/image4.png"/><Relationship Id="rId10" Type="http://schemas.openxmlformats.org/officeDocument/2006/relationships/hyperlink" Target="http://www.noaa.gov/fisheries" TargetMode="Externa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1" Type="http://schemas.openxmlformats.org/officeDocument/2006/relationships/image" Target="../media/image5.png"/><Relationship Id="rId12" Type="http://schemas.openxmlformats.org/officeDocument/2006/relationships/hyperlink" Target="http://www.noaa.gov/oceans-coasts" TargetMode="External"/><Relationship Id="rId13" Type="http://schemas.openxmlformats.org/officeDocument/2006/relationships/image" Target="../media/image6.png"/><Relationship Id="rId14" Type="http://schemas.openxmlformats.org/officeDocument/2006/relationships/hyperlink" Target="http://www.noaa.gov/weather" TargetMode="External"/><Relationship Id="rId15" Type="http://schemas.openxmlformats.org/officeDocument/2006/relationships/image" Target="../media/image7.png"/><Relationship Id="rId1" Type="http://schemas.openxmlformats.org/officeDocument/2006/relationships/slideMaster" Target="../slideMasters/slideMaster1.xml"/><Relationship Id="rId2" Type="http://schemas.openxmlformats.org/officeDocument/2006/relationships/hyperlink" Target="http://www.noaa.gov/" TargetMode="External"/><Relationship Id="rId3" Type="http://schemas.openxmlformats.org/officeDocument/2006/relationships/image" Target="../media/image8.png"/><Relationship Id="rId4" Type="http://schemas.openxmlformats.org/officeDocument/2006/relationships/hyperlink" Target="http://www.noaa.gov/marine-aviation" TargetMode="External"/><Relationship Id="rId5" Type="http://schemas.openxmlformats.org/officeDocument/2006/relationships/image" Target="../media/image2.png"/><Relationship Id="rId6" Type="http://schemas.openxmlformats.org/officeDocument/2006/relationships/hyperlink" Target="http://www.noaa.gov/research" TargetMode="External"/><Relationship Id="rId7" Type="http://schemas.openxmlformats.org/officeDocument/2006/relationships/image" Target="../media/image3.png"/><Relationship Id="rId8" Type="http://schemas.openxmlformats.org/officeDocument/2006/relationships/hyperlink" Target="http://www.noaa.gov/satellites" TargetMode="External"/><Relationship Id="rId9" Type="http://schemas.openxmlformats.org/officeDocument/2006/relationships/image" Target="../media/image4.png"/><Relationship Id="rId10" Type="http://schemas.openxmlformats.org/officeDocument/2006/relationships/hyperlink" Target="http://www.noaa.gov/fisheries"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1" Type="http://schemas.openxmlformats.org/officeDocument/2006/relationships/image" Target="../media/image6.png"/><Relationship Id="rId12" Type="http://schemas.openxmlformats.org/officeDocument/2006/relationships/hyperlink" Target="http://www.noaa.gov/weather" TargetMode="External"/><Relationship Id="rId13" Type="http://schemas.openxmlformats.org/officeDocument/2006/relationships/image" Target="../media/image7.png"/><Relationship Id="rId14" Type="http://schemas.openxmlformats.org/officeDocument/2006/relationships/hyperlink" Target="https://www.commerce.gov/" TargetMode="External"/><Relationship Id="rId15" Type="http://schemas.openxmlformats.org/officeDocument/2006/relationships/image" Target="../media/image9.png"/><Relationship Id="rId16" Type="http://schemas.openxmlformats.org/officeDocument/2006/relationships/hyperlink" Target="http://www.noaa.gov/" TargetMode="External"/><Relationship Id="rId17" Type="http://schemas.openxmlformats.org/officeDocument/2006/relationships/image" Target="../media/image10.png"/><Relationship Id="rId1" Type="http://schemas.openxmlformats.org/officeDocument/2006/relationships/slideMaster" Target="../slideMasters/slideMaster2.xml"/><Relationship Id="rId2" Type="http://schemas.openxmlformats.org/officeDocument/2006/relationships/hyperlink" Target="http://www.noaa.gov/marine-aviation" TargetMode="External"/><Relationship Id="rId3" Type="http://schemas.openxmlformats.org/officeDocument/2006/relationships/image" Target="../media/image2.png"/><Relationship Id="rId4" Type="http://schemas.openxmlformats.org/officeDocument/2006/relationships/hyperlink" Target="http://www.noaa.gov/research" TargetMode="External"/><Relationship Id="rId5" Type="http://schemas.openxmlformats.org/officeDocument/2006/relationships/image" Target="../media/image3.png"/><Relationship Id="rId6" Type="http://schemas.openxmlformats.org/officeDocument/2006/relationships/hyperlink" Target="http://www.noaa.gov/satellites" TargetMode="External"/><Relationship Id="rId7" Type="http://schemas.openxmlformats.org/officeDocument/2006/relationships/image" Target="../media/image4.png"/><Relationship Id="rId8" Type="http://schemas.openxmlformats.org/officeDocument/2006/relationships/hyperlink" Target="http://www.noaa.gov/fisheries" TargetMode="External"/><Relationship Id="rId9" Type="http://schemas.openxmlformats.org/officeDocument/2006/relationships/image" Target="../media/image5.png"/><Relationship Id="rId10" Type="http://schemas.openxmlformats.org/officeDocument/2006/relationships/hyperlink" Target="http://www.noaa.gov/oceans-coasts" TargetMode="External"/></Relationships>
</file>

<file path=ppt/slideLayouts/_rels/slideLayout7.xml.rels><?xml version="1.0" encoding="UTF-8" standalone="yes"?>
<Relationships xmlns="http://schemas.openxmlformats.org/package/2006/relationships"><Relationship Id="rId11" Type="http://schemas.openxmlformats.org/officeDocument/2006/relationships/image" Target="../media/image6.png"/><Relationship Id="rId12" Type="http://schemas.openxmlformats.org/officeDocument/2006/relationships/hyperlink" Target="http://www.noaa.gov/weather" TargetMode="External"/><Relationship Id="rId13" Type="http://schemas.openxmlformats.org/officeDocument/2006/relationships/image" Target="../media/image7.png"/><Relationship Id="rId14" Type="http://schemas.openxmlformats.org/officeDocument/2006/relationships/hyperlink" Target="https://www.commerce.gov/" TargetMode="External"/><Relationship Id="rId15" Type="http://schemas.openxmlformats.org/officeDocument/2006/relationships/image" Target="../media/image9.png"/><Relationship Id="rId16" Type="http://schemas.openxmlformats.org/officeDocument/2006/relationships/hyperlink" Target="http://www.noaa.gov/" TargetMode="External"/><Relationship Id="rId17" Type="http://schemas.openxmlformats.org/officeDocument/2006/relationships/image" Target="../media/image10.png"/><Relationship Id="rId1" Type="http://schemas.openxmlformats.org/officeDocument/2006/relationships/slideMaster" Target="../slideMasters/slideMaster2.xml"/><Relationship Id="rId2" Type="http://schemas.openxmlformats.org/officeDocument/2006/relationships/hyperlink" Target="http://www.noaa.gov/marine-aviation" TargetMode="External"/><Relationship Id="rId3" Type="http://schemas.openxmlformats.org/officeDocument/2006/relationships/image" Target="../media/image2.png"/><Relationship Id="rId4" Type="http://schemas.openxmlformats.org/officeDocument/2006/relationships/hyperlink" Target="http://www.noaa.gov/research" TargetMode="External"/><Relationship Id="rId5" Type="http://schemas.openxmlformats.org/officeDocument/2006/relationships/image" Target="../media/image3.png"/><Relationship Id="rId6" Type="http://schemas.openxmlformats.org/officeDocument/2006/relationships/hyperlink" Target="http://www.noaa.gov/satellites" TargetMode="External"/><Relationship Id="rId7" Type="http://schemas.openxmlformats.org/officeDocument/2006/relationships/image" Target="../media/image4.png"/><Relationship Id="rId8" Type="http://schemas.openxmlformats.org/officeDocument/2006/relationships/hyperlink" Target="http://www.noaa.gov/fisheries" TargetMode="External"/><Relationship Id="rId9" Type="http://schemas.openxmlformats.org/officeDocument/2006/relationships/image" Target="../media/image5.png"/><Relationship Id="rId10" Type="http://schemas.openxmlformats.org/officeDocument/2006/relationships/hyperlink" Target="http://www.noaa.gov/oceans-coasts" TargetMode="Externa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t Blue">
    <p:spTree>
      <p:nvGrpSpPr>
        <p:cNvPr id="1" name=""/>
        <p:cNvGrpSpPr/>
        <p:nvPr/>
      </p:nvGrpSpPr>
      <p:grpSpPr>
        <a:xfrm>
          <a:off x="0" y="0"/>
          <a:ext cx="0" cy="0"/>
          <a:chOff x="0" y="0"/>
          <a:chExt cx="0" cy="0"/>
        </a:xfrm>
      </p:grpSpPr>
      <p:sp>
        <p:nvSpPr>
          <p:cNvPr id="20" name="Rectangle 19"/>
          <p:cNvSpPr/>
          <p:nvPr userDrawn="1"/>
        </p:nvSpPr>
        <p:spPr>
          <a:xfrm>
            <a:off x="410810" y="0"/>
            <a:ext cx="8733190" cy="4267199"/>
          </a:xfrm>
          <a:prstGeom prst="rect">
            <a:avLst/>
          </a:prstGeom>
          <a:solidFill>
            <a:srgbClr val="D6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Picture Placeholder 3"/>
          <p:cNvSpPr>
            <a:spLocks noGrp="1"/>
          </p:cNvSpPr>
          <p:nvPr>
            <p:ph type="pic" sz="quarter" idx="15"/>
          </p:nvPr>
        </p:nvSpPr>
        <p:spPr>
          <a:xfrm>
            <a:off x="410810" y="4267200"/>
            <a:ext cx="8730845" cy="2590800"/>
          </a:xfrm>
          <a:prstGeom prst="rect">
            <a:avLst/>
          </a:prstGeom>
          <a:solidFill>
            <a:schemeClr val="bg1">
              <a:lumMod val="95000"/>
            </a:schemeClr>
          </a:solidFill>
        </p:spPr>
        <p:txBody>
          <a:bodyPr anchor="ctr" anchorCtr="0">
            <a:normAutofit/>
          </a:bodyPr>
          <a:lstStyle>
            <a:lvl1pPr marL="0" indent="0" algn="ctr">
              <a:buNone/>
              <a:defRPr sz="2000">
                <a:solidFill>
                  <a:schemeClr val="bg1">
                    <a:lumMod val="50000"/>
                  </a:schemeClr>
                </a:solidFill>
              </a:defRPr>
            </a:lvl1pPr>
          </a:lstStyle>
          <a:p>
            <a:endParaRPr lang="en-US" dirty="0"/>
          </a:p>
        </p:txBody>
      </p:sp>
      <p:sp>
        <p:nvSpPr>
          <p:cNvPr id="9" name="Text Placeholder 8"/>
          <p:cNvSpPr>
            <a:spLocks noGrp="1"/>
          </p:cNvSpPr>
          <p:nvPr>
            <p:ph type="body" sz="quarter" idx="16" hasCustomPrompt="1"/>
          </p:nvPr>
        </p:nvSpPr>
        <p:spPr>
          <a:xfrm>
            <a:off x="2514600" y="762313"/>
            <a:ext cx="6096000" cy="1371287"/>
          </a:xfrm>
          <a:prstGeom prst="rect">
            <a:avLst/>
          </a:prstGeom>
        </p:spPr>
        <p:txBody>
          <a:bodyPr lIns="0" tIns="0" rIns="0" bIns="0"/>
          <a:lstStyle>
            <a:lvl1pPr marL="0" indent="0">
              <a:buNone/>
              <a:defRPr lang="en-US" sz="4400" b="1" dirty="0">
                <a:solidFill>
                  <a:srgbClr val="0B4596"/>
                </a:solidFill>
                <a:ea typeface="+mj-ea"/>
              </a:defRPr>
            </a:lvl1pPr>
          </a:lstStyle>
          <a:p>
            <a:pPr marL="0" lvl="0">
              <a:spcBef>
                <a:spcPct val="0"/>
              </a:spcBef>
            </a:pPr>
            <a:r>
              <a:rPr lang="en-US" dirty="0">
                <a:solidFill>
                  <a:srgbClr val="0B4596"/>
                </a:solidFill>
              </a:rPr>
              <a:t>PPT Title</a:t>
            </a:r>
            <a:endParaRPr lang="en-US" dirty="0"/>
          </a:p>
        </p:txBody>
      </p:sp>
      <p:sp>
        <p:nvSpPr>
          <p:cNvPr id="22" name="Text Placeholder 8"/>
          <p:cNvSpPr>
            <a:spLocks noGrp="1"/>
          </p:cNvSpPr>
          <p:nvPr>
            <p:ph type="body" sz="quarter" idx="18" hasCustomPrompt="1"/>
          </p:nvPr>
        </p:nvSpPr>
        <p:spPr>
          <a:xfrm>
            <a:off x="761999" y="2602687"/>
            <a:ext cx="1371600" cy="956891"/>
          </a:xfrm>
          <a:prstGeom prst="rect">
            <a:avLst/>
          </a:prstGeom>
        </p:spPr>
        <p:txBody>
          <a:bodyPr lIns="0" tIns="0" rIns="0" bIns="0"/>
          <a:lstStyle>
            <a:lvl1pPr marL="0" indent="0">
              <a:buFont typeface="Arial" panose="020B0604020202020204" pitchFamily="34" charset="0"/>
              <a:buNone/>
              <a:defRPr lang="en-US" sz="1800" b="1" baseline="0" dirty="0">
                <a:solidFill>
                  <a:srgbClr val="0B4596"/>
                </a:solidFill>
                <a:latin typeface="Arial Narrow" panose="020B0606020202030204" pitchFamily="34" charset="0"/>
                <a:cs typeface="+mn-cs"/>
              </a:defRPr>
            </a:lvl1pPr>
          </a:lstStyle>
          <a:p>
            <a:r>
              <a:rPr lang="en-US" sz="1800" b="1" dirty="0">
                <a:solidFill>
                  <a:srgbClr val="0B4596"/>
                </a:solidFill>
                <a:latin typeface="Arial Narrow" panose="020B0606020202030204" pitchFamily="34" charset="0"/>
              </a:rPr>
              <a:t>Office</a:t>
            </a:r>
            <a:r>
              <a:rPr lang="en-US" sz="1800" b="1" baseline="0" dirty="0">
                <a:solidFill>
                  <a:srgbClr val="0B4596"/>
                </a:solidFill>
                <a:latin typeface="Arial Narrow" panose="020B0606020202030204" pitchFamily="34" charset="0"/>
              </a:rPr>
              <a:t> Information</a:t>
            </a:r>
            <a:endParaRPr lang="en-US" baseline="0" dirty="0">
              <a:solidFill>
                <a:srgbClr val="0099D8"/>
              </a:solidFill>
            </a:endParaRPr>
          </a:p>
          <a:p>
            <a:pPr marL="0" lvl="0"/>
            <a:endParaRPr lang="en-US" dirty="0">
              <a:solidFill>
                <a:schemeClr val="accent1">
                  <a:lumMod val="50000"/>
                </a:schemeClr>
              </a:solidFill>
            </a:endParaRPr>
          </a:p>
          <a:p>
            <a:pPr marL="0" lvl="0"/>
            <a:endParaRPr lang="en-US" dirty="0"/>
          </a:p>
        </p:txBody>
      </p:sp>
      <p:sp>
        <p:nvSpPr>
          <p:cNvPr id="31" name="Text Placeholder 8"/>
          <p:cNvSpPr>
            <a:spLocks noGrp="1"/>
          </p:cNvSpPr>
          <p:nvPr>
            <p:ph type="body" sz="quarter" idx="20" hasCustomPrompt="1"/>
          </p:nvPr>
        </p:nvSpPr>
        <p:spPr>
          <a:xfrm>
            <a:off x="775274" y="3734113"/>
            <a:ext cx="1295399" cy="196850"/>
          </a:xfrm>
          <a:prstGeom prst="rect">
            <a:avLst/>
          </a:prstGeom>
        </p:spPr>
        <p:txBody>
          <a:bodyPr lIns="0" tIns="0" rIns="0" bIns="0"/>
          <a:lstStyle>
            <a:lvl1pPr marL="0" indent="0">
              <a:buFont typeface="Arial" panose="020B0604020202020204" pitchFamily="34" charset="0"/>
              <a:buNone/>
              <a:defRPr lang="en-US" sz="1600" b="0" dirty="0">
                <a:solidFill>
                  <a:srgbClr val="0099D8"/>
                </a:solidFill>
              </a:defRPr>
            </a:lvl1pPr>
          </a:lstStyle>
          <a:p>
            <a:r>
              <a:rPr lang="en-US" sz="1600" dirty="0">
                <a:solidFill>
                  <a:srgbClr val="0099D8"/>
                </a:solidFill>
                <a:latin typeface="Arial Narrow" panose="020B0606020202030204" pitchFamily="34" charset="0"/>
                <a:cs typeface="Arial" panose="020B0604020202020204" pitchFamily="34" charset="0"/>
              </a:rPr>
              <a:t>MM/DD/YYYY</a:t>
            </a:r>
          </a:p>
        </p:txBody>
      </p:sp>
      <p:pic>
        <p:nvPicPr>
          <p:cNvPr id="26" name="Picture 4">
            <a:hlinkClick r:id="rId2"/>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533400" y="533400"/>
            <a:ext cx="1762136" cy="2133913"/>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7"/>
          <p:cNvSpPr>
            <a:spLocks noGrp="1"/>
          </p:cNvSpPr>
          <p:nvPr>
            <p:ph sz="quarter" idx="21" hasCustomPrompt="1"/>
          </p:nvPr>
        </p:nvSpPr>
        <p:spPr>
          <a:xfrm>
            <a:off x="2515037" y="3316288"/>
            <a:ext cx="6092516" cy="798512"/>
          </a:xfrm>
          <a:prstGeom prst="rect">
            <a:avLst/>
          </a:prstGeom>
        </p:spPr>
        <p:txBody>
          <a:bodyPr lIns="0" tIns="0" rIns="0" bIns="0"/>
          <a:lstStyle>
            <a:lvl1pPr marL="0" indent="0">
              <a:buNone/>
              <a:defRPr sz="1800" baseline="0">
                <a:latin typeface="Arial Narrow" panose="020B0606020202030204" pitchFamily="34" charset="0"/>
              </a:defRPr>
            </a:lvl1pPr>
          </a:lstStyle>
          <a:p>
            <a:pPr lvl="0"/>
            <a:r>
              <a:rPr lang="en-US" dirty="0"/>
              <a:t>Author, Title, Affiliation  (optional)</a:t>
            </a:r>
          </a:p>
        </p:txBody>
      </p:sp>
      <p:cxnSp>
        <p:nvCxnSpPr>
          <p:cNvPr id="37" name="Straight Connector 36"/>
          <p:cNvCxnSpPr/>
          <p:nvPr userDrawn="1"/>
        </p:nvCxnSpPr>
        <p:spPr>
          <a:xfrm>
            <a:off x="2285999" y="609913"/>
            <a:ext cx="0" cy="3473450"/>
          </a:xfrm>
          <a:prstGeom prst="line">
            <a:avLst/>
          </a:prstGeom>
          <a:ln w="127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93" name="Group 92"/>
          <p:cNvGrpSpPr/>
          <p:nvPr userDrawn="1"/>
        </p:nvGrpSpPr>
        <p:grpSpPr>
          <a:xfrm>
            <a:off x="-30388" y="0"/>
            <a:ext cx="472440" cy="6858000"/>
            <a:chOff x="-15240" y="0"/>
            <a:chExt cx="472440" cy="6858000"/>
          </a:xfrm>
        </p:grpSpPr>
        <p:sp>
          <p:nvSpPr>
            <p:cNvPr id="94" name="Rectangle 93"/>
            <p:cNvSpPr/>
            <p:nvPr userDrawn="1"/>
          </p:nvSpPr>
          <p:spPr>
            <a:xfrm>
              <a:off x="10668" y="0"/>
              <a:ext cx="420624" cy="6858000"/>
            </a:xfrm>
            <a:prstGeom prst="rect">
              <a:avLst/>
            </a:prstGeom>
            <a:solidFill>
              <a:srgbClr val="009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Rectangle 94"/>
            <p:cNvSpPr/>
            <p:nvPr userDrawn="1"/>
          </p:nvSpPr>
          <p:spPr>
            <a:xfrm>
              <a:off x="16002" y="3197352"/>
              <a:ext cx="409956" cy="1069848"/>
            </a:xfrm>
            <a:prstGeom prst="rect">
              <a:avLst/>
            </a:prstGeom>
            <a:solidFill>
              <a:srgbClr val="0B4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6" name="Picture 13" descr="C:\Users\jacqui.fenner\Desktop\PTT templates\images\noaa icons\noaa_icons-04.png">
              <a:hlinkClick r:id="rId4"/>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5240" y="5714999"/>
              <a:ext cx="472440" cy="324009"/>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14" descr="C:\Users\jacqui.fenner\Desktop\PTT templates\images\noaa icons\noaa_icons-05.png">
              <a:hlinkClick r:id="rId6"/>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5240" y="4648200"/>
              <a:ext cx="472440" cy="324009"/>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15" descr="C:\Users\jacqui.fenner\Desktop\PTT templates\images\noaa icons\noaa_icons-06.png">
              <a:hlinkClick r:id="rId8"/>
            </p:cNvPr>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15240" y="3581400"/>
              <a:ext cx="472440" cy="324009"/>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16" descr="C:\Users\jacqui.fenner\Desktop\PTT templates\images\noaa icons\noaa_icons-07.png">
              <a:hlinkClick r:id="rId10"/>
            </p:cNvPr>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5240" y="2514600"/>
              <a:ext cx="472440" cy="324009"/>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17" descr="C:\Users\jacqui.fenner\Desktop\PTT templates\images\noaa icons\noaa_icons-08.png">
              <a:hlinkClick r:id="rId12"/>
            </p:cNvPr>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5240" y="1447800"/>
              <a:ext cx="472440" cy="324009"/>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19" descr="C:\Users\jacqui.fenner\Desktop\PTT templates\images\noaa icons\noaa_icons-10.png">
              <a:hlinkClick r:id="rId14"/>
            </p:cNvPr>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5240" y="381000"/>
              <a:ext cx="472440" cy="324009"/>
            </a:xfrm>
            <a:prstGeom prst="rect">
              <a:avLst/>
            </a:prstGeom>
            <a:noFill/>
            <a:extLst>
              <a:ext uri="{909E8E84-426E-40DD-AFC4-6F175D3DCCD1}">
                <a14:hiddenFill xmlns:a14="http://schemas.microsoft.com/office/drawing/2010/main">
                  <a:solidFill>
                    <a:srgbClr val="FFFFFF"/>
                  </a:solidFill>
                </a14:hiddenFill>
              </a:ext>
            </a:extLst>
          </p:spPr>
        </p:pic>
        <p:grpSp>
          <p:nvGrpSpPr>
            <p:cNvPr id="102" name="Group 101"/>
            <p:cNvGrpSpPr/>
            <p:nvPr userDrawn="1"/>
          </p:nvGrpSpPr>
          <p:grpSpPr>
            <a:xfrm>
              <a:off x="15148" y="0"/>
              <a:ext cx="420624" cy="6858000"/>
              <a:chOff x="15148" y="0"/>
              <a:chExt cx="420624" cy="6858000"/>
            </a:xfrm>
          </p:grpSpPr>
          <p:grpSp>
            <p:nvGrpSpPr>
              <p:cNvPr id="103" name="Group 102"/>
              <p:cNvGrpSpPr/>
              <p:nvPr userDrawn="1"/>
            </p:nvGrpSpPr>
            <p:grpSpPr>
              <a:xfrm>
                <a:off x="15148" y="1066800"/>
                <a:ext cx="420624" cy="5334000"/>
                <a:chOff x="15148" y="1066800"/>
                <a:chExt cx="420624" cy="5334000"/>
              </a:xfrm>
            </p:grpSpPr>
            <p:cxnSp>
              <p:nvCxnSpPr>
                <p:cNvPr id="105" name="Straight Connector 104"/>
                <p:cNvCxnSpPr/>
                <p:nvPr userDrawn="1"/>
              </p:nvCxnSpPr>
              <p:spPr>
                <a:xfrm>
                  <a:off x="15148" y="42672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userDrawn="1"/>
              </p:nvCxnSpPr>
              <p:spPr>
                <a:xfrm>
                  <a:off x="15148" y="32004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userDrawn="1"/>
              </p:nvCxnSpPr>
              <p:spPr>
                <a:xfrm>
                  <a:off x="15148" y="21336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userDrawn="1"/>
              </p:nvCxnSpPr>
              <p:spPr>
                <a:xfrm>
                  <a:off x="15148" y="53340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userDrawn="1"/>
              </p:nvCxnSpPr>
              <p:spPr>
                <a:xfrm>
                  <a:off x="15148" y="10668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userDrawn="1"/>
              </p:nvCxnSpPr>
              <p:spPr>
                <a:xfrm>
                  <a:off x="15148" y="64008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grpSp>
          <p:cxnSp>
            <p:nvCxnSpPr>
              <p:cNvPr id="104" name="Straight Connector 103"/>
              <p:cNvCxnSpPr/>
              <p:nvPr userDrawn="1"/>
            </p:nvCxnSpPr>
            <p:spPr>
              <a:xfrm>
                <a:off x="431292" y="0"/>
                <a:ext cx="0" cy="685800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grpSp>
      </p:grpSp>
      <p:sp>
        <p:nvSpPr>
          <p:cNvPr id="29" name="Text Placeholder 13"/>
          <p:cNvSpPr>
            <a:spLocks noGrp="1"/>
          </p:cNvSpPr>
          <p:nvPr>
            <p:ph type="body" sz="quarter" idx="23" hasCustomPrompt="1"/>
          </p:nvPr>
        </p:nvSpPr>
        <p:spPr>
          <a:xfrm>
            <a:off x="2515037" y="2262187"/>
            <a:ext cx="6092516" cy="938213"/>
          </a:xfrm>
          <a:prstGeom prst="rect">
            <a:avLst/>
          </a:prstGeom>
        </p:spPr>
        <p:txBody>
          <a:bodyPr lIns="0" tIns="0" rIns="0" bIns="0"/>
          <a:lstStyle>
            <a:lvl1pPr marL="0" indent="0">
              <a:buNone/>
              <a:defRPr sz="2800" b="0">
                <a:solidFill>
                  <a:srgbClr val="00B0F0"/>
                </a:solidFill>
                <a:latin typeface="Arial Narrow" panose="020B0606020202030204" pitchFamily="34" charset="0"/>
              </a:defRPr>
            </a:lvl1pPr>
          </a:lstStyle>
          <a:p>
            <a:pPr lvl="0"/>
            <a:r>
              <a:rPr lang="en-US" dirty="0"/>
              <a:t>PPT Subtitle</a:t>
            </a:r>
          </a:p>
        </p:txBody>
      </p:sp>
    </p:spTree>
    <p:extLst>
      <p:ext uri="{BB962C8B-B14F-4D97-AF65-F5344CB8AC3E}">
        <p14:creationId xmlns:p14="http://schemas.microsoft.com/office/powerpoint/2010/main" val="1038745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 Column, Tall Pic Righ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p>
        </p:txBody>
      </p:sp>
      <p:sp>
        <p:nvSpPr>
          <p:cNvPr id="5" name="Picture Placeholder 3"/>
          <p:cNvSpPr>
            <a:spLocks noGrp="1"/>
          </p:cNvSpPr>
          <p:nvPr>
            <p:ph type="pic" sz="quarter" idx="15"/>
          </p:nvPr>
        </p:nvSpPr>
        <p:spPr>
          <a:xfrm>
            <a:off x="6096000" y="1219200"/>
            <a:ext cx="2590800" cy="4953000"/>
          </a:xfrm>
          <a:solidFill>
            <a:schemeClr val="bg1">
              <a:lumMod val="95000"/>
            </a:schemeClr>
          </a:solidFill>
        </p:spPr>
        <p:txBody>
          <a:bodyPr anchor="ctr" anchorCtr="0">
            <a:normAutofit/>
          </a:bodyPr>
          <a:lstStyle>
            <a:lvl1pPr marL="0" indent="0" algn="ctr">
              <a:buNone/>
              <a:defRPr sz="2000">
                <a:solidFill>
                  <a:schemeClr val="bg1">
                    <a:lumMod val="50000"/>
                  </a:schemeClr>
                </a:solidFill>
              </a:defRPr>
            </a:lvl1pPr>
          </a:lstStyle>
          <a:p>
            <a:endParaRPr lang="en-US" dirty="0"/>
          </a:p>
        </p:txBody>
      </p:sp>
      <p:sp>
        <p:nvSpPr>
          <p:cNvPr id="7" name="Content Placeholder 2"/>
          <p:cNvSpPr>
            <a:spLocks noGrp="1"/>
          </p:cNvSpPr>
          <p:nvPr>
            <p:ph idx="1" hasCustomPrompt="1"/>
          </p:nvPr>
        </p:nvSpPr>
        <p:spPr>
          <a:xfrm>
            <a:off x="752888" y="1219200"/>
            <a:ext cx="5190712" cy="49530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55609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 Column, Tall Pic Lef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p>
        </p:txBody>
      </p:sp>
      <p:sp>
        <p:nvSpPr>
          <p:cNvPr id="6" name="Picture Placeholder 3"/>
          <p:cNvSpPr>
            <a:spLocks noGrp="1"/>
          </p:cNvSpPr>
          <p:nvPr>
            <p:ph type="pic" sz="quarter" idx="15"/>
          </p:nvPr>
        </p:nvSpPr>
        <p:spPr>
          <a:xfrm>
            <a:off x="762000" y="1219200"/>
            <a:ext cx="2590800" cy="4953000"/>
          </a:xfrm>
          <a:solidFill>
            <a:schemeClr val="bg1">
              <a:lumMod val="95000"/>
            </a:schemeClr>
          </a:solidFill>
        </p:spPr>
        <p:txBody>
          <a:bodyPr anchor="ctr" anchorCtr="0">
            <a:normAutofit/>
          </a:bodyPr>
          <a:lstStyle>
            <a:lvl1pPr marL="0" indent="0" algn="ctr">
              <a:buNone/>
              <a:defRPr sz="2000">
                <a:solidFill>
                  <a:schemeClr val="bg1">
                    <a:lumMod val="50000"/>
                  </a:schemeClr>
                </a:solidFill>
              </a:defRPr>
            </a:lvl1pPr>
          </a:lstStyle>
          <a:p>
            <a:endParaRPr lang="en-US" dirty="0"/>
          </a:p>
        </p:txBody>
      </p:sp>
      <p:sp>
        <p:nvSpPr>
          <p:cNvPr id="7" name="Content Placeholder 2"/>
          <p:cNvSpPr>
            <a:spLocks noGrp="1"/>
          </p:cNvSpPr>
          <p:nvPr>
            <p:ph idx="1" hasCustomPrompt="1"/>
          </p:nvPr>
        </p:nvSpPr>
        <p:spPr>
          <a:xfrm>
            <a:off x="3505200" y="1219200"/>
            <a:ext cx="5190712" cy="49530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4833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 Column, Wide Pic Top">
    <p:spTree>
      <p:nvGrpSpPr>
        <p:cNvPr id="1" name=""/>
        <p:cNvGrpSpPr/>
        <p:nvPr/>
      </p:nvGrpSpPr>
      <p:grpSpPr>
        <a:xfrm>
          <a:off x="0" y="0"/>
          <a:ext cx="0" cy="0"/>
          <a:chOff x="0" y="0"/>
          <a:chExt cx="0" cy="0"/>
        </a:xfrm>
      </p:grpSpPr>
      <p:sp>
        <p:nvSpPr>
          <p:cNvPr id="5" name="Picture Placeholder 3"/>
          <p:cNvSpPr>
            <a:spLocks noGrp="1"/>
          </p:cNvSpPr>
          <p:nvPr>
            <p:ph type="pic" sz="quarter" idx="15"/>
          </p:nvPr>
        </p:nvSpPr>
        <p:spPr>
          <a:xfrm>
            <a:off x="762000" y="1219200"/>
            <a:ext cx="7921784" cy="1752600"/>
          </a:xfrm>
          <a:solidFill>
            <a:schemeClr val="bg1">
              <a:lumMod val="95000"/>
            </a:schemeClr>
          </a:solidFill>
        </p:spPr>
        <p:txBody>
          <a:bodyPr anchor="ctr" anchorCtr="0">
            <a:normAutofit/>
          </a:bodyPr>
          <a:lstStyle>
            <a:lvl1pPr marL="0" indent="0" algn="ctr">
              <a:buNone/>
              <a:defRPr sz="2000">
                <a:solidFill>
                  <a:schemeClr val="bg1">
                    <a:lumMod val="50000"/>
                  </a:schemeClr>
                </a:solidFill>
              </a:defRPr>
            </a:lvl1pPr>
          </a:lstStyle>
          <a:p>
            <a:endParaRPr lang="en-US" dirty="0"/>
          </a:p>
        </p:txBody>
      </p:sp>
      <p:sp>
        <p:nvSpPr>
          <p:cNvPr id="6" name="Content Placeholder 2"/>
          <p:cNvSpPr>
            <a:spLocks noGrp="1"/>
          </p:cNvSpPr>
          <p:nvPr>
            <p:ph idx="16" hasCustomPrompt="1"/>
          </p:nvPr>
        </p:nvSpPr>
        <p:spPr>
          <a:xfrm>
            <a:off x="752888" y="3124200"/>
            <a:ext cx="7933912" cy="30480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p:cNvSpPr>
            <a:spLocks noGrp="1"/>
          </p:cNvSpPr>
          <p:nvPr>
            <p:ph type="title"/>
          </p:nvPr>
        </p:nvSpPr>
        <p:spPr>
          <a:xfrm>
            <a:off x="752888" y="274638"/>
            <a:ext cx="7933912" cy="792162"/>
          </a:xfrm>
          <a:prstGeom prst="rect">
            <a:avLst/>
          </a:prstGeom>
        </p:spPr>
        <p:txBody>
          <a:bodyPr vert="horz" lIns="0" tIns="0" rIns="0" bIns="0" rtlCol="0" anchor="ctr">
            <a:noAutofit/>
          </a:bodyPr>
          <a:lstStyle/>
          <a:p>
            <a:r>
              <a:rPr lang="en-US" dirty="0"/>
              <a:t>Slide Title</a:t>
            </a:r>
          </a:p>
        </p:txBody>
      </p:sp>
    </p:spTree>
    <p:extLst>
      <p:ext uri="{BB962C8B-B14F-4D97-AF65-F5344CB8AC3E}">
        <p14:creationId xmlns:p14="http://schemas.microsoft.com/office/powerpoint/2010/main" val="42059570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 Column, Wide Pic Bottom">
    <p:spTree>
      <p:nvGrpSpPr>
        <p:cNvPr id="1" name=""/>
        <p:cNvGrpSpPr/>
        <p:nvPr/>
      </p:nvGrpSpPr>
      <p:grpSpPr>
        <a:xfrm>
          <a:off x="0" y="0"/>
          <a:ext cx="0" cy="0"/>
          <a:chOff x="0" y="0"/>
          <a:chExt cx="0" cy="0"/>
        </a:xfrm>
      </p:grpSpPr>
      <p:sp>
        <p:nvSpPr>
          <p:cNvPr id="5" name="Picture Placeholder 3"/>
          <p:cNvSpPr>
            <a:spLocks noGrp="1"/>
          </p:cNvSpPr>
          <p:nvPr>
            <p:ph type="pic" sz="quarter" idx="15"/>
          </p:nvPr>
        </p:nvSpPr>
        <p:spPr>
          <a:xfrm>
            <a:off x="762000" y="4419600"/>
            <a:ext cx="7921784" cy="1752600"/>
          </a:xfrm>
          <a:solidFill>
            <a:schemeClr val="bg1">
              <a:lumMod val="95000"/>
            </a:schemeClr>
          </a:solidFill>
        </p:spPr>
        <p:txBody>
          <a:bodyPr anchor="ctr" anchorCtr="0">
            <a:normAutofit/>
          </a:bodyPr>
          <a:lstStyle>
            <a:lvl1pPr marL="0" indent="0" algn="ctr">
              <a:buNone/>
              <a:defRPr sz="2000">
                <a:solidFill>
                  <a:schemeClr val="bg1">
                    <a:lumMod val="50000"/>
                  </a:schemeClr>
                </a:solidFill>
              </a:defRPr>
            </a:lvl1pPr>
          </a:lstStyle>
          <a:p>
            <a:endParaRPr lang="en-US" dirty="0"/>
          </a:p>
        </p:txBody>
      </p:sp>
      <p:sp>
        <p:nvSpPr>
          <p:cNvPr id="6" name="Content Placeholder 2"/>
          <p:cNvSpPr>
            <a:spLocks noGrp="1"/>
          </p:cNvSpPr>
          <p:nvPr>
            <p:ph idx="16" hasCustomPrompt="1"/>
          </p:nvPr>
        </p:nvSpPr>
        <p:spPr>
          <a:xfrm>
            <a:off x="752888" y="1219200"/>
            <a:ext cx="7933912" cy="30480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p:cNvSpPr>
            <a:spLocks noGrp="1"/>
          </p:cNvSpPr>
          <p:nvPr>
            <p:ph type="title"/>
          </p:nvPr>
        </p:nvSpPr>
        <p:spPr>
          <a:xfrm>
            <a:off x="752888" y="274638"/>
            <a:ext cx="7933912" cy="792162"/>
          </a:xfrm>
          <a:prstGeom prst="rect">
            <a:avLst/>
          </a:prstGeom>
        </p:spPr>
        <p:txBody>
          <a:bodyPr vert="horz" lIns="0" tIns="0" rIns="0" bIns="0" rtlCol="0" anchor="ctr">
            <a:noAutofit/>
          </a:bodyPr>
          <a:lstStyle/>
          <a:p>
            <a:r>
              <a:rPr lang="en-US" dirty="0"/>
              <a:t>Slide Title</a:t>
            </a:r>
          </a:p>
        </p:txBody>
      </p:sp>
    </p:spTree>
    <p:extLst>
      <p:ext uri="{BB962C8B-B14F-4D97-AF65-F5344CB8AC3E}">
        <p14:creationId xmlns:p14="http://schemas.microsoft.com/office/powerpoint/2010/main" val="20151066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p>
        </p:txBody>
      </p:sp>
      <p:sp>
        <p:nvSpPr>
          <p:cNvPr id="10" name="Content Placeholder 2"/>
          <p:cNvSpPr>
            <a:spLocks noGrp="1"/>
          </p:cNvSpPr>
          <p:nvPr>
            <p:ph idx="1" hasCustomPrompt="1"/>
          </p:nvPr>
        </p:nvSpPr>
        <p:spPr>
          <a:xfrm>
            <a:off x="762000" y="1219200"/>
            <a:ext cx="3742912" cy="49530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idx="10" hasCustomPrompt="1"/>
          </p:nvPr>
        </p:nvSpPr>
        <p:spPr>
          <a:xfrm>
            <a:off x="4953000" y="1219200"/>
            <a:ext cx="3742912" cy="49530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307484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Column, 2 Pic">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p>
        </p:txBody>
      </p:sp>
      <p:sp>
        <p:nvSpPr>
          <p:cNvPr id="4" name="Picture Placeholder 3"/>
          <p:cNvSpPr>
            <a:spLocks noGrp="1"/>
          </p:cNvSpPr>
          <p:nvPr>
            <p:ph type="pic" sz="quarter" idx="14"/>
          </p:nvPr>
        </p:nvSpPr>
        <p:spPr>
          <a:xfrm>
            <a:off x="762001" y="1219200"/>
            <a:ext cx="3733800" cy="1600200"/>
          </a:xfrm>
          <a:solidFill>
            <a:schemeClr val="bg1">
              <a:lumMod val="95000"/>
            </a:schemeClr>
          </a:solidFill>
        </p:spPr>
        <p:txBody>
          <a:bodyPr anchor="ctr" anchorCtr="0">
            <a:normAutofit/>
          </a:bodyPr>
          <a:lstStyle>
            <a:lvl1pPr marL="0" indent="0" algn="ctr">
              <a:buNone/>
              <a:defRPr sz="2000">
                <a:solidFill>
                  <a:schemeClr val="bg1">
                    <a:lumMod val="50000"/>
                  </a:schemeClr>
                </a:solidFill>
              </a:defRPr>
            </a:lvl1pPr>
          </a:lstStyle>
          <a:p>
            <a:endParaRPr lang="en-US" dirty="0"/>
          </a:p>
        </p:txBody>
      </p:sp>
      <p:sp>
        <p:nvSpPr>
          <p:cNvPr id="15" name="Picture Placeholder 3"/>
          <p:cNvSpPr>
            <a:spLocks noGrp="1"/>
          </p:cNvSpPr>
          <p:nvPr>
            <p:ph type="pic" sz="quarter" idx="16"/>
          </p:nvPr>
        </p:nvSpPr>
        <p:spPr>
          <a:xfrm>
            <a:off x="4953000" y="1219200"/>
            <a:ext cx="3733800" cy="1600200"/>
          </a:xfrm>
          <a:solidFill>
            <a:schemeClr val="bg1">
              <a:lumMod val="95000"/>
            </a:schemeClr>
          </a:solidFill>
        </p:spPr>
        <p:txBody>
          <a:bodyPr anchor="ctr" anchorCtr="0">
            <a:normAutofit/>
          </a:bodyPr>
          <a:lstStyle>
            <a:lvl1pPr marL="0" indent="0" algn="ctr">
              <a:buNone/>
              <a:defRPr sz="2000">
                <a:solidFill>
                  <a:schemeClr val="bg1">
                    <a:lumMod val="50000"/>
                  </a:schemeClr>
                </a:solidFill>
              </a:defRPr>
            </a:lvl1pPr>
          </a:lstStyle>
          <a:p>
            <a:endParaRPr lang="en-US" dirty="0"/>
          </a:p>
        </p:txBody>
      </p:sp>
      <p:sp>
        <p:nvSpPr>
          <p:cNvPr id="11" name="Content Placeholder 2"/>
          <p:cNvSpPr>
            <a:spLocks noGrp="1"/>
          </p:cNvSpPr>
          <p:nvPr>
            <p:ph idx="1" hasCustomPrompt="1"/>
          </p:nvPr>
        </p:nvSpPr>
        <p:spPr>
          <a:xfrm>
            <a:off x="752888" y="3048000"/>
            <a:ext cx="3742912" cy="31242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7" hasCustomPrompt="1"/>
          </p:nvPr>
        </p:nvSpPr>
        <p:spPr>
          <a:xfrm>
            <a:off x="4953000" y="3048000"/>
            <a:ext cx="3742912" cy="31242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921507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p>
        </p:txBody>
      </p:sp>
      <p:sp>
        <p:nvSpPr>
          <p:cNvPr id="9" name="Content Placeholder 2"/>
          <p:cNvSpPr>
            <a:spLocks noGrp="1"/>
          </p:cNvSpPr>
          <p:nvPr>
            <p:ph idx="19" hasCustomPrompt="1"/>
          </p:nvPr>
        </p:nvSpPr>
        <p:spPr>
          <a:xfrm>
            <a:off x="752888" y="1219200"/>
            <a:ext cx="2447512" cy="49530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a:t>First level</a:t>
            </a:r>
          </a:p>
          <a:p>
            <a:pPr lvl="1"/>
            <a:r>
              <a:rPr lang="en-US" dirty="0"/>
              <a:t>Second level</a:t>
            </a:r>
          </a:p>
          <a:p>
            <a:pPr lvl="2"/>
            <a:r>
              <a:rPr lang="en-US" dirty="0"/>
              <a:t>Third level</a:t>
            </a:r>
          </a:p>
        </p:txBody>
      </p:sp>
      <p:sp>
        <p:nvSpPr>
          <p:cNvPr id="13" name="Content Placeholder 2"/>
          <p:cNvSpPr>
            <a:spLocks noGrp="1"/>
          </p:cNvSpPr>
          <p:nvPr>
            <p:ph idx="20" hasCustomPrompt="1"/>
          </p:nvPr>
        </p:nvSpPr>
        <p:spPr>
          <a:xfrm>
            <a:off x="6248400" y="1219200"/>
            <a:ext cx="2447512" cy="49530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a:t>First level</a:t>
            </a:r>
          </a:p>
          <a:p>
            <a:pPr lvl="1"/>
            <a:r>
              <a:rPr lang="en-US" dirty="0"/>
              <a:t>Second level</a:t>
            </a:r>
          </a:p>
          <a:p>
            <a:pPr lvl="2"/>
            <a:r>
              <a:rPr lang="en-US" dirty="0"/>
              <a:t>Third level</a:t>
            </a:r>
          </a:p>
        </p:txBody>
      </p:sp>
      <p:sp>
        <p:nvSpPr>
          <p:cNvPr id="14" name="Content Placeholder 2"/>
          <p:cNvSpPr>
            <a:spLocks noGrp="1"/>
          </p:cNvSpPr>
          <p:nvPr>
            <p:ph idx="21" hasCustomPrompt="1"/>
          </p:nvPr>
        </p:nvSpPr>
        <p:spPr>
          <a:xfrm>
            <a:off x="3500644" y="1219200"/>
            <a:ext cx="2447512" cy="49530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a:t>First level</a:t>
            </a:r>
          </a:p>
          <a:p>
            <a:pPr lvl="1"/>
            <a:r>
              <a:rPr lang="en-US" dirty="0"/>
              <a:t>Second level</a:t>
            </a:r>
          </a:p>
          <a:p>
            <a:pPr lvl="2"/>
            <a:r>
              <a:rPr lang="en-US" dirty="0"/>
              <a:t>Third level</a:t>
            </a:r>
          </a:p>
        </p:txBody>
      </p:sp>
    </p:spTree>
    <p:extLst>
      <p:ext uri="{BB962C8B-B14F-4D97-AF65-F5344CB8AC3E}">
        <p14:creationId xmlns:p14="http://schemas.microsoft.com/office/powerpoint/2010/main" val="13691725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Column, 3 Pic">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p>
        </p:txBody>
      </p:sp>
      <p:sp>
        <p:nvSpPr>
          <p:cNvPr id="18" name="Picture Placeholder 3"/>
          <p:cNvSpPr>
            <a:spLocks noGrp="1"/>
          </p:cNvSpPr>
          <p:nvPr>
            <p:ph type="pic" sz="quarter" idx="15"/>
          </p:nvPr>
        </p:nvSpPr>
        <p:spPr>
          <a:xfrm>
            <a:off x="762000" y="1219200"/>
            <a:ext cx="2435438" cy="1600200"/>
          </a:xfrm>
          <a:solidFill>
            <a:schemeClr val="bg1">
              <a:lumMod val="95000"/>
            </a:schemeClr>
          </a:solidFill>
        </p:spPr>
        <p:txBody>
          <a:bodyPr anchor="ctr" anchorCtr="0">
            <a:normAutofit/>
          </a:bodyPr>
          <a:lstStyle>
            <a:lvl1pPr marL="0" indent="0" algn="ctr">
              <a:buNone/>
              <a:defRPr sz="2000">
                <a:solidFill>
                  <a:schemeClr val="bg1">
                    <a:lumMod val="50000"/>
                  </a:schemeClr>
                </a:solidFill>
              </a:defRPr>
            </a:lvl1pPr>
          </a:lstStyle>
          <a:p>
            <a:endParaRPr lang="en-US" dirty="0"/>
          </a:p>
        </p:txBody>
      </p:sp>
      <p:sp>
        <p:nvSpPr>
          <p:cNvPr id="14" name="Picture Placeholder 3"/>
          <p:cNvSpPr>
            <a:spLocks noGrp="1"/>
          </p:cNvSpPr>
          <p:nvPr>
            <p:ph type="pic" sz="quarter" idx="17"/>
          </p:nvPr>
        </p:nvSpPr>
        <p:spPr>
          <a:xfrm>
            <a:off x="3508162" y="1219200"/>
            <a:ext cx="2435438" cy="1600200"/>
          </a:xfrm>
          <a:solidFill>
            <a:schemeClr val="bg1">
              <a:lumMod val="95000"/>
            </a:schemeClr>
          </a:solidFill>
        </p:spPr>
        <p:txBody>
          <a:bodyPr anchor="ctr" anchorCtr="0">
            <a:normAutofit/>
          </a:bodyPr>
          <a:lstStyle>
            <a:lvl1pPr marL="0" indent="0" algn="ctr">
              <a:buNone/>
              <a:defRPr sz="2000">
                <a:solidFill>
                  <a:schemeClr val="bg1">
                    <a:lumMod val="50000"/>
                  </a:schemeClr>
                </a:solidFill>
              </a:defRPr>
            </a:lvl1pPr>
          </a:lstStyle>
          <a:p>
            <a:endParaRPr lang="en-US" dirty="0"/>
          </a:p>
        </p:txBody>
      </p:sp>
      <p:sp>
        <p:nvSpPr>
          <p:cNvPr id="16" name="Picture Placeholder 3"/>
          <p:cNvSpPr>
            <a:spLocks noGrp="1"/>
          </p:cNvSpPr>
          <p:nvPr>
            <p:ph type="pic" sz="quarter" idx="19"/>
          </p:nvPr>
        </p:nvSpPr>
        <p:spPr>
          <a:xfrm>
            <a:off x="6251362" y="1219200"/>
            <a:ext cx="2435438" cy="1600200"/>
          </a:xfrm>
          <a:solidFill>
            <a:schemeClr val="bg1">
              <a:lumMod val="95000"/>
            </a:schemeClr>
          </a:solidFill>
        </p:spPr>
        <p:txBody>
          <a:bodyPr anchor="ctr" anchorCtr="0">
            <a:normAutofit/>
          </a:bodyPr>
          <a:lstStyle>
            <a:lvl1pPr marL="0" indent="0" algn="ctr">
              <a:buNone/>
              <a:defRPr sz="2000">
                <a:solidFill>
                  <a:schemeClr val="bg1">
                    <a:lumMod val="50000"/>
                  </a:schemeClr>
                </a:solidFill>
              </a:defRPr>
            </a:lvl1pPr>
          </a:lstStyle>
          <a:p>
            <a:endParaRPr lang="en-US" dirty="0"/>
          </a:p>
        </p:txBody>
      </p:sp>
      <p:sp>
        <p:nvSpPr>
          <p:cNvPr id="17" name="Content Placeholder 2"/>
          <p:cNvSpPr>
            <a:spLocks noGrp="1"/>
          </p:cNvSpPr>
          <p:nvPr>
            <p:ph idx="21" hasCustomPrompt="1"/>
          </p:nvPr>
        </p:nvSpPr>
        <p:spPr>
          <a:xfrm>
            <a:off x="752888" y="3048000"/>
            <a:ext cx="2447512" cy="31242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a:t>First level</a:t>
            </a:r>
          </a:p>
          <a:p>
            <a:pPr lvl="1"/>
            <a:r>
              <a:rPr lang="en-US" dirty="0"/>
              <a:t>Second level</a:t>
            </a:r>
          </a:p>
          <a:p>
            <a:pPr lvl="2"/>
            <a:r>
              <a:rPr lang="en-US" dirty="0"/>
              <a:t>Third level</a:t>
            </a:r>
          </a:p>
        </p:txBody>
      </p:sp>
      <p:sp>
        <p:nvSpPr>
          <p:cNvPr id="19" name="Content Placeholder 2"/>
          <p:cNvSpPr>
            <a:spLocks noGrp="1"/>
          </p:cNvSpPr>
          <p:nvPr>
            <p:ph idx="22" hasCustomPrompt="1"/>
          </p:nvPr>
        </p:nvSpPr>
        <p:spPr>
          <a:xfrm>
            <a:off x="6248400" y="3048000"/>
            <a:ext cx="2447512" cy="31242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a:t>First level</a:t>
            </a:r>
          </a:p>
          <a:p>
            <a:pPr lvl="1"/>
            <a:r>
              <a:rPr lang="en-US" dirty="0"/>
              <a:t>Second level</a:t>
            </a:r>
          </a:p>
          <a:p>
            <a:pPr lvl="2"/>
            <a:r>
              <a:rPr lang="en-US" dirty="0"/>
              <a:t>Third level</a:t>
            </a:r>
          </a:p>
        </p:txBody>
      </p:sp>
      <p:sp>
        <p:nvSpPr>
          <p:cNvPr id="20" name="Content Placeholder 2"/>
          <p:cNvSpPr>
            <a:spLocks noGrp="1"/>
          </p:cNvSpPr>
          <p:nvPr>
            <p:ph idx="23" hasCustomPrompt="1"/>
          </p:nvPr>
        </p:nvSpPr>
        <p:spPr>
          <a:xfrm>
            <a:off x="3500644" y="3048000"/>
            <a:ext cx="2447512" cy="31242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a:t>First level</a:t>
            </a:r>
          </a:p>
          <a:p>
            <a:pPr lvl="1"/>
            <a:r>
              <a:rPr lang="en-US" dirty="0"/>
              <a:t>Second level</a:t>
            </a:r>
          </a:p>
          <a:p>
            <a:pPr lvl="2"/>
            <a:r>
              <a:rPr lang="en-US" dirty="0"/>
              <a:t>Third level</a:t>
            </a:r>
          </a:p>
        </p:txBody>
      </p:sp>
    </p:spTree>
    <p:extLst>
      <p:ext uri="{BB962C8B-B14F-4D97-AF65-F5344CB8AC3E}">
        <p14:creationId xmlns:p14="http://schemas.microsoft.com/office/powerpoint/2010/main" val="32926257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 Lg Pic">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p>
        </p:txBody>
      </p:sp>
      <p:sp>
        <p:nvSpPr>
          <p:cNvPr id="4" name="Picture Placeholder 3"/>
          <p:cNvSpPr>
            <a:spLocks noGrp="1"/>
          </p:cNvSpPr>
          <p:nvPr>
            <p:ph type="pic" sz="quarter" idx="14"/>
          </p:nvPr>
        </p:nvSpPr>
        <p:spPr>
          <a:xfrm>
            <a:off x="762000" y="1219200"/>
            <a:ext cx="7924800" cy="4953000"/>
          </a:xfrm>
          <a:solidFill>
            <a:schemeClr val="bg1">
              <a:lumMod val="95000"/>
            </a:schemeClr>
          </a:solidFill>
        </p:spPr>
        <p:txBody>
          <a:bodyPr anchor="ctr" anchorCtr="0">
            <a:normAutofit/>
          </a:bodyPr>
          <a:lstStyle>
            <a:lvl1pPr marL="0" indent="0" algn="ctr">
              <a:buNone/>
              <a:defRPr sz="2000">
                <a:solidFill>
                  <a:schemeClr val="bg1">
                    <a:lumMod val="50000"/>
                  </a:schemeClr>
                </a:solidFill>
              </a:defRPr>
            </a:lvl1pPr>
          </a:lstStyle>
          <a:p>
            <a:endParaRPr lang="en-US" dirty="0"/>
          </a:p>
        </p:txBody>
      </p:sp>
    </p:spTree>
    <p:extLst>
      <p:ext uri="{BB962C8B-B14F-4D97-AF65-F5344CB8AC3E}">
        <p14:creationId xmlns:p14="http://schemas.microsoft.com/office/powerpoint/2010/main" val="20149180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Column, Small Pic">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p>
        </p:txBody>
      </p:sp>
      <p:sp>
        <p:nvSpPr>
          <p:cNvPr id="15" name="Picture Placeholder 3"/>
          <p:cNvSpPr>
            <a:spLocks noGrp="1"/>
          </p:cNvSpPr>
          <p:nvPr>
            <p:ph type="pic" sz="quarter" idx="16"/>
          </p:nvPr>
        </p:nvSpPr>
        <p:spPr>
          <a:xfrm>
            <a:off x="4953000" y="1219200"/>
            <a:ext cx="3733800" cy="1981200"/>
          </a:xfrm>
          <a:solidFill>
            <a:schemeClr val="bg1">
              <a:lumMod val="95000"/>
            </a:schemeClr>
          </a:solidFill>
        </p:spPr>
        <p:txBody>
          <a:bodyPr anchor="ctr" anchorCtr="0">
            <a:normAutofit/>
          </a:bodyPr>
          <a:lstStyle>
            <a:lvl1pPr marL="0" indent="0" algn="ctr">
              <a:buNone/>
              <a:defRPr sz="2000">
                <a:solidFill>
                  <a:schemeClr val="bg1">
                    <a:lumMod val="50000"/>
                  </a:schemeClr>
                </a:solidFill>
              </a:defRPr>
            </a:lvl1pPr>
          </a:lstStyle>
          <a:p>
            <a:endParaRPr lang="en-US" dirty="0"/>
          </a:p>
        </p:txBody>
      </p:sp>
      <p:sp>
        <p:nvSpPr>
          <p:cNvPr id="8" name="Content Placeholder 2"/>
          <p:cNvSpPr>
            <a:spLocks noGrp="1"/>
          </p:cNvSpPr>
          <p:nvPr>
            <p:ph idx="1" hasCustomPrompt="1"/>
          </p:nvPr>
        </p:nvSpPr>
        <p:spPr>
          <a:xfrm>
            <a:off x="752888" y="1219200"/>
            <a:ext cx="3742912" cy="49530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idx="17" hasCustomPrompt="1"/>
          </p:nvPr>
        </p:nvSpPr>
        <p:spPr>
          <a:xfrm>
            <a:off x="4953000" y="3429000"/>
            <a:ext cx="3742912" cy="27432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83304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hite">
    <p:spTree>
      <p:nvGrpSpPr>
        <p:cNvPr id="1" name=""/>
        <p:cNvGrpSpPr/>
        <p:nvPr/>
      </p:nvGrpSpPr>
      <p:grpSpPr>
        <a:xfrm>
          <a:off x="0" y="0"/>
          <a:ext cx="0" cy="0"/>
          <a:chOff x="0" y="0"/>
          <a:chExt cx="0" cy="0"/>
        </a:xfrm>
      </p:grpSpPr>
      <p:sp>
        <p:nvSpPr>
          <p:cNvPr id="33" name="Picture Placeholder 3"/>
          <p:cNvSpPr>
            <a:spLocks noGrp="1"/>
          </p:cNvSpPr>
          <p:nvPr>
            <p:ph type="pic" sz="quarter" idx="15"/>
          </p:nvPr>
        </p:nvSpPr>
        <p:spPr>
          <a:xfrm>
            <a:off x="410810" y="4267200"/>
            <a:ext cx="8730845" cy="2590800"/>
          </a:xfrm>
          <a:prstGeom prst="rect">
            <a:avLst/>
          </a:prstGeom>
          <a:solidFill>
            <a:schemeClr val="bg1">
              <a:lumMod val="95000"/>
            </a:schemeClr>
          </a:solidFill>
        </p:spPr>
        <p:txBody>
          <a:bodyPr anchor="ctr" anchorCtr="0">
            <a:normAutofit/>
          </a:bodyPr>
          <a:lstStyle>
            <a:lvl1pPr marL="0" indent="0" algn="ctr">
              <a:buNone/>
              <a:defRPr sz="2000">
                <a:solidFill>
                  <a:schemeClr val="bg1">
                    <a:lumMod val="50000"/>
                  </a:schemeClr>
                </a:solidFill>
              </a:defRPr>
            </a:lvl1pPr>
          </a:lstStyle>
          <a:p>
            <a:endParaRPr lang="en-US" dirty="0"/>
          </a:p>
        </p:txBody>
      </p:sp>
      <p:cxnSp>
        <p:nvCxnSpPr>
          <p:cNvPr id="6" name="Straight Connector 5"/>
          <p:cNvCxnSpPr/>
          <p:nvPr userDrawn="1"/>
        </p:nvCxnSpPr>
        <p:spPr>
          <a:xfrm>
            <a:off x="2286000" y="609913"/>
            <a:ext cx="0" cy="3473450"/>
          </a:xfrm>
          <a:prstGeom prst="line">
            <a:avLst/>
          </a:prstGeom>
          <a:ln w="127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9" name="Text Placeholder 8"/>
          <p:cNvSpPr>
            <a:spLocks noGrp="1"/>
          </p:cNvSpPr>
          <p:nvPr>
            <p:ph type="body" sz="quarter" idx="16" hasCustomPrompt="1"/>
          </p:nvPr>
        </p:nvSpPr>
        <p:spPr>
          <a:xfrm>
            <a:off x="2514600" y="762313"/>
            <a:ext cx="6096000" cy="1371287"/>
          </a:xfrm>
          <a:prstGeom prst="rect">
            <a:avLst/>
          </a:prstGeom>
        </p:spPr>
        <p:txBody>
          <a:bodyPr lIns="0" tIns="0" rIns="0" bIns="0"/>
          <a:lstStyle>
            <a:lvl1pPr marL="0" indent="0">
              <a:buNone/>
              <a:defRPr lang="en-US" sz="4400" b="1" baseline="0" dirty="0">
                <a:solidFill>
                  <a:srgbClr val="0B4596"/>
                </a:solidFill>
                <a:ea typeface="+mj-ea"/>
              </a:defRPr>
            </a:lvl1pPr>
          </a:lstStyle>
          <a:p>
            <a:pPr marL="0" lvl="0">
              <a:spcBef>
                <a:spcPct val="0"/>
              </a:spcBef>
            </a:pPr>
            <a:r>
              <a:rPr lang="en-US" dirty="0">
                <a:solidFill>
                  <a:srgbClr val="0B4596"/>
                </a:solidFill>
              </a:rPr>
              <a:t>PPT Title</a:t>
            </a:r>
          </a:p>
          <a:p>
            <a:pPr marL="0" lvl="0">
              <a:spcBef>
                <a:spcPct val="0"/>
              </a:spcBef>
            </a:pPr>
            <a:endParaRPr lang="en-US" dirty="0"/>
          </a:p>
        </p:txBody>
      </p:sp>
      <p:sp>
        <p:nvSpPr>
          <p:cNvPr id="22" name="Text Placeholder 8"/>
          <p:cNvSpPr>
            <a:spLocks noGrp="1"/>
          </p:cNvSpPr>
          <p:nvPr>
            <p:ph type="body" sz="quarter" idx="18" hasCustomPrompt="1"/>
          </p:nvPr>
        </p:nvSpPr>
        <p:spPr>
          <a:xfrm>
            <a:off x="762000" y="2602687"/>
            <a:ext cx="1371600" cy="956891"/>
          </a:xfrm>
          <a:prstGeom prst="rect">
            <a:avLst/>
          </a:prstGeom>
        </p:spPr>
        <p:txBody>
          <a:bodyPr lIns="0" tIns="0" rIns="0" bIns="0"/>
          <a:lstStyle>
            <a:lvl1pPr marL="0" indent="0">
              <a:buFont typeface="Arial" panose="020B0604020202020204" pitchFamily="34" charset="0"/>
              <a:buNone/>
              <a:defRPr lang="en-US" sz="1800" b="1" baseline="0" dirty="0">
                <a:solidFill>
                  <a:srgbClr val="0B4596"/>
                </a:solidFill>
                <a:latin typeface="Arial Narrow" panose="020B0606020202030204" pitchFamily="34" charset="0"/>
                <a:cs typeface="+mn-cs"/>
              </a:defRPr>
            </a:lvl1pPr>
          </a:lstStyle>
          <a:p>
            <a:r>
              <a:rPr lang="en-US" sz="1800" b="1" dirty="0">
                <a:solidFill>
                  <a:srgbClr val="0B4596"/>
                </a:solidFill>
                <a:latin typeface="Arial Narrow" panose="020B0606020202030204" pitchFamily="34" charset="0"/>
              </a:rPr>
              <a:t>Office</a:t>
            </a:r>
            <a:r>
              <a:rPr lang="en-US" sz="1800" b="1" baseline="0" dirty="0">
                <a:solidFill>
                  <a:srgbClr val="0B4596"/>
                </a:solidFill>
                <a:latin typeface="Arial Narrow" panose="020B0606020202030204" pitchFamily="34" charset="0"/>
              </a:rPr>
              <a:t> Information</a:t>
            </a:r>
            <a:endParaRPr lang="en-US" baseline="0" dirty="0">
              <a:solidFill>
                <a:srgbClr val="0099D8"/>
              </a:solidFill>
            </a:endParaRPr>
          </a:p>
          <a:p>
            <a:pPr marL="0" lvl="0"/>
            <a:endParaRPr lang="en-US" dirty="0">
              <a:solidFill>
                <a:schemeClr val="accent1">
                  <a:lumMod val="50000"/>
                </a:schemeClr>
              </a:solidFill>
            </a:endParaRPr>
          </a:p>
          <a:p>
            <a:pPr marL="0" lvl="0"/>
            <a:endParaRPr lang="en-US" dirty="0"/>
          </a:p>
        </p:txBody>
      </p:sp>
      <p:sp>
        <p:nvSpPr>
          <p:cNvPr id="31" name="Text Placeholder 8"/>
          <p:cNvSpPr>
            <a:spLocks noGrp="1"/>
          </p:cNvSpPr>
          <p:nvPr>
            <p:ph type="body" sz="quarter" idx="20" hasCustomPrompt="1"/>
          </p:nvPr>
        </p:nvSpPr>
        <p:spPr>
          <a:xfrm>
            <a:off x="775275" y="3734113"/>
            <a:ext cx="1295399" cy="196850"/>
          </a:xfrm>
          <a:prstGeom prst="rect">
            <a:avLst/>
          </a:prstGeom>
        </p:spPr>
        <p:txBody>
          <a:bodyPr lIns="0" tIns="0" rIns="0" bIns="0"/>
          <a:lstStyle>
            <a:lvl1pPr marL="0" indent="0">
              <a:buFont typeface="Arial" panose="020B0604020202020204" pitchFamily="34" charset="0"/>
              <a:buNone/>
              <a:defRPr lang="en-US" sz="1600" b="0" dirty="0">
                <a:solidFill>
                  <a:srgbClr val="0099D8"/>
                </a:solidFill>
              </a:defRPr>
            </a:lvl1pPr>
          </a:lstStyle>
          <a:p>
            <a:r>
              <a:rPr lang="en-US" sz="1600" dirty="0">
                <a:solidFill>
                  <a:srgbClr val="0099D8"/>
                </a:solidFill>
                <a:latin typeface="Arial Narrow" panose="020B0606020202030204" pitchFamily="34" charset="0"/>
                <a:cs typeface="Arial" panose="020B0604020202020204" pitchFamily="34" charset="0"/>
              </a:rPr>
              <a:t>MM/DD/YYYY</a:t>
            </a:r>
          </a:p>
        </p:txBody>
      </p:sp>
      <p:pic>
        <p:nvPicPr>
          <p:cNvPr id="26" name="Picture 4">
            <a:hlinkClick r:id="rId2"/>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533400" y="533400"/>
            <a:ext cx="1762138" cy="2133913"/>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7"/>
          <p:cNvSpPr>
            <a:spLocks noGrp="1"/>
          </p:cNvSpPr>
          <p:nvPr>
            <p:ph sz="quarter" idx="21" hasCustomPrompt="1"/>
          </p:nvPr>
        </p:nvSpPr>
        <p:spPr>
          <a:xfrm>
            <a:off x="2515037" y="3316288"/>
            <a:ext cx="6092516" cy="798512"/>
          </a:xfrm>
          <a:prstGeom prst="rect">
            <a:avLst/>
          </a:prstGeom>
        </p:spPr>
        <p:txBody>
          <a:bodyPr lIns="0" tIns="0" rIns="0" bIns="0"/>
          <a:lstStyle>
            <a:lvl1pPr marL="0" indent="0">
              <a:buNone/>
              <a:defRPr sz="1800" baseline="0">
                <a:latin typeface="Arial Narrow" panose="020B0606020202030204" pitchFamily="34" charset="0"/>
              </a:defRPr>
            </a:lvl1pPr>
          </a:lstStyle>
          <a:p>
            <a:pPr lvl="0"/>
            <a:r>
              <a:rPr lang="en-US" dirty="0"/>
              <a:t>Author, Title, Affiliation  (optional)</a:t>
            </a:r>
          </a:p>
        </p:txBody>
      </p:sp>
      <p:sp>
        <p:nvSpPr>
          <p:cNvPr id="28" name="Text Placeholder 13"/>
          <p:cNvSpPr>
            <a:spLocks noGrp="1"/>
          </p:cNvSpPr>
          <p:nvPr>
            <p:ph type="body" sz="quarter" idx="23" hasCustomPrompt="1"/>
          </p:nvPr>
        </p:nvSpPr>
        <p:spPr>
          <a:xfrm>
            <a:off x="2515037" y="2262187"/>
            <a:ext cx="6092516" cy="938213"/>
          </a:xfrm>
          <a:prstGeom prst="rect">
            <a:avLst/>
          </a:prstGeom>
        </p:spPr>
        <p:txBody>
          <a:bodyPr lIns="0" tIns="0" rIns="0" bIns="0"/>
          <a:lstStyle>
            <a:lvl1pPr marL="0" indent="0">
              <a:buNone/>
              <a:defRPr sz="2800" b="0">
                <a:solidFill>
                  <a:srgbClr val="00B0F0"/>
                </a:solidFill>
                <a:latin typeface="Arial Narrow" panose="020B0606020202030204" pitchFamily="34" charset="0"/>
              </a:defRPr>
            </a:lvl1pPr>
          </a:lstStyle>
          <a:p>
            <a:pPr lvl="0"/>
            <a:r>
              <a:rPr lang="en-US" dirty="0"/>
              <a:t>PPT Subtitle</a:t>
            </a:r>
          </a:p>
        </p:txBody>
      </p:sp>
      <p:grpSp>
        <p:nvGrpSpPr>
          <p:cNvPr id="67" name="Group 66"/>
          <p:cNvGrpSpPr/>
          <p:nvPr userDrawn="1"/>
        </p:nvGrpSpPr>
        <p:grpSpPr>
          <a:xfrm>
            <a:off x="-30388" y="0"/>
            <a:ext cx="472440" cy="6858000"/>
            <a:chOff x="-15240" y="0"/>
            <a:chExt cx="472440" cy="6858000"/>
          </a:xfrm>
        </p:grpSpPr>
        <p:sp>
          <p:nvSpPr>
            <p:cNvPr id="68" name="Rectangle 67"/>
            <p:cNvSpPr/>
            <p:nvPr userDrawn="1"/>
          </p:nvSpPr>
          <p:spPr>
            <a:xfrm>
              <a:off x="10668" y="0"/>
              <a:ext cx="420624" cy="6858000"/>
            </a:xfrm>
            <a:prstGeom prst="rect">
              <a:avLst/>
            </a:prstGeom>
            <a:solidFill>
              <a:srgbClr val="009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ectangle 68"/>
            <p:cNvSpPr/>
            <p:nvPr userDrawn="1"/>
          </p:nvSpPr>
          <p:spPr>
            <a:xfrm>
              <a:off x="16002" y="3197352"/>
              <a:ext cx="409956" cy="1069848"/>
            </a:xfrm>
            <a:prstGeom prst="rect">
              <a:avLst/>
            </a:prstGeom>
            <a:solidFill>
              <a:srgbClr val="0B4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0" name="Picture 13" descr="C:\Users\jacqui.fenner\Desktop\PTT templates\images\noaa icons\noaa_icons-04.png">
              <a:hlinkClick r:id="rId4"/>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5240" y="5714999"/>
              <a:ext cx="472440" cy="324009"/>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14" descr="C:\Users\jacqui.fenner\Desktop\PTT templates\images\noaa icons\noaa_icons-05.png">
              <a:hlinkClick r:id="rId6"/>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5240" y="4648200"/>
              <a:ext cx="472440" cy="324009"/>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15" descr="C:\Users\jacqui.fenner\Desktop\PTT templates\images\noaa icons\noaa_icons-06.png">
              <a:hlinkClick r:id="rId8"/>
            </p:cNvPr>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15240" y="3581400"/>
              <a:ext cx="472440" cy="324009"/>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16" descr="C:\Users\jacqui.fenner\Desktop\PTT templates\images\noaa icons\noaa_icons-07.png">
              <a:hlinkClick r:id="rId10"/>
            </p:cNvPr>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5240" y="2514600"/>
              <a:ext cx="472440" cy="324009"/>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17" descr="C:\Users\jacqui.fenner\Desktop\PTT templates\images\noaa icons\noaa_icons-08.png">
              <a:hlinkClick r:id="rId12"/>
            </p:cNvPr>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5240" y="1447800"/>
              <a:ext cx="472440" cy="324009"/>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19" descr="C:\Users\jacqui.fenner\Desktop\PTT templates\images\noaa icons\noaa_icons-10.png">
              <a:hlinkClick r:id="rId14"/>
            </p:cNvPr>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5240" y="381000"/>
              <a:ext cx="472440" cy="324009"/>
            </a:xfrm>
            <a:prstGeom prst="rect">
              <a:avLst/>
            </a:prstGeom>
            <a:noFill/>
            <a:extLst>
              <a:ext uri="{909E8E84-426E-40DD-AFC4-6F175D3DCCD1}">
                <a14:hiddenFill xmlns:a14="http://schemas.microsoft.com/office/drawing/2010/main">
                  <a:solidFill>
                    <a:srgbClr val="FFFFFF"/>
                  </a:solidFill>
                </a14:hiddenFill>
              </a:ext>
            </a:extLst>
          </p:spPr>
        </p:pic>
        <p:grpSp>
          <p:nvGrpSpPr>
            <p:cNvPr id="76" name="Group 75"/>
            <p:cNvGrpSpPr/>
            <p:nvPr userDrawn="1"/>
          </p:nvGrpSpPr>
          <p:grpSpPr>
            <a:xfrm>
              <a:off x="15148" y="0"/>
              <a:ext cx="420624" cy="6858000"/>
              <a:chOff x="15148" y="0"/>
              <a:chExt cx="420624" cy="6858000"/>
            </a:xfrm>
          </p:grpSpPr>
          <p:grpSp>
            <p:nvGrpSpPr>
              <p:cNvPr id="77" name="Group 76"/>
              <p:cNvGrpSpPr/>
              <p:nvPr userDrawn="1"/>
            </p:nvGrpSpPr>
            <p:grpSpPr>
              <a:xfrm>
                <a:off x="15148" y="1066800"/>
                <a:ext cx="420624" cy="5334000"/>
                <a:chOff x="15148" y="1066800"/>
                <a:chExt cx="420624" cy="5334000"/>
              </a:xfrm>
            </p:grpSpPr>
            <p:cxnSp>
              <p:nvCxnSpPr>
                <p:cNvPr id="79" name="Straight Connector 78"/>
                <p:cNvCxnSpPr/>
                <p:nvPr userDrawn="1"/>
              </p:nvCxnSpPr>
              <p:spPr>
                <a:xfrm>
                  <a:off x="15148" y="42672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15148" y="32004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userDrawn="1"/>
              </p:nvCxnSpPr>
              <p:spPr>
                <a:xfrm>
                  <a:off x="15148" y="21336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a:off x="15148" y="53340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userDrawn="1"/>
              </p:nvCxnSpPr>
              <p:spPr>
                <a:xfrm>
                  <a:off x="15148" y="10668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userDrawn="1"/>
              </p:nvCxnSpPr>
              <p:spPr>
                <a:xfrm>
                  <a:off x="15148" y="64008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grpSp>
          <p:cxnSp>
            <p:nvCxnSpPr>
              <p:cNvPr id="78" name="Straight Connector 77"/>
              <p:cNvCxnSpPr/>
              <p:nvPr userDrawn="1"/>
            </p:nvCxnSpPr>
            <p:spPr>
              <a:xfrm>
                <a:off x="431292" y="0"/>
                <a:ext cx="0" cy="685800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8575978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Basic">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p>
        </p:txBody>
      </p:sp>
      <p:sp>
        <p:nvSpPr>
          <p:cNvPr id="3" name="Content Placeholder 2"/>
          <p:cNvSpPr>
            <a:spLocks noGrp="1"/>
          </p:cNvSpPr>
          <p:nvPr>
            <p:ph idx="1" hasCustomPrompt="1"/>
          </p:nvPr>
        </p:nvSpPr>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542736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 Column, Tall Pic Righ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p>
        </p:txBody>
      </p:sp>
      <p:sp>
        <p:nvSpPr>
          <p:cNvPr id="5" name="Picture Placeholder 3"/>
          <p:cNvSpPr>
            <a:spLocks noGrp="1"/>
          </p:cNvSpPr>
          <p:nvPr>
            <p:ph type="pic" sz="quarter" idx="15"/>
          </p:nvPr>
        </p:nvSpPr>
        <p:spPr>
          <a:xfrm>
            <a:off x="6096000" y="1219200"/>
            <a:ext cx="2590800" cy="4953000"/>
          </a:xfrm>
          <a:solidFill>
            <a:schemeClr val="bg1">
              <a:lumMod val="95000"/>
            </a:schemeClr>
          </a:solidFill>
        </p:spPr>
        <p:txBody>
          <a:bodyPr anchor="ctr" anchorCtr="0">
            <a:normAutofit/>
          </a:bodyPr>
          <a:lstStyle>
            <a:lvl1pPr marL="0" indent="0" algn="ctr">
              <a:buNone/>
              <a:defRPr sz="2000">
                <a:solidFill>
                  <a:schemeClr val="bg1">
                    <a:lumMod val="50000"/>
                  </a:schemeClr>
                </a:solidFill>
              </a:defRPr>
            </a:lvl1pPr>
          </a:lstStyle>
          <a:p>
            <a:endParaRPr lang="en-US" dirty="0"/>
          </a:p>
        </p:txBody>
      </p:sp>
      <p:sp>
        <p:nvSpPr>
          <p:cNvPr id="7" name="Content Placeholder 2"/>
          <p:cNvSpPr>
            <a:spLocks noGrp="1"/>
          </p:cNvSpPr>
          <p:nvPr>
            <p:ph idx="1" hasCustomPrompt="1"/>
          </p:nvPr>
        </p:nvSpPr>
        <p:spPr>
          <a:xfrm>
            <a:off x="752888" y="1219200"/>
            <a:ext cx="5190712" cy="49530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333880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 Column, Tall Pic Lef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p>
        </p:txBody>
      </p:sp>
      <p:sp>
        <p:nvSpPr>
          <p:cNvPr id="6" name="Picture Placeholder 3"/>
          <p:cNvSpPr>
            <a:spLocks noGrp="1"/>
          </p:cNvSpPr>
          <p:nvPr>
            <p:ph type="pic" sz="quarter" idx="15"/>
          </p:nvPr>
        </p:nvSpPr>
        <p:spPr>
          <a:xfrm>
            <a:off x="762000" y="1219200"/>
            <a:ext cx="2590800" cy="4953000"/>
          </a:xfrm>
          <a:solidFill>
            <a:schemeClr val="bg1">
              <a:lumMod val="95000"/>
            </a:schemeClr>
          </a:solidFill>
        </p:spPr>
        <p:txBody>
          <a:bodyPr anchor="ctr" anchorCtr="0">
            <a:normAutofit/>
          </a:bodyPr>
          <a:lstStyle>
            <a:lvl1pPr marL="0" indent="0" algn="ctr">
              <a:buNone/>
              <a:defRPr sz="2000">
                <a:solidFill>
                  <a:schemeClr val="bg1">
                    <a:lumMod val="50000"/>
                  </a:schemeClr>
                </a:solidFill>
              </a:defRPr>
            </a:lvl1pPr>
          </a:lstStyle>
          <a:p>
            <a:endParaRPr lang="en-US" dirty="0"/>
          </a:p>
        </p:txBody>
      </p:sp>
      <p:sp>
        <p:nvSpPr>
          <p:cNvPr id="7" name="Content Placeholder 2"/>
          <p:cNvSpPr>
            <a:spLocks noGrp="1"/>
          </p:cNvSpPr>
          <p:nvPr>
            <p:ph idx="1" hasCustomPrompt="1"/>
          </p:nvPr>
        </p:nvSpPr>
        <p:spPr>
          <a:xfrm>
            <a:off x="3505200" y="1219200"/>
            <a:ext cx="5190712" cy="49530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118078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 Column, Wide Pic Top">
    <p:spTree>
      <p:nvGrpSpPr>
        <p:cNvPr id="1" name=""/>
        <p:cNvGrpSpPr/>
        <p:nvPr/>
      </p:nvGrpSpPr>
      <p:grpSpPr>
        <a:xfrm>
          <a:off x="0" y="0"/>
          <a:ext cx="0" cy="0"/>
          <a:chOff x="0" y="0"/>
          <a:chExt cx="0" cy="0"/>
        </a:xfrm>
      </p:grpSpPr>
      <p:sp>
        <p:nvSpPr>
          <p:cNvPr id="5" name="Picture Placeholder 3"/>
          <p:cNvSpPr>
            <a:spLocks noGrp="1"/>
          </p:cNvSpPr>
          <p:nvPr>
            <p:ph type="pic" sz="quarter" idx="15"/>
          </p:nvPr>
        </p:nvSpPr>
        <p:spPr>
          <a:xfrm>
            <a:off x="762000" y="1219200"/>
            <a:ext cx="7921784" cy="1752600"/>
          </a:xfrm>
          <a:solidFill>
            <a:schemeClr val="bg1">
              <a:lumMod val="95000"/>
            </a:schemeClr>
          </a:solidFill>
        </p:spPr>
        <p:txBody>
          <a:bodyPr anchor="ctr" anchorCtr="0">
            <a:normAutofit/>
          </a:bodyPr>
          <a:lstStyle>
            <a:lvl1pPr marL="0" indent="0" algn="ctr">
              <a:buNone/>
              <a:defRPr sz="2000">
                <a:solidFill>
                  <a:schemeClr val="bg1">
                    <a:lumMod val="50000"/>
                  </a:schemeClr>
                </a:solidFill>
              </a:defRPr>
            </a:lvl1pPr>
          </a:lstStyle>
          <a:p>
            <a:endParaRPr lang="en-US" dirty="0"/>
          </a:p>
        </p:txBody>
      </p:sp>
      <p:sp>
        <p:nvSpPr>
          <p:cNvPr id="6" name="Content Placeholder 2"/>
          <p:cNvSpPr>
            <a:spLocks noGrp="1"/>
          </p:cNvSpPr>
          <p:nvPr>
            <p:ph idx="16" hasCustomPrompt="1"/>
          </p:nvPr>
        </p:nvSpPr>
        <p:spPr>
          <a:xfrm>
            <a:off x="752888" y="3124200"/>
            <a:ext cx="7933912" cy="30480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p:cNvSpPr>
            <a:spLocks noGrp="1"/>
          </p:cNvSpPr>
          <p:nvPr>
            <p:ph type="title"/>
          </p:nvPr>
        </p:nvSpPr>
        <p:spPr>
          <a:xfrm>
            <a:off x="752888" y="274638"/>
            <a:ext cx="7933912" cy="792162"/>
          </a:xfrm>
          <a:prstGeom prst="rect">
            <a:avLst/>
          </a:prstGeom>
        </p:spPr>
        <p:txBody>
          <a:bodyPr vert="horz" lIns="0" tIns="0" rIns="0" bIns="0" rtlCol="0" anchor="ctr">
            <a:noAutofit/>
          </a:bodyPr>
          <a:lstStyle/>
          <a:p>
            <a:r>
              <a:rPr lang="en-US" dirty="0"/>
              <a:t>Slide Title</a:t>
            </a:r>
          </a:p>
        </p:txBody>
      </p:sp>
    </p:spTree>
    <p:extLst>
      <p:ext uri="{BB962C8B-B14F-4D97-AF65-F5344CB8AC3E}">
        <p14:creationId xmlns:p14="http://schemas.microsoft.com/office/powerpoint/2010/main" val="32964037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 Column, Wide Pic Bottom">
    <p:spTree>
      <p:nvGrpSpPr>
        <p:cNvPr id="1" name=""/>
        <p:cNvGrpSpPr/>
        <p:nvPr/>
      </p:nvGrpSpPr>
      <p:grpSpPr>
        <a:xfrm>
          <a:off x="0" y="0"/>
          <a:ext cx="0" cy="0"/>
          <a:chOff x="0" y="0"/>
          <a:chExt cx="0" cy="0"/>
        </a:xfrm>
      </p:grpSpPr>
      <p:sp>
        <p:nvSpPr>
          <p:cNvPr id="5" name="Picture Placeholder 3"/>
          <p:cNvSpPr>
            <a:spLocks noGrp="1"/>
          </p:cNvSpPr>
          <p:nvPr>
            <p:ph type="pic" sz="quarter" idx="15"/>
          </p:nvPr>
        </p:nvSpPr>
        <p:spPr>
          <a:xfrm>
            <a:off x="762000" y="4419600"/>
            <a:ext cx="7921784" cy="1752600"/>
          </a:xfrm>
          <a:solidFill>
            <a:schemeClr val="bg1">
              <a:lumMod val="95000"/>
            </a:schemeClr>
          </a:solidFill>
        </p:spPr>
        <p:txBody>
          <a:bodyPr anchor="ctr" anchorCtr="0">
            <a:normAutofit/>
          </a:bodyPr>
          <a:lstStyle>
            <a:lvl1pPr marL="0" indent="0" algn="ctr">
              <a:buNone/>
              <a:defRPr sz="2000">
                <a:solidFill>
                  <a:schemeClr val="bg1">
                    <a:lumMod val="50000"/>
                  </a:schemeClr>
                </a:solidFill>
              </a:defRPr>
            </a:lvl1pPr>
          </a:lstStyle>
          <a:p>
            <a:endParaRPr lang="en-US" dirty="0"/>
          </a:p>
        </p:txBody>
      </p:sp>
      <p:sp>
        <p:nvSpPr>
          <p:cNvPr id="6" name="Content Placeholder 2"/>
          <p:cNvSpPr>
            <a:spLocks noGrp="1"/>
          </p:cNvSpPr>
          <p:nvPr>
            <p:ph idx="16" hasCustomPrompt="1"/>
          </p:nvPr>
        </p:nvSpPr>
        <p:spPr>
          <a:xfrm>
            <a:off x="752888" y="1219200"/>
            <a:ext cx="7933912" cy="30480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p:cNvSpPr>
            <a:spLocks noGrp="1"/>
          </p:cNvSpPr>
          <p:nvPr>
            <p:ph type="title"/>
          </p:nvPr>
        </p:nvSpPr>
        <p:spPr>
          <a:xfrm>
            <a:off x="752888" y="274638"/>
            <a:ext cx="7933912" cy="792162"/>
          </a:xfrm>
          <a:prstGeom prst="rect">
            <a:avLst/>
          </a:prstGeom>
        </p:spPr>
        <p:txBody>
          <a:bodyPr vert="horz" lIns="0" tIns="0" rIns="0" bIns="0" rtlCol="0" anchor="ctr">
            <a:noAutofit/>
          </a:bodyPr>
          <a:lstStyle/>
          <a:p>
            <a:r>
              <a:rPr lang="en-US" dirty="0"/>
              <a:t>Slide Title</a:t>
            </a:r>
          </a:p>
        </p:txBody>
      </p:sp>
    </p:spTree>
    <p:extLst>
      <p:ext uri="{BB962C8B-B14F-4D97-AF65-F5344CB8AC3E}">
        <p14:creationId xmlns:p14="http://schemas.microsoft.com/office/powerpoint/2010/main" val="25349371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p>
        </p:txBody>
      </p:sp>
      <p:sp>
        <p:nvSpPr>
          <p:cNvPr id="10" name="Content Placeholder 2"/>
          <p:cNvSpPr>
            <a:spLocks noGrp="1"/>
          </p:cNvSpPr>
          <p:nvPr>
            <p:ph idx="1" hasCustomPrompt="1"/>
          </p:nvPr>
        </p:nvSpPr>
        <p:spPr>
          <a:xfrm>
            <a:off x="762000" y="1219200"/>
            <a:ext cx="3742912" cy="49530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idx="10" hasCustomPrompt="1"/>
          </p:nvPr>
        </p:nvSpPr>
        <p:spPr>
          <a:xfrm>
            <a:off x="4953000" y="1219200"/>
            <a:ext cx="3742912" cy="49530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915809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Column, 2 Pic">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p>
        </p:txBody>
      </p:sp>
      <p:sp>
        <p:nvSpPr>
          <p:cNvPr id="4" name="Picture Placeholder 3"/>
          <p:cNvSpPr>
            <a:spLocks noGrp="1"/>
          </p:cNvSpPr>
          <p:nvPr>
            <p:ph type="pic" sz="quarter" idx="14"/>
          </p:nvPr>
        </p:nvSpPr>
        <p:spPr>
          <a:xfrm>
            <a:off x="762001" y="1219200"/>
            <a:ext cx="3733800" cy="1600200"/>
          </a:xfrm>
          <a:solidFill>
            <a:schemeClr val="bg1">
              <a:lumMod val="95000"/>
            </a:schemeClr>
          </a:solidFill>
        </p:spPr>
        <p:txBody>
          <a:bodyPr anchor="ctr" anchorCtr="0">
            <a:normAutofit/>
          </a:bodyPr>
          <a:lstStyle>
            <a:lvl1pPr marL="0" indent="0" algn="ctr">
              <a:buNone/>
              <a:defRPr sz="2000">
                <a:solidFill>
                  <a:schemeClr val="bg1">
                    <a:lumMod val="50000"/>
                  </a:schemeClr>
                </a:solidFill>
              </a:defRPr>
            </a:lvl1pPr>
          </a:lstStyle>
          <a:p>
            <a:endParaRPr lang="en-US" dirty="0"/>
          </a:p>
        </p:txBody>
      </p:sp>
      <p:sp>
        <p:nvSpPr>
          <p:cNvPr id="15" name="Picture Placeholder 3"/>
          <p:cNvSpPr>
            <a:spLocks noGrp="1"/>
          </p:cNvSpPr>
          <p:nvPr>
            <p:ph type="pic" sz="quarter" idx="16"/>
          </p:nvPr>
        </p:nvSpPr>
        <p:spPr>
          <a:xfrm>
            <a:off x="4953000" y="1219200"/>
            <a:ext cx="3733800" cy="1600200"/>
          </a:xfrm>
          <a:solidFill>
            <a:schemeClr val="bg1">
              <a:lumMod val="95000"/>
            </a:schemeClr>
          </a:solidFill>
        </p:spPr>
        <p:txBody>
          <a:bodyPr anchor="ctr" anchorCtr="0">
            <a:normAutofit/>
          </a:bodyPr>
          <a:lstStyle>
            <a:lvl1pPr marL="0" indent="0" algn="ctr">
              <a:buNone/>
              <a:defRPr sz="2000">
                <a:solidFill>
                  <a:schemeClr val="bg1">
                    <a:lumMod val="50000"/>
                  </a:schemeClr>
                </a:solidFill>
              </a:defRPr>
            </a:lvl1pPr>
          </a:lstStyle>
          <a:p>
            <a:endParaRPr lang="en-US" dirty="0"/>
          </a:p>
        </p:txBody>
      </p:sp>
      <p:sp>
        <p:nvSpPr>
          <p:cNvPr id="11" name="Content Placeholder 2"/>
          <p:cNvSpPr>
            <a:spLocks noGrp="1"/>
          </p:cNvSpPr>
          <p:nvPr>
            <p:ph idx="1" hasCustomPrompt="1"/>
          </p:nvPr>
        </p:nvSpPr>
        <p:spPr>
          <a:xfrm>
            <a:off x="752888" y="3048000"/>
            <a:ext cx="3742912" cy="31242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7" hasCustomPrompt="1"/>
          </p:nvPr>
        </p:nvSpPr>
        <p:spPr>
          <a:xfrm>
            <a:off x="4953000" y="3048000"/>
            <a:ext cx="3742912" cy="31242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007059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p>
        </p:txBody>
      </p:sp>
      <p:sp>
        <p:nvSpPr>
          <p:cNvPr id="9" name="Content Placeholder 2"/>
          <p:cNvSpPr>
            <a:spLocks noGrp="1"/>
          </p:cNvSpPr>
          <p:nvPr>
            <p:ph idx="19" hasCustomPrompt="1"/>
          </p:nvPr>
        </p:nvSpPr>
        <p:spPr>
          <a:xfrm>
            <a:off x="752888" y="1219200"/>
            <a:ext cx="2447512" cy="49530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a:t>First level</a:t>
            </a:r>
          </a:p>
          <a:p>
            <a:pPr lvl="1"/>
            <a:r>
              <a:rPr lang="en-US" dirty="0"/>
              <a:t>Second level</a:t>
            </a:r>
          </a:p>
          <a:p>
            <a:pPr lvl="2"/>
            <a:r>
              <a:rPr lang="en-US" dirty="0"/>
              <a:t>Third level</a:t>
            </a:r>
          </a:p>
        </p:txBody>
      </p:sp>
      <p:sp>
        <p:nvSpPr>
          <p:cNvPr id="13" name="Content Placeholder 2"/>
          <p:cNvSpPr>
            <a:spLocks noGrp="1"/>
          </p:cNvSpPr>
          <p:nvPr>
            <p:ph idx="20" hasCustomPrompt="1"/>
          </p:nvPr>
        </p:nvSpPr>
        <p:spPr>
          <a:xfrm>
            <a:off x="6248400" y="1219200"/>
            <a:ext cx="2447512" cy="49530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a:t>First level</a:t>
            </a:r>
          </a:p>
          <a:p>
            <a:pPr lvl="1"/>
            <a:r>
              <a:rPr lang="en-US" dirty="0"/>
              <a:t>Second level</a:t>
            </a:r>
          </a:p>
          <a:p>
            <a:pPr lvl="2"/>
            <a:r>
              <a:rPr lang="en-US" dirty="0"/>
              <a:t>Third level</a:t>
            </a:r>
          </a:p>
        </p:txBody>
      </p:sp>
      <p:sp>
        <p:nvSpPr>
          <p:cNvPr id="14" name="Content Placeholder 2"/>
          <p:cNvSpPr>
            <a:spLocks noGrp="1"/>
          </p:cNvSpPr>
          <p:nvPr>
            <p:ph idx="21" hasCustomPrompt="1"/>
          </p:nvPr>
        </p:nvSpPr>
        <p:spPr>
          <a:xfrm>
            <a:off x="3500644" y="1219200"/>
            <a:ext cx="2447512" cy="49530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a:t>First level</a:t>
            </a:r>
          </a:p>
          <a:p>
            <a:pPr lvl="1"/>
            <a:r>
              <a:rPr lang="en-US" dirty="0"/>
              <a:t>Second level</a:t>
            </a:r>
          </a:p>
          <a:p>
            <a:pPr lvl="2"/>
            <a:r>
              <a:rPr lang="en-US" dirty="0"/>
              <a:t>Third level</a:t>
            </a:r>
          </a:p>
        </p:txBody>
      </p:sp>
    </p:spTree>
    <p:extLst>
      <p:ext uri="{BB962C8B-B14F-4D97-AF65-F5344CB8AC3E}">
        <p14:creationId xmlns:p14="http://schemas.microsoft.com/office/powerpoint/2010/main" val="18917657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 Column, 3 Pic">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p>
        </p:txBody>
      </p:sp>
      <p:sp>
        <p:nvSpPr>
          <p:cNvPr id="18" name="Picture Placeholder 3"/>
          <p:cNvSpPr>
            <a:spLocks noGrp="1"/>
          </p:cNvSpPr>
          <p:nvPr>
            <p:ph type="pic" sz="quarter" idx="15"/>
          </p:nvPr>
        </p:nvSpPr>
        <p:spPr>
          <a:xfrm>
            <a:off x="762000" y="1219200"/>
            <a:ext cx="2435438" cy="1600200"/>
          </a:xfrm>
          <a:solidFill>
            <a:schemeClr val="bg1">
              <a:lumMod val="95000"/>
            </a:schemeClr>
          </a:solidFill>
        </p:spPr>
        <p:txBody>
          <a:bodyPr anchor="ctr" anchorCtr="0">
            <a:normAutofit/>
          </a:bodyPr>
          <a:lstStyle>
            <a:lvl1pPr marL="0" indent="0" algn="ctr">
              <a:buNone/>
              <a:defRPr sz="2000">
                <a:solidFill>
                  <a:schemeClr val="bg1">
                    <a:lumMod val="50000"/>
                  </a:schemeClr>
                </a:solidFill>
              </a:defRPr>
            </a:lvl1pPr>
          </a:lstStyle>
          <a:p>
            <a:endParaRPr lang="en-US" dirty="0"/>
          </a:p>
        </p:txBody>
      </p:sp>
      <p:sp>
        <p:nvSpPr>
          <p:cNvPr id="14" name="Picture Placeholder 3"/>
          <p:cNvSpPr>
            <a:spLocks noGrp="1"/>
          </p:cNvSpPr>
          <p:nvPr>
            <p:ph type="pic" sz="quarter" idx="17"/>
          </p:nvPr>
        </p:nvSpPr>
        <p:spPr>
          <a:xfrm>
            <a:off x="3508162" y="1219200"/>
            <a:ext cx="2435438" cy="1600200"/>
          </a:xfrm>
          <a:solidFill>
            <a:schemeClr val="bg1">
              <a:lumMod val="95000"/>
            </a:schemeClr>
          </a:solidFill>
        </p:spPr>
        <p:txBody>
          <a:bodyPr anchor="ctr" anchorCtr="0">
            <a:normAutofit/>
          </a:bodyPr>
          <a:lstStyle>
            <a:lvl1pPr marL="0" indent="0" algn="ctr">
              <a:buNone/>
              <a:defRPr sz="2000">
                <a:solidFill>
                  <a:schemeClr val="bg1">
                    <a:lumMod val="50000"/>
                  </a:schemeClr>
                </a:solidFill>
              </a:defRPr>
            </a:lvl1pPr>
          </a:lstStyle>
          <a:p>
            <a:endParaRPr lang="en-US" dirty="0"/>
          </a:p>
        </p:txBody>
      </p:sp>
      <p:sp>
        <p:nvSpPr>
          <p:cNvPr id="16" name="Picture Placeholder 3"/>
          <p:cNvSpPr>
            <a:spLocks noGrp="1"/>
          </p:cNvSpPr>
          <p:nvPr>
            <p:ph type="pic" sz="quarter" idx="19"/>
          </p:nvPr>
        </p:nvSpPr>
        <p:spPr>
          <a:xfrm>
            <a:off x="6251362" y="1219200"/>
            <a:ext cx="2435438" cy="1600200"/>
          </a:xfrm>
          <a:solidFill>
            <a:schemeClr val="bg1">
              <a:lumMod val="95000"/>
            </a:schemeClr>
          </a:solidFill>
        </p:spPr>
        <p:txBody>
          <a:bodyPr anchor="ctr" anchorCtr="0">
            <a:normAutofit/>
          </a:bodyPr>
          <a:lstStyle>
            <a:lvl1pPr marL="0" indent="0" algn="ctr">
              <a:buNone/>
              <a:defRPr sz="2000">
                <a:solidFill>
                  <a:schemeClr val="bg1">
                    <a:lumMod val="50000"/>
                  </a:schemeClr>
                </a:solidFill>
              </a:defRPr>
            </a:lvl1pPr>
          </a:lstStyle>
          <a:p>
            <a:endParaRPr lang="en-US" dirty="0"/>
          </a:p>
        </p:txBody>
      </p:sp>
      <p:sp>
        <p:nvSpPr>
          <p:cNvPr id="17" name="Content Placeholder 2"/>
          <p:cNvSpPr>
            <a:spLocks noGrp="1"/>
          </p:cNvSpPr>
          <p:nvPr>
            <p:ph idx="21" hasCustomPrompt="1"/>
          </p:nvPr>
        </p:nvSpPr>
        <p:spPr>
          <a:xfrm>
            <a:off x="752888" y="3048000"/>
            <a:ext cx="2447512" cy="31242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a:t>First level</a:t>
            </a:r>
          </a:p>
          <a:p>
            <a:pPr lvl="1"/>
            <a:r>
              <a:rPr lang="en-US" dirty="0"/>
              <a:t>Second level</a:t>
            </a:r>
          </a:p>
          <a:p>
            <a:pPr lvl="2"/>
            <a:r>
              <a:rPr lang="en-US" dirty="0"/>
              <a:t>Third level</a:t>
            </a:r>
          </a:p>
        </p:txBody>
      </p:sp>
      <p:sp>
        <p:nvSpPr>
          <p:cNvPr id="19" name="Content Placeholder 2"/>
          <p:cNvSpPr>
            <a:spLocks noGrp="1"/>
          </p:cNvSpPr>
          <p:nvPr>
            <p:ph idx="22" hasCustomPrompt="1"/>
          </p:nvPr>
        </p:nvSpPr>
        <p:spPr>
          <a:xfrm>
            <a:off x="6248400" y="3048000"/>
            <a:ext cx="2447512" cy="31242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a:t>First level</a:t>
            </a:r>
          </a:p>
          <a:p>
            <a:pPr lvl="1"/>
            <a:r>
              <a:rPr lang="en-US" dirty="0"/>
              <a:t>Second level</a:t>
            </a:r>
          </a:p>
          <a:p>
            <a:pPr lvl="2"/>
            <a:r>
              <a:rPr lang="en-US" dirty="0"/>
              <a:t>Third level</a:t>
            </a:r>
          </a:p>
        </p:txBody>
      </p:sp>
      <p:sp>
        <p:nvSpPr>
          <p:cNvPr id="20" name="Content Placeholder 2"/>
          <p:cNvSpPr>
            <a:spLocks noGrp="1"/>
          </p:cNvSpPr>
          <p:nvPr>
            <p:ph idx="23" hasCustomPrompt="1"/>
          </p:nvPr>
        </p:nvSpPr>
        <p:spPr>
          <a:xfrm>
            <a:off x="3500644" y="3048000"/>
            <a:ext cx="2447512" cy="31242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a:t>First level</a:t>
            </a:r>
          </a:p>
          <a:p>
            <a:pPr lvl="1"/>
            <a:r>
              <a:rPr lang="en-US" dirty="0"/>
              <a:t>Second level</a:t>
            </a:r>
          </a:p>
          <a:p>
            <a:pPr lvl="2"/>
            <a:r>
              <a:rPr lang="en-US" dirty="0"/>
              <a:t>Third level</a:t>
            </a:r>
          </a:p>
        </p:txBody>
      </p:sp>
    </p:spTree>
    <p:extLst>
      <p:ext uri="{BB962C8B-B14F-4D97-AF65-F5344CB8AC3E}">
        <p14:creationId xmlns:p14="http://schemas.microsoft.com/office/powerpoint/2010/main" val="3709236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 Lg Pic">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p>
        </p:txBody>
      </p:sp>
      <p:sp>
        <p:nvSpPr>
          <p:cNvPr id="4" name="Picture Placeholder 3"/>
          <p:cNvSpPr>
            <a:spLocks noGrp="1"/>
          </p:cNvSpPr>
          <p:nvPr>
            <p:ph type="pic" sz="quarter" idx="14"/>
          </p:nvPr>
        </p:nvSpPr>
        <p:spPr>
          <a:xfrm>
            <a:off x="762000" y="1219200"/>
            <a:ext cx="7924800" cy="4953000"/>
          </a:xfrm>
          <a:solidFill>
            <a:schemeClr val="bg1">
              <a:lumMod val="95000"/>
            </a:schemeClr>
          </a:solidFill>
        </p:spPr>
        <p:txBody>
          <a:bodyPr anchor="ctr" anchorCtr="0">
            <a:normAutofit/>
          </a:bodyPr>
          <a:lstStyle>
            <a:lvl1pPr marL="0" indent="0" algn="ctr">
              <a:buNone/>
              <a:defRPr sz="2000">
                <a:solidFill>
                  <a:schemeClr val="bg1">
                    <a:lumMod val="50000"/>
                  </a:schemeClr>
                </a:solidFill>
              </a:defRPr>
            </a:lvl1pPr>
          </a:lstStyle>
          <a:p>
            <a:endParaRPr lang="en-US" dirty="0"/>
          </a:p>
        </p:txBody>
      </p:sp>
    </p:spTree>
    <p:extLst>
      <p:ext uri="{BB962C8B-B14F-4D97-AF65-F5344CB8AC3E}">
        <p14:creationId xmlns:p14="http://schemas.microsoft.com/office/powerpoint/2010/main" val="2097067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k Blue">
    <p:spTree>
      <p:nvGrpSpPr>
        <p:cNvPr id="1" name=""/>
        <p:cNvGrpSpPr/>
        <p:nvPr/>
      </p:nvGrpSpPr>
      <p:grpSpPr>
        <a:xfrm>
          <a:off x="0" y="0"/>
          <a:ext cx="0" cy="0"/>
          <a:chOff x="0" y="0"/>
          <a:chExt cx="0" cy="0"/>
        </a:xfrm>
      </p:grpSpPr>
      <p:sp>
        <p:nvSpPr>
          <p:cNvPr id="20" name="Rectangle 19"/>
          <p:cNvSpPr/>
          <p:nvPr userDrawn="1"/>
        </p:nvSpPr>
        <p:spPr>
          <a:xfrm>
            <a:off x="410810" y="0"/>
            <a:ext cx="8730845" cy="426719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3"/>
          <p:cNvSpPr>
            <a:spLocks noGrp="1"/>
          </p:cNvSpPr>
          <p:nvPr>
            <p:ph type="pic" sz="quarter" idx="15"/>
          </p:nvPr>
        </p:nvSpPr>
        <p:spPr>
          <a:xfrm>
            <a:off x="412576" y="4267200"/>
            <a:ext cx="8729079" cy="2590800"/>
          </a:xfrm>
          <a:prstGeom prst="rect">
            <a:avLst/>
          </a:prstGeom>
          <a:solidFill>
            <a:schemeClr val="bg1">
              <a:lumMod val="95000"/>
            </a:schemeClr>
          </a:solidFill>
        </p:spPr>
        <p:txBody>
          <a:bodyPr anchor="ctr" anchorCtr="0">
            <a:normAutofit/>
          </a:bodyPr>
          <a:lstStyle>
            <a:lvl1pPr marL="0" indent="0" algn="ctr">
              <a:buNone/>
              <a:defRPr sz="2000">
                <a:solidFill>
                  <a:schemeClr val="bg1">
                    <a:lumMod val="50000"/>
                  </a:schemeClr>
                </a:solidFill>
              </a:defRPr>
            </a:lvl1pPr>
          </a:lstStyle>
          <a:p>
            <a:endParaRPr lang="en-US" dirty="0"/>
          </a:p>
        </p:txBody>
      </p:sp>
      <p:sp>
        <p:nvSpPr>
          <p:cNvPr id="10" name="Text Placeholder 9"/>
          <p:cNvSpPr>
            <a:spLocks noGrp="1"/>
          </p:cNvSpPr>
          <p:nvPr>
            <p:ph type="body" sz="quarter" idx="20" hasCustomPrompt="1"/>
          </p:nvPr>
        </p:nvSpPr>
        <p:spPr>
          <a:xfrm>
            <a:off x="780334" y="2590798"/>
            <a:ext cx="1371600" cy="960120"/>
          </a:xfrm>
          <a:prstGeom prst="rect">
            <a:avLst/>
          </a:prstGeom>
        </p:spPr>
        <p:txBody>
          <a:bodyPr lIns="0" tIns="0" rIns="0" bIns="0"/>
          <a:lstStyle>
            <a:lvl1pPr marL="0" indent="0">
              <a:buNone/>
              <a:defRPr sz="1800" b="1" baseline="0">
                <a:solidFill>
                  <a:srgbClr val="D6F5FF"/>
                </a:solidFill>
                <a:latin typeface="Arial Narrow" panose="020B0606020202030204" pitchFamily="34" charset="0"/>
              </a:defRPr>
            </a:lvl1pPr>
            <a:lvl2pPr marL="457200" indent="0">
              <a:buNone/>
              <a:defRPr sz="1800" b="1">
                <a:latin typeface="Arial Narrow" panose="020B0606020202030204" pitchFamily="34" charset="0"/>
              </a:defRPr>
            </a:lvl2pPr>
            <a:lvl3pPr marL="914400" indent="0">
              <a:buNone/>
              <a:defRPr sz="1800" b="1">
                <a:latin typeface="Arial Narrow" panose="020B0606020202030204" pitchFamily="34" charset="0"/>
              </a:defRPr>
            </a:lvl3pPr>
            <a:lvl4pPr marL="1371600" indent="0">
              <a:buNone/>
              <a:defRPr sz="1800" b="1">
                <a:latin typeface="Arial Narrow" panose="020B0606020202030204" pitchFamily="34" charset="0"/>
              </a:defRPr>
            </a:lvl4pPr>
            <a:lvl5pPr marL="1828800" indent="0">
              <a:buNone/>
              <a:defRPr sz="1800" b="1">
                <a:latin typeface="Arial Narrow" panose="020B0606020202030204" pitchFamily="34" charset="0"/>
              </a:defRPr>
            </a:lvl5pPr>
          </a:lstStyle>
          <a:p>
            <a:pPr lvl="0"/>
            <a:r>
              <a:rPr lang="en-US" dirty="0"/>
              <a:t>Office Information</a:t>
            </a:r>
          </a:p>
        </p:txBody>
      </p:sp>
      <p:sp>
        <p:nvSpPr>
          <p:cNvPr id="37" name="Text Placeholder 9"/>
          <p:cNvSpPr>
            <a:spLocks noGrp="1"/>
          </p:cNvSpPr>
          <p:nvPr>
            <p:ph type="body" sz="quarter" idx="21" hasCustomPrompt="1"/>
          </p:nvPr>
        </p:nvSpPr>
        <p:spPr>
          <a:xfrm>
            <a:off x="780334" y="3733800"/>
            <a:ext cx="1295400" cy="268921"/>
          </a:xfrm>
          <a:prstGeom prst="rect">
            <a:avLst/>
          </a:prstGeom>
        </p:spPr>
        <p:txBody>
          <a:bodyPr lIns="0" tIns="0" rIns="0" bIns="0"/>
          <a:lstStyle>
            <a:lvl1pPr marL="0" indent="0">
              <a:buNone/>
              <a:defRPr sz="1600" b="0" baseline="0">
                <a:solidFill>
                  <a:srgbClr val="D6F5FF"/>
                </a:solidFill>
                <a:latin typeface="Arial Narrow" panose="020B0606020202030204" pitchFamily="34" charset="0"/>
              </a:defRPr>
            </a:lvl1pPr>
            <a:lvl2pPr marL="457200" indent="0">
              <a:buNone/>
              <a:defRPr sz="1800" b="1">
                <a:latin typeface="Arial Narrow" panose="020B0606020202030204" pitchFamily="34" charset="0"/>
              </a:defRPr>
            </a:lvl2pPr>
            <a:lvl3pPr marL="914400" indent="0">
              <a:buNone/>
              <a:defRPr sz="1800" b="1">
                <a:latin typeface="Arial Narrow" panose="020B0606020202030204" pitchFamily="34" charset="0"/>
              </a:defRPr>
            </a:lvl3pPr>
            <a:lvl4pPr marL="1371600" indent="0">
              <a:buNone/>
              <a:defRPr sz="1800" b="1">
                <a:latin typeface="Arial Narrow" panose="020B0606020202030204" pitchFamily="34" charset="0"/>
              </a:defRPr>
            </a:lvl4pPr>
            <a:lvl5pPr marL="1828800" indent="0">
              <a:buNone/>
              <a:defRPr sz="1800" b="1">
                <a:latin typeface="Arial Narrow" panose="020B0606020202030204" pitchFamily="34" charset="0"/>
              </a:defRPr>
            </a:lvl5pPr>
          </a:lstStyle>
          <a:p>
            <a:pPr lvl="0"/>
            <a:r>
              <a:rPr lang="en-US" dirty="0"/>
              <a:t>MM/DD/YYYY</a:t>
            </a:r>
          </a:p>
        </p:txBody>
      </p:sp>
      <p:sp>
        <p:nvSpPr>
          <p:cNvPr id="12" name="Text Placeholder 11"/>
          <p:cNvSpPr>
            <a:spLocks noGrp="1"/>
          </p:cNvSpPr>
          <p:nvPr>
            <p:ph type="body" sz="quarter" idx="22" hasCustomPrompt="1"/>
          </p:nvPr>
        </p:nvSpPr>
        <p:spPr>
          <a:xfrm>
            <a:off x="2514600" y="768745"/>
            <a:ext cx="6096000" cy="1358585"/>
          </a:xfrm>
          <a:prstGeom prst="rect">
            <a:avLst/>
          </a:prstGeom>
        </p:spPr>
        <p:txBody>
          <a:bodyPr lIns="0" tIns="0" rIns="0" bIns="0"/>
          <a:lstStyle>
            <a:lvl1pPr marL="0" indent="0">
              <a:buNone/>
              <a:defRPr sz="4400" b="1" baseline="0">
                <a:solidFill>
                  <a:schemeClr val="bg1"/>
                </a:solidFill>
              </a:defRPr>
            </a:lvl1pPr>
          </a:lstStyle>
          <a:p>
            <a:pPr lvl="0"/>
            <a:r>
              <a:rPr lang="en-US" dirty="0"/>
              <a:t>PPT Title</a:t>
            </a:r>
          </a:p>
        </p:txBody>
      </p:sp>
      <p:sp>
        <p:nvSpPr>
          <p:cNvPr id="14" name="Text Placeholder 13"/>
          <p:cNvSpPr>
            <a:spLocks noGrp="1"/>
          </p:cNvSpPr>
          <p:nvPr>
            <p:ph type="body" sz="quarter" idx="23" hasCustomPrompt="1"/>
          </p:nvPr>
        </p:nvSpPr>
        <p:spPr>
          <a:xfrm>
            <a:off x="2515037" y="2262187"/>
            <a:ext cx="6092516" cy="938213"/>
          </a:xfrm>
          <a:prstGeom prst="rect">
            <a:avLst/>
          </a:prstGeom>
        </p:spPr>
        <p:txBody>
          <a:bodyPr lIns="0" tIns="0" rIns="0" bIns="0"/>
          <a:lstStyle>
            <a:lvl1pPr marL="0" indent="0">
              <a:buNone/>
              <a:defRPr sz="2800" b="0">
                <a:solidFill>
                  <a:schemeClr val="accent1">
                    <a:lumMod val="20000"/>
                    <a:lumOff val="80000"/>
                  </a:schemeClr>
                </a:solidFill>
                <a:latin typeface="Arial Narrow" panose="020B0606020202030204" pitchFamily="34" charset="0"/>
              </a:defRPr>
            </a:lvl1pPr>
          </a:lstStyle>
          <a:p>
            <a:pPr lvl="0"/>
            <a:r>
              <a:rPr lang="en-US" dirty="0"/>
              <a:t>PPT Subtitle</a:t>
            </a:r>
          </a:p>
        </p:txBody>
      </p:sp>
      <p:sp>
        <p:nvSpPr>
          <p:cNvPr id="21" name="Text Placeholder 20"/>
          <p:cNvSpPr>
            <a:spLocks noGrp="1"/>
          </p:cNvSpPr>
          <p:nvPr>
            <p:ph type="body" sz="quarter" idx="24" hasCustomPrompt="1"/>
          </p:nvPr>
        </p:nvSpPr>
        <p:spPr>
          <a:xfrm>
            <a:off x="2514600" y="3311237"/>
            <a:ext cx="6096000" cy="692727"/>
          </a:xfrm>
          <a:prstGeom prst="rect">
            <a:avLst/>
          </a:prstGeom>
        </p:spPr>
        <p:txBody>
          <a:bodyPr lIns="0" tIns="0" rIns="0" bIns="0"/>
          <a:lstStyle>
            <a:lvl1pPr marL="0" indent="0">
              <a:buNone/>
              <a:defRPr sz="1800" baseline="0">
                <a:solidFill>
                  <a:schemeClr val="accent1">
                    <a:lumMod val="20000"/>
                    <a:lumOff val="80000"/>
                  </a:schemeClr>
                </a:solidFill>
                <a:latin typeface="Arial Narrow" panose="020B0606020202030204" pitchFamily="34" charset="0"/>
              </a:defRPr>
            </a:lvl1pPr>
          </a:lstStyle>
          <a:p>
            <a:pPr lvl="0"/>
            <a:r>
              <a:rPr lang="en-US" dirty="0"/>
              <a:t>Author, Title, Affiliation  (optional)</a:t>
            </a:r>
          </a:p>
        </p:txBody>
      </p:sp>
      <p:cxnSp>
        <p:nvCxnSpPr>
          <p:cNvPr id="38" name="Straight Connector 37"/>
          <p:cNvCxnSpPr/>
          <p:nvPr userDrawn="1"/>
        </p:nvCxnSpPr>
        <p:spPr>
          <a:xfrm>
            <a:off x="2285999" y="609600"/>
            <a:ext cx="0" cy="3473450"/>
          </a:xfrm>
          <a:prstGeom prst="line">
            <a:avLst/>
          </a:prstGeom>
          <a:ln w="127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9" name="Picture 4">
            <a:hlinkClick r:id="rId2"/>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533400" y="533400"/>
            <a:ext cx="1762136" cy="2133912"/>
          </a:xfrm>
          <a:prstGeom prst="rect">
            <a:avLst/>
          </a:prstGeom>
          <a:noFill/>
          <a:extLst>
            <a:ext uri="{909E8E84-426E-40DD-AFC4-6F175D3DCCD1}">
              <a14:hiddenFill xmlns:a14="http://schemas.microsoft.com/office/drawing/2010/main">
                <a:solidFill>
                  <a:srgbClr val="FFFFFF"/>
                </a:solidFill>
              </a14:hiddenFill>
            </a:ext>
          </a:extLst>
        </p:spPr>
      </p:pic>
      <p:grpSp>
        <p:nvGrpSpPr>
          <p:cNvPr id="68" name="Group 67"/>
          <p:cNvGrpSpPr/>
          <p:nvPr userDrawn="1"/>
        </p:nvGrpSpPr>
        <p:grpSpPr>
          <a:xfrm>
            <a:off x="-30388" y="0"/>
            <a:ext cx="472440" cy="6858000"/>
            <a:chOff x="-15240" y="0"/>
            <a:chExt cx="472440" cy="6858000"/>
          </a:xfrm>
        </p:grpSpPr>
        <p:sp>
          <p:nvSpPr>
            <p:cNvPr id="69" name="Rectangle 68"/>
            <p:cNvSpPr/>
            <p:nvPr userDrawn="1"/>
          </p:nvSpPr>
          <p:spPr>
            <a:xfrm>
              <a:off x="10668" y="0"/>
              <a:ext cx="420624" cy="6858000"/>
            </a:xfrm>
            <a:prstGeom prst="rect">
              <a:avLst/>
            </a:prstGeom>
            <a:solidFill>
              <a:srgbClr val="009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69"/>
            <p:cNvSpPr/>
            <p:nvPr userDrawn="1"/>
          </p:nvSpPr>
          <p:spPr>
            <a:xfrm>
              <a:off x="16002" y="3197352"/>
              <a:ext cx="409956" cy="1069848"/>
            </a:xfrm>
            <a:prstGeom prst="rect">
              <a:avLst/>
            </a:prstGeom>
            <a:solidFill>
              <a:srgbClr val="0B4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1" name="Picture 13" descr="C:\Users\jacqui.fenner\Desktop\PTT templates\images\noaa icons\noaa_icons-04.png">
              <a:hlinkClick r:id="rId4"/>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5240" y="5714999"/>
              <a:ext cx="472440" cy="324009"/>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14" descr="C:\Users\jacqui.fenner\Desktop\PTT templates\images\noaa icons\noaa_icons-05.png">
              <a:hlinkClick r:id="rId6"/>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5240" y="4648200"/>
              <a:ext cx="472440" cy="324009"/>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15" descr="C:\Users\jacqui.fenner\Desktop\PTT templates\images\noaa icons\noaa_icons-06.png">
              <a:hlinkClick r:id="rId8"/>
            </p:cNvPr>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15240" y="3581400"/>
              <a:ext cx="472440" cy="324009"/>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16" descr="C:\Users\jacqui.fenner\Desktop\PTT templates\images\noaa icons\noaa_icons-07.png">
              <a:hlinkClick r:id="rId10"/>
            </p:cNvPr>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5240" y="2514600"/>
              <a:ext cx="472440" cy="324009"/>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17" descr="C:\Users\jacqui.fenner\Desktop\PTT templates\images\noaa icons\noaa_icons-08.png">
              <a:hlinkClick r:id="rId12"/>
            </p:cNvPr>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5240" y="1447800"/>
              <a:ext cx="472440" cy="324009"/>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19" descr="C:\Users\jacqui.fenner\Desktop\PTT templates\images\noaa icons\noaa_icons-10.png">
              <a:hlinkClick r:id="rId14"/>
            </p:cNvPr>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5240" y="381000"/>
              <a:ext cx="472440" cy="324009"/>
            </a:xfrm>
            <a:prstGeom prst="rect">
              <a:avLst/>
            </a:prstGeom>
            <a:noFill/>
            <a:extLst>
              <a:ext uri="{909E8E84-426E-40DD-AFC4-6F175D3DCCD1}">
                <a14:hiddenFill xmlns:a14="http://schemas.microsoft.com/office/drawing/2010/main">
                  <a:solidFill>
                    <a:srgbClr val="FFFFFF"/>
                  </a:solidFill>
                </a14:hiddenFill>
              </a:ext>
            </a:extLst>
          </p:spPr>
        </p:pic>
        <p:grpSp>
          <p:nvGrpSpPr>
            <p:cNvPr id="77" name="Group 76"/>
            <p:cNvGrpSpPr/>
            <p:nvPr userDrawn="1"/>
          </p:nvGrpSpPr>
          <p:grpSpPr>
            <a:xfrm>
              <a:off x="15148" y="0"/>
              <a:ext cx="420624" cy="6858000"/>
              <a:chOff x="15148" y="0"/>
              <a:chExt cx="420624" cy="6858000"/>
            </a:xfrm>
          </p:grpSpPr>
          <p:grpSp>
            <p:nvGrpSpPr>
              <p:cNvPr id="78" name="Group 77"/>
              <p:cNvGrpSpPr/>
              <p:nvPr userDrawn="1"/>
            </p:nvGrpSpPr>
            <p:grpSpPr>
              <a:xfrm>
                <a:off x="15148" y="1066800"/>
                <a:ext cx="420624" cy="5334000"/>
                <a:chOff x="15148" y="1066800"/>
                <a:chExt cx="420624" cy="5334000"/>
              </a:xfrm>
            </p:grpSpPr>
            <p:cxnSp>
              <p:nvCxnSpPr>
                <p:cNvPr id="80" name="Straight Connector 79"/>
                <p:cNvCxnSpPr/>
                <p:nvPr userDrawn="1"/>
              </p:nvCxnSpPr>
              <p:spPr>
                <a:xfrm>
                  <a:off x="15148" y="42672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userDrawn="1"/>
              </p:nvCxnSpPr>
              <p:spPr>
                <a:xfrm>
                  <a:off x="15148" y="32004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a:off x="15148" y="21336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userDrawn="1"/>
              </p:nvCxnSpPr>
              <p:spPr>
                <a:xfrm>
                  <a:off x="15148" y="53340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userDrawn="1"/>
              </p:nvCxnSpPr>
              <p:spPr>
                <a:xfrm>
                  <a:off x="15148" y="10668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userDrawn="1"/>
              </p:nvCxnSpPr>
              <p:spPr>
                <a:xfrm>
                  <a:off x="15148" y="64008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grpSp>
          <p:cxnSp>
            <p:nvCxnSpPr>
              <p:cNvPr id="79" name="Straight Connector 78"/>
              <p:cNvCxnSpPr/>
              <p:nvPr userDrawn="1"/>
            </p:nvCxnSpPr>
            <p:spPr>
              <a:xfrm>
                <a:off x="431292" y="0"/>
                <a:ext cx="0" cy="685800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6722602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7"/>
        <p:cNvGrpSpPr/>
        <p:nvPr/>
      </p:nvGrpSpPr>
      <p:grpSpPr>
        <a:xfrm>
          <a:off x="0" y="0"/>
          <a:ext cx="0" cy="0"/>
          <a:chOff x="0" y="0"/>
          <a:chExt cx="0" cy="0"/>
        </a:xfrm>
      </p:grpSpPr>
      <p:sp>
        <p:nvSpPr>
          <p:cNvPr id="118" name="Google Shape;118;p6"/>
          <p:cNvSpPr txBox="1">
            <a:spLocks noGrp="1"/>
          </p:cNvSpPr>
          <p:nvPr>
            <p:ph type="ctrTitle"/>
          </p:nvPr>
        </p:nvSpPr>
        <p:spPr>
          <a:xfrm>
            <a:off x="685800" y="2130425"/>
            <a:ext cx="7772400" cy="14700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0099D8"/>
              </a:buClr>
              <a:buSzPts val="3200"/>
              <a:buFont typeface="Arial"/>
              <a:buNone/>
              <a:defRPr sz="3200" b="1" i="0" u="none" strike="noStrike" cap="none">
                <a:solidFill>
                  <a:srgbClr val="0099D8"/>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9" name="Google Shape;119;p6"/>
          <p:cNvSpPr txBox="1">
            <a:spLocks noGrp="1"/>
          </p:cNvSpPr>
          <p:nvPr>
            <p:ph type="subTitle" idx="1"/>
          </p:nvPr>
        </p:nvSpPr>
        <p:spPr>
          <a:xfrm>
            <a:off x="1371600" y="3886200"/>
            <a:ext cx="6400800" cy="1752600"/>
          </a:xfrm>
          <a:prstGeom prst="rect">
            <a:avLst/>
          </a:prstGeom>
          <a:noFill/>
          <a:ln>
            <a:noFill/>
          </a:ln>
        </p:spPr>
        <p:txBody>
          <a:bodyPr spcFirstLastPara="1" wrap="square" lIns="91425" tIns="91425" rIns="91425" bIns="91425" anchor="t" anchorCtr="0"/>
          <a:lstStyle>
            <a:lvl1pPr marR="0" lvl="0" algn="ctr" rtl="0">
              <a:spcBef>
                <a:spcPts val="640"/>
              </a:spcBef>
              <a:spcAft>
                <a:spcPts val="0"/>
              </a:spcAft>
              <a:buClr>
                <a:srgbClr val="8892B7"/>
              </a:buClr>
              <a:buSzPts val="3200"/>
              <a:buFont typeface="Arial"/>
              <a:buNone/>
              <a:defRPr sz="3200" b="0" i="0" u="none" strike="noStrike" cap="none">
                <a:solidFill>
                  <a:srgbClr val="8892B7"/>
                </a:solidFill>
                <a:latin typeface="Arial"/>
                <a:ea typeface="Arial"/>
                <a:cs typeface="Arial"/>
                <a:sym typeface="Arial"/>
              </a:defRPr>
            </a:lvl1pPr>
            <a:lvl2pPr marR="0" lvl="1" algn="ctr" rtl="0">
              <a:spcBef>
                <a:spcPts val="560"/>
              </a:spcBef>
              <a:spcAft>
                <a:spcPts val="0"/>
              </a:spcAft>
              <a:buClr>
                <a:srgbClr val="8892B7"/>
              </a:buClr>
              <a:buSzPts val="2800"/>
              <a:buFont typeface="Arial"/>
              <a:buNone/>
              <a:defRPr sz="2800" b="0" i="0" u="none" strike="noStrike" cap="none">
                <a:solidFill>
                  <a:srgbClr val="8892B7"/>
                </a:solidFill>
                <a:latin typeface="Arial"/>
                <a:ea typeface="Arial"/>
                <a:cs typeface="Arial"/>
                <a:sym typeface="Arial"/>
              </a:defRPr>
            </a:lvl2pPr>
            <a:lvl3pPr marR="0" lvl="2" algn="ctr" rtl="0">
              <a:spcBef>
                <a:spcPts val="480"/>
              </a:spcBef>
              <a:spcAft>
                <a:spcPts val="0"/>
              </a:spcAft>
              <a:buClr>
                <a:srgbClr val="8892B7"/>
              </a:buClr>
              <a:buSzPts val="2400"/>
              <a:buFont typeface="Arial"/>
              <a:buNone/>
              <a:defRPr sz="2400" b="0" i="0" u="none" strike="noStrike" cap="none">
                <a:solidFill>
                  <a:srgbClr val="8892B7"/>
                </a:solidFill>
                <a:latin typeface="Arial"/>
                <a:ea typeface="Arial"/>
                <a:cs typeface="Arial"/>
                <a:sym typeface="Arial"/>
              </a:defRPr>
            </a:lvl3pPr>
            <a:lvl4pPr marR="0" lvl="3" algn="ctr" rtl="0">
              <a:spcBef>
                <a:spcPts val="400"/>
              </a:spcBef>
              <a:spcAft>
                <a:spcPts val="0"/>
              </a:spcAft>
              <a:buClr>
                <a:srgbClr val="8892B7"/>
              </a:buClr>
              <a:buSzPts val="2000"/>
              <a:buFont typeface="Arial"/>
              <a:buNone/>
              <a:defRPr sz="2000" b="0" i="0" u="none" strike="noStrike" cap="none">
                <a:solidFill>
                  <a:srgbClr val="8892B7"/>
                </a:solidFill>
                <a:latin typeface="Arial"/>
                <a:ea typeface="Arial"/>
                <a:cs typeface="Arial"/>
                <a:sym typeface="Arial"/>
              </a:defRPr>
            </a:lvl4pPr>
            <a:lvl5pPr marR="0" lvl="4" algn="ctr" rtl="0">
              <a:spcBef>
                <a:spcPts val="360"/>
              </a:spcBef>
              <a:spcAft>
                <a:spcPts val="0"/>
              </a:spcAft>
              <a:buClr>
                <a:srgbClr val="8892B7"/>
              </a:buClr>
              <a:buSzPts val="1800"/>
              <a:buFont typeface="Arial"/>
              <a:buNone/>
              <a:defRPr sz="1800" b="0" i="0" u="none" strike="noStrike" cap="none">
                <a:solidFill>
                  <a:srgbClr val="8892B7"/>
                </a:solidFill>
                <a:latin typeface="Arial"/>
                <a:ea typeface="Arial"/>
                <a:cs typeface="Arial"/>
                <a:sym typeface="Arial"/>
              </a:defRPr>
            </a:lvl5pPr>
            <a:lvl6pPr marR="0" lvl="5" algn="ctr" rtl="0">
              <a:spcBef>
                <a:spcPts val="320"/>
              </a:spcBef>
              <a:spcAft>
                <a:spcPts val="0"/>
              </a:spcAft>
              <a:buClr>
                <a:srgbClr val="8892B7"/>
              </a:buClr>
              <a:buSzPts val="1600"/>
              <a:buFont typeface="Arial"/>
              <a:buNone/>
              <a:defRPr sz="1600" b="0" i="0" u="none" strike="noStrike" cap="none">
                <a:solidFill>
                  <a:srgbClr val="8892B7"/>
                </a:solidFill>
                <a:latin typeface="Calibri"/>
                <a:ea typeface="Calibri"/>
                <a:cs typeface="Calibri"/>
                <a:sym typeface="Calibri"/>
              </a:defRPr>
            </a:lvl6pPr>
            <a:lvl7pPr marR="0" lvl="6" algn="ctr" rtl="0">
              <a:spcBef>
                <a:spcPts val="400"/>
              </a:spcBef>
              <a:spcAft>
                <a:spcPts val="0"/>
              </a:spcAft>
              <a:buClr>
                <a:srgbClr val="8892B7"/>
              </a:buClr>
              <a:buSzPts val="2000"/>
              <a:buFont typeface="Arial"/>
              <a:buNone/>
              <a:defRPr sz="2000" b="0" i="0" u="none" strike="noStrike" cap="none">
                <a:solidFill>
                  <a:srgbClr val="8892B7"/>
                </a:solidFill>
                <a:latin typeface="Calibri"/>
                <a:ea typeface="Calibri"/>
                <a:cs typeface="Calibri"/>
                <a:sym typeface="Calibri"/>
              </a:defRPr>
            </a:lvl7pPr>
            <a:lvl8pPr marR="0" lvl="7" algn="ctr" rtl="0">
              <a:spcBef>
                <a:spcPts val="400"/>
              </a:spcBef>
              <a:spcAft>
                <a:spcPts val="0"/>
              </a:spcAft>
              <a:buClr>
                <a:srgbClr val="8892B7"/>
              </a:buClr>
              <a:buSzPts val="2000"/>
              <a:buFont typeface="Arial"/>
              <a:buNone/>
              <a:defRPr sz="2000" b="0" i="0" u="none" strike="noStrike" cap="none">
                <a:solidFill>
                  <a:srgbClr val="8892B7"/>
                </a:solidFill>
                <a:latin typeface="Calibri"/>
                <a:ea typeface="Calibri"/>
                <a:cs typeface="Calibri"/>
                <a:sym typeface="Calibri"/>
              </a:defRPr>
            </a:lvl8pPr>
            <a:lvl9pPr marR="0" lvl="8" algn="ctr" rtl="0">
              <a:spcBef>
                <a:spcPts val="400"/>
              </a:spcBef>
              <a:spcAft>
                <a:spcPts val="0"/>
              </a:spcAft>
              <a:buClr>
                <a:srgbClr val="8892B7"/>
              </a:buClr>
              <a:buSzPts val="2000"/>
              <a:buFont typeface="Arial"/>
              <a:buNone/>
              <a:defRPr sz="2000" b="0" i="0" u="none" strike="noStrike" cap="none">
                <a:solidFill>
                  <a:srgbClr val="8892B7"/>
                </a:solidFill>
                <a:latin typeface="Calibri"/>
                <a:ea typeface="Calibri"/>
                <a:cs typeface="Calibri"/>
                <a:sym typeface="Calibri"/>
              </a:defRPr>
            </a:lvl9pPr>
          </a:lstStyle>
          <a:p>
            <a:endParaRPr/>
          </a:p>
        </p:txBody>
      </p:sp>
      <p:sp>
        <p:nvSpPr>
          <p:cNvPr id="120" name="Google Shape;120;p6"/>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121" name="Google Shape;121;p6"/>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122" name="Google Shape;122;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chemeClr val="dk1"/>
                </a:solidFill>
                <a:latin typeface="Calibri"/>
                <a:ea typeface="Calibri"/>
                <a:cs typeface="Calibri"/>
                <a:sym typeface="Calibri"/>
              </a:defRPr>
            </a:lvl1pPr>
            <a:lvl2pPr marL="0" marR="0" lvl="1" indent="0" algn="l" rtl="0">
              <a:spcBef>
                <a:spcPts val="0"/>
              </a:spcBef>
              <a:buNone/>
              <a:defRPr sz="1800" b="0" i="0" u="none" strike="noStrike" cap="none">
                <a:solidFill>
                  <a:schemeClr val="dk1"/>
                </a:solidFill>
                <a:latin typeface="Calibri"/>
                <a:ea typeface="Calibri"/>
                <a:cs typeface="Calibri"/>
                <a:sym typeface="Calibri"/>
              </a:defRPr>
            </a:lvl2pPr>
            <a:lvl3pPr marL="0" marR="0" lvl="2" indent="0" algn="l" rtl="0">
              <a:spcBef>
                <a:spcPts val="0"/>
              </a:spcBef>
              <a:buNone/>
              <a:defRPr sz="1800" b="0" i="0" u="none" strike="noStrike" cap="none">
                <a:solidFill>
                  <a:schemeClr val="dk1"/>
                </a:solidFill>
                <a:latin typeface="Calibri"/>
                <a:ea typeface="Calibri"/>
                <a:cs typeface="Calibri"/>
                <a:sym typeface="Calibri"/>
              </a:defRPr>
            </a:lvl3pPr>
            <a:lvl4pPr marL="0" marR="0" lvl="3" indent="0" algn="l" rtl="0">
              <a:spcBef>
                <a:spcPts val="0"/>
              </a:spcBef>
              <a:buNone/>
              <a:defRPr sz="1800" b="0" i="0" u="none" strike="noStrike" cap="none">
                <a:solidFill>
                  <a:schemeClr val="dk1"/>
                </a:solidFill>
                <a:latin typeface="Calibri"/>
                <a:ea typeface="Calibri"/>
                <a:cs typeface="Calibri"/>
                <a:sym typeface="Calibri"/>
              </a:defRPr>
            </a:lvl4pPr>
            <a:lvl5pPr marL="0" marR="0" lvl="4" indent="0" algn="l" rtl="0">
              <a:spcBef>
                <a:spcPts val="0"/>
              </a:spcBef>
              <a:buNone/>
              <a:defRPr sz="1800" b="0" i="0" u="none" strike="noStrike" cap="none">
                <a:solidFill>
                  <a:schemeClr val="dk1"/>
                </a:solidFill>
                <a:latin typeface="Calibri"/>
                <a:ea typeface="Calibri"/>
                <a:cs typeface="Calibri"/>
                <a:sym typeface="Calibri"/>
              </a:defRPr>
            </a:lvl5pPr>
            <a:lvl6pPr marL="0" marR="0" lvl="5" indent="0" algn="l" rtl="0">
              <a:spcBef>
                <a:spcPts val="0"/>
              </a:spcBef>
              <a:buNone/>
              <a:defRPr sz="1800" b="0" i="0" u="none" strike="noStrike" cap="none">
                <a:solidFill>
                  <a:schemeClr val="dk1"/>
                </a:solidFill>
                <a:latin typeface="Calibri"/>
                <a:ea typeface="Calibri"/>
                <a:cs typeface="Calibri"/>
                <a:sym typeface="Calibri"/>
              </a:defRPr>
            </a:lvl6pPr>
            <a:lvl7pPr marL="0" marR="0" lvl="6" indent="0" algn="l" rtl="0">
              <a:spcBef>
                <a:spcPts val="0"/>
              </a:spcBef>
              <a:buNone/>
              <a:defRPr sz="1800" b="0" i="0" u="none" strike="noStrike" cap="none">
                <a:solidFill>
                  <a:schemeClr val="dk1"/>
                </a:solidFill>
                <a:latin typeface="Calibri"/>
                <a:ea typeface="Calibri"/>
                <a:cs typeface="Calibri"/>
                <a:sym typeface="Calibri"/>
              </a:defRPr>
            </a:lvl7pPr>
            <a:lvl8pPr marL="0" marR="0" lvl="7" indent="0" algn="l" rtl="0">
              <a:spcBef>
                <a:spcPts val="0"/>
              </a:spcBef>
              <a:buNone/>
              <a:defRPr sz="1800" b="0" i="0" u="none" strike="noStrike" cap="none">
                <a:solidFill>
                  <a:schemeClr val="dk1"/>
                </a:solidFill>
                <a:latin typeface="Calibri"/>
                <a:ea typeface="Calibri"/>
                <a:cs typeface="Calibri"/>
                <a:sym typeface="Calibri"/>
              </a:defRPr>
            </a:lvl8pPr>
            <a:lvl9pPr marL="0" marR="0" lvl="8" indent="0" algn="l" rtl="0">
              <a:spcBef>
                <a:spcPts val="0"/>
              </a:spcBef>
              <a:buNone/>
              <a:defRPr sz="1800" b="0" i="0" u="none" strike="noStrike" cap="none">
                <a:solidFill>
                  <a:schemeClr val="dk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37403662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Basic">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p>
        </p:txBody>
      </p:sp>
      <p:sp>
        <p:nvSpPr>
          <p:cNvPr id="3" name="Content Placeholder 2"/>
          <p:cNvSpPr>
            <a:spLocks noGrp="1"/>
          </p:cNvSpPr>
          <p:nvPr>
            <p:ph idx="1" hasCustomPrompt="1"/>
          </p:nvPr>
        </p:nvSpPr>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74444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k Blue">
    <p:spTree>
      <p:nvGrpSpPr>
        <p:cNvPr id="1" name=""/>
        <p:cNvGrpSpPr/>
        <p:nvPr/>
      </p:nvGrpSpPr>
      <p:grpSpPr>
        <a:xfrm>
          <a:off x="0" y="0"/>
          <a:ext cx="0" cy="0"/>
          <a:chOff x="0" y="0"/>
          <a:chExt cx="0" cy="0"/>
        </a:xfrm>
      </p:grpSpPr>
      <p:sp>
        <p:nvSpPr>
          <p:cNvPr id="5" name="Rectangle 4"/>
          <p:cNvSpPr/>
          <p:nvPr userDrawn="1"/>
        </p:nvSpPr>
        <p:spPr>
          <a:xfrm>
            <a:off x="410810" y="0"/>
            <a:ext cx="8733190" cy="644925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5" name="Group 64"/>
          <p:cNvGrpSpPr/>
          <p:nvPr userDrawn="1"/>
        </p:nvGrpSpPr>
        <p:grpSpPr>
          <a:xfrm>
            <a:off x="-30388" y="0"/>
            <a:ext cx="472440" cy="6858000"/>
            <a:chOff x="-15240" y="0"/>
            <a:chExt cx="472440" cy="6858000"/>
          </a:xfrm>
        </p:grpSpPr>
        <p:sp>
          <p:nvSpPr>
            <p:cNvPr id="66" name="Rectangle 65"/>
            <p:cNvSpPr/>
            <p:nvPr userDrawn="1"/>
          </p:nvSpPr>
          <p:spPr>
            <a:xfrm>
              <a:off x="10668" y="0"/>
              <a:ext cx="420624" cy="6858000"/>
            </a:xfrm>
            <a:prstGeom prst="rect">
              <a:avLst/>
            </a:prstGeom>
            <a:solidFill>
              <a:srgbClr val="009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66"/>
            <p:cNvSpPr/>
            <p:nvPr userDrawn="1"/>
          </p:nvSpPr>
          <p:spPr>
            <a:xfrm>
              <a:off x="16002" y="3197352"/>
              <a:ext cx="409956" cy="1069848"/>
            </a:xfrm>
            <a:prstGeom prst="rect">
              <a:avLst/>
            </a:prstGeom>
            <a:solidFill>
              <a:srgbClr val="0B4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8" name="Picture 13" descr="C:\Users\jacqui.fenner\Desktop\PTT templates\images\noaa icons\noaa_icons-04.png">
              <a:hlinkClick r:id="rId2"/>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5240" y="5714999"/>
              <a:ext cx="472440" cy="324009"/>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14" descr="C:\Users\jacqui.fenner\Desktop\PTT templates\images\noaa icons\noaa_icons-05.png">
              <a:hlinkClick r:id="rId4"/>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5240" y="4648200"/>
              <a:ext cx="472440" cy="324009"/>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15" descr="C:\Users\jacqui.fenner\Desktop\PTT templates\images\noaa icons\noaa_icons-06.png">
              <a:hlinkClick r:id="rId6"/>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5240" y="3581400"/>
              <a:ext cx="472440" cy="324009"/>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16" descr="C:\Users\jacqui.fenner\Desktop\PTT templates\images\noaa icons\noaa_icons-07.png">
              <a:hlinkClick r:id="rId8"/>
            </p:cNvPr>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15240" y="2514600"/>
              <a:ext cx="472440" cy="324009"/>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17" descr="C:\Users\jacqui.fenner\Desktop\PTT templates\images\noaa icons\noaa_icons-08.png">
              <a:hlinkClick r:id="rId10"/>
            </p:cNvPr>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5240" y="1447800"/>
              <a:ext cx="472440" cy="324009"/>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19" descr="C:\Users\jacqui.fenner\Desktop\PTT templates\images\noaa icons\noaa_icons-10.png">
              <a:hlinkClick r:id="rId12"/>
            </p:cNvPr>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5240" y="381000"/>
              <a:ext cx="472440" cy="324009"/>
            </a:xfrm>
            <a:prstGeom prst="rect">
              <a:avLst/>
            </a:prstGeom>
            <a:noFill/>
            <a:extLst>
              <a:ext uri="{909E8E84-426E-40DD-AFC4-6F175D3DCCD1}">
                <a14:hiddenFill xmlns:a14="http://schemas.microsoft.com/office/drawing/2010/main">
                  <a:solidFill>
                    <a:srgbClr val="FFFFFF"/>
                  </a:solidFill>
                </a14:hiddenFill>
              </a:ext>
            </a:extLst>
          </p:spPr>
        </p:pic>
        <p:grpSp>
          <p:nvGrpSpPr>
            <p:cNvPr id="74" name="Group 73"/>
            <p:cNvGrpSpPr/>
            <p:nvPr userDrawn="1"/>
          </p:nvGrpSpPr>
          <p:grpSpPr>
            <a:xfrm>
              <a:off x="15148" y="0"/>
              <a:ext cx="420624" cy="6858000"/>
              <a:chOff x="15148" y="0"/>
              <a:chExt cx="420624" cy="6858000"/>
            </a:xfrm>
          </p:grpSpPr>
          <p:grpSp>
            <p:nvGrpSpPr>
              <p:cNvPr id="75" name="Group 74"/>
              <p:cNvGrpSpPr/>
              <p:nvPr userDrawn="1"/>
            </p:nvGrpSpPr>
            <p:grpSpPr>
              <a:xfrm>
                <a:off x="15148" y="1066800"/>
                <a:ext cx="420624" cy="5334000"/>
                <a:chOff x="15148" y="1066800"/>
                <a:chExt cx="420624" cy="5334000"/>
              </a:xfrm>
            </p:grpSpPr>
            <p:cxnSp>
              <p:nvCxnSpPr>
                <p:cNvPr id="77" name="Straight Connector 76"/>
                <p:cNvCxnSpPr/>
                <p:nvPr userDrawn="1"/>
              </p:nvCxnSpPr>
              <p:spPr>
                <a:xfrm>
                  <a:off x="15148" y="42672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15148" y="32004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userDrawn="1"/>
              </p:nvCxnSpPr>
              <p:spPr>
                <a:xfrm>
                  <a:off x="15148" y="21336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15148" y="53340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userDrawn="1"/>
              </p:nvCxnSpPr>
              <p:spPr>
                <a:xfrm>
                  <a:off x="15148" y="10668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a:off x="15148" y="64008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grpSp>
          <p:cxnSp>
            <p:nvCxnSpPr>
              <p:cNvPr id="76" name="Straight Connector 75"/>
              <p:cNvCxnSpPr/>
              <p:nvPr userDrawn="1"/>
            </p:nvCxnSpPr>
            <p:spPr>
              <a:xfrm>
                <a:off x="431292" y="0"/>
                <a:ext cx="0" cy="685800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grpSp>
      </p:grpSp>
      <p:sp>
        <p:nvSpPr>
          <p:cNvPr id="7" name="Title Placeholder 1"/>
          <p:cNvSpPr>
            <a:spLocks noGrp="1"/>
          </p:cNvSpPr>
          <p:nvPr>
            <p:ph type="title" hasCustomPrompt="1"/>
          </p:nvPr>
        </p:nvSpPr>
        <p:spPr>
          <a:xfrm>
            <a:off x="762000" y="1066799"/>
            <a:ext cx="7933913" cy="1295401"/>
          </a:xfrm>
          <a:prstGeom prst="rect">
            <a:avLst/>
          </a:prstGeom>
        </p:spPr>
        <p:txBody>
          <a:bodyPr vert="horz" lIns="0" tIns="0" rIns="0" bIns="0" rtlCol="0" anchor="t">
            <a:noAutofit/>
          </a:bodyPr>
          <a:lstStyle>
            <a:lvl1pPr>
              <a:defRPr sz="4400"/>
            </a:lvl1pPr>
          </a:lstStyle>
          <a:p>
            <a:r>
              <a:rPr lang="en-US" dirty="0"/>
              <a:t>Divider Slide Text</a:t>
            </a:r>
          </a:p>
        </p:txBody>
      </p:sp>
      <p:sp>
        <p:nvSpPr>
          <p:cNvPr id="24" name="Rectangle 23"/>
          <p:cNvSpPr/>
          <p:nvPr userDrawn="1"/>
        </p:nvSpPr>
        <p:spPr>
          <a:xfrm>
            <a:off x="0" y="6400801"/>
            <a:ext cx="9144000" cy="457200"/>
          </a:xfrm>
          <a:prstGeom prst="rect">
            <a:avLst/>
          </a:prstGeom>
          <a:solidFill>
            <a:srgbClr val="D6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p:cNvSpPr txBox="1"/>
          <p:nvPr userDrawn="1"/>
        </p:nvSpPr>
        <p:spPr>
          <a:xfrm>
            <a:off x="1447800" y="6551712"/>
            <a:ext cx="7239000" cy="153888"/>
          </a:xfrm>
          <a:prstGeom prst="rect">
            <a:avLst/>
          </a:prstGeom>
          <a:noFill/>
        </p:spPr>
        <p:txBody>
          <a:bodyPr wrap="square" lIns="0" tIns="0" rIns="0" bIns="0" rtlCol="0">
            <a:spAutoFit/>
          </a:bodyPr>
          <a:lstStyle/>
          <a:p>
            <a:pPr algn="r"/>
            <a:r>
              <a:rPr lang="en-US" sz="1000" dirty="0">
                <a:solidFill>
                  <a:srgbClr val="0B4596"/>
                </a:solidFill>
                <a:latin typeface="Arial Narrow" panose="020B0606020202030204" pitchFamily="34" charset="0"/>
              </a:rPr>
              <a:t>Department of Commerce  //  National Oceanic and Atmospheric Administration  //</a:t>
            </a:r>
            <a:r>
              <a:rPr lang="en-US" sz="1000" baseline="0" dirty="0">
                <a:solidFill>
                  <a:srgbClr val="0B4596"/>
                </a:solidFill>
                <a:latin typeface="Arial Narrow" panose="020B0606020202030204" pitchFamily="34" charset="0"/>
              </a:rPr>
              <a:t> </a:t>
            </a:r>
            <a:r>
              <a:rPr lang="en-US" sz="1000" dirty="0">
                <a:solidFill>
                  <a:srgbClr val="0B4596"/>
                </a:solidFill>
                <a:latin typeface="Arial Narrow" panose="020B0606020202030204" pitchFamily="34" charset="0"/>
              </a:rPr>
              <a:t> </a:t>
            </a:r>
            <a:fld id="{230AF19D-3812-4E85-9F3D-A917BA6571C2}" type="slidenum">
              <a:rPr lang="en-US" sz="1000" smtClean="0">
                <a:solidFill>
                  <a:srgbClr val="0B4596"/>
                </a:solidFill>
                <a:latin typeface="Arial Narrow" panose="020B0606020202030204" pitchFamily="34" charset="0"/>
              </a:rPr>
              <a:t>‹#›</a:t>
            </a:fld>
            <a:endParaRPr lang="en-US" sz="1000" dirty="0">
              <a:solidFill>
                <a:srgbClr val="0B4596"/>
              </a:solidFill>
              <a:latin typeface="Arial Narrow" panose="020B0606020202030204" pitchFamily="34" charset="0"/>
            </a:endParaRPr>
          </a:p>
        </p:txBody>
      </p:sp>
      <p:pic>
        <p:nvPicPr>
          <p:cNvPr id="30" name="Picture 2" descr="G:\STALL\ST Comms\Templates &amp; Resources\Logos\Other Emblems\DOC Logo\DOC Color.png">
            <a:hlinkClick r:id="rId14"/>
          </p:cNvPr>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228600" y="6443457"/>
            <a:ext cx="371888" cy="37188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a:hlinkClick r:id="rId16"/>
          </p:cNvPr>
          <p:cNvPicPr>
            <a:picLocks noChangeAspect="1" noChangeArrowheads="1"/>
          </p:cNvPicPr>
          <p:nvPr userDrawn="1"/>
        </p:nvPicPr>
        <p:blipFill>
          <a:blip r:embed="rId17" cstate="print">
            <a:extLst>
              <a:ext uri="{28A0092B-C50C-407E-A947-70E740481C1C}">
                <a14:useLocalDpi xmlns:a14="http://schemas.microsoft.com/office/drawing/2010/main" val="0"/>
              </a:ext>
            </a:extLst>
          </a:blip>
          <a:stretch>
            <a:fillRect/>
          </a:stretch>
        </p:blipFill>
        <p:spPr bwMode="auto">
          <a:xfrm>
            <a:off x="639827" y="6449252"/>
            <a:ext cx="360298" cy="360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81167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t Blue">
    <p:spTree>
      <p:nvGrpSpPr>
        <p:cNvPr id="1" name=""/>
        <p:cNvGrpSpPr/>
        <p:nvPr/>
      </p:nvGrpSpPr>
      <p:grpSpPr>
        <a:xfrm>
          <a:off x="0" y="0"/>
          <a:ext cx="0" cy="0"/>
          <a:chOff x="0" y="0"/>
          <a:chExt cx="0" cy="0"/>
        </a:xfrm>
      </p:grpSpPr>
      <p:sp>
        <p:nvSpPr>
          <p:cNvPr id="5" name="Rectangle 4"/>
          <p:cNvSpPr/>
          <p:nvPr userDrawn="1"/>
        </p:nvSpPr>
        <p:spPr>
          <a:xfrm>
            <a:off x="410810" y="0"/>
            <a:ext cx="8733190" cy="6449252"/>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4" name="Group 63"/>
          <p:cNvGrpSpPr/>
          <p:nvPr userDrawn="1"/>
        </p:nvGrpSpPr>
        <p:grpSpPr>
          <a:xfrm>
            <a:off x="-30388" y="0"/>
            <a:ext cx="472440" cy="6858000"/>
            <a:chOff x="-15240" y="0"/>
            <a:chExt cx="472440" cy="6858000"/>
          </a:xfrm>
        </p:grpSpPr>
        <p:sp>
          <p:nvSpPr>
            <p:cNvPr id="65" name="Rectangle 64"/>
            <p:cNvSpPr/>
            <p:nvPr userDrawn="1"/>
          </p:nvSpPr>
          <p:spPr>
            <a:xfrm>
              <a:off x="10668" y="0"/>
              <a:ext cx="420624" cy="6858000"/>
            </a:xfrm>
            <a:prstGeom prst="rect">
              <a:avLst/>
            </a:prstGeom>
            <a:solidFill>
              <a:srgbClr val="009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65"/>
            <p:cNvSpPr/>
            <p:nvPr userDrawn="1"/>
          </p:nvSpPr>
          <p:spPr>
            <a:xfrm>
              <a:off x="16002" y="3197352"/>
              <a:ext cx="409956" cy="1069848"/>
            </a:xfrm>
            <a:prstGeom prst="rect">
              <a:avLst/>
            </a:prstGeom>
            <a:solidFill>
              <a:srgbClr val="0B4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7" name="Picture 13" descr="C:\Users\jacqui.fenner\Desktop\PTT templates\images\noaa icons\noaa_icons-04.png">
              <a:hlinkClick r:id="rId2"/>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5240" y="5714999"/>
              <a:ext cx="472440" cy="324009"/>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14" descr="C:\Users\jacqui.fenner\Desktop\PTT templates\images\noaa icons\noaa_icons-05.png">
              <a:hlinkClick r:id="rId4"/>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5240" y="4648200"/>
              <a:ext cx="472440" cy="324009"/>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15" descr="C:\Users\jacqui.fenner\Desktop\PTT templates\images\noaa icons\noaa_icons-06.png">
              <a:hlinkClick r:id="rId6"/>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5240" y="3581400"/>
              <a:ext cx="472440" cy="324009"/>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16" descr="C:\Users\jacqui.fenner\Desktop\PTT templates\images\noaa icons\noaa_icons-07.png">
              <a:hlinkClick r:id="rId8"/>
            </p:cNvPr>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15240" y="2514600"/>
              <a:ext cx="472440" cy="324009"/>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17" descr="C:\Users\jacqui.fenner\Desktop\PTT templates\images\noaa icons\noaa_icons-08.png">
              <a:hlinkClick r:id="rId10"/>
            </p:cNvPr>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5240" y="1447800"/>
              <a:ext cx="472440" cy="324009"/>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19" descr="C:\Users\jacqui.fenner\Desktop\PTT templates\images\noaa icons\noaa_icons-10.png">
              <a:hlinkClick r:id="rId12"/>
            </p:cNvPr>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5240" y="381000"/>
              <a:ext cx="472440" cy="324009"/>
            </a:xfrm>
            <a:prstGeom prst="rect">
              <a:avLst/>
            </a:prstGeom>
            <a:noFill/>
            <a:extLst>
              <a:ext uri="{909E8E84-426E-40DD-AFC4-6F175D3DCCD1}">
                <a14:hiddenFill xmlns:a14="http://schemas.microsoft.com/office/drawing/2010/main">
                  <a:solidFill>
                    <a:srgbClr val="FFFFFF"/>
                  </a:solidFill>
                </a14:hiddenFill>
              </a:ext>
            </a:extLst>
          </p:spPr>
        </p:pic>
        <p:grpSp>
          <p:nvGrpSpPr>
            <p:cNvPr id="73" name="Group 72"/>
            <p:cNvGrpSpPr/>
            <p:nvPr userDrawn="1"/>
          </p:nvGrpSpPr>
          <p:grpSpPr>
            <a:xfrm>
              <a:off x="15148" y="0"/>
              <a:ext cx="420624" cy="6858000"/>
              <a:chOff x="15148" y="0"/>
              <a:chExt cx="420624" cy="6858000"/>
            </a:xfrm>
          </p:grpSpPr>
          <p:grpSp>
            <p:nvGrpSpPr>
              <p:cNvPr id="74" name="Group 73"/>
              <p:cNvGrpSpPr/>
              <p:nvPr userDrawn="1"/>
            </p:nvGrpSpPr>
            <p:grpSpPr>
              <a:xfrm>
                <a:off x="15148" y="1066800"/>
                <a:ext cx="420624" cy="5334000"/>
                <a:chOff x="15148" y="1066800"/>
                <a:chExt cx="420624" cy="5334000"/>
              </a:xfrm>
            </p:grpSpPr>
            <p:cxnSp>
              <p:nvCxnSpPr>
                <p:cNvPr id="76" name="Straight Connector 75"/>
                <p:cNvCxnSpPr/>
                <p:nvPr userDrawn="1"/>
              </p:nvCxnSpPr>
              <p:spPr>
                <a:xfrm>
                  <a:off x="15148" y="42672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userDrawn="1"/>
              </p:nvCxnSpPr>
              <p:spPr>
                <a:xfrm>
                  <a:off x="15148" y="32004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15148" y="21336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userDrawn="1"/>
              </p:nvCxnSpPr>
              <p:spPr>
                <a:xfrm>
                  <a:off x="15148" y="53340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15148" y="10668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userDrawn="1"/>
              </p:nvCxnSpPr>
              <p:spPr>
                <a:xfrm>
                  <a:off x="15148" y="64008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grpSp>
          <p:cxnSp>
            <p:nvCxnSpPr>
              <p:cNvPr id="75" name="Straight Connector 74"/>
              <p:cNvCxnSpPr/>
              <p:nvPr userDrawn="1"/>
            </p:nvCxnSpPr>
            <p:spPr>
              <a:xfrm>
                <a:off x="431292" y="0"/>
                <a:ext cx="0" cy="685800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grpSp>
      </p:grpSp>
      <p:sp>
        <p:nvSpPr>
          <p:cNvPr id="7" name="Title Placeholder 1"/>
          <p:cNvSpPr>
            <a:spLocks noGrp="1"/>
          </p:cNvSpPr>
          <p:nvPr>
            <p:ph type="title" hasCustomPrompt="1"/>
          </p:nvPr>
        </p:nvSpPr>
        <p:spPr>
          <a:xfrm>
            <a:off x="762000" y="1066799"/>
            <a:ext cx="7894573" cy="1295401"/>
          </a:xfrm>
          <a:prstGeom prst="rect">
            <a:avLst/>
          </a:prstGeom>
        </p:spPr>
        <p:txBody>
          <a:bodyPr vert="horz" lIns="0" tIns="0" rIns="0" bIns="0" rtlCol="0" anchor="t">
            <a:noAutofit/>
          </a:bodyPr>
          <a:lstStyle>
            <a:lvl1pPr>
              <a:defRPr sz="4400">
                <a:solidFill>
                  <a:srgbClr val="0B4596"/>
                </a:solidFill>
              </a:defRPr>
            </a:lvl1pPr>
          </a:lstStyle>
          <a:p>
            <a:r>
              <a:rPr lang="en-US" dirty="0"/>
              <a:t>Divider Slide Text</a:t>
            </a:r>
          </a:p>
        </p:txBody>
      </p:sp>
      <p:sp>
        <p:nvSpPr>
          <p:cNvPr id="24" name="Rectangle 23"/>
          <p:cNvSpPr/>
          <p:nvPr userDrawn="1"/>
        </p:nvSpPr>
        <p:spPr>
          <a:xfrm>
            <a:off x="0" y="6400801"/>
            <a:ext cx="9144000" cy="457200"/>
          </a:xfrm>
          <a:prstGeom prst="rect">
            <a:avLst/>
          </a:prstGeom>
          <a:solidFill>
            <a:srgbClr val="D6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 descr="G:\STALL\ST Comms\Templates &amp; Resources\Logos\Other Emblems\DOC Logo\DOC Color.png">
            <a:hlinkClick r:id="rId14"/>
          </p:cNvPr>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228600" y="6443457"/>
            <a:ext cx="371888" cy="37188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a:hlinkClick r:id="rId16"/>
          </p:cNvPr>
          <p:cNvPicPr>
            <a:picLocks noChangeAspect="1" noChangeArrowheads="1"/>
          </p:cNvPicPr>
          <p:nvPr userDrawn="1"/>
        </p:nvPicPr>
        <p:blipFill>
          <a:blip r:embed="rId17" cstate="print">
            <a:extLst>
              <a:ext uri="{28A0092B-C50C-407E-A947-70E740481C1C}">
                <a14:useLocalDpi xmlns:a14="http://schemas.microsoft.com/office/drawing/2010/main" val="0"/>
              </a:ext>
            </a:extLst>
          </a:blip>
          <a:stretch>
            <a:fillRect/>
          </a:stretch>
        </p:blipFill>
        <p:spPr bwMode="auto">
          <a:xfrm>
            <a:off x="639827" y="6449252"/>
            <a:ext cx="360298" cy="360298"/>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userDrawn="1"/>
        </p:nvSpPr>
        <p:spPr>
          <a:xfrm>
            <a:off x="1447800" y="6551712"/>
            <a:ext cx="7239000" cy="153888"/>
          </a:xfrm>
          <a:prstGeom prst="rect">
            <a:avLst/>
          </a:prstGeom>
          <a:noFill/>
        </p:spPr>
        <p:txBody>
          <a:bodyPr wrap="square" lIns="0" tIns="0" rIns="0" bIns="0" rtlCol="0">
            <a:spAutoFit/>
          </a:bodyPr>
          <a:lstStyle/>
          <a:p>
            <a:pPr algn="r"/>
            <a:r>
              <a:rPr lang="en-US" sz="1000" dirty="0">
                <a:solidFill>
                  <a:srgbClr val="0B4596"/>
                </a:solidFill>
                <a:latin typeface="Arial Narrow" panose="020B0606020202030204" pitchFamily="34" charset="0"/>
              </a:rPr>
              <a:t>Department of Commerce  //  National Oceanic and Atmospheric Administration  //</a:t>
            </a:r>
            <a:r>
              <a:rPr lang="en-US" sz="1000" baseline="0" dirty="0">
                <a:solidFill>
                  <a:srgbClr val="0B4596"/>
                </a:solidFill>
                <a:latin typeface="Arial Narrow" panose="020B0606020202030204" pitchFamily="34" charset="0"/>
              </a:rPr>
              <a:t> </a:t>
            </a:r>
            <a:r>
              <a:rPr lang="en-US" sz="1000" dirty="0">
                <a:solidFill>
                  <a:srgbClr val="0B4596"/>
                </a:solidFill>
                <a:latin typeface="Arial Narrow" panose="020B0606020202030204" pitchFamily="34" charset="0"/>
              </a:rPr>
              <a:t> </a:t>
            </a:r>
            <a:fld id="{B29DFF88-664D-4572-958B-31C354FF1575}" type="slidenum">
              <a:rPr lang="en-US" sz="1000" smtClean="0">
                <a:solidFill>
                  <a:srgbClr val="0B4596"/>
                </a:solidFill>
                <a:latin typeface="Arial Narrow" panose="020B0606020202030204" pitchFamily="34" charset="0"/>
              </a:rPr>
              <a:t>‹#›</a:t>
            </a:fld>
            <a:endParaRPr lang="en-US" sz="1000" dirty="0">
              <a:solidFill>
                <a:srgbClr val="0B4596"/>
              </a:solidFill>
              <a:latin typeface="Arial Narrow" panose="020B0606020202030204" pitchFamily="34" charset="0"/>
            </a:endParaRPr>
          </a:p>
        </p:txBody>
      </p:sp>
    </p:spTree>
    <p:extLst>
      <p:ext uri="{BB962C8B-B14F-4D97-AF65-F5344CB8AC3E}">
        <p14:creationId xmlns:p14="http://schemas.microsoft.com/office/powerpoint/2010/main" val="32673278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lumn, Small Pic">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p>
        </p:txBody>
      </p:sp>
      <p:sp>
        <p:nvSpPr>
          <p:cNvPr id="15" name="Picture Placeholder 3"/>
          <p:cNvSpPr>
            <a:spLocks noGrp="1"/>
          </p:cNvSpPr>
          <p:nvPr>
            <p:ph type="pic" sz="quarter" idx="16"/>
          </p:nvPr>
        </p:nvSpPr>
        <p:spPr>
          <a:xfrm>
            <a:off x="4953000" y="1219200"/>
            <a:ext cx="3733800" cy="1981200"/>
          </a:xfrm>
          <a:solidFill>
            <a:schemeClr val="bg1">
              <a:lumMod val="95000"/>
            </a:schemeClr>
          </a:solidFill>
        </p:spPr>
        <p:txBody>
          <a:bodyPr anchor="ctr" anchorCtr="0">
            <a:normAutofit/>
          </a:bodyPr>
          <a:lstStyle>
            <a:lvl1pPr marL="0" indent="0" algn="ctr">
              <a:buNone/>
              <a:defRPr sz="2000">
                <a:solidFill>
                  <a:schemeClr val="bg1">
                    <a:lumMod val="50000"/>
                  </a:schemeClr>
                </a:solidFill>
              </a:defRPr>
            </a:lvl1pPr>
          </a:lstStyle>
          <a:p>
            <a:endParaRPr lang="en-US" dirty="0"/>
          </a:p>
        </p:txBody>
      </p:sp>
      <p:sp>
        <p:nvSpPr>
          <p:cNvPr id="8" name="Content Placeholder 2"/>
          <p:cNvSpPr>
            <a:spLocks noGrp="1"/>
          </p:cNvSpPr>
          <p:nvPr>
            <p:ph idx="1" hasCustomPrompt="1"/>
          </p:nvPr>
        </p:nvSpPr>
        <p:spPr>
          <a:xfrm>
            <a:off x="752888" y="1219200"/>
            <a:ext cx="3742912" cy="49530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idx="17" hasCustomPrompt="1"/>
          </p:nvPr>
        </p:nvSpPr>
        <p:spPr>
          <a:xfrm>
            <a:off x="4953000" y="3429000"/>
            <a:ext cx="3742912" cy="2743200"/>
          </a:xfrm>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716580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Basic">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p>
        </p:txBody>
      </p:sp>
      <p:sp>
        <p:nvSpPr>
          <p:cNvPr id="3" name="Content Placeholder 2"/>
          <p:cNvSpPr>
            <a:spLocks noGrp="1"/>
          </p:cNvSpPr>
          <p:nvPr>
            <p:ph idx="1" hasCustomPrompt="1"/>
          </p:nvPr>
        </p:nvSpPr>
        <p:spPr/>
        <p:txBody>
          <a:bodyPr/>
          <a:lstStyle>
            <a:lvl1pPr>
              <a:defRPr sz="2800" b="0" baseline="0">
                <a:solidFill>
                  <a:schemeClr val="tx1">
                    <a:lumMod val="75000"/>
                  </a:schemeClr>
                </a:solidFill>
              </a:defRPr>
            </a:lvl1pPr>
            <a:lvl2pPr>
              <a:defRPr sz="2400">
                <a:solidFill>
                  <a:schemeClr val="tx1">
                    <a:lumMod val="75000"/>
                  </a:schemeClr>
                </a:solidFill>
              </a:defRPr>
            </a:lvl2pPr>
            <a:lvl3pPr>
              <a:defRPr sz="2000">
                <a:solidFill>
                  <a:schemeClr val="tx1">
                    <a:lumMod val="75000"/>
                  </a:schemeClr>
                </a:solidFill>
              </a:defRPr>
            </a:lvl3pPr>
            <a:lvl4pPr>
              <a:defRPr sz="1800">
                <a:solidFill>
                  <a:schemeClr val="tx1">
                    <a:lumMod val="75000"/>
                  </a:schemeClr>
                </a:solidFill>
              </a:defRPr>
            </a:lvl4pPr>
            <a:lvl5pPr>
              <a:defRPr sz="1600">
                <a:solidFill>
                  <a:schemeClr val="tx1">
                    <a:lumMod val="75000"/>
                  </a:schemeClr>
                </a:solidFill>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6566220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slideLayout" Target="../slideLayouts/slideLayout7.xml"/><Relationship Id="rId3"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16.xml"/><Relationship Id="rId20" Type="http://schemas.openxmlformats.org/officeDocument/2006/relationships/image" Target="../media/image5.png"/><Relationship Id="rId21" Type="http://schemas.openxmlformats.org/officeDocument/2006/relationships/hyperlink" Target="http://www.noaa.gov/oceans-coasts" TargetMode="External"/><Relationship Id="rId22" Type="http://schemas.openxmlformats.org/officeDocument/2006/relationships/image" Target="../media/image6.png"/><Relationship Id="rId23" Type="http://schemas.openxmlformats.org/officeDocument/2006/relationships/hyperlink" Target="http://www.noaa.gov/weather" TargetMode="External"/><Relationship Id="rId24" Type="http://schemas.openxmlformats.org/officeDocument/2006/relationships/image" Target="../media/image7.png"/><Relationship Id="rId25" Type="http://schemas.openxmlformats.org/officeDocument/2006/relationships/hyperlink" Target="https://www.commerce.gov/" TargetMode="External"/><Relationship Id="rId26" Type="http://schemas.openxmlformats.org/officeDocument/2006/relationships/image" Target="../media/image9.png"/><Relationship Id="rId27" Type="http://schemas.openxmlformats.org/officeDocument/2006/relationships/hyperlink" Target="http://www.noaa.gov/" TargetMode="External"/><Relationship Id="rId28" Type="http://schemas.openxmlformats.org/officeDocument/2006/relationships/image" Target="../media/image10.png"/><Relationship Id="rId10" Type="http://schemas.openxmlformats.org/officeDocument/2006/relationships/slideLayout" Target="../slideLayouts/slideLayout17.xml"/><Relationship Id="rId11" Type="http://schemas.openxmlformats.org/officeDocument/2006/relationships/slideLayout" Target="../slideLayouts/slideLayout18.xml"/><Relationship Id="rId12" Type="http://schemas.openxmlformats.org/officeDocument/2006/relationships/theme" Target="../theme/theme3.xml"/><Relationship Id="rId13" Type="http://schemas.openxmlformats.org/officeDocument/2006/relationships/hyperlink" Target="http://www.noaa.gov/marine-aviation" TargetMode="External"/><Relationship Id="rId14" Type="http://schemas.openxmlformats.org/officeDocument/2006/relationships/image" Target="../media/image2.png"/><Relationship Id="rId15" Type="http://schemas.openxmlformats.org/officeDocument/2006/relationships/hyperlink" Target="http://www.noaa.gov/research" TargetMode="External"/><Relationship Id="rId16" Type="http://schemas.openxmlformats.org/officeDocument/2006/relationships/image" Target="../media/image3.png"/><Relationship Id="rId17" Type="http://schemas.openxmlformats.org/officeDocument/2006/relationships/hyperlink" Target="http://www.noaa.gov/satellites" TargetMode="External"/><Relationship Id="rId18" Type="http://schemas.openxmlformats.org/officeDocument/2006/relationships/image" Target="../media/image4.png"/><Relationship Id="rId19" Type="http://schemas.openxmlformats.org/officeDocument/2006/relationships/hyperlink" Target="http://www.noaa.gov/fisheries" TargetMode="External"/><Relationship Id="rId1" Type="http://schemas.openxmlformats.org/officeDocument/2006/relationships/slideLayout" Target="../slideLayouts/slideLayout8.xml"/><Relationship Id="rId2" Type="http://schemas.openxmlformats.org/officeDocument/2006/relationships/slideLayout" Target="../slideLayouts/slideLayout9.xml"/><Relationship Id="rId3" Type="http://schemas.openxmlformats.org/officeDocument/2006/relationships/slideLayout" Target="../slideLayouts/slideLayout10.xml"/><Relationship Id="rId4" Type="http://schemas.openxmlformats.org/officeDocument/2006/relationships/slideLayout" Target="../slideLayouts/slideLayout11.xml"/><Relationship Id="rId5" Type="http://schemas.openxmlformats.org/officeDocument/2006/relationships/slideLayout" Target="../slideLayouts/slideLayout12.xml"/><Relationship Id="rId6" Type="http://schemas.openxmlformats.org/officeDocument/2006/relationships/slideLayout" Target="../slideLayouts/slideLayout13.xml"/><Relationship Id="rId7" Type="http://schemas.openxmlformats.org/officeDocument/2006/relationships/slideLayout" Target="../slideLayouts/slideLayout14.xml"/><Relationship Id="rId8"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27.xml"/><Relationship Id="rId20" Type="http://schemas.openxmlformats.org/officeDocument/2006/relationships/image" Target="../media/image5.png"/><Relationship Id="rId21" Type="http://schemas.openxmlformats.org/officeDocument/2006/relationships/hyperlink" Target="http://www.noaa.gov/oceans-coasts" TargetMode="External"/><Relationship Id="rId22" Type="http://schemas.openxmlformats.org/officeDocument/2006/relationships/image" Target="../media/image6.png"/><Relationship Id="rId23" Type="http://schemas.openxmlformats.org/officeDocument/2006/relationships/hyperlink" Target="http://www.noaa.gov/weather" TargetMode="External"/><Relationship Id="rId24" Type="http://schemas.openxmlformats.org/officeDocument/2006/relationships/image" Target="../media/image7.png"/><Relationship Id="rId25" Type="http://schemas.openxmlformats.org/officeDocument/2006/relationships/hyperlink" Target="https://www.commerce.gov/" TargetMode="External"/><Relationship Id="rId26" Type="http://schemas.openxmlformats.org/officeDocument/2006/relationships/image" Target="../media/image9.png"/><Relationship Id="rId27" Type="http://schemas.openxmlformats.org/officeDocument/2006/relationships/hyperlink" Target="http://www.noaa.gov/" TargetMode="External"/><Relationship Id="rId28" Type="http://schemas.openxmlformats.org/officeDocument/2006/relationships/image" Target="../media/image10.png"/><Relationship Id="rId29" Type="http://schemas.openxmlformats.org/officeDocument/2006/relationships/image" Target="../media/image11.jpeg"/><Relationship Id="rId10" Type="http://schemas.openxmlformats.org/officeDocument/2006/relationships/slideLayout" Target="../slideLayouts/slideLayout28.xml"/><Relationship Id="rId11" Type="http://schemas.openxmlformats.org/officeDocument/2006/relationships/slideLayout" Target="../slideLayouts/slideLayout29.xml"/><Relationship Id="rId12" Type="http://schemas.openxmlformats.org/officeDocument/2006/relationships/theme" Target="../theme/theme4.xml"/><Relationship Id="rId13" Type="http://schemas.openxmlformats.org/officeDocument/2006/relationships/hyperlink" Target="http://www.noaa.gov/marine-aviation" TargetMode="External"/><Relationship Id="rId14" Type="http://schemas.openxmlformats.org/officeDocument/2006/relationships/image" Target="../media/image2.png"/><Relationship Id="rId15" Type="http://schemas.openxmlformats.org/officeDocument/2006/relationships/hyperlink" Target="http://www.noaa.gov/research" TargetMode="External"/><Relationship Id="rId16" Type="http://schemas.openxmlformats.org/officeDocument/2006/relationships/image" Target="../media/image3.png"/><Relationship Id="rId17" Type="http://schemas.openxmlformats.org/officeDocument/2006/relationships/hyperlink" Target="http://www.noaa.gov/satellites" TargetMode="External"/><Relationship Id="rId18" Type="http://schemas.openxmlformats.org/officeDocument/2006/relationships/image" Target="../media/image4.png"/><Relationship Id="rId19" Type="http://schemas.openxmlformats.org/officeDocument/2006/relationships/hyperlink" Target="http://www.noaa.gov/fisheries" TargetMode="External"/><Relationship Id="rId1" Type="http://schemas.openxmlformats.org/officeDocument/2006/relationships/slideLayout" Target="../slideLayouts/slideLayout19.xml"/><Relationship Id="rId2" Type="http://schemas.openxmlformats.org/officeDocument/2006/relationships/slideLayout" Target="../slideLayouts/slideLayout20.xml"/><Relationship Id="rId3" Type="http://schemas.openxmlformats.org/officeDocument/2006/relationships/slideLayout" Target="../slideLayouts/slideLayout21.xml"/><Relationship Id="rId4" Type="http://schemas.openxmlformats.org/officeDocument/2006/relationships/slideLayout" Target="../slideLayouts/slideLayout22.xml"/><Relationship Id="rId5" Type="http://schemas.openxmlformats.org/officeDocument/2006/relationships/slideLayout" Target="../slideLayouts/slideLayout23.xml"/><Relationship Id="rId6" Type="http://schemas.openxmlformats.org/officeDocument/2006/relationships/slideLayout" Target="../slideLayouts/slideLayout24.xml"/><Relationship Id="rId7" Type="http://schemas.openxmlformats.org/officeDocument/2006/relationships/slideLayout" Target="../slideLayouts/slideLayout25.xml"/><Relationship Id="rId8"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8861257"/>
      </p:ext>
    </p:extLst>
  </p:cSld>
  <p:clrMap bg1="lt1" tx1="dk1" bg2="lt2" tx2="dk2" accent1="accent1" accent2="accent2" accent3="accent3" accent4="accent4" accent5="accent5" accent6="accent6" hlink="hlink" folHlink="folHlink"/>
  <p:sldLayoutIdLst>
    <p:sldLayoutId id="2147483686" r:id="rId1"/>
    <p:sldLayoutId id="2147483688" r:id="rId2"/>
    <p:sldLayoutId id="2147483687" r:id="rId3"/>
    <p:sldLayoutId id="2147483785" r:id="rId4"/>
    <p:sldLayoutId id="2147483786" r:id="rId5"/>
  </p:sldLayoutIdLst>
  <p:timing>
    <p:tnLst>
      <p:par>
        <p:cTn id="1" dur="indefinite" restart="never" nodeType="tmRoot"/>
      </p:par>
    </p:tnLst>
  </p:timing>
  <p:txStyles>
    <p:titleStyle>
      <a:lvl1pPr algn="l" defTabSz="914400" rtl="0" eaLnBrk="1" latinLnBrk="0" hangingPunct="1">
        <a:spcBef>
          <a:spcPct val="0"/>
        </a:spcBef>
        <a:buNone/>
        <a:defRPr sz="3200" b="1" kern="1200">
          <a:solidFill>
            <a:schemeClr val="tx1">
              <a:lumMod val="75000"/>
            </a:schemeClr>
          </a:solidFill>
          <a:latin typeface="Arial" panose="020B0604020202020204" pitchFamily="34" charset="0"/>
          <a:ea typeface="+mj-ea"/>
          <a:cs typeface="Arial" panose="020B0604020202020204" pitchFamily="34" charset="0"/>
        </a:defRPr>
      </a:lvl1pPr>
    </p:titleStyle>
    <p:bodyStyle>
      <a:lvl1pPr marL="457200" indent="-457200" algn="l" defTabSz="914400" rtl="0" eaLnBrk="1" latinLnBrk="0" hangingPunct="1">
        <a:spcBef>
          <a:spcPct val="20000"/>
        </a:spcBef>
        <a:buFont typeface="Arial" panose="020B0604020202020204" pitchFamily="34" charset="0"/>
        <a:buChar char="•"/>
        <a:defRPr sz="3200" kern="1200" baseline="0">
          <a:solidFill>
            <a:schemeClr val="tx1"/>
          </a:solidFill>
          <a:latin typeface="Arial" panose="020B0604020202020204" pitchFamily="34" charset="0"/>
          <a:ea typeface="+mn-ea"/>
          <a:cs typeface="Arial" panose="020B0604020202020204" pitchFamily="34" charset="0"/>
        </a:defRPr>
      </a:lvl1pPr>
      <a:lvl2pPr marL="914400" indent="-457200" algn="l" defTabSz="914400" rtl="0" eaLnBrk="1" latinLnBrk="0" hangingPunct="1">
        <a:spcBef>
          <a:spcPct val="20000"/>
        </a:spcBef>
        <a:buFont typeface="Arial" panose="020B0604020202020204" pitchFamily="34" charset="0"/>
        <a:buChar char="•"/>
        <a:defRPr sz="2800" kern="1200">
          <a:solidFill>
            <a:schemeClr val="tx2">
              <a:lumMod val="75000"/>
            </a:schemeClr>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spcBef>
          <a:spcPct val="20000"/>
        </a:spcBef>
        <a:buFont typeface="Arial" panose="020B0604020202020204" pitchFamily="34" charset="0"/>
        <a:buChar char="•"/>
        <a:defRPr sz="2400" kern="1200">
          <a:solidFill>
            <a:schemeClr val="tx2">
              <a:lumMod val="75000"/>
            </a:schemeClr>
          </a:solidFill>
          <a:latin typeface="Arial" panose="020B0604020202020204" pitchFamily="34" charset="0"/>
          <a:ea typeface="+mn-ea"/>
          <a:cs typeface="Arial" panose="020B0604020202020204" pitchFamily="34" charset="0"/>
        </a:defRPr>
      </a:lvl3pPr>
      <a:lvl4pPr marL="1714500" indent="-342900" algn="l" defTabSz="914400" rtl="0" eaLnBrk="1" latinLnBrk="0" hangingPunct="1">
        <a:spcBef>
          <a:spcPct val="20000"/>
        </a:spcBef>
        <a:buFont typeface="Arial" panose="020B0604020202020204" pitchFamily="34" charset="0"/>
        <a:buChar char="•"/>
        <a:defRPr sz="2000" kern="1200">
          <a:solidFill>
            <a:schemeClr val="tx2">
              <a:lumMod val="75000"/>
            </a:schemeClr>
          </a:solidFill>
          <a:latin typeface="Arial" panose="020B0604020202020204" pitchFamily="34" charset="0"/>
          <a:ea typeface="+mn-ea"/>
          <a:cs typeface="Arial" panose="020B0604020202020204" pitchFamily="34" charset="0"/>
        </a:defRPr>
      </a:lvl4pPr>
      <a:lvl5pPr marL="2171700" indent="-342900" algn="l" defTabSz="914400" rtl="0" eaLnBrk="1" latinLnBrk="0" hangingPunct="1">
        <a:spcBef>
          <a:spcPct val="20000"/>
        </a:spcBef>
        <a:buFont typeface="Arial" panose="020B0604020202020204" pitchFamily="34" charset="0"/>
        <a:buChar char="•"/>
        <a:defRPr sz="1800" kern="1200">
          <a:solidFill>
            <a:schemeClr val="tx2">
              <a:lumMod val="7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2">
              <a:lumMod val="75000"/>
            </a:schemeClr>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4258474"/>
      </p:ext>
    </p:extLst>
  </p:cSld>
  <p:clrMap bg1="lt1" tx1="dk1" bg2="lt2" tx2="dk2" accent1="accent1" accent2="accent2" accent3="accent3" accent4="accent4" accent5="accent5" accent6="accent6" hlink="hlink" folHlink="folHlink"/>
  <p:sldLayoutIdLst>
    <p:sldLayoutId id="2147483689" r:id="rId1"/>
    <p:sldLayoutId id="2147483684" r:id="rId2"/>
  </p:sldLayoutIdLst>
  <p:txStyles>
    <p:titleStyle>
      <a:lvl1pPr algn="l" defTabSz="914400" rtl="0" eaLnBrk="1" latinLnBrk="0" hangingPunct="1">
        <a:spcBef>
          <a:spcPct val="0"/>
        </a:spcBef>
        <a:buNone/>
        <a:defRPr sz="3200" b="1" kern="1200" baseline="0">
          <a:solidFill>
            <a:schemeClr val="bg1"/>
          </a:solidFill>
          <a:latin typeface="Arial" panose="020B0604020202020204" pitchFamily="34" charset="0"/>
          <a:ea typeface="+mj-ea"/>
          <a:cs typeface="Arial" panose="020B0604020202020204" pitchFamily="34" charset="0"/>
        </a:defRPr>
      </a:lvl1pPr>
    </p:titleStyle>
    <p:bodyStyle>
      <a:lvl1pPr marL="457200" indent="-457200" algn="l" defTabSz="914400" rtl="0" eaLnBrk="1" latinLnBrk="0" hangingPunct="1">
        <a:spcBef>
          <a:spcPct val="20000"/>
        </a:spcBef>
        <a:buFont typeface="Arial" panose="020B0604020202020204" pitchFamily="34" charset="0"/>
        <a:buChar char="•"/>
        <a:defRPr sz="3200" kern="1200" baseline="0">
          <a:solidFill>
            <a:schemeClr val="tx1"/>
          </a:solidFill>
          <a:latin typeface="Arial" panose="020B0604020202020204" pitchFamily="34" charset="0"/>
          <a:ea typeface="+mn-ea"/>
          <a:cs typeface="Arial" panose="020B0604020202020204" pitchFamily="34" charset="0"/>
        </a:defRPr>
      </a:lvl1pPr>
      <a:lvl2pPr marL="914400" indent="-457200" algn="l" defTabSz="914400" rtl="0" eaLnBrk="1" latinLnBrk="0" hangingPunct="1">
        <a:spcBef>
          <a:spcPct val="20000"/>
        </a:spcBef>
        <a:buFont typeface="Arial" panose="020B0604020202020204" pitchFamily="34" charset="0"/>
        <a:buChar char="•"/>
        <a:defRPr sz="2800" kern="1200">
          <a:solidFill>
            <a:schemeClr val="tx2">
              <a:lumMod val="75000"/>
            </a:schemeClr>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spcBef>
          <a:spcPct val="20000"/>
        </a:spcBef>
        <a:buFont typeface="Arial" panose="020B0604020202020204" pitchFamily="34" charset="0"/>
        <a:buChar char="•"/>
        <a:defRPr sz="2400" kern="1200">
          <a:solidFill>
            <a:schemeClr val="tx2">
              <a:lumMod val="75000"/>
            </a:schemeClr>
          </a:solidFill>
          <a:latin typeface="Arial" panose="020B0604020202020204" pitchFamily="34" charset="0"/>
          <a:ea typeface="+mn-ea"/>
          <a:cs typeface="Arial" panose="020B0604020202020204" pitchFamily="34" charset="0"/>
        </a:defRPr>
      </a:lvl3pPr>
      <a:lvl4pPr marL="1714500" indent="-342900" algn="l" defTabSz="914400" rtl="0" eaLnBrk="1" latinLnBrk="0" hangingPunct="1">
        <a:spcBef>
          <a:spcPct val="20000"/>
        </a:spcBef>
        <a:buFont typeface="Arial" panose="020B0604020202020204" pitchFamily="34" charset="0"/>
        <a:buChar char="•"/>
        <a:defRPr sz="2000" kern="1200">
          <a:solidFill>
            <a:schemeClr val="tx2">
              <a:lumMod val="75000"/>
            </a:schemeClr>
          </a:solidFill>
          <a:latin typeface="Arial" panose="020B0604020202020204" pitchFamily="34" charset="0"/>
          <a:ea typeface="+mn-ea"/>
          <a:cs typeface="Arial" panose="020B0604020202020204" pitchFamily="34" charset="0"/>
        </a:defRPr>
      </a:lvl4pPr>
      <a:lvl5pPr marL="2171700" indent="-342900" algn="l" defTabSz="914400" rtl="0" eaLnBrk="1" latinLnBrk="0" hangingPunct="1">
        <a:spcBef>
          <a:spcPct val="20000"/>
        </a:spcBef>
        <a:buFont typeface="Arial" panose="020B0604020202020204" pitchFamily="34" charset="0"/>
        <a:buChar char="•"/>
        <a:defRPr sz="1800" kern="1200">
          <a:solidFill>
            <a:schemeClr val="tx2">
              <a:lumMod val="7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2">
              <a:lumMod val="75000"/>
            </a:schemeClr>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62" name="Group 61"/>
          <p:cNvGrpSpPr/>
          <p:nvPr userDrawn="1"/>
        </p:nvGrpSpPr>
        <p:grpSpPr>
          <a:xfrm>
            <a:off x="-30388" y="0"/>
            <a:ext cx="472440" cy="6858000"/>
            <a:chOff x="-15240" y="0"/>
            <a:chExt cx="472440" cy="6858000"/>
          </a:xfrm>
        </p:grpSpPr>
        <p:sp>
          <p:nvSpPr>
            <p:cNvPr id="63" name="Rectangle 62"/>
            <p:cNvSpPr/>
            <p:nvPr userDrawn="1"/>
          </p:nvSpPr>
          <p:spPr>
            <a:xfrm>
              <a:off x="10668" y="0"/>
              <a:ext cx="420624" cy="6858000"/>
            </a:xfrm>
            <a:prstGeom prst="rect">
              <a:avLst/>
            </a:prstGeom>
            <a:solidFill>
              <a:srgbClr val="009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63"/>
            <p:cNvSpPr/>
            <p:nvPr userDrawn="1"/>
          </p:nvSpPr>
          <p:spPr>
            <a:xfrm>
              <a:off x="16002" y="3197352"/>
              <a:ext cx="409956" cy="1069848"/>
            </a:xfrm>
            <a:prstGeom prst="rect">
              <a:avLst/>
            </a:prstGeom>
            <a:solidFill>
              <a:srgbClr val="0B4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5" name="Picture 13" descr="C:\Users\jacqui.fenner\Desktop\PTT templates\images\noaa icons\noaa_icons-04.png">
              <a:hlinkClick r:id="rId13"/>
            </p:cNvPr>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5240" y="5714999"/>
              <a:ext cx="472440" cy="324009"/>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4" descr="C:\Users\jacqui.fenner\Desktop\PTT templates\images\noaa icons\noaa_icons-05.png">
              <a:hlinkClick r:id="rId15"/>
            </p:cNvPr>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5240" y="4648200"/>
              <a:ext cx="472440" cy="324009"/>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5" descr="C:\Users\jacqui.fenner\Desktop\PTT templates\images\noaa icons\noaa_icons-06.png">
              <a:hlinkClick r:id="rId17"/>
            </p:cNvPr>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15240" y="3581400"/>
              <a:ext cx="472440" cy="324009"/>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16" descr="C:\Users\jacqui.fenner\Desktop\PTT templates\images\noaa icons\noaa_icons-07.png">
              <a:hlinkClick r:id="rId19"/>
            </p:cNvPr>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15240" y="2514600"/>
              <a:ext cx="472440" cy="324009"/>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17" descr="C:\Users\jacqui.fenner\Desktop\PTT templates\images\noaa icons\noaa_icons-08.png">
              <a:hlinkClick r:id="rId21"/>
            </p:cNvPr>
            <p:cNvPicPr>
              <a:picLocks noChangeAspect="1" noChangeArrowheads="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15240" y="1447800"/>
              <a:ext cx="472440" cy="324009"/>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19" descr="C:\Users\jacqui.fenner\Desktop\PTT templates\images\noaa icons\noaa_icons-10.png">
              <a:hlinkClick r:id="rId23"/>
            </p:cNvPr>
            <p:cNvPicPr>
              <a:picLocks noChangeAspect="1" noChangeArrowheads="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15240" y="381000"/>
              <a:ext cx="472440" cy="324009"/>
            </a:xfrm>
            <a:prstGeom prst="rect">
              <a:avLst/>
            </a:prstGeom>
            <a:noFill/>
            <a:extLst>
              <a:ext uri="{909E8E84-426E-40DD-AFC4-6F175D3DCCD1}">
                <a14:hiddenFill xmlns:a14="http://schemas.microsoft.com/office/drawing/2010/main">
                  <a:solidFill>
                    <a:srgbClr val="FFFFFF"/>
                  </a:solidFill>
                </a14:hiddenFill>
              </a:ext>
            </a:extLst>
          </p:spPr>
        </p:pic>
        <p:grpSp>
          <p:nvGrpSpPr>
            <p:cNvPr id="71" name="Group 70"/>
            <p:cNvGrpSpPr/>
            <p:nvPr userDrawn="1"/>
          </p:nvGrpSpPr>
          <p:grpSpPr>
            <a:xfrm>
              <a:off x="15148" y="0"/>
              <a:ext cx="420624" cy="6858000"/>
              <a:chOff x="15148" y="0"/>
              <a:chExt cx="420624" cy="6858000"/>
            </a:xfrm>
          </p:grpSpPr>
          <p:grpSp>
            <p:nvGrpSpPr>
              <p:cNvPr id="72" name="Group 71"/>
              <p:cNvGrpSpPr/>
              <p:nvPr userDrawn="1"/>
            </p:nvGrpSpPr>
            <p:grpSpPr>
              <a:xfrm>
                <a:off x="15148" y="1066800"/>
                <a:ext cx="420624" cy="5334000"/>
                <a:chOff x="15148" y="1066800"/>
                <a:chExt cx="420624" cy="5334000"/>
              </a:xfrm>
            </p:grpSpPr>
            <p:cxnSp>
              <p:nvCxnSpPr>
                <p:cNvPr id="74" name="Straight Connector 73"/>
                <p:cNvCxnSpPr/>
                <p:nvPr userDrawn="1"/>
              </p:nvCxnSpPr>
              <p:spPr>
                <a:xfrm>
                  <a:off x="15148" y="42672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userDrawn="1"/>
              </p:nvCxnSpPr>
              <p:spPr>
                <a:xfrm>
                  <a:off x="15148" y="32004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a:off x="15148" y="21336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userDrawn="1"/>
              </p:nvCxnSpPr>
              <p:spPr>
                <a:xfrm>
                  <a:off x="15148" y="53340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15148" y="10668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userDrawn="1"/>
              </p:nvCxnSpPr>
              <p:spPr>
                <a:xfrm>
                  <a:off x="15148" y="64008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grpSp>
          <p:cxnSp>
            <p:nvCxnSpPr>
              <p:cNvPr id="73" name="Straight Connector 72"/>
              <p:cNvCxnSpPr/>
              <p:nvPr userDrawn="1"/>
            </p:nvCxnSpPr>
            <p:spPr>
              <a:xfrm>
                <a:off x="431292" y="0"/>
                <a:ext cx="0" cy="685800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grpSp>
      </p:grpSp>
      <p:sp>
        <p:nvSpPr>
          <p:cNvPr id="7" name="Rectangle 6"/>
          <p:cNvSpPr/>
          <p:nvPr userDrawn="1"/>
        </p:nvSpPr>
        <p:spPr>
          <a:xfrm>
            <a:off x="0" y="6400801"/>
            <a:ext cx="9144000" cy="457200"/>
          </a:xfrm>
          <a:prstGeom prst="rect">
            <a:avLst/>
          </a:prstGeom>
          <a:solidFill>
            <a:srgbClr val="D6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752888" y="274638"/>
            <a:ext cx="7933912" cy="792162"/>
          </a:xfrm>
          <a:prstGeom prst="rect">
            <a:avLst/>
          </a:prstGeom>
        </p:spPr>
        <p:txBody>
          <a:bodyPr vert="horz" lIns="0" tIns="0" rIns="0" bIns="0" rtlCol="0" anchor="ctr">
            <a:noAutofit/>
          </a:bodyPr>
          <a:lstStyle/>
          <a:p>
            <a:r>
              <a:rPr lang="en-US" dirty="0"/>
              <a:t>Slide Title</a:t>
            </a:r>
          </a:p>
        </p:txBody>
      </p:sp>
      <p:sp>
        <p:nvSpPr>
          <p:cNvPr id="3" name="Text Placeholder 2"/>
          <p:cNvSpPr>
            <a:spLocks noGrp="1"/>
          </p:cNvSpPr>
          <p:nvPr>
            <p:ph type="body" idx="1"/>
          </p:nvPr>
        </p:nvSpPr>
        <p:spPr>
          <a:xfrm>
            <a:off x="752888" y="1219200"/>
            <a:ext cx="7933912" cy="4953000"/>
          </a:xfrm>
          <a:prstGeom prst="rect">
            <a:avLst/>
          </a:prstGeom>
        </p:spPr>
        <p:txBody>
          <a:bodyPr vert="horz" lIns="0" tIns="0" rIns="0" bIns="0" rtlCol="0">
            <a:normAutofit/>
          </a:bodyPr>
          <a:lstStyle/>
          <a:p>
            <a:pPr lvl="1"/>
            <a:r>
              <a:rPr lang="en-US" dirty="0"/>
              <a:t>First level</a:t>
            </a:r>
          </a:p>
          <a:p>
            <a:pPr lvl="2"/>
            <a:r>
              <a:rPr lang="en-US" dirty="0"/>
              <a:t>Second level</a:t>
            </a:r>
          </a:p>
          <a:p>
            <a:pPr lvl="3"/>
            <a:r>
              <a:rPr lang="en-US" dirty="0"/>
              <a:t>Third level</a:t>
            </a:r>
          </a:p>
          <a:p>
            <a:pPr lvl="4"/>
            <a:r>
              <a:rPr lang="en-US" dirty="0"/>
              <a:t>Fourth level</a:t>
            </a:r>
          </a:p>
          <a:p>
            <a:pPr lvl="5"/>
            <a:r>
              <a:rPr lang="en-US" dirty="0"/>
              <a:t>Fifth level</a:t>
            </a:r>
          </a:p>
        </p:txBody>
      </p:sp>
      <p:pic>
        <p:nvPicPr>
          <p:cNvPr id="1026" name="Picture 2" descr="G:\STALL\ST Comms\Templates &amp; Resources\Logos\Other Emblems\DOC Logo\DOC Color.png">
            <a:hlinkClick r:id="rId25"/>
          </p:cNvPr>
          <p:cNvPicPr>
            <a:picLocks noChangeAspect="1" noChangeArrowheads="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228600" y="6443457"/>
            <a:ext cx="371888" cy="37188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hlinkClick r:id="rId27"/>
          </p:cNvPr>
          <p:cNvPicPr>
            <a:picLocks noChangeAspect="1" noChangeArrowheads="1"/>
          </p:cNvPicPr>
          <p:nvPr userDrawn="1"/>
        </p:nvPicPr>
        <p:blipFill>
          <a:blip r:embed="rId28" cstate="print">
            <a:extLst>
              <a:ext uri="{28A0092B-C50C-407E-A947-70E740481C1C}">
                <a14:useLocalDpi xmlns:a14="http://schemas.microsoft.com/office/drawing/2010/main" val="0"/>
              </a:ext>
            </a:extLst>
          </a:blip>
          <a:stretch>
            <a:fillRect/>
          </a:stretch>
        </p:blipFill>
        <p:spPr bwMode="auto">
          <a:xfrm>
            <a:off x="639827" y="6449252"/>
            <a:ext cx="360298" cy="36029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userDrawn="1"/>
        </p:nvSpPr>
        <p:spPr>
          <a:xfrm>
            <a:off x="1447800" y="6551712"/>
            <a:ext cx="7239000" cy="153888"/>
          </a:xfrm>
          <a:prstGeom prst="rect">
            <a:avLst/>
          </a:prstGeom>
          <a:noFill/>
        </p:spPr>
        <p:txBody>
          <a:bodyPr wrap="square" lIns="0" tIns="0" rIns="0" bIns="0" rtlCol="0">
            <a:spAutoFit/>
          </a:bodyPr>
          <a:lstStyle/>
          <a:p>
            <a:pPr algn="r"/>
            <a:r>
              <a:rPr lang="en-US" sz="1000" dirty="0">
                <a:solidFill>
                  <a:srgbClr val="0B4596"/>
                </a:solidFill>
                <a:latin typeface="Arial Narrow" panose="020B0606020202030204" pitchFamily="34" charset="0"/>
              </a:rPr>
              <a:t>Department of Commerce  //  National Oceanic and Atmospheric Administration  //</a:t>
            </a:r>
            <a:r>
              <a:rPr lang="en-US" sz="1000" baseline="0" dirty="0">
                <a:solidFill>
                  <a:srgbClr val="0B4596"/>
                </a:solidFill>
                <a:latin typeface="Arial Narrow" panose="020B0606020202030204" pitchFamily="34" charset="0"/>
              </a:rPr>
              <a:t> </a:t>
            </a:r>
            <a:r>
              <a:rPr lang="en-US" sz="1000" dirty="0">
                <a:solidFill>
                  <a:srgbClr val="0B4596"/>
                </a:solidFill>
                <a:latin typeface="Arial Narrow" panose="020B0606020202030204" pitchFamily="34" charset="0"/>
              </a:rPr>
              <a:t> </a:t>
            </a:r>
            <a:fld id="{2A3725BE-4565-4DDD-8541-60CD868A6DB8}" type="slidenum">
              <a:rPr lang="en-US" sz="1000" smtClean="0">
                <a:solidFill>
                  <a:srgbClr val="0B4596"/>
                </a:solidFill>
                <a:latin typeface="Arial Narrow" panose="020B0606020202030204" pitchFamily="34" charset="0"/>
              </a:rPr>
              <a:t>‹#›</a:t>
            </a:fld>
            <a:endParaRPr lang="en-US" sz="1000" dirty="0">
              <a:solidFill>
                <a:srgbClr val="0B4596"/>
              </a:solidFill>
              <a:latin typeface="Arial Narrow" panose="020B0606020202030204" pitchFamily="34" charset="0"/>
            </a:endParaRPr>
          </a:p>
        </p:txBody>
      </p:sp>
    </p:spTree>
    <p:extLst>
      <p:ext uri="{BB962C8B-B14F-4D97-AF65-F5344CB8AC3E}">
        <p14:creationId xmlns:p14="http://schemas.microsoft.com/office/powerpoint/2010/main" val="2586750096"/>
      </p:ext>
    </p:extLst>
  </p:cSld>
  <p:clrMap bg1="lt1" tx1="dk1" bg2="lt2" tx2="dk2" accent1="accent1" accent2="accent2" accent3="accent3" accent4="accent4" accent5="accent5" accent6="accent6" hlink="hlink" folHlink="folHlink"/>
  <p:sldLayoutIdLst>
    <p:sldLayoutId id="2147483725" r:id="rId1"/>
    <p:sldLayoutId id="2147483664" r:id="rId2"/>
    <p:sldLayoutId id="2147483724" r:id="rId3"/>
    <p:sldLayoutId id="2147483690" r:id="rId4"/>
    <p:sldLayoutId id="2147483673" r:id="rId5"/>
    <p:sldLayoutId id="2147483712" r:id="rId6"/>
    <p:sldLayoutId id="2147483670" r:id="rId7"/>
    <p:sldLayoutId id="2147483666" r:id="rId8"/>
    <p:sldLayoutId id="2147483667" r:id="rId9"/>
    <p:sldLayoutId id="2147483669" r:id="rId10"/>
    <p:sldLayoutId id="2147483668" r:id="rId11"/>
  </p:sldLayoutIdLst>
  <p:txStyles>
    <p:titleStyle>
      <a:lvl1pPr algn="l" defTabSz="914400" rtl="0" eaLnBrk="1" latinLnBrk="0" hangingPunct="1">
        <a:spcBef>
          <a:spcPct val="0"/>
        </a:spcBef>
        <a:buNone/>
        <a:defRPr sz="3200" b="1" kern="1200">
          <a:solidFill>
            <a:srgbClr val="0099D8"/>
          </a:solidFill>
          <a:latin typeface="Arial" panose="020B0604020202020204" pitchFamily="34" charset="0"/>
          <a:ea typeface="+mj-ea"/>
          <a:cs typeface="Arial" panose="020B0604020202020204" pitchFamily="34" charset="0"/>
        </a:defRPr>
      </a:lvl1pPr>
    </p:titleStyle>
    <p:bodyStyle>
      <a:lvl1pPr marL="457200" indent="-457200" algn="l" defTabSz="914400" rtl="0" eaLnBrk="1" latinLnBrk="0" hangingPunct="1">
        <a:spcBef>
          <a:spcPct val="20000"/>
        </a:spcBef>
        <a:buFont typeface="Arial" panose="020B0604020202020204" pitchFamily="34" charset="0"/>
        <a:buChar char="•"/>
        <a:defRPr sz="3200" kern="1200" baseline="0">
          <a:solidFill>
            <a:schemeClr val="tx1"/>
          </a:solidFill>
          <a:latin typeface="Arial" panose="020B0604020202020204" pitchFamily="34" charset="0"/>
          <a:ea typeface="+mn-ea"/>
          <a:cs typeface="Arial" panose="020B0604020202020204" pitchFamily="34" charset="0"/>
        </a:defRPr>
      </a:lvl1pPr>
      <a:lvl2pPr marL="914400" indent="-457200" algn="l" defTabSz="914400" rtl="0" eaLnBrk="1" latinLnBrk="0" hangingPunct="1">
        <a:spcBef>
          <a:spcPct val="20000"/>
        </a:spcBef>
        <a:buFont typeface="Arial" panose="020B0604020202020204" pitchFamily="34" charset="0"/>
        <a:buChar char="•"/>
        <a:defRPr sz="2800" kern="1200">
          <a:solidFill>
            <a:schemeClr val="tx1">
              <a:lumMod val="75000"/>
            </a:schemeClr>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spcBef>
          <a:spcPct val="20000"/>
        </a:spcBef>
        <a:buFont typeface="Arial" panose="020B0604020202020204" pitchFamily="34" charset="0"/>
        <a:buChar char="•"/>
        <a:defRPr sz="2400" kern="1200">
          <a:solidFill>
            <a:schemeClr val="tx1">
              <a:lumMod val="75000"/>
            </a:schemeClr>
          </a:solidFill>
          <a:latin typeface="Arial" panose="020B0604020202020204" pitchFamily="34" charset="0"/>
          <a:ea typeface="+mn-ea"/>
          <a:cs typeface="Arial" panose="020B0604020202020204" pitchFamily="34" charset="0"/>
        </a:defRPr>
      </a:lvl3pPr>
      <a:lvl4pPr marL="1714500" indent="-342900" algn="l" defTabSz="914400" rtl="0" eaLnBrk="1" latinLnBrk="0" hangingPunct="1">
        <a:spcBef>
          <a:spcPct val="20000"/>
        </a:spcBef>
        <a:buFont typeface="Arial" panose="020B0604020202020204" pitchFamily="34" charset="0"/>
        <a:buChar char="•"/>
        <a:defRPr sz="2000" kern="1200">
          <a:solidFill>
            <a:schemeClr val="tx1">
              <a:lumMod val="75000"/>
            </a:schemeClr>
          </a:solidFill>
          <a:latin typeface="Arial" panose="020B0604020202020204" pitchFamily="34" charset="0"/>
          <a:ea typeface="+mn-ea"/>
          <a:cs typeface="Arial" panose="020B0604020202020204" pitchFamily="34" charset="0"/>
        </a:defRPr>
      </a:lvl4pPr>
      <a:lvl5pPr marL="2171700" indent="-342900" algn="l" defTabSz="914400" rtl="0" eaLnBrk="1" latinLnBrk="0" hangingPunct="1">
        <a:spcBef>
          <a:spcPct val="20000"/>
        </a:spcBef>
        <a:buFont typeface="Arial" panose="020B0604020202020204" pitchFamily="34" charset="0"/>
        <a:buChar char="•"/>
        <a:defRPr sz="1800" kern="1200">
          <a:solidFill>
            <a:schemeClr val="tx1">
              <a:lumMod val="7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lumMod val="75000"/>
            </a:schemeClr>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63" name="Group 62"/>
          <p:cNvGrpSpPr/>
          <p:nvPr userDrawn="1"/>
        </p:nvGrpSpPr>
        <p:grpSpPr>
          <a:xfrm>
            <a:off x="-30388" y="0"/>
            <a:ext cx="472440" cy="6858000"/>
            <a:chOff x="-15240" y="0"/>
            <a:chExt cx="472440" cy="6858000"/>
          </a:xfrm>
        </p:grpSpPr>
        <p:sp>
          <p:nvSpPr>
            <p:cNvPr id="64" name="Rectangle 63"/>
            <p:cNvSpPr/>
            <p:nvPr userDrawn="1"/>
          </p:nvSpPr>
          <p:spPr>
            <a:xfrm>
              <a:off x="10668" y="0"/>
              <a:ext cx="420624" cy="6858000"/>
            </a:xfrm>
            <a:prstGeom prst="rect">
              <a:avLst/>
            </a:prstGeom>
            <a:solidFill>
              <a:srgbClr val="009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ectangle 64"/>
            <p:cNvSpPr/>
            <p:nvPr userDrawn="1"/>
          </p:nvSpPr>
          <p:spPr>
            <a:xfrm>
              <a:off x="16002" y="3197352"/>
              <a:ext cx="409956" cy="1069848"/>
            </a:xfrm>
            <a:prstGeom prst="rect">
              <a:avLst/>
            </a:prstGeom>
            <a:solidFill>
              <a:srgbClr val="0B45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6" name="Picture 13" descr="C:\Users\jacqui.fenner\Desktop\PTT templates\images\noaa icons\noaa_icons-04.png">
              <a:hlinkClick r:id="rId13"/>
            </p:cNvPr>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5240" y="5714999"/>
              <a:ext cx="472440" cy="324009"/>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4" descr="C:\Users\jacqui.fenner\Desktop\PTT templates\images\noaa icons\noaa_icons-05.png">
              <a:hlinkClick r:id="rId15"/>
            </p:cNvPr>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5240" y="4648200"/>
              <a:ext cx="472440" cy="324009"/>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15" descr="C:\Users\jacqui.fenner\Desktop\PTT templates\images\noaa icons\noaa_icons-06.png">
              <a:hlinkClick r:id="rId17"/>
            </p:cNvPr>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15240" y="3581400"/>
              <a:ext cx="472440" cy="324009"/>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16" descr="C:\Users\jacqui.fenner\Desktop\PTT templates\images\noaa icons\noaa_icons-07.png">
              <a:hlinkClick r:id="rId19"/>
            </p:cNvPr>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15240" y="2514600"/>
              <a:ext cx="472440" cy="324009"/>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17" descr="C:\Users\jacqui.fenner\Desktop\PTT templates\images\noaa icons\noaa_icons-08.png">
              <a:hlinkClick r:id="rId21"/>
            </p:cNvPr>
            <p:cNvPicPr>
              <a:picLocks noChangeAspect="1" noChangeArrowheads="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15240" y="1447800"/>
              <a:ext cx="472440" cy="324009"/>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19" descr="C:\Users\jacqui.fenner\Desktop\PTT templates\images\noaa icons\noaa_icons-10.png">
              <a:hlinkClick r:id="rId23"/>
            </p:cNvPr>
            <p:cNvPicPr>
              <a:picLocks noChangeAspect="1" noChangeArrowheads="1"/>
            </p:cNvPicPr>
            <p:nvPr userDrawn="1"/>
          </p:nvPicPr>
          <p:blipFill>
            <a:blip r:embed="rId24" cstate="print">
              <a:extLst>
                <a:ext uri="{28A0092B-C50C-407E-A947-70E740481C1C}">
                  <a14:useLocalDpi xmlns:a14="http://schemas.microsoft.com/office/drawing/2010/main" val="0"/>
                </a:ext>
              </a:extLst>
            </a:blip>
            <a:srcRect/>
            <a:stretch>
              <a:fillRect/>
            </a:stretch>
          </p:blipFill>
          <p:spPr bwMode="auto">
            <a:xfrm>
              <a:off x="-15240" y="381000"/>
              <a:ext cx="472440" cy="324009"/>
            </a:xfrm>
            <a:prstGeom prst="rect">
              <a:avLst/>
            </a:prstGeom>
            <a:noFill/>
            <a:extLst>
              <a:ext uri="{909E8E84-426E-40DD-AFC4-6F175D3DCCD1}">
                <a14:hiddenFill xmlns:a14="http://schemas.microsoft.com/office/drawing/2010/main">
                  <a:solidFill>
                    <a:srgbClr val="FFFFFF"/>
                  </a:solidFill>
                </a14:hiddenFill>
              </a:ext>
            </a:extLst>
          </p:spPr>
        </p:pic>
        <p:grpSp>
          <p:nvGrpSpPr>
            <p:cNvPr id="72" name="Group 71"/>
            <p:cNvGrpSpPr/>
            <p:nvPr userDrawn="1"/>
          </p:nvGrpSpPr>
          <p:grpSpPr>
            <a:xfrm>
              <a:off x="15148" y="0"/>
              <a:ext cx="420624" cy="6858000"/>
              <a:chOff x="15148" y="0"/>
              <a:chExt cx="420624" cy="6858000"/>
            </a:xfrm>
          </p:grpSpPr>
          <p:grpSp>
            <p:nvGrpSpPr>
              <p:cNvPr id="73" name="Group 72"/>
              <p:cNvGrpSpPr/>
              <p:nvPr userDrawn="1"/>
            </p:nvGrpSpPr>
            <p:grpSpPr>
              <a:xfrm>
                <a:off x="15148" y="1066800"/>
                <a:ext cx="420624" cy="5334000"/>
                <a:chOff x="15148" y="1066800"/>
                <a:chExt cx="420624" cy="5334000"/>
              </a:xfrm>
            </p:grpSpPr>
            <p:cxnSp>
              <p:nvCxnSpPr>
                <p:cNvPr id="75" name="Straight Connector 74"/>
                <p:cNvCxnSpPr/>
                <p:nvPr userDrawn="1"/>
              </p:nvCxnSpPr>
              <p:spPr>
                <a:xfrm>
                  <a:off x="15148" y="42672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a:off x="15148" y="32004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userDrawn="1"/>
              </p:nvCxnSpPr>
              <p:spPr>
                <a:xfrm>
                  <a:off x="15148" y="21336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15148" y="53340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userDrawn="1"/>
              </p:nvCxnSpPr>
              <p:spPr>
                <a:xfrm>
                  <a:off x="15148" y="10668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15148" y="6400800"/>
                  <a:ext cx="420624" cy="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grpSp>
          <p:cxnSp>
            <p:nvCxnSpPr>
              <p:cNvPr id="74" name="Straight Connector 73"/>
              <p:cNvCxnSpPr/>
              <p:nvPr userDrawn="1"/>
            </p:nvCxnSpPr>
            <p:spPr>
              <a:xfrm>
                <a:off x="431292" y="0"/>
                <a:ext cx="0" cy="6858000"/>
              </a:xfrm>
              <a:prstGeom prst="line">
                <a:avLst/>
              </a:prstGeom>
              <a:ln>
                <a:solidFill>
                  <a:schemeClr val="bg1">
                    <a:alpha val="40000"/>
                  </a:schemeClr>
                </a:solidFill>
              </a:ln>
            </p:spPr>
            <p:style>
              <a:lnRef idx="1">
                <a:schemeClr val="accent1"/>
              </a:lnRef>
              <a:fillRef idx="0">
                <a:schemeClr val="accent1"/>
              </a:fillRef>
              <a:effectRef idx="0">
                <a:schemeClr val="accent1"/>
              </a:effectRef>
              <a:fontRef idx="minor">
                <a:schemeClr val="tx1"/>
              </a:fontRef>
            </p:style>
          </p:cxnSp>
        </p:grpSp>
      </p:grpSp>
      <p:sp>
        <p:nvSpPr>
          <p:cNvPr id="7" name="Rectangle 6"/>
          <p:cNvSpPr/>
          <p:nvPr userDrawn="1"/>
        </p:nvSpPr>
        <p:spPr>
          <a:xfrm>
            <a:off x="0" y="6400801"/>
            <a:ext cx="9144000" cy="457200"/>
          </a:xfrm>
          <a:prstGeom prst="rect">
            <a:avLst/>
          </a:prstGeom>
          <a:solidFill>
            <a:srgbClr val="D6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752888" y="274638"/>
            <a:ext cx="7400512" cy="792162"/>
          </a:xfrm>
          <a:prstGeom prst="rect">
            <a:avLst/>
          </a:prstGeom>
        </p:spPr>
        <p:txBody>
          <a:bodyPr vert="horz" lIns="0" tIns="0" rIns="0" bIns="0" rtlCol="0" anchor="ctr">
            <a:noAutofit/>
          </a:bodyPr>
          <a:lstStyle/>
          <a:p>
            <a:r>
              <a:rPr lang="en-US" dirty="0"/>
              <a:t>Slide Title</a:t>
            </a:r>
          </a:p>
        </p:txBody>
      </p:sp>
      <p:sp>
        <p:nvSpPr>
          <p:cNvPr id="3" name="Text Placeholder 2"/>
          <p:cNvSpPr>
            <a:spLocks noGrp="1"/>
          </p:cNvSpPr>
          <p:nvPr>
            <p:ph type="body" idx="1"/>
          </p:nvPr>
        </p:nvSpPr>
        <p:spPr>
          <a:xfrm>
            <a:off x="752888" y="1219200"/>
            <a:ext cx="7933912" cy="4953000"/>
          </a:xfrm>
          <a:prstGeom prst="rect">
            <a:avLst/>
          </a:prstGeom>
        </p:spPr>
        <p:txBody>
          <a:bodyPr vert="horz" lIns="0" tIns="0" rIns="0" bIns="0" rtlCol="0">
            <a:normAutofit/>
          </a:bodyPr>
          <a:lstStyle/>
          <a:p>
            <a:pPr lvl="1"/>
            <a:r>
              <a:rPr lang="en-US" dirty="0"/>
              <a:t>First level</a:t>
            </a:r>
          </a:p>
          <a:p>
            <a:pPr lvl="2"/>
            <a:r>
              <a:rPr lang="en-US" dirty="0"/>
              <a:t>Second level</a:t>
            </a:r>
          </a:p>
          <a:p>
            <a:pPr lvl="3"/>
            <a:r>
              <a:rPr lang="en-US" dirty="0"/>
              <a:t>Third level</a:t>
            </a:r>
          </a:p>
          <a:p>
            <a:pPr lvl="4"/>
            <a:r>
              <a:rPr lang="en-US" dirty="0"/>
              <a:t>Fourth level</a:t>
            </a:r>
          </a:p>
          <a:p>
            <a:pPr lvl="5"/>
            <a:r>
              <a:rPr lang="en-US" dirty="0"/>
              <a:t>Fifth level</a:t>
            </a:r>
          </a:p>
        </p:txBody>
      </p:sp>
      <p:pic>
        <p:nvPicPr>
          <p:cNvPr id="1026" name="Picture 2" descr="G:\STALL\ST Comms\Templates &amp; Resources\Logos\Other Emblems\DOC Logo\DOC Color.png">
            <a:hlinkClick r:id="rId25"/>
          </p:cNvPr>
          <p:cNvPicPr>
            <a:picLocks noChangeAspect="1" noChangeArrowheads="1"/>
          </p:cNvPicPr>
          <p:nvPr userDrawn="1"/>
        </p:nvPicPr>
        <p:blipFill>
          <a:blip r:embed="rId26" cstate="print">
            <a:extLst>
              <a:ext uri="{28A0092B-C50C-407E-A947-70E740481C1C}">
                <a14:useLocalDpi xmlns:a14="http://schemas.microsoft.com/office/drawing/2010/main" val="0"/>
              </a:ext>
            </a:extLst>
          </a:blip>
          <a:srcRect/>
          <a:stretch>
            <a:fillRect/>
          </a:stretch>
        </p:blipFill>
        <p:spPr bwMode="auto">
          <a:xfrm>
            <a:off x="228600" y="6443457"/>
            <a:ext cx="371888" cy="37188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hlinkClick r:id="rId27"/>
          </p:cNvPr>
          <p:cNvPicPr>
            <a:picLocks noChangeAspect="1" noChangeArrowheads="1"/>
          </p:cNvPicPr>
          <p:nvPr userDrawn="1"/>
        </p:nvPicPr>
        <p:blipFill>
          <a:blip r:embed="rId28" cstate="print">
            <a:extLst>
              <a:ext uri="{28A0092B-C50C-407E-A947-70E740481C1C}">
                <a14:useLocalDpi xmlns:a14="http://schemas.microsoft.com/office/drawing/2010/main" val="0"/>
              </a:ext>
            </a:extLst>
          </a:blip>
          <a:stretch>
            <a:fillRect/>
          </a:stretch>
        </p:blipFill>
        <p:spPr bwMode="auto">
          <a:xfrm>
            <a:off x="639827" y="6449252"/>
            <a:ext cx="360298" cy="36029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userDrawn="1"/>
        </p:nvSpPr>
        <p:spPr>
          <a:xfrm>
            <a:off x="1447800" y="6551712"/>
            <a:ext cx="7239000" cy="153888"/>
          </a:xfrm>
          <a:prstGeom prst="rect">
            <a:avLst/>
          </a:prstGeom>
          <a:noFill/>
        </p:spPr>
        <p:txBody>
          <a:bodyPr wrap="square" lIns="0" tIns="0" rIns="0" bIns="0" rtlCol="0">
            <a:spAutoFit/>
          </a:bodyPr>
          <a:lstStyle/>
          <a:p>
            <a:pPr algn="r"/>
            <a:r>
              <a:rPr lang="en-US" sz="1000" dirty="0">
                <a:solidFill>
                  <a:srgbClr val="0B4596"/>
                </a:solidFill>
                <a:latin typeface="Arial Narrow" panose="020B0606020202030204" pitchFamily="34" charset="0"/>
              </a:rPr>
              <a:t>Department of Commerce  //  National Oceanic and Atmospheric Administration  //</a:t>
            </a:r>
            <a:r>
              <a:rPr lang="en-US" sz="1000" baseline="0" dirty="0">
                <a:solidFill>
                  <a:srgbClr val="0B4596"/>
                </a:solidFill>
                <a:latin typeface="Arial Narrow" panose="020B0606020202030204" pitchFamily="34" charset="0"/>
              </a:rPr>
              <a:t> </a:t>
            </a:r>
            <a:r>
              <a:rPr lang="en-US" sz="1000" dirty="0">
                <a:solidFill>
                  <a:srgbClr val="0B4596"/>
                </a:solidFill>
                <a:latin typeface="Arial Narrow" panose="020B0606020202030204" pitchFamily="34" charset="0"/>
              </a:rPr>
              <a:t> </a:t>
            </a:r>
            <a:fld id="{BAD75039-5660-4072-AAD8-5764B7DF14A3}" type="slidenum">
              <a:rPr lang="en-US" sz="1000" smtClean="0">
                <a:solidFill>
                  <a:srgbClr val="0B4596"/>
                </a:solidFill>
                <a:latin typeface="Arial Narrow" panose="020B0606020202030204" pitchFamily="34" charset="0"/>
              </a:rPr>
              <a:t>‹#›</a:t>
            </a:fld>
            <a:endParaRPr lang="en-US" sz="1000" dirty="0">
              <a:solidFill>
                <a:srgbClr val="0B4596"/>
              </a:solidFill>
              <a:latin typeface="Arial Narrow" panose="020B0606020202030204" pitchFamily="34" charset="0"/>
            </a:endParaRPr>
          </a:p>
        </p:txBody>
      </p:sp>
      <p:pic>
        <p:nvPicPr>
          <p:cNvPr id="26" name="Picture 2">
            <a:hlinkClick r:id="rId17"/>
          </p:cNvPr>
          <p:cNvPicPr>
            <a:picLocks noChangeAspect="1" noChangeArrowheads="1"/>
          </p:cNvPicPr>
          <p:nvPr userDrawn="1"/>
        </p:nvPicPr>
        <p:blipFill>
          <a:blip r:embed="rId29" cstate="print">
            <a:extLst>
              <a:ext uri="{28A0092B-C50C-407E-A947-70E740481C1C}">
                <a14:useLocalDpi xmlns:a14="http://schemas.microsoft.com/office/drawing/2010/main" val="0"/>
              </a:ext>
            </a:extLst>
          </a:blip>
          <a:stretch>
            <a:fillRect/>
          </a:stretch>
        </p:blipFill>
        <p:spPr bwMode="auto">
          <a:xfrm>
            <a:off x="8229600" y="152400"/>
            <a:ext cx="762000"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7132818"/>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l" defTabSz="914400" rtl="0" eaLnBrk="1" latinLnBrk="0" hangingPunct="1">
        <a:spcBef>
          <a:spcPct val="0"/>
        </a:spcBef>
        <a:buNone/>
        <a:defRPr sz="3200" b="1" kern="1200">
          <a:solidFill>
            <a:srgbClr val="0099D8"/>
          </a:solidFill>
          <a:latin typeface="Arial" panose="020B0604020202020204" pitchFamily="34" charset="0"/>
          <a:ea typeface="+mj-ea"/>
          <a:cs typeface="Arial" panose="020B0604020202020204" pitchFamily="34" charset="0"/>
        </a:defRPr>
      </a:lvl1pPr>
    </p:titleStyle>
    <p:bodyStyle>
      <a:lvl1pPr marL="457200" indent="-457200" algn="l" defTabSz="914400" rtl="0" eaLnBrk="1" latinLnBrk="0" hangingPunct="1">
        <a:spcBef>
          <a:spcPct val="20000"/>
        </a:spcBef>
        <a:buFont typeface="Arial" panose="020B0604020202020204" pitchFamily="34" charset="0"/>
        <a:buChar char="•"/>
        <a:defRPr sz="3200" kern="1200" baseline="0">
          <a:solidFill>
            <a:schemeClr val="tx1"/>
          </a:solidFill>
          <a:latin typeface="Arial" panose="020B0604020202020204" pitchFamily="34" charset="0"/>
          <a:ea typeface="+mn-ea"/>
          <a:cs typeface="Arial" panose="020B0604020202020204" pitchFamily="34" charset="0"/>
        </a:defRPr>
      </a:lvl1pPr>
      <a:lvl2pPr marL="914400" indent="-457200" algn="l" defTabSz="914400" rtl="0" eaLnBrk="1" latinLnBrk="0" hangingPunct="1">
        <a:spcBef>
          <a:spcPct val="20000"/>
        </a:spcBef>
        <a:buFont typeface="Arial" panose="020B0604020202020204" pitchFamily="34" charset="0"/>
        <a:buChar char="•"/>
        <a:defRPr sz="2800" kern="1200">
          <a:solidFill>
            <a:schemeClr val="tx1">
              <a:lumMod val="75000"/>
            </a:schemeClr>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spcBef>
          <a:spcPct val="20000"/>
        </a:spcBef>
        <a:buFont typeface="Arial" panose="020B0604020202020204" pitchFamily="34" charset="0"/>
        <a:buChar char="•"/>
        <a:defRPr sz="2400" kern="1200">
          <a:solidFill>
            <a:schemeClr val="tx1">
              <a:lumMod val="75000"/>
            </a:schemeClr>
          </a:solidFill>
          <a:latin typeface="Arial" panose="020B0604020202020204" pitchFamily="34" charset="0"/>
          <a:ea typeface="+mn-ea"/>
          <a:cs typeface="Arial" panose="020B0604020202020204" pitchFamily="34" charset="0"/>
        </a:defRPr>
      </a:lvl3pPr>
      <a:lvl4pPr marL="1714500" indent="-342900" algn="l" defTabSz="914400" rtl="0" eaLnBrk="1" latinLnBrk="0" hangingPunct="1">
        <a:spcBef>
          <a:spcPct val="20000"/>
        </a:spcBef>
        <a:buFont typeface="Arial" panose="020B0604020202020204" pitchFamily="34" charset="0"/>
        <a:buChar char="•"/>
        <a:defRPr sz="2000" kern="1200">
          <a:solidFill>
            <a:schemeClr val="tx1">
              <a:lumMod val="75000"/>
            </a:schemeClr>
          </a:solidFill>
          <a:latin typeface="Arial" panose="020B0604020202020204" pitchFamily="34" charset="0"/>
          <a:ea typeface="+mn-ea"/>
          <a:cs typeface="Arial" panose="020B0604020202020204" pitchFamily="34" charset="0"/>
        </a:defRPr>
      </a:lvl4pPr>
      <a:lvl5pPr marL="2171700" indent="-342900" algn="l" defTabSz="914400" rtl="0" eaLnBrk="1" latinLnBrk="0" hangingPunct="1">
        <a:spcBef>
          <a:spcPct val="20000"/>
        </a:spcBef>
        <a:buFont typeface="Arial" panose="020B0604020202020204" pitchFamily="34" charset="0"/>
        <a:buChar char="•"/>
        <a:defRPr sz="1800" kern="1200">
          <a:solidFill>
            <a:schemeClr val="tx1">
              <a:lumMod val="7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lumMod val="75000"/>
            </a:schemeClr>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12.jpg"/></Relationships>
</file>

<file path=ppt/slides/_rels/slide10.xml.rels><?xml version="1.0" encoding="UTF-8" standalone="yes"?>
<Relationships xmlns="http://schemas.openxmlformats.org/package/2006/relationships"><Relationship Id="rId9" Type="http://schemas.openxmlformats.org/officeDocument/2006/relationships/image" Target="../media/image26.gif"/><Relationship Id="rId20" Type="http://schemas.openxmlformats.org/officeDocument/2006/relationships/image" Target="../media/image35.jpg"/><Relationship Id="rId21" Type="http://schemas.openxmlformats.org/officeDocument/2006/relationships/image" Target="../media/image36.png"/><Relationship Id="rId22" Type="http://schemas.openxmlformats.org/officeDocument/2006/relationships/image" Target="../media/image37.png"/><Relationship Id="rId23" Type="http://schemas.microsoft.com/office/2007/relationships/hdphoto" Target="../media/hdphoto4.wdp"/><Relationship Id="rId10" Type="http://schemas.openxmlformats.org/officeDocument/2006/relationships/image" Target="../media/image27.png"/><Relationship Id="rId11" Type="http://schemas.openxmlformats.org/officeDocument/2006/relationships/image" Target="../media/image28.png"/><Relationship Id="rId12" Type="http://schemas.openxmlformats.org/officeDocument/2006/relationships/image" Target="../media/image29.jpg"/><Relationship Id="rId13" Type="http://schemas.openxmlformats.org/officeDocument/2006/relationships/image" Target="../media/image30.jpeg"/><Relationship Id="rId14" Type="http://schemas.openxmlformats.org/officeDocument/2006/relationships/image" Target="../media/image31.jpeg"/><Relationship Id="rId15" Type="http://schemas.openxmlformats.org/officeDocument/2006/relationships/image" Target="../media/image32.png"/><Relationship Id="rId16" Type="http://schemas.openxmlformats.org/officeDocument/2006/relationships/image" Target="../media/image33.png"/><Relationship Id="rId17" Type="http://schemas.microsoft.com/office/2007/relationships/hdphoto" Target="../media/hdphoto2.wdp"/><Relationship Id="rId18" Type="http://schemas.openxmlformats.org/officeDocument/2006/relationships/image" Target="../media/image34.png"/><Relationship Id="rId19" Type="http://schemas.microsoft.com/office/2007/relationships/hdphoto" Target="../media/hdphoto3.wdp"/><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21.png"/><Relationship Id="rId4" Type="http://schemas.openxmlformats.org/officeDocument/2006/relationships/image" Target="../media/image22.jpg"/><Relationship Id="rId5" Type="http://schemas.openxmlformats.org/officeDocument/2006/relationships/image" Target="../media/image23.png"/><Relationship Id="rId6" Type="http://schemas.openxmlformats.org/officeDocument/2006/relationships/image" Target="../media/image24.png"/><Relationship Id="rId7" Type="http://schemas.microsoft.com/office/2007/relationships/hdphoto" Target="../media/hdphoto1.wdp"/><Relationship Id="rId8" Type="http://schemas.openxmlformats.org/officeDocument/2006/relationships/image" Target="../media/image2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3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xml"/><Relationship Id="rId3" Type="http://schemas.openxmlformats.org/officeDocument/2006/relationships/image" Target="../media/image1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xml"/><Relationship Id="rId3"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16.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9.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t="18877" b="18877"/>
          <a:stretch>
            <a:fillRect/>
          </a:stretch>
        </p:blipFill>
        <p:spPr/>
      </p:pic>
      <p:sp>
        <p:nvSpPr>
          <p:cNvPr id="9" name="Text Placeholder 8"/>
          <p:cNvSpPr>
            <a:spLocks noGrp="1"/>
          </p:cNvSpPr>
          <p:nvPr>
            <p:ph type="body" sz="quarter" idx="20"/>
          </p:nvPr>
        </p:nvSpPr>
        <p:spPr>
          <a:xfrm>
            <a:off x="609600" y="2590800"/>
            <a:ext cx="1524000" cy="960120"/>
          </a:xfrm>
        </p:spPr>
        <p:txBody>
          <a:bodyPr/>
          <a:lstStyle/>
          <a:p>
            <a:pPr algn="ctr"/>
            <a:r>
              <a:rPr lang="en-US" dirty="0">
                <a:latin typeface="Candara" charset="0"/>
                <a:ea typeface="Candara" charset="0"/>
                <a:cs typeface="Candara" charset="0"/>
              </a:rPr>
              <a:t>Satellite and Information Service</a:t>
            </a:r>
          </a:p>
        </p:txBody>
      </p:sp>
      <p:sp>
        <p:nvSpPr>
          <p:cNvPr id="10" name="Text Placeholder 9"/>
          <p:cNvSpPr>
            <a:spLocks noGrp="1"/>
          </p:cNvSpPr>
          <p:nvPr>
            <p:ph type="body" sz="quarter" idx="21"/>
          </p:nvPr>
        </p:nvSpPr>
        <p:spPr>
          <a:xfrm>
            <a:off x="623001" y="3527293"/>
            <a:ext cx="1497199" cy="573721"/>
          </a:xfrm>
        </p:spPr>
        <p:txBody>
          <a:bodyPr/>
          <a:lstStyle/>
          <a:p>
            <a:pPr algn="ctr"/>
            <a:r>
              <a:rPr lang="en-US" sz="1400" dirty="0" smtClean="0">
                <a:latin typeface="Candara" charset="0"/>
                <a:ea typeface="Candara" charset="0"/>
                <a:cs typeface="Candara" charset="0"/>
              </a:rPr>
              <a:t>March 26, 2019</a:t>
            </a:r>
            <a:endParaRPr lang="en-US" sz="1400" dirty="0">
              <a:latin typeface="Candara" charset="0"/>
              <a:ea typeface="Candara" charset="0"/>
              <a:cs typeface="Candara" charset="0"/>
            </a:endParaRPr>
          </a:p>
        </p:txBody>
      </p:sp>
      <p:sp>
        <p:nvSpPr>
          <p:cNvPr id="11" name="Text Placeholder 10"/>
          <p:cNvSpPr>
            <a:spLocks noGrp="1"/>
          </p:cNvSpPr>
          <p:nvPr>
            <p:ph type="body" sz="quarter" idx="22"/>
          </p:nvPr>
        </p:nvSpPr>
        <p:spPr>
          <a:xfrm>
            <a:off x="2514600" y="691910"/>
            <a:ext cx="6096000" cy="1916096"/>
          </a:xfrm>
        </p:spPr>
        <p:txBody>
          <a:bodyPr>
            <a:noAutofit/>
          </a:bodyPr>
          <a:lstStyle/>
          <a:p>
            <a:pPr algn="ctr"/>
            <a:r>
              <a:rPr lang="en-US" sz="4800" dirty="0" smtClean="0">
                <a:latin typeface="Candara" charset="0"/>
                <a:ea typeface="Candara" charset="0"/>
                <a:cs typeface="Candara" charset="0"/>
              </a:rPr>
              <a:t>NESDIS International Cooperation </a:t>
            </a:r>
            <a:endParaRPr lang="en-US" sz="4800" dirty="0">
              <a:latin typeface="Candara" charset="0"/>
              <a:ea typeface="Candara" charset="0"/>
              <a:cs typeface="Candara" charset="0"/>
            </a:endParaRPr>
          </a:p>
        </p:txBody>
      </p:sp>
      <p:sp>
        <p:nvSpPr>
          <p:cNvPr id="15" name="Text Placeholder 12"/>
          <p:cNvSpPr>
            <a:spLocks noGrp="1"/>
          </p:cNvSpPr>
          <p:nvPr>
            <p:ph type="body" sz="quarter" idx="24"/>
          </p:nvPr>
        </p:nvSpPr>
        <p:spPr>
          <a:xfrm>
            <a:off x="2514600" y="3311237"/>
            <a:ext cx="6096000" cy="692727"/>
          </a:xfrm>
        </p:spPr>
        <p:txBody>
          <a:bodyPr/>
          <a:lstStyle/>
          <a:p>
            <a:pPr algn="ctr"/>
            <a:r>
              <a:rPr lang="en-US" dirty="0">
                <a:latin typeface="Candara" charset="0"/>
                <a:ea typeface="Candara" charset="0"/>
                <a:cs typeface="Candara" charset="0"/>
              </a:rPr>
              <a:t>Stephen Volz, Ph.D., Assistant Administrator for Satellites and Information Services, National Oceanic and Atmospheric Administration</a:t>
            </a:r>
          </a:p>
          <a:p>
            <a:pPr algn="ctr"/>
            <a:endParaRPr lang="en-US" dirty="0">
              <a:latin typeface="Candara" charset="0"/>
              <a:ea typeface="Candara" charset="0"/>
              <a:cs typeface="Candara" charset="0"/>
            </a:endParaRPr>
          </a:p>
        </p:txBody>
      </p:sp>
    </p:spTree>
    <p:extLst>
      <p:ext uri="{BB962C8B-B14F-4D97-AF65-F5344CB8AC3E}">
        <p14:creationId xmlns:p14="http://schemas.microsoft.com/office/powerpoint/2010/main" val="1194630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426359" cy="792162"/>
          </a:xfrm>
        </p:spPr>
        <p:txBody>
          <a:bodyPr/>
          <a:lstStyle/>
          <a:p>
            <a:r>
              <a:rPr lang="en-US" dirty="0" smtClean="0">
                <a:solidFill>
                  <a:srgbClr val="0B4596"/>
                </a:solidFill>
                <a:latin typeface="Arial Narrow" panose="020B0606020202030204" pitchFamily="34" charset="0"/>
              </a:rPr>
              <a:t>Integrated Hybrid Architecture</a:t>
            </a:r>
            <a:endParaRPr lang="en-US" dirty="0">
              <a:solidFill>
                <a:srgbClr val="0B4596"/>
              </a:solidFill>
              <a:latin typeface="Arial Narrow" panose="020B060602020203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7200" y="1447800"/>
            <a:ext cx="685800" cy="56512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48450" y="3276600"/>
            <a:ext cx="748192" cy="375276"/>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2600" y="1676400"/>
            <a:ext cx="381000" cy="373546"/>
          </a:xfrm>
          <a:prstGeom prst="rect">
            <a:avLst/>
          </a:prstGeom>
        </p:spPr>
      </p:pic>
      <p:sp>
        <p:nvSpPr>
          <p:cNvPr id="7" name="Oval 6">
            <a:extLst>
              <a:ext uri="{FF2B5EF4-FFF2-40B4-BE49-F238E27FC236}">
                <a16:creationId xmlns:a16="http://schemas.microsoft.com/office/drawing/2014/main" xmlns="" id="{40BFBDA2-5717-4DBA-8632-0DD0772A1BDB}"/>
              </a:ext>
            </a:extLst>
          </p:cNvPr>
          <p:cNvSpPr/>
          <p:nvPr/>
        </p:nvSpPr>
        <p:spPr>
          <a:xfrm>
            <a:off x="1311542" y="2575442"/>
            <a:ext cx="7266562" cy="346069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pic>
        <p:nvPicPr>
          <p:cNvPr id="9" name="Picture 4" descr="Image result for earth">
            <a:extLst>
              <a:ext uri="{FF2B5EF4-FFF2-40B4-BE49-F238E27FC236}">
                <a16:creationId xmlns:a16="http://schemas.microsoft.com/office/drawing/2014/main" xmlns="" id="{E78422B5-E353-45DC-8F22-1E869C88973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3327082" y="1980792"/>
            <a:ext cx="3427687" cy="3427687"/>
          </a:xfrm>
          <a:prstGeom prst="rect">
            <a:avLst/>
          </a:prstGeom>
          <a:noFill/>
          <a:extLst>
            <a:ext uri="{909E8E84-426E-40DD-AFC4-6F175D3DCCD1}">
              <a14:hiddenFill xmlns:a14="http://schemas.microsoft.com/office/drawing/2010/main">
                <a:solidFill>
                  <a:srgbClr val="FFFFFF"/>
                </a:solidFill>
              </a14:hiddenFill>
            </a:ext>
          </a:extLst>
        </p:spPr>
      </p:pic>
      <p:sp>
        <p:nvSpPr>
          <p:cNvPr id="10" name="Freeform: Shape 6">
            <a:extLst>
              <a:ext uri="{FF2B5EF4-FFF2-40B4-BE49-F238E27FC236}">
                <a16:creationId xmlns:a16="http://schemas.microsoft.com/office/drawing/2014/main" xmlns="" id="{3616F05A-43F8-43DC-920E-132285E338FC}"/>
              </a:ext>
            </a:extLst>
          </p:cNvPr>
          <p:cNvSpPr/>
          <p:nvPr/>
        </p:nvSpPr>
        <p:spPr>
          <a:xfrm rot="17262472" flipV="1">
            <a:off x="3121301" y="3509669"/>
            <a:ext cx="3685334" cy="267429"/>
          </a:xfrm>
          <a:custGeom>
            <a:avLst/>
            <a:gdLst>
              <a:gd name="connsiteX0" fmla="*/ 127120 w 2291172"/>
              <a:gd name="connsiteY0" fmla="*/ 8238 h 252419"/>
              <a:gd name="connsiteX1" fmla="*/ 61217 w 2291172"/>
              <a:gd name="connsiteY1" fmla="*/ 123568 h 252419"/>
              <a:gd name="connsiteX2" fmla="*/ 893239 w 2291172"/>
              <a:gd name="connsiteY2" fmla="*/ 247135 h 252419"/>
              <a:gd name="connsiteX3" fmla="*/ 1774688 w 2291172"/>
              <a:gd name="connsiteY3" fmla="*/ 214184 h 252419"/>
              <a:gd name="connsiteX4" fmla="*/ 2277196 w 2291172"/>
              <a:gd name="connsiteY4" fmla="*/ 74141 h 252419"/>
              <a:gd name="connsiteX5" fmla="*/ 2161866 w 2291172"/>
              <a:gd name="connsiteY5" fmla="*/ 0 h 252419"/>
              <a:gd name="connsiteX6" fmla="*/ 2161866 w 2291172"/>
              <a:gd name="connsiteY6" fmla="*/ 0 h 252419"/>
              <a:gd name="connsiteX7" fmla="*/ 2161866 w 2291172"/>
              <a:gd name="connsiteY7" fmla="*/ 0 h 252419"/>
              <a:gd name="connsiteX0" fmla="*/ 127120 w 2291172"/>
              <a:gd name="connsiteY0" fmla="*/ 25787 h 269968"/>
              <a:gd name="connsiteX1" fmla="*/ 61217 w 2291172"/>
              <a:gd name="connsiteY1" fmla="*/ 141117 h 269968"/>
              <a:gd name="connsiteX2" fmla="*/ 893239 w 2291172"/>
              <a:gd name="connsiteY2" fmla="*/ 264684 h 269968"/>
              <a:gd name="connsiteX3" fmla="*/ 1774688 w 2291172"/>
              <a:gd name="connsiteY3" fmla="*/ 231733 h 269968"/>
              <a:gd name="connsiteX4" fmla="*/ 2277196 w 2291172"/>
              <a:gd name="connsiteY4" fmla="*/ 91690 h 269968"/>
              <a:gd name="connsiteX5" fmla="*/ 2161866 w 2291172"/>
              <a:gd name="connsiteY5" fmla="*/ 17549 h 269968"/>
              <a:gd name="connsiteX6" fmla="*/ 2161866 w 2291172"/>
              <a:gd name="connsiteY6" fmla="*/ 17549 h 269968"/>
              <a:gd name="connsiteX7" fmla="*/ 2128019 w 2291172"/>
              <a:gd name="connsiteY7" fmla="*/ 0 h 269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91172" h="269968">
                <a:moveTo>
                  <a:pt x="127120" y="25787"/>
                </a:moveTo>
                <a:cubicBezTo>
                  <a:pt x="30325" y="63544"/>
                  <a:pt x="-66469" y="101301"/>
                  <a:pt x="61217" y="141117"/>
                </a:cubicBezTo>
                <a:cubicBezTo>
                  <a:pt x="188903" y="180933"/>
                  <a:pt x="607661" y="249581"/>
                  <a:pt x="893239" y="264684"/>
                </a:cubicBezTo>
                <a:cubicBezTo>
                  <a:pt x="1178817" y="279787"/>
                  <a:pt x="1544029" y="260565"/>
                  <a:pt x="1774688" y="231733"/>
                </a:cubicBezTo>
                <a:cubicBezTo>
                  <a:pt x="2005348" y="202901"/>
                  <a:pt x="2212666" y="127387"/>
                  <a:pt x="2277196" y="91690"/>
                </a:cubicBezTo>
                <a:cubicBezTo>
                  <a:pt x="2341726" y="55993"/>
                  <a:pt x="2161866" y="17549"/>
                  <a:pt x="2161866" y="17549"/>
                </a:cubicBezTo>
                <a:lnTo>
                  <a:pt x="2161866" y="17549"/>
                </a:lnTo>
                <a:lnTo>
                  <a:pt x="2128019" y="0"/>
                </a:lnTo>
              </a:path>
            </a:pathLst>
          </a:custGeom>
          <a:ln w="12700">
            <a:solidFill>
              <a:srgbClr val="6DD9FF"/>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sz="1100" dirty="0"/>
          </a:p>
        </p:txBody>
      </p:sp>
      <p:sp>
        <p:nvSpPr>
          <p:cNvPr id="11" name="Freeform: Shape 7">
            <a:extLst>
              <a:ext uri="{FF2B5EF4-FFF2-40B4-BE49-F238E27FC236}">
                <a16:creationId xmlns:a16="http://schemas.microsoft.com/office/drawing/2014/main" xmlns="" id="{90A9090A-F045-4907-BD69-66DB524755EE}"/>
              </a:ext>
            </a:extLst>
          </p:cNvPr>
          <p:cNvSpPr/>
          <p:nvPr/>
        </p:nvSpPr>
        <p:spPr>
          <a:xfrm rot="4607297" flipV="1">
            <a:off x="3254414" y="3569693"/>
            <a:ext cx="3643079" cy="239153"/>
          </a:xfrm>
          <a:custGeom>
            <a:avLst/>
            <a:gdLst>
              <a:gd name="connsiteX0" fmla="*/ 127120 w 2291172"/>
              <a:gd name="connsiteY0" fmla="*/ 8238 h 252419"/>
              <a:gd name="connsiteX1" fmla="*/ 61217 w 2291172"/>
              <a:gd name="connsiteY1" fmla="*/ 123568 h 252419"/>
              <a:gd name="connsiteX2" fmla="*/ 893239 w 2291172"/>
              <a:gd name="connsiteY2" fmla="*/ 247135 h 252419"/>
              <a:gd name="connsiteX3" fmla="*/ 1774688 w 2291172"/>
              <a:gd name="connsiteY3" fmla="*/ 214184 h 252419"/>
              <a:gd name="connsiteX4" fmla="*/ 2277196 w 2291172"/>
              <a:gd name="connsiteY4" fmla="*/ 74141 h 252419"/>
              <a:gd name="connsiteX5" fmla="*/ 2161866 w 2291172"/>
              <a:gd name="connsiteY5" fmla="*/ 0 h 252419"/>
              <a:gd name="connsiteX6" fmla="*/ 2161866 w 2291172"/>
              <a:gd name="connsiteY6" fmla="*/ 0 h 252419"/>
              <a:gd name="connsiteX7" fmla="*/ 2161866 w 2291172"/>
              <a:gd name="connsiteY7" fmla="*/ 0 h 252419"/>
              <a:gd name="connsiteX0" fmla="*/ 138055 w 2285774"/>
              <a:gd name="connsiteY0" fmla="*/ 0 h 258773"/>
              <a:gd name="connsiteX1" fmla="*/ 55819 w 2285774"/>
              <a:gd name="connsiteY1" fmla="*/ 129922 h 258773"/>
              <a:gd name="connsiteX2" fmla="*/ 887841 w 2285774"/>
              <a:gd name="connsiteY2" fmla="*/ 253489 h 258773"/>
              <a:gd name="connsiteX3" fmla="*/ 1769290 w 2285774"/>
              <a:gd name="connsiteY3" fmla="*/ 220538 h 258773"/>
              <a:gd name="connsiteX4" fmla="*/ 2271798 w 2285774"/>
              <a:gd name="connsiteY4" fmla="*/ 80495 h 258773"/>
              <a:gd name="connsiteX5" fmla="*/ 2156468 w 2285774"/>
              <a:gd name="connsiteY5" fmla="*/ 6354 h 258773"/>
              <a:gd name="connsiteX6" fmla="*/ 2156468 w 2285774"/>
              <a:gd name="connsiteY6" fmla="*/ 6354 h 258773"/>
              <a:gd name="connsiteX7" fmla="*/ 2156468 w 2285774"/>
              <a:gd name="connsiteY7" fmla="*/ 6354 h 258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5774" h="258773">
                <a:moveTo>
                  <a:pt x="138055" y="0"/>
                </a:moveTo>
                <a:cubicBezTo>
                  <a:pt x="41260" y="37757"/>
                  <a:pt x="-69145" y="87674"/>
                  <a:pt x="55819" y="129922"/>
                </a:cubicBezTo>
                <a:cubicBezTo>
                  <a:pt x="180783" y="172170"/>
                  <a:pt x="602263" y="238386"/>
                  <a:pt x="887841" y="253489"/>
                </a:cubicBezTo>
                <a:cubicBezTo>
                  <a:pt x="1173419" y="268592"/>
                  <a:pt x="1538631" y="249370"/>
                  <a:pt x="1769290" y="220538"/>
                </a:cubicBezTo>
                <a:cubicBezTo>
                  <a:pt x="1999950" y="191706"/>
                  <a:pt x="2207268" y="116192"/>
                  <a:pt x="2271798" y="80495"/>
                </a:cubicBezTo>
                <a:cubicBezTo>
                  <a:pt x="2336328" y="44798"/>
                  <a:pt x="2156468" y="6354"/>
                  <a:pt x="2156468" y="6354"/>
                </a:cubicBezTo>
                <a:lnTo>
                  <a:pt x="2156468" y="6354"/>
                </a:lnTo>
                <a:lnTo>
                  <a:pt x="2156468" y="6354"/>
                </a:lnTo>
              </a:path>
            </a:pathLst>
          </a:custGeom>
          <a:ln w="12700">
            <a:solidFill>
              <a:srgbClr val="6DD9FF"/>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sz="1100" dirty="0"/>
          </a:p>
        </p:txBody>
      </p:sp>
      <p:sp>
        <p:nvSpPr>
          <p:cNvPr id="12" name="TextBox 11">
            <a:extLst>
              <a:ext uri="{FF2B5EF4-FFF2-40B4-BE49-F238E27FC236}">
                <a16:creationId xmlns:a16="http://schemas.microsoft.com/office/drawing/2014/main" xmlns="" id="{3776F6C4-369D-4420-8ECD-9954DEC43F01}"/>
              </a:ext>
            </a:extLst>
          </p:cNvPr>
          <p:cNvSpPr txBox="1"/>
          <p:nvPr/>
        </p:nvSpPr>
        <p:spPr>
          <a:xfrm>
            <a:off x="3146792" y="5241972"/>
            <a:ext cx="588738" cy="507831"/>
          </a:xfrm>
          <a:prstGeom prst="rect">
            <a:avLst/>
          </a:prstGeom>
          <a:noFill/>
        </p:spPr>
        <p:txBody>
          <a:bodyPr wrap="square" rtlCol="0">
            <a:spAutoFit/>
          </a:bodyPr>
          <a:lstStyle/>
          <a:p>
            <a:r>
              <a:rPr lang="en-US" sz="900" b="1" dirty="0">
                <a:solidFill>
                  <a:srgbClr val="C41612"/>
                </a:solidFill>
                <a:latin typeface="Arial" panose="020B0604020202020204" pitchFamily="34" charset="0"/>
                <a:cs typeface="Arial" panose="020B0604020202020204" pitchFamily="34" charset="0"/>
              </a:rPr>
              <a:t>Hosted Imager East</a:t>
            </a:r>
          </a:p>
        </p:txBody>
      </p:sp>
      <p:sp>
        <p:nvSpPr>
          <p:cNvPr id="13" name="TextBox 12">
            <a:extLst>
              <a:ext uri="{FF2B5EF4-FFF2-40B4-BE49-F238E27FC236}">
                <a16:creationId xmlns:a16="http://schemas.microsoft.com/office/drawing/2014/main" xmlns="" id="{64E9038F-F351-41D4-A975-30E376B5A97A}"/>
              </a:ext>
            </a:extLst>
          </p:cNvPr>
          <p:cNvSpPr txBox="1"/>
          <p:nvPr/>
        </p:nvSpPr>
        <p:spPr>
          <a:xfrm>
            <a:off x="1800058" y="2413148"/>
            <a:ext cx="685505" cy="507831"/>
          </a:xfrm>
          <a:prstGeom prst="rect">
            <a:avLst/>
          </a:prstGeom>
          <a:noFill/>
        </p:spPr>
        <p:txBody>
          <a:bodyPr wrap="square" rtlCol="0">
            <a:spAutoFit/>
          </a:bodyPr>
          <a:lstStyle/>
          <a:p>
            <a:r>
              <a:rPr lang="en-US" sz="900" b="1" dirty="0">
                <a:solidFill>
                  <a:srgbClr val="C41612"/>
                </a:solidFill>
                <a:latin typeface="Arial" panose="020B0604020202020204" pitchFamily="34" charset="0"/>
                <a:cs typeface="Arial" panose="020B0604020202020204" pitchFamily="34" charset="0"/>
              </a:rPr>
              <a:t>Hosted Imager West</a:t>
            </a:r>
          </a:p>
        </p:txBody>
      </p:sp>
      <p:sp>
        <p:nvSpPr>
          <p:cNvPr id="14" name="TextBox 13">
            <a:extLst>
              <a:ext uri="{FF2B5EF4-FFF2-40B4-BE49-F238E27FC236}">
                <a16:creationId xmlns:a16="http://schemas.microsoft.com/office/drawing/2014/main" xmlns="" id="{A7696B5B-5359-4F5E-B53D-49CB4EBD48A8}"/>
              </a:ext>
            </a:extLst>
          </p:cNvPr>
          <p:cNvSpPr txBox="1"/>
          <p:nvPr/>
        </p:nvSpPr>
        <p:spPr>
          <a:xfrm>
            <a:off x="7620000" y="3657600"/>
            <a:ext cx="864540" cy="784830"/>
          </a:xfrm>
          <a:prstGeom prst="rect">
            <a:avLst/>
          </a:prstGeom>
          <a:noFill/>
        </p:spPr>
        <p:txBody>
          <a:bodyPr wrap="square" rtlCol="0">
            <a:spAutoFit/>
          </a:bodyPr>
          <a:lstStyle/>
          <a:p>
            <a:r>
              <a:rPr lang="en-US" sz="900" b="1" dirty="0">
                <a:solidFill>
                  <a:srgbClr val="C41612"/>
                </a:solidFill>
                <a:latin typeface="Arial" panose="020B0604020202020204" pitchFamily="34" charset="0"/>
                <a:cs typeface="Arial" panose="020B0604020202020204" pitchFamily="34" charset="0"/>
              </a:rPr>
              <a:t>GEO-KOMPSAT</a:t>
            </a:r>
          </a:p>
          <a:p>
            <a:r>
              <a:rPr lang="en-US" sz="900" b="1" dirty="0">
                <a:solidFill>
                  <a:srgbClr val="C41612"/>
                </a:solidFill>
                <a:latin typeface="Arial" panose="020B0604020202020204" pitchFamily="34" charset="0"/>
                <a:cs typeface="Arial" panose="020B0604020202020204" pitchFamily="34" charset="0"/>
              </a:rPr>
              <a:t>(SOUTH KOREA)</a:t>
            </a:r>
          </a:p>
          <a:p>
            <a:r>
              <a:rPr lang="en-US" sz="900" b="1" dirty="0">
                <a:solidFill>
                  <a:srgbClr val="C41612"/>
                </a:solidFill>
                <a:latin typeface="Arial" panose="020B0604020202020204" pitchFamily="34" charset="0"/>
                <a:cs typeface="Arial" panose="020B0604020202020204" pitchFamily="34" charset="0"/>
              </a:rPr>
              <a:t>128° E</a:t>
            </a:r>
          </a:p>
        </p:txBody>
      </p:sp>
      <p:sp>
        <p:nvSpPr>
          <p:cNvPr id="15" name="TextBox 14">
            <a:extLst>
              <a:ext uri="{FF2B5EF4-FFF2-40B4-BE49-F238E27FC236}">
                <a16:creationId xmlns:a16="http://schemas.microsoft.com/office/drawing/2014/main" xmlns="" id="{AB1268DB-7F24-4A04-9B1D-FFD0841089D9}"/>
              </a:ext>
            </a:extLst>
          </p:cNvPr>
          <p:cNvSpPr txBox="1"/>
          <p:nvPr/>
        </p:nvSpPr>
        <p:spPr>
          <a:xfrm>
            <a:off x="6934200" y="2286000"/>
            <a:ext cx="864540" cy="507831"/>
          </a:xfrm>
          <a:prstGeom prst="rect">
            <a:avLst/>
          </a:prstGeom>
          <a:noFill/>
        </p:spPr>
        <p:txBody>
          <a:bodyPr wrap="square" rtlCol="0">
            <a:spAutoFit/>
          </a:bodyPr>
          <a:lstStyle/>
          <a:p>
            <a:r>
              <a:rPr lang="en-US" sz="900" b="1" dirty="0">
                <a:solidFill>
                  <a:srgbClr val="C41612"/>
                </a:solidFill>
                <a:latin typeface="Arial" panose="020B0604020202020204" pitchFamily="34" charset="0"/>
                <a:cs typeface="Arial" panose="020B0604020202020204" pitchFamily="34" charset="0"/>
              </a:rPr>
              <a:t>HIMAWARI</a:t>
            </a:r>
          </a:p>
          <a:p>
            <a:r>
              <a:rPr lang="en-US" sz="900" b="1" dirty="0">
                <a:solidFill>
                  <a:srgbClr val="C41612"/>
                </a:solidFill>
                <a:latin typeface="Arial" panose="020B0604020202020204" pitchFamily="34" charset="0"/>
                <a:cs typeface="Arial" panose="020B0604020202020204" pitchFamily="34" charset="0"/>
              </a:rPr>
              <a:t>(JAPAN)</a:t>
            </a:r>
          </a:p>
          <a:p>
            <a:r>
              <a:rPr lang="en-US" sz="900" b="1" dirty="0">
                <a:solidFill>
                  <a:srgbClr val="C41612"/>
                </a:solidFill>
                <a:latin typeface="Arial" panose="020B0604020202020204" pitchFamily="34" charset="0"/>
                <a:cs typeface="Arial" panose="020B0604020202020204" pitchFamily="34" charset="0"/>
              </a:rPr>
              <a:t>140° E</a:t>
            </a:r>
          </a:p>
        </p:txBody>
      </p:sp>
      <p:sp>
        <p:nvSpPr>
          <p:cNvPr id="16" name="TextBox 15">
            <a:extLst>
              <a:ext uri="{FF2B5EF4-FFF2-40B4-BE49-F238E27FC236}">
                <a16:creationId xmlns:a16="http://schemas.microsoft.com/office/drawing/2014/main" xmlns="" id="{68056D34-7AFC-4A82-A4C0-AB77352D0BAA}"/>
              </a:ext>
            </a:extLst>
          </p:cNvPr>
          <p:cNvSpPr txBox="1"/>
          <p:nvPr/>
        </p:nvSpPr>
        <p:spPr>
          <a:xfrm>
            <a:off x="6044085" y="2014685"/>
            <a:ext cx="643948" cy="230832"/>
          </a:xfrm>
          <a:prstGeom prst="rect">
            <a:avLst/>
          </a:prstGeom>
          <a:noFill/>
        </p:spPr>
        <p:txBody>
          <a:bodyPr wrap="square" rtlCol="0">
            <a:spAutoFit/>
          </a:bodyPr>
          <a:lstStyle/>
          <a:p>
            <a:r>
              <a:rPr lang="en-US" sz="900" b="1" dirty="0">
                <a:solidFill>
                  <a:srgbClr val="C41612"/>
                </a:solidFill>
                <a:latin typeface="Arial" panose="020B0604020202020204" pitchFamily="34" charset="0"/>
                <a:cs typeface="Arial" panose="020B0604020202020204" pitchFamily="34" charset="0"/>
              </a:rPr>
              <a:t>JASON</a:t>
            </a:r>
          </a:p>
        </p:txBody>
      </p:sp>
      <p:sp>
        <p:nvSpPr>
          <p:cNvPr id="17" name="TextBox 16">
            <a:extLst>
              <a:ext uri="{FF2B5EF4-FFF2-40B4-BE49-F238E27FC236}">
                <a16:creationId xmlns:a16="http://schemas.microsoft.com/office/drawing/2014/main" xmlns="" id="{0C88462D-7A17-45E6-80A2-9C0229DDC792}"/>
              </a:ext>
            </a:extLst>
          </p:cNvPr>
          <p:cNvSpPr txBox="1"/>
          <p:nvPr/>
        </p:nvSpPr>
        <p:spPr>
          <a:xfrm>
            <a:off x="5181600" y="1524000"/>
            <a:ext cx="864540" cy="230832"/>
          </a:xfrm>
          <a:prstGeom prst="rect">
            <a:avLst/>
          </a:prstGeom>
          <a:noFill/>
        </p:spPr>
        <p:txBody>
          <a:bodyPr wrap="square" rtlCol="0">
            <a:spAutoFit/>
          </a:bodyPr>
          <a:lstStyle/>
          <a:p>
            <a:r>
              <a:rPr lang="en-US" sz="900" b="1" dirty="0">
                <a:solidFill>
                  <a:srgbClr val="C41612"/>
                </a:solidFill>
                <a:latin typeface="Arial" panose="020B0604020202020204" pitchFamily="34" charset="0"/>
                <a:cs typeface="Arial" panose="020B0604020202020204" pitchFamily="34" charset="0"/>
              </a:rPr>
              <a:t>SENTINEL</a:t>
            </a:r>
          </a:p>
        </p:txBody>
      </p:sp>
      <p:sp>
        <p:nvSpPr>
          <p:cNvPr id="18" name="TextBox 17">
            <a:extLst>
              <a:ext uri="{FF2B5EF4-FFF2-40B4-BE49-F238E27FC236}">
                <a16:creationId xmlns:a16="http://schemas.microsoft.com/office/drawing/2014/main" xmlns="" id="{172258DE-B40E-4C3F-9EB5-1B84EDB80F51}"/>
              </a:ext>
            </a:extLst>
          </p:cNvPr>
          <p:cNvSpPr txBox="1"/>
          <p:nvPr/>
        </p:nvSpPr>
        <p:spPr>
          <a:xfrm>
            <a:off x="4267200" y="2209800"/>
            <a:ext cx="1169313" cy="246221"/>
          </a:xfrm>
          <a:prstGeom prst="rect">
            <a:avLst/>
          </a:prstGeom>
          <a:noFill/>
        </p:spPr>
        <p:txBody>
          <a:bodyPr wrap="square" rtlCol="0">
            <a:spAutoFit/>
          </a:bodyPr>
          <a:lstStyle/>
          <a:p>
            <a:r>
              <a:rPr lang="en-US" sz="1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Sounder 1330</a:t>
            </a:r>
          </a:p>
        </p:txBody>
      </p:sp>
      <p:sp>
        <p:nvSpPr>
          <p:cNvPr id="19" name="TextBox 18">
            <a:extLst>
              <a:ext uri="{FF2B5EF4-FFF2-40B4-BE49-F238E27FC236}">
                <a16:creationId xmlns:a16="http://schemas.microsoft.com/office/drawing/2014/main" xmlns="" id="{64E9038F-F351-41D4-A975-30E376B5A97A}"/>
              </a:ext>
            </a:extLst>
          </p:cNvPr>
          <p:cNvSpPr txBox="1"/>
          <p:nvPr/>
        </p:nvSpPr>
        <p:spPr>
          <a:xfrm>
            <a:off x="838200" y="5181600"/>
            <a:ext cx="970128" cy="507831"/>
          </a:xfrm>
          <a:prstGeom prst="rect">
            <a:avLst/>
          </a:prstGeom>
          <a:noFill/>
        </p:spPr>
        <p:txBody>
          <a:bodyPr wrap="square" rtlCol="0">
            <a:spAutoFit/>
          </a:bodyPr>
          <a:lstStyle/>
          <a:p>
            <a:r>
              <a:rPr lang="en-US" sz="900" b="1" dirty="0">
                <a:solidFill>
                  <a:srgbClr val="C41612"/>
                </a:solidFill>
                <a:latin typeface="Arial" panose="020B0604020202020204" pitchFamily="34" charset="0"/>
                <a:cs typeface="Arial" panose="020B0604020202020204" pitchFamily="34" charset="0"/>
              </a:rPr>
              <a:t>US </a:t>
            </a:r>
            <a:r>
              <a:rPr lang="en-US" sz="900" b="1" dirty="0" err="1">
                <a:solidFill>
                  <a:srgbClr val="C41612"/>
                </a:solidFill>
                <a:latin typeface="Arial" panose="020B0604020202020204" pitchFamily="34" charset="0"/>
                <a:cs typeface="Arial" panose="020B0604020202020204" pitchFamily="34" charset="0"/>
              </a:rPr>
              <a:t>Gov</a:t>
            </a:r>
            <a:r>
              <a:rPr lang="en-US" sz="900" b="1" dirty="0">
                <a:solidFill>
                  <a:srgbClr val="C41612"/>
                </a:solidFill>
                <a:latin typeface="Arial" panose="020B0604020202020204" pitchFamily="34" charset="0"/>
                <a:cs typeface="Arial" panose="020B0604020202020204" pitchFamily="34" charset="0"/>
              </a:rPr>
              <a:t> Center GEO</a:t>
            </a:r>
          </a:p>
          <a:p>
            <a:r>
              <a:rPr lang="en-US" sz="900" b="1" dirty="0">
                <a:solidFill>
                  <a:srgbClr val="C41612"/>
                </a:solidFill>
                <a:latin typeface="Arial" panose="020B0604020202020204" pitchFamily="34" charset="0"/>
                <a:cs typeface="Arial" panose="020B0604020202020204" pitchFamily="34" charset="0"/>
              </a:rPr>
              <a:t>“</a:t>
            </a:r>
            <a:r>
              <a:rPr lang="en-US" sz="900" b="1" dirty="0" err="1">
                <a:solidFill>
                  <a:srgbClr val="C41612"/>
                </a:solidFill>
                <a:latin typeface="Arial" panose="020B0604020202020204" pitchFamily="34" charset="0"/>
                <a:cs typeface="Arial" panose="020B0604020202020204" pitchFamily="34" charset="0"/>
              </a:rPr>
              <a:t>SuperGOES</a:t>
            </a:r>
            <a:r>
              <a:rPr lang="en-US" sz="900" b="1" dirty="0">
                <a:solidFill>
                  <a:srgbClr val="C41612"/>
                </a:solidFill>
                <a:latin typeface="Arial" panose="020B0604020202020204" pitchFamily="34" charset="0"/>
                <a:cs typeface="Arial" panose="020B0604020202020204" pitchFamily="34" charset="0"/>
              </a:rPr>
              <a:t>”</a:t>
            </a:r>
          </a:p>
        </p:txBody>
      </p:sp>
      <p:sp>
        <p:nvSpPr>
          <p:cNvPr id="20" name="TextBox 19">
            <a:extLst>
              <a:ext uri="{FF2B5EF4-FFF2-40B4-BE49-F238E27FC236}">
                <a16:creationId xmlns:a16="http://schemas.microsoft.com/office/drawing/2014/main" xmlns="" id="{8ED84A9C-A30C-4BD9-A1A8-5B1E779AAFC6}"/>
              </a:ext>
            </a:extLst>
          </p:cNvPr>
          <p:cNvSpPr txBox="1"/>
          <p:nvPr/>
        </p:nvSpPr>
        <p:spPr>
          <a:xfrm>
            <a:off x="3886200" y="5410200"/>
            <a:ext cx="864540" cy="369332"/>
          </a:xfrm>
          <a:prstGeom prst="rect">
            <a:avLst/>
          </a:prstGeom>
          <a:noFill/>
        </p:spPr>
        <p:txBody>
          <a:bodyPr wrap="square" rtlCol="0">
            <a:spAutoFit/>
          </a:bodyPr>
          <a:lstStyle/>
          <a:p>
            <a:r>
              <a:rPr lang="en-US" sz="900" b="1" dirty="0">
                <a:solidFill>
                  <a:srgbClr val="C41612"/>
                </a:solidFill>
                <a:latin typeface="Arial" panose="020B0604020202020204" pitchFamily="34" charset="0"/>
                <a:cs typeface="Arial" panose="020B0604020202020204" pitchFamily="34" charset="0"/>
              </a:rPr>
              <a:t>EPS-SG-A</a:t>
            </a:r>
          </a:p>
          <a:p>
            <a:r>
              <a:rPr lang="en-US" sz="900" b="1" dirty="0">
                <a:solidFill>
                  <a:srgbClr val="C41612"/>
                </a:solidFill>
                <a:latin typeface="Arial" panose="020B0604020202020204" pitchFamily="34" charset="0"/>
                <a:cs typeface="Arial" panose="020B0604020202020204" pitchFamily="34" charset="0"/>
              </a:rPr>
              <a:t>EPS-SG-B</a:t>
            </a:r>
          </a:p>
        </p:txBody>
      </p:sp>
      <p:sp>
        <p:nvSpPr>
          <p:cNvPr id="21" name="TextBox 20">
            <a:extLst>
              <a:ext uri="{FF2B5EF4-FFF2-40B4-BE49-F238E27FC236}">
                <a16:creationId xmlns:a16="http://schemas.microsoft.com/office/drawing/2014/main" xmlns="" id="{8ED84A9C-A30C-4BD9-A1A8-5B1E779AAFC6}"/>
              </a:ext>
            </a:extLst>
          </p:cNvPr>
          <p:cNvSpPr txBox="1"/>
          <p:nvPr/>
        </p:nvSpPr>
        <p:spPr>
          <a:xfrm>
            <a:off x="6705600" y="1421969"/>
            <a:ext cx="1085627" cy="369332"/>
          </a:xfrm>
          <a:prstGeom prst="rect">
            <a:avLst/>
          </a:prstGeom>
          <a:noFill/>
        </p:spPr>
        <p:txBody>
          <a:bodyPr wrap="square" rtlCol="0">
            <a:spAutoFit/>
          </a:bodyPr>
          <a:lstStyle/>
          <a:p>
            <a:r>
              <a:rPr lang="en-US" sz="900" b="1" dirty="0">
                <a:solidFill>
                  <a:srgbClr val="C41612"/>
                </a:solidFill>
                <a:latin typeface="Arial" panose="020B0604020202020204" pitchFamily="34" charset="0"/>
                <a:cs typeface="Arial" panose="020B0604020202020204" pitchFamily="34" charset="0"/>
              </a:rPr>
              <a:t>Comprehensive SWX – L1</a:t>
            </a:r>
          </a:p>
        </p:txBody>
      </p:sp>
      <p:sp>
        <p:nvSpPr>
          <p:cNvPr id="22" name="Freeform: Shape 5">
            <a:extLst>
              <a:ext uri="{FF2B5EF4-FFF2-40B4-BE49-F238E27FC236}">
                <a16:creationId xmlns:a16="http://schemas.microsoft.com/office/drawing/2014/main" xmlns="" id="{AACAA22F-D893-4725-977A-0AA0BEF0AC5C}"/>
              </a:ext>
            </a:extLst>
          </p:cNvPr>
          <p:cNvSpPr/>
          <p:nvPr/>
        </p:nvSpPr>
        <p:spPr>
          <a:xfrm rot="19592490">
            <a:off x="3121543" y="3446909"/>
            <a:ext cx="3574077" cy="102484"/>
          </a:xfrm>
          <a:custGeom>
            <a:avLst/>
            <a:gdLst>
              <a:gd name="connsiteX0" fmla="*/ 127120 w 2291172"/>
              <a:gd name="connsiteY0" fmla="*/ 8238 h 252419"/>
              <a:gd name="connsiteX1" fmla="*/ 61217 w 2291172"/>
              <a:gd name="connsiteY1" fmla="*/ 123568 h 252419"/>
              <a:gd name="connsiteX2" fmla="*/ 893239 w 2291172"/>
              <a:gd name="connsiteY2" fmla="*/ 247135 h 252419"/>
              <a:gd name="connsiteX3" fmla="*/ 1774688 w 2291172"/>
              <a:gd name="connsiteY3" fmla="*/ 214184 h 252419"/>
              <a:gd name="connsiteX4" fmla="*/ 2277196 w 2291172"/>
              <a:gd name="connsiteY4" fmla="*/ 74141 h 252419"/>
              <a:gd name="connsiteX5" fmla="*/ 2161866 w 2291172"/>
              <a:gd name="connsiteY5" fmla="*/ 0 h 252419"/>
              <a:gd name="connsiteX6" fmla="*/ 2161866 w 2291172"/>
              <a:gd name="connsiteY6" fmla="*/ 0 h 252419"/>
              <a:gd name="connsiteX7" fmla="*/ 2161866 w 2291172"/>
              <a:gd name="connsiteY7" fmla="*/ 0 h 25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91172" h="252419">
                <a:moveTo>
                  <a:pt x="127120" y="8238"/>
                </a:moveTo>
                <a:cubicBezTo>
                  <a:pt x="30325" y="45995"/>
                  <a:pt x="-66469" y="83752"/>
                  <a:pt x="61217" y="123568"/>
                </a:cubicBezTo>
                <a:cubicBezTo>
                  <a:pt x="188903" y="163384"/>
                  <a:pt x="607661" y="232032"/>
                  <a:pt x="893239" y="247135"/>
                </a:cubicBezTo>
                <a:cubicBezTo>
                  <a:pt x="1178817" y="262238"/>
                  <a:pt x="1544029" y="243016"/>
                  <a:pt x="1774688" y="214184"/>
                </a:cubicBezTo>
                <a:cubicBezTo>
                  <a:pt x="2005348" y="185352"/>
                  <a:pt x="2212666" y="109838"/>
                  <a:pt x="2277196" y="74141"/>
                </a:cubicBezTo>
                <a:cubicBezTo>
                  <a:pt x="2341726" y="38444"/>
                  <a:pt x="2161866" y="0"/>
                  <a:pt x="2161866" y="0"/>
                </a:cubicBezTo>
                <a:lnTo>
                  <a:pt x="2161866" y="0"/>
                </a:lnTo>
                <a:lnTo>
                  <a:pt x="2161866" y="0"/>
                </a:lnTo>
              </a:path>
            </a:pathLst>
          </a:custGeom>
          <a:ln w="12700">
            <a:solidFill>
              <a:srgbClr val="6DD9FF"/>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sz="1100"/>
          </a:p>
        </p:txBody>
      </p:sp>
      <p:sp>
        <p:nvSpPr>
          <p:cNvPr id="23" name="Freeform: Shape 5">
            <a:extLst>
              <a:ext uri="{FF2B5EF4-FFF2-40B4-BE49-F238E27FC236}">
                <a16:creationId xmlns:a16="http://schemas.microsoft.com/office/drawing/2014/main" xmlns="" id="{AACAA22F-D893-4725-977A-0AA0BEF0AC5C}"/>
              </a:ext>
            </a:extLst>
          </p:cNvPr>
          <p:cNvSpPr/>
          <p:nvPr/>
        </p:nvSpPr>
        <p:spPr>
          <a:xfrm rot="20729343">
            <a:off x="3225232" y="3564887"/>
            <a:ext cx="3614590" cy="189314"/>
          </a:xfrm>
          <a:custGeom>
            <a:avLst/>
            <a:gdLst>
              <a:gd name="connsiteX0" fmla="*/ 127120 w 2291172"/>
              <a:gd name="connsiteY0" fmla="*/ 8238 h 252419"/>
              <a:gd name="connsiteX1" fmla="*/ 61217 w 2291172"/>
              <a:gd name="connsiteY1" fmla="*/ 123568 h 252419"/>
              <a:gd name="connsiteX2" fmla="*/ 893239 w 2291172"/>
              <a:gd name="connsiteY2" fmla="*/ 247135 h 252419"/>
              <a:gd name="connsiteX3" fmla="*/ 1774688 w 2291172"/>
              <a:gd name="connsiteY3" fmla="*/ 214184 h 252419"/>
              <a:gd name="connsiteX4" fmla="*/ 2277196 w 2291172"/>
              <a:gd name="connsiteY4" fmla="*/ 74141 h 252419"/>
              <a:gd name="connsiteX5" fmla="*/ 2161866 w 2291172"/>
              <a:gd name="connsiteY5" fmla="*/ 0 h 252419"/>
              <a:gd name="connsiteX6" fmla="*/ 2161866 w 2291172"/>
              <a:gd name="connsiteY6" fmla="*/ 0 h 252419"/>
              <a:gd name="connsiteX7" fmla="*/ 2161866 w 2291172"/>
              <a:gd name="connsiteY7" fmla="*/ 0 h 25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91172" h="252419">
                <a:moveTo>
                  <a:pt x="127120" y="8238"/>
                </a:moveTo>
                <a:cubicBezTo>
                  <a:pt x="30325" y="45995"/>
                  <a:pt x="-66469" y="83752"/>
                  <a:pt x="61217" y="123568"/>
                </a:cubicBezTo>
                <a:cubicBezTo>
                  <a:pt x="188903" y="163384"/>
                  <a:pt x="607661" y="232032"/>
                  <a:pt x="893239" y="247135"/>
                </a:cubicBezTo>
                <a:cubicBezTo>
                  <a:pt x="1178817" y="262238"/>
                  <a:pt x="1544029" y="243016"/>
                  <a:pt x="1774688" y="214184"/>
                </a:cubicBezTo>
                <a:cubicBezTo>
                  <a:pt x="2005348" y="185352"/>
                  <a:pt x="2212666" y="109838"/>
                  <a:pt x="2277196" y="74141"/>
                </a:cubicBezTo>
                <a:cubicBezTo>
                  <a:pt x="2341726" y="38444"/>
                  <a:pt x="2161866" y="0"/>
                  <a:pt x="2161866" y="0"/>
                </a:cubicBezTo>
                <a:lnTo>
                  <a:pt x="2161866" y="0"/>
                </a:lnTo>
                <a:lnTo>
                  <a:pt x="2161866" y="0"/>
                </a:lnTo>
              </a:path>
            </a:pathLst>
          </a:custGeom>
          <a:ln w="12700">
            <a:solidFill>
              <a:srgbClr val="6DD9FF"/>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sz="1100"/>
          </a:p>
        </p:txBody>
      </p:sp>
      <p:sp>
        <p:nvSpPr>
          <p:cNvPr id="24" name="TextBox 23">
            <a:extLst>
              <a:ext uri="{FF2B5EF4-FFF2-40B4-BE49-F238E27FC236}">
                <a16:creationId xmlns:a16="http://schemas.microsoft.com/office/drawing/2014/main" xmlns="" id="{68056D34-7AFC-4A82-A4C0-AB77352D0BAA}"/>
              </a:ext>
            </a:extLst>
          </p:cNvPr>
          <p:cNvSpPr txBox="1"/>
          <p:nvPr/>
        </p:nvSpPr>
        <p:spPr>
          <a:xfrm>
            <a:off x="6705600" y="3048000"/>
            <a:ext cx="707660" cy="230832"/>
          </a:xfrm>
          <a:prstGeom prst="rect">
            <a:avLst/>
          </a:prstGeom>
          <a:noFill/>
        </p:spPr>
        <p:txBody>
          <a:bodyPr wrap="square" rtlCol="0">
            <a:spAutoFit/>
          </a:bodyPr>
          <a:lstStyle/>
          <a:p>
            <a:r>
              <a:rPr lang="en-US" sz="900" b="1" dirty="0" err="1">
                <a:solidFill>
                  <a:srgbClr val="C41612"/>
                </a:solidFill>
                <a:latin typeface="Arial" panose="020B0604020202020204" pitchFamily="34" charset="0"/>
                <a:cs typeface="Arial" panose="020B0604020202020204" pitchFamily="34" charset="0"/>
              </a:rPr>
              <a:t>Radarsat</a:t>
            </a:r>
            <a:endParaRPr lang="en-US" sz="900" b="1" dirty="0">
              <a:solidFill>
                <a:srgbClr val="C41612"/>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xmlns="" id="{68056D34-7AFC-4A82-A4C0-AB77352D0BAA}"/>
              </a:ext>
            </a:extLst>
          </p:cNvPr>
          <p:cNvSpPr txBox="1"/>
          <p:nvPr/>
        </p:nvSpPr>
        <p:spPr>
          <a:xfrm>
            <a:off x="5911367" y="4962299"/>
            <a:ext cx="968013" cy="230832"/>
          </a:xfrm>
          <a:prstGeom prst="rect">
            <a:avLst/>
          </a:prstGeom>
          <a:noFill/>
        </p:spPr>
        <p:txBody>
          <a:bodyPr wrap="square" rtlCol="0">
            <a:spAutoFit/>
          </a:bodyPr>
          <a:lstStyle/>
          <a:p>
            <a:r>
              <a:rPr lang="en-US" sz="900" b="1" dirty="0">
                <a:solidFill>
                  <a:srgbClr val="C41612"/>
                </a:solidFill>
                <a:latin typeface="Arial" panose="020B0604020202020204" pitchFamily="34" charset="0"/>
                <a:cs typeface="Arial" panose="020B0604020202020204" pitchFamily="34" charset="0"/>
              </a:rPr>
              <a:t>Sounder 0530</a:t>
            </a:r>
          </a:p>
        </p:txBody>
      </p:sp>
      <p:sp>
        <p:nvSpPr>
          <p:cNvPr id="26" name="TextBox 25">
            <a:extLst>
              <a:ext uri="{FF2B5EF4-FFF2-40B4-BE49-F238E27FC236}">
                <a16:creationId xmlns:a16="http://schemas.microsoft.com/office/drawing/2014/main" xmlns="" id="{CDE71CBB-66DB-4E37-AE2F-7C8421C80DF4}"/>
              </a:ext>
            </a:extLst>
          </p:cNvPr>
          <p:cNvSpPr txBox="1"/>
          <p:nvPr/>
        </p:nvSpPr>
        <p:spPr>
          <a:xfrm>
            <a:off x="7543800" y="5410200"/>
            <a:ext cx="1066010" cy="369332"/>
          </a:xfrm>
          <a:prstGeom prst="rect">
            <a:avLst/>
          </a:prstGeom>
          <a:noFill/>
        </p:spPr>
        <p:txBody>
          <a:bodyPr wrap="square" rtlCol="0">
            <a:spAutoFit/>
          </a:bodyPr>
          <a:lstStyle/>
          <a:p>
            <a:r>
              <a:rPr lang="en-US" sz="900" b="1" dirty="0">
                <a:solidFill>
                  <a:srgbClr val="C41612"/>
                </a:solidFill>
                <a:latin typeface="Arial" panose="020B0604020202020204" pitchFamily="34" charset="0"/>
                <a:cs typeface="Arial" panose="020B0604020202020204" pitchFamily="34" charset="0"/>
              </a:rPr>
              <a:t>MTG-S</a:t>
            </a:r>
          </a:p>
          <a:p>
            <a:r>
              <a:rPr lang="en-US" sz="900" b="1" dirty="0">
                <a:solidFill>
                  <a:srgbClr val="C41612"/>
                </a:solidFill>
                <a:latin typeface="Arial" panose="020B0604020202020204" pitchFamily="34" charset="0"/>
                <a:cs typeface="Arial" panose="020B0604020202020204" pitchFamily="34" charset="0"/>
              </a:rPr>
              <a:t>(EUMETSAT)</a:t>
            </a:r>
          </a:p>
        </p:txBody>
      </p:sp>
      <p:sp>
        <p:nvSpPr>
          <p:cNvPr id="27" name="Freeform: Shape 5">
            <a:extLst>
              <a:ext uri="{FF2B5EF4-FFF2-40B4-BE49-F238E27FC236}">
                <a16:creationId xmlns:a16="http://schemas.microsoft.com/office/drawing/2014/main" xmlns="" id="{AACAA22F-D893-4725-977A-0AA0BEF0AC5C}"/>
              </a:ext>
            </a:extLst>
          </p:cNvPr>
          <p:cNvSpPr/>
          <p:nvPr/>
        </p:nvSpPr>
        <p:spPr>
          <a:xfrm rot="17752298">
            <a:off x="3253862" y="3606709"/>
            <a:ext cx="3614590" cy="189314"/>
          </a:xfrm>
          <a:custGeom>
            <a:avLst/>
            <a:gdLst>
              <a:gd name="connsiteX0" fmla="*/ 127120 w 2291172"/>
              <a:gd name="connsiteY0" fmla="*/ 8238 h 252419"/>
              <a:gd name="connsiteX1" fmla="*/ 61217 w 2291172"/>
              <a:gd name="connsiteY1" fmla="*/ 123568 h 252419"/>
              <a:gd name="connsiteX2" fmla="*/ 893239 w 2291172"/>
              <a:gd name="connsiteY2" fmla="*/ 247135 h 252419"/>
              <a:gd name="connsiteX3" fmla="*/ 1774688 w 2291172"/>
              <a:gd name="connsiteY3" fmla="*/ 214184 h 252419"/>
              <a:gd name="connsiteX4" fmla="*/ 2277196 w 2291172"/>
              <a:gd name="connsiteY4" fmla="*/ 74141 h 252419"/>
              <a:gd name="connsiteX5" fmla="*/ 2161866 w 2291172"/>
              <a:gd name="connsiteY5" fmla="*/ 0 h 252419"/>
              <a:gd name="connsiteX6" fmla="*/ 2161866 w 2291172"/>
              <a:gd name="connsiteY6" fmla="*/ 0 h 252419"/>
              <a:gd name="connsiteX7" fmla="*/ 2161866 w 2291172"/>
              <a:gd name="connsiteY7" fmla="*/ 0 h 25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91172" h="252419">
                <a:moveTo>
                  <a:pt x="127120" y="8238"/>
                </a:moveTo>
                <a:cubicBezTo>
                  <a:pt x="30325" y="45995"/>
                  <a:pt x="-66469" y="83752"/>
                  <a:pt x="61217" y="123568"/>
                </a:cubicBezTo>
                <a:cubicBezTo>
                  <a:pt x="188903" y="163384"/>
                  <a:pt x="607661" y="232032"/>
                  <a:pt x="893239" y="247135"/>
                </a:cubicBezTo>
                <a:cubicBezTo>
                  <a:pt x="1178817" y="262238"/>
                  <a:pt x="1544029" y="243016"/>
                  <a:pt x="1774688" y="214184"/>
                </a:cubicBezTo>
                <a:cubicBezTo>
                  <a:pt x="2005348" y="185352"/>
                  <a:pt x="2212666" y="109838"/>
                  <a:pt x="2277196" y="74141"/>
                </a:cubicBezTo>
                <a:cubicBezTo>
                  <a:pt x="2341726" y="38444"/>
                  <a:pt x="2161866" y="0"/>
                  <a:pt x="2161866" y="0"/>
                </a:cubicBezTo>
                <a:lnTo>
                  <a:pt x="2161866" y="0"/>
                </a:lnTo>
                <a:lnTo>
                  <a:pt x="2161866" y="0"/>
                </a:lnTo>
              </a:path>
            </a:pathLst>
          </a:custGeom>
          <a:ln w="12700">
            <a:solidFill>
              <a:srgbClr val="6DD9FF"/>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sz="1100"/>
          </a:p>
        </p:txBody>
      </p:sp>
      <p:sp>
        <p:nvSpPr>
          <p:cNvPr id="28" name="TextBox 27">
            <a:extLst>
              <a:ext uri="{FF2B5EF4-FFF2-40B4-BE49-F238E27FC236}">
                <a16:creationId xmlns:a16="http://schemas.microsoft.com/office/drawing/2014/main" xmlns="" id="{68056D34-7AFC-4A82-A4C0-AB77352D0BAA}"/>
              </a:ext>
            </a:extLst>
          </p:cNvPr>
          <p:cNvSpPr txBox="1"/>
          <p:nvPr/>
        </p:nvSpPr>
        <p:spPr>
          <a:xfrm>
            <a:off x="5273267" y="2883035"/>
            <a:ext cx="881671" cy="230832"/>
          </a:xfrm>
          <a:prstGeom prst="rect">
            <a:avLst/>
          </a:prstGeom>
          <a:noFill/>
        </p:spPr>
        <p:txBody>
          <a:bodyPr wrap="square" rtlCol="0">
            <a:spAutoFit/>
          </a:bodyPr>
          <a:lstStyle/>
          <a:p>
            <a:r>
              <a:rPr lang="en-US" sz="9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Wind LIDAR</a:t>
            </a:r>
          </a:p>
        </p:txBody>
      </p:sp>
      <p:sp>
        <p:nvSpPr>
          <p:cNvPr id="29" name="Freeform: Shape 8">
            <a:extLst>
              <a:ext uri="{FF2B5EF4-FFF2-40B4-BE49-F238E27FC236}">
                <a16:creationId xmlns:a16="http://schemas.microsoft.com/office/drawing/2014/main" xmlns="" id="{C9E2F972-391C-40CC-A28D-F10A66C2D2EE}"/>
              </a:ext>
            </a:extLst>
          </p:cNvPr>
          <p:cNvSpPr/>
          <p:nvPr/>
        </p:nvSpPr>
        <p:spPr>
          <a:xfrm rot="19186653">
            <a:off x="3342000" y="927556"/>
            <a:ext cx="3498846" cy="4089122"/>
          </a:xfrm>
          <a:custGeom>
            <a:avLst/>
            <a:gdLst>
              <a:gd name="connsiteX0" fmla="*/ 168561 w 3305401"/>
              <a:gd name="connsiteY0" fmla="*/ 3477250 h 3769318"/>
              <a:gd name="connsiteX1" fmla="*/ 36755 w 3305401"/>
              <a:gd name="connsiteY1" fmla="*/ 3757336 h 3769318"/>
              <a:gd name="connsiteX2" fmla="*/ 753447 w 3305401"/>
              <a:gd name="connsiteY2" fmla="*/ 3123023 h 3769318"/>
              <a:gd name="connsiteX3" fmla="*/ 1148864 w 3305401"/>
              <a:gd name="connsiteY3" fmla="*/ 2661704 h 3769318"/>
              <a:gd name="connsiteX4" fmla="*/ 2425728 w 3305401"/>
              <a:gd name="connsiteY4" fmla="*/ 1178893 h 3769318"/>
              <a:gd name="connsiteX5" fmla="*/ 3175372 w 3305401"/>
              <a:gd name="connsiteY5" fmla="*/ 239779 h 3769318"/>
              <a:gd name="connsiteX6" fmla="*/ 3125945 w 3305401"/>
              <a:gd name="connsiteY6" fmla="*/ 132687 h 3769318"/>
              <a:gd name="connsiteX7" fmla="*/ 1420712 w 3305401"/>
              <a:gd name="connsiteY7" fmla="*/ 1879109 h 3769318"/>
              <a:gd name="connsiteX0" fmla="*/ 168561 w 3267941"/>
              <a:gd name="connsiteY0" fmla="*/ 3432667 h 3724735"/>
              <a:gd name="connsiteX1" fmla="*/ 36755 w 3267941"/>
              <a:gd name="connsiteY1" fmla="*/ 3712753 h 3724735"/>
              <a:gd name="connsiteX2" fmla="*/ 753447 w 3267941"/>
              <a:gd name="connsiteY2" fmla="*/ 3078440 h 3724735"/>
              <a:gd name="connsiteX3" fmla="*/ 1148864 w 3267941"/>
              <a:gd name="connsiteY3" fmla="*/ 2617121 h 3724735"/>
              <a:gd name="connsiteX4" fmla="*/ 2425728 w 3267941"/>
              <a:gd name="connsiteY4" fmla="*/ 1134310 h 3724735"/>
              <a:gd name="connsiteX5" fmla="*/ 3175372 w 3267941"/>
              <a:gd name="connsiteY5" fmla="*/ 195196 h 3724735"/>
              <a:gd name="connsiteX6" fmla="*/ 3125945 w 3267941"/>
              <a:gd name="connsiteY6" fmla="*/ 88104 h 3724735"/>
              <a:gd name="connsiteX7" fmla="*/ 2000950 w 3267941"/>
              <a:gd name="connsiteY7" fmla="*/ 1230881 h 3724735"/>
              <a:gd name="connsiteX0" fmla="*/ 168561 w 3267941"/>
              <a:gd name="connsiteY0" fmla="*/ 3432667 h 3724735"/>
              <a:gd name="connsiteX1" fmla="*/ 36755 w 3267941"/>
              <a:gd name="connsiteY1" fmla="*/ 3712753 h 3724735"/>
              <a:gd name="connsiteX2" fmla="*/ 753447 w 3267941"/>
              <a:gd name="connsiteY2" fmla="*/ 3078440 h 3724735"/>
              <a:gd name="connsiteX3" fmla="*/ 1148864 w 3267941"/>
              <a:gd name="connsiteY3" fmla="*/ 2617121 h 3724735"/>
              <a:gd name="connsiteX4" fmla="*/ 2425728 w 3267941"/>
              <a:gd name="connsiteY4" fmla="*/ 1134310 h 3724735"/>
              <a:gd name="connsiteX5" fmla="*/ 3175372 w 3267941"/>
              <a:gd name="connsiteY5" fmla="*/ 195196 h 3724735"/>
              <a:gd name="connsiteX6" fmla="*/ 3125945 w 3267941"/>
              <a:gd name="connsiteY6" fmla="*/ 88104 h 3724735"/>
              <a:gd name="connsiteX7" fmla="*/ 2069890 w 3267941"/>
              <a:gd name="connsiteY7" fmla="*/ 1151386 h 3724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7941" h="3724735">
                <a:moveTo>
                  <a:pt x="168561" y="3432667"/>
                </a:moveTo>
                <a:cubicBezTo>
                  <a:pt x="53917" y="3602229"/>
                  <a:pt x="-60726" y="3771791"/>
                  <a:pt x="36755" y="3712753"/>
                </a:cubicBezTo>
                <a:cubicBezTo>
                  <a:pt x="134236" y="3653715"/>
                  <a:pt x="568096" y="3261045"/>
                  <a:pt x="753447" y="3078440"/>
                </a:cubicBezTo>
                <a:cubicBezTo>
                  <a:pt x="938798" y="2895835"/>
                  <a:pt x="1148864" y="2617121"/>
                  <a:pt x="1148864" y="2617121"/>
                </a:cubicBezTo>
                <a:cubicBezTo>
                  <a:pt x="1427578" y="2293099"/>
                  <a:pt x="2087977" y="1537964"/>
                  <a:pt x="2425728" y="1134310"/>
                </a:cubicBezTo>
                <a:cubicBezTo>
                  <a:pt x="2763479" y="730656"/>
                  <a:pt x="3058669" y="369564"/>
                  <a:pt x="3175372" y="195196"/>
                </a:cubicBezTo>
                <a:cubicBezTo>
                  <a:pt x="3292075" y="20828"/>
                  <a:pt x="3321682" y="-84510"/>
                  <a:pt x="3125945" y="88104"/>
                </a:cubicBezTo>
                <a:cubicBezTo>
                  <a:pt x="2930208" y="260718"/>
                  <a:pt x="2776285" y="414786"/>
                  <a:pt x="2069890" y="1151386"/>
                </a:cubicBezTo>
              </a:path>
            </a:pathLst>
          </a:custGeom>
          <a:ln w="57150"/>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sz="1600" dirty="0"/>
          </a:p>
        </p:txBody>
      </p:sp>
      <p:sp>
        <p:nvSpPr>
          <p:cNvPr id="30" name="TextBox 29">
            <a:extLst>
              <a:ext uri="{FF2B5EF4-FFF2-40B4-BE49-F238E27FC236}">
                <a16:creationId xmlns:a16="http://schemas.microsoft.com/office/drawing/2014/main" xmlns="" id="{68056D34-7AFC-4A82-A4C0-AB77352D0BAA}"/>
              </a:ext>
            </a:extLst>
          </p:cNvPr>
          <p:cNvSpPr txBox="1"/>
          <p:nvPr/>
        </p:nvSpPr>
        <p:spPr>
          <a:xfrm>
            <a:off x="5257800" y="762000"/>
            <a:ext cx="643948" cy="230832"/>
          </a:xfrm>
          <a:prstGeom prst="rect">
            <a:avLst/>
          </a:prstGeom>
          <a:noFill/>
        </p:spPr>
        <p:txBody>
          <a:bodyPr wrap="square" rtlCol="0">
            <a:spAutoFit/>
          </a:bodyPr>
          <a:lstStyle/>
          <a:p>
            <a:r>
              <a:rPr lang="en-US" sz="900" b="1" dirty="0">
                <a:solidFill>
                  <a:srgbClr val="C41612"/>
                </a:solidFill>
                <a:latin typeface="Arial" panose="020B0604020202020204" pitchFamily="34" charset="0"/>
                <a:cs typeface="Arial" panose="020B0604020202020204" pitchFamily="34" charset="0"/>
              </a:rPr>
              <a:t>Tundra</a:t>
            </a:r>
          </a:p>
        </p:txBody>
      </p:sp>
      <p:sp>
        <p:nvSpPr>
          <p:cNvPr id="31" name="TextBox 30">
            <a:extLst>
              <a:ext uri="{FF2B5EF4-FFF2-40B4-BE49-F238E27FC236}">
                <a16:creationId xmlns:a16="http://schemas.microsoft.com/office/drawing/2014/main" xmlns="" id="{68056D34-7AFC-4A82-A4C0-AB77352D0BAA}"/>
              </a:ext>
            </a:extLst>
          </p:cNvPr>
          <p:cNvSpPr txBox="1"/>
          <p:nvPr/>
        </p:nvSpPr>
        <p:spPr>
          <a:xfrm>
            <a:off x="5257800" y="5715000"/>
            <a:ext cx="643948" cy="230832"/>
          </a:xfrm>
          <a:prstGeom prst="rect">
            <a:avLst/>
          </a:prstGeom>
          <a:noFill/>
        </p:spPr>
        <p:txBody>
          <a:bodyPr wrap="square" rtlCol="0">
            <a:spAutoFit/>
          </a:bodyPr>
          <a:lstStyle/>
          <a:p>
            <a:r>
              <a:rPr lang="en-US" sz="900" b="1" dirty="0">
                <a:solidFill>
                  <a:srgbClr val="C41612"/>
                </a:solidFill>
                <a:latin typeface="Arial" panose="020B0604020202020204" pitchFamily="34" charset="0"/>
                <a:cs typeface="Arial" panose="020B0604020202020204" pitchFamily="34" charset="0"/>
              </a:rPr>
              <a:t>Tundra</a:t>
            </a:r>
          </a:p>
        </p:txBody>
      </p:sp>
      <p:sp>
        <p:nvSpPr>
          <p:cNvPr id="32" name="TextBox 31">
            <a:extLst>
              <a:ext uri="{FF2B5EF4-FFF2-40B4-BE49-F238E27FC236}">
                <a16:creationId xmlns:a16="http://schemas.microsoft.com/office/drawing/2014/main" xmlns="" id="{64E9038F-F351-41D4-A975-30E376B5A97A}"/>
              </a:ext>
            </a:extLst>
          </p:cNvPr>
          <p:cNvSpPr txBox="1"/>
          <p:nvPr/>
        </p:nvSpPr>
        <p:spPr>
          <a:xfrm>
            <a:off x="502681" y="3047227"/>
            <a:ext cx="970128" cy="507831"/>
          </a:xfrm>
          <a:prstGeom prst="rect">
            <a:avLst/>
          </a:prstGeom>
          <a:noFill/>
        </p:spPr>
        <p:txBody>
          <a:bodyPr wrap="square" rtlCol="0">
            <a:spAutoFit/>
          </a:bodyPr>
          <a:lstStyle/>
          <a:p>
            <a:r>
              <a:rPr lang="en-US" sz="900" b="1" dirty="0">
                <a:solidFill>
                  <a:srgbClr val="C41612"/>
                </a:solidFill>
                <a:latin typeface="Arial" panose="020B0604020202020204" pitchFamily="34" charset="0"/>
                <a:cs typeface="Arial" panose="020B0604020202020204" pitchFamily="34" charset="0"/>
              </a:rPr>
              <a:t>Hosted Instrument of Opportunity</a:t>
            </a:r>
          </a:p>
        </p:txBody>
      </p:sp>
      <p:pic>
        <p:nvPicPr>
          <p:cNvPr id="33" name="Picture 32"/>
          <p:cNvPicPr>
            <a:picLocks noChangeAspect="1"/>
          </p:cNvPicPr>
          <p:nvPr/>
        </p:nvPicPr>
        <p:blipFill rotWithShape="1">
          <a:blip r:embed="rId8" cstate="print">
            <a:extLst>
              <a:ext uri="{28A0092B-C50C-407E-A947-70E740481C1C}">
                <a14:useLocalDpi xmlns:a14="http://schemas.microsoft.com/office/drawing/2010/main" val="0"/>
              </a:ext>
            </a:extLst>
          </a:blip>
          <a:srcRect t="17029" r="53333" b="51319"/>
          <a:stretch/>
        </p:blipFill>
        <p:spPr>
          <a:xfrm>
            <a:off x="951125" y="3652286"/>
            <a:ext cx="1022768" cy="438329"/>
          </a:xfrm>
          <a:prstGeom prst="rect">
            <a:avLst/>
          </a:prstGeom>
        </p:spPr>
      </p:pic>
      <p:pic>
        <p:nvPicPr>
          <p:cNvPr id="34" name="Picture 3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97090" y="2434937"/>
            <a:ext cx="321612" cy="321612"/>
          </a:xfrm>
          <a:prstGeom prst="rect">
            <a:avLst/>
          </a:prstGeom>
        </p:spPr>
      </p:pic>
      <p:pic>
        <p:nvPicPr>
          <p:cNvPr id="35" name="Picture 3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21714" y="1645374"/>
            <a:ext cx="645130" cy="363148"/>
          </a:xfrm>
          <a:prstGeom prst="rect">
            <a:avLst/>
          </a:prstGeom>
        </p:spPr>
      </p:pic>
      <p:pic>
        <p:nvPicPr>
          <p:cNvPr id="36" name="Picture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84578" y="1084652"/>
            <a:ext cx="645130" cy="363148"/>
          </a:xfrm>
          <a:prstGeom prst="rect">
            <a:avLst/>
          </a:prstGeom>
        </p:spPr>
      </p:pic>
      <p:pic>
        <p:nvPicPr>
          <p:cNvPr id="37" name="Picture 4" descr="Image result for commercial communications satellite image &quot;no background&quo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82703" y="5321071"/>
            <a:ext cx="1038105" cy="73532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Image result for commercial communications satellite image &quot;no background&quo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74255" y="2712764"/>
            <a:ext cx="1038105" cy="735324"/>
          </a:xfrm>
          <a:prstGeom prst="rect">
            <a:avLst/>
          </a:prstGeom>
          <a:noFill/>
          <a:extLst>
            <a:ext uri="{909E8E84-426E-40DD-AFC4-6F175D3DCCD1}">
              <a14:hiddenFill xmlns:a14="http://schemas.microsoft.com/office/drawing/2010/main">
                <a:solidFill>
                  <a:srgbClr val="FFFFFF"/>
                </a:solidFill>
              </a14:hiddenFill>
            </a:ext>
          </a:extLst>
        </p:spPr>
      </p:pic>
      <p:sp>
        <p:nvSpPr>
          <p:cNvPr id="39" name="Freeform: Shape 7">
            <a:extLst>
              <a:ext uri="{FF2B5EF4-FFF2-40B4-BE49-F238E27FC236}">
                <a16:creationId xmlns:a16="http://schemas.microsoft.com/office/drawing/2014/main" xmlns="" id="{90A9090A-F045-4907-BD69-66DB524755EE}"/>
              </a:ext>
            </a:extLst>
          </p:cNvPr>
          <p:cNvSpPr/>
          <p:nvPr/>
        </p:nvSpPr>
        <p:spPr>
          <a:xfrm rot="3796166" flipV="1">
            <a:off x="3448475" y="3460875"/>
            <a:ext cx="3643079" cy="239153"/>
          </a:xfrm>
          <a:custGeom>
            <a:avLst/>
            <a:gdLst>
              <a:gd name="connsiteX0" fmla="*/ 127120 w 2291172"/>
              <a:gd name="connsiteY0" fmla="*/ 8238 h 252419"/>
              <a:gd name="connsiteX1" fmla="*/ 61217 w 2291172"/>
              <a:gd name="connsiteY1" fmla="*/ 123568 h 252419"/>
              <a:gd name="connsiteX2" fmla="*/ 893239 w 2291172"/>
              <a:gd name="connsiteY2" fmla="*/ 247135 h 252419"/>
              <a:gd name="connsiteX3" fmla="*/ 1774688 w 2291172"/>
              <a:gd name="connsiteY3" fmla="*/ 214184 h 252419"/>
              <a:gd name="connsiteX4" fmla="*/ 2277196 w 2291172"/>
              <a:gd name="connsiteY4" fmla="*/ 74141 h 252419"/>
              <a:gd name="connsiteX5" fmla="*/ 2161866 w 2291172"/>
              <a:gd name="connsiteY5" fmla="*/ 0 h 252419"/>
              <a:gd name="connsiteX6" fmla="*/ 2161866 w 2291172"/>
              <a:gd name="connsiteY6" fmla="*/ 0 h 252419"/>
              <a:gd name="connsiteX7" fmla="*/ 2161866 w 2291172"/>
              <a:gd name="connsiteY7" fmla="*/ 0 h 252419"/>
              <a:gd name="connsiteX0" fmla="*/ 138055 w 2285774"/>
              <a:gd name="connsiteY0" fmla="*/ 0 h 258773"/>
              <a:gd name="connsiteX1" fmla="*/ 55819 w 2285774"/>
              <a:gd name="connsiteY1" fmla="*/ 129922 h 258773"/>
              <a:gd name="connsiteX2" fmla="*/ 887841 w 2285774"/>
              <a:gd name="connsiteY2" fmla="*/ 253489 h 258773"/>
              <a:gd name="connsiteX3" fmla="*/ 1769290 w 2285774"/>
              <a:gd name="connsiteY3" fmla="*/ 220538 h 258773"/>
              <a:gd name="connsiteX4" fmla="*/ 2271798 w 2285774"/>
              <a:gd name="connsiteY4" fmla="*/ 80495 h 258773"/>
              <a:gd name="connsiteX5" fmla="*/ 2156468 w 2285774"/>
              <a:gd name="connsiteY5" fmla="*/ 6354 h 258773"/>
              <a:gd name="connsiteX6" fmla="*/ 2156468 w 2285774"/>
              <a:gd name="connsiteY6" fmla="*/ 6354 h 258773"/>
              <a:gd name="connsiteX7" fmla="*/ 2156468 w 2285774"/>
              <a:gd name="connsiteY7" fmla="*/ 6354 h 258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5774" h="258773">
                <a:moveTo>
                  <a:pt x="138055" y="0"/>
                </a:moveTo>
                <a:cubicBezTo>
                  <a:pt x="41260" y="37757"/>
                  <a:pt x="-69145" y="87674"/>
                  <a:pt x="55819" y="129922"/>
                </a:cubicBezTo>
                <a:cubicBezTo>
                  <a:pt x="180783" y="172170"/>
                  <a:pt x="602263" y="238386"/>
                  <a:pt x="887841" y="253489"/>
                </a:cubicBezTo>
                <a:cubicBezTo>
                  <a:pt x="1173419" y="268592"/>
                  <a:pt x="1538631" y="249370"/>
                  <a:pt x="1769290" y="220538"/>
                </a:cubicBezTo>
                <a:cubicBezTo>
                  <a:pt x="1999950" y="191706"/>
                  <a:pt x="2207268" y="116192"/>
                  <a:pt x="2271798" y="80495"/>
                </a:cubicBezTo>
                <a:cubicBezTo>
                  <a:pt x="2336328" y="44798"/>
                  <a:pt x="2156468" y="6354"/>
                  <a:pt x="2156468" y="6354"/>
                </a:cubicBezTo>
                <a:lnTo>
                  <a:pt x="2156468" y="6354"/>
                </a:lnTo>
                <a:lnTo>
                  <a:pt x="2156468" y="6354"/>
                </a:lnTo>
              </a:path>
            </a:pathLst>
          </a:custGeom>
          <a:ln w="12700">
            <a:solidFill>
              <a:srgbClr val="6DD9FF"/>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sz="1100" dirty="0"/>
          </a:p>
        </p:txBody>
      </p:sp>
      <p:pic>
        <p:nvPicPr>
          <p:cNvPr id="40" name="Picture 3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38800" y="3124200"/>
            <a:ext cx="321612" cy="321612"/>
          </a:xfrm>
          <a:prstGeom prst="rect">
            <a:avLst/>
          </a:prstGeom>
        </p:spPr>
      </p:pic>
      <p:pic>
        <p:nvPicPr>
          <p:cNvPr id="41" name="Picture 4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94917" y="5144342"/>
            <a:ext cx="321612" cy="321612"/>
          </a:xfrm>
          <a:prstGeom prst="rect">
            <a:avLst/>
          </a:prstGeom>
        </p:spPr>
      </p:pic>
      <p:pic>
        <p:nvPicPr>
          <p:cNvPr id="42" name="Picture 4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59131" y="5713739"/>
            <a:ext cx="321612" cy="321612"/>
          </a:xfrm>
          <a:prstGeom prst="rect">
            <a:avLst/>
          </a:prstGeom>
        </p:spPr>
      </p:pic>
      <p:pic>
        <p:nvPicPr>
          <p:cNvPr id="43" name="Picture 4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4746" y="4864436"/>
            <a:ext cx="321612" cy="321612"/>
          </a:xfrm>
          <a:prstGeom prst="rect">
            <a:avLst/>
          </a:prstGeom>
        </p:spPr>
      </p:pic>
      <p:pic>
        <p:nvPicPr>
          <p:cNvPr id="44" name="Picture 4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5921" y="3491480"/>
            <a:ext cx="321612" cy="321612"/>
          </a:xfrm>
          <a:prstGeom prst="rect">
            <a:avLst/>
          </a:prstGeom>
        </p:spPr>
      </p:pic>
      <p:pic>
        <p:nvPicPr>
          <p:cNvPr id="45" name="Picture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24860" y="1117135"/>
            <a:ext cx="321612" cy="321612"/>
          </a:xfrm>
          <a:prstGeom prst="rect">
            <a:avLst/>
          </a:prstGeom>
        </p:spPr>
      </p:pic>
      <p:pic>
        <p:nvPicPr>
          <p:cNvPr id="46" name="Picture 4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81998" y="1678938"/>
            <a:ext cx="321612" cy="321612"/>
          </a:xfrm>
          <a:prstGeom prst="rect">
            <a:avLst/>
          </a:prstGeom>
        </p:spPr>
      </p:pic>
      <p:pic>
        <p:nvPicPr>
          <p:cNvPr id="47" name="Picture 4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34000" y="5943600"/>
            <a:ext cx="321612" cy="321612"/>
          </a:xfrm>
          <a:prstGeom prst="rect">
            <a:avLst/>
          </a:prstGeom>
        </p:spPr>
      </p:pic>
      <p:pic>
        <p:nvPicPr>
          <p:cNvPr id="48" name="Picture 4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62822" y="439402"/>
            <a:ext cx="321612" cy="321612"/>
          </a:xfrm>
          <a:prstGeom prst="rect">
            <a:avLst/>
          </a:prstGeom>
        </p:spPr>
      </p:pic>
      <p:pic>
        <p:nvPicPr>
          <p:cNvPr id="49" name="Picture 4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43400" y="2438400"/>
            <a:ext cx="321612" cy="321612"/>
          </a:xfrm>
          <a:prstGeom prst="rect">
            <a:avLst/>
          </a:prstGeom>
        </p:spPr>
      </p:pic>
      <p:pic>
        <p:nvPicPr>
          <p:cNvPr id="50" name="Picture 49"/>
          <p:cNvPicPr>
            <a:picLocks noChangeAspect="1"/>
          </p:cNvPicPr>
          <p:nvPr/>
        </p:nvPicPr>
        <p:blipFill rotWithShape="1">
          <a:blip r:embed="rId12" cstate="print">
            <a:extLst>
              <a:ext uri="{28A0092B-C50C-407E-A947-70E740481C1C}">
                <a14:useLocalDpi xmlns:a14="http://schemas.microsoft.com/office/drawing/2010/main" val="0"/>
              </a:ext>
            </a:extLst>
          </a:blip>
          <a:srcRect l="26846"/>
          <a:stretch/>
        </p:blipFill>
        <p:spPr>
          <a:xfrm rot="-2460000">
            <a:off x="1433829" y="4702081"/>
            <a:ext cx="374370" cy="561975"/>
          </a:xfrm>
          <a:prstGeom prst="rect">
            <a:avLst/>
          </a:prstGeom>
        </p:spPr>
      </p:pic>
      <p:pic>
        <p:nvPicPr>
          <p:cNvPr id="51" name="Picture 5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096000" y="2209800"/>
            <a:ext cx="745793" cy="228600"/>
          </a:xfrm>
          <a:prstGeom prst="rect">
            <a:avLst/>
          </a:prstGeom>
        </p:spPr>
      </p:pic>
      <p:pic>
        <p:nvPicPr>
          <p:cNvPr id="52" name="Picture 51"/>
          <p:cNvPicPr>
            <a:picLocks noChangeAspect="1"/>
          </p:cNvPicPr>
          <p:nvPr/>
        </p:nvPicPr>
        <p:blipFill rotWithShape="1">
          <a:blip r:embed="rId14" cstate="print">
            <a:extLst>
              <a:ext uri="{28A0092B-C50C-407E-A947-70E740481C1C}">
                <a14:useLocalDpi xmlns:a14="http://schemas.microsoft.com/office/drawing/2010/main" val="0"/>
              </a:ext>
            </a:extLst>
          </a:blip>
          <a:srcRect l="21831" t="-1262" r="17782"/>
          <a:stretch/>
        </p:blipFill>
        <p:spPr>
          <a:xfrm>
            <a:off x="7315200" y="2819400"/>
            <a:ext cx="381000" cy="445426"/>
          </a:xfrm>
          <a:prstGeom prst="rect">
            <a:avLst/>
          </a:prstGeom>
        </p:spPr>
      </p:pic>
      <p:pic>
        <p:nvPicPr>
          <p:cNvPr id="53" name="Picture 52"/>
          <p:cNvPicPr>
            <a:picLocks noChangeAspect="1"/>
          </p:cNvPicPr>
          <p:nvPr/>
        </p:nvPicPr>
        <p:blipFill rotWithShape="1">
          <a:blip r:embed="rId15" cstate="print">
            <a:extLst>
              <a:ext uri="{28A0092B-C50C-407E-A947-70E740481C1C}">
                <a14:useLocalDpi xmlns:a14="http://schemas.microsoft.com/office/drawing/2010/main" val="0"/>
              </a:ext>
            </a:extLst>
          </a:blip>
          <a:srcRect l="60191" t="4331" r="-1418" b="-1"/>
          <a:stretch/>
        </p:blipFill>
        <p:spPr>
          <a:xfrm>
            <a:off x="7924800" y="3276600"/>
            <a:ext cx="706275" cy="457200"/>
          </a:xfrm>
          <a:prstGeom prst="rect">
            <a:avLst/>
          </a:prstGeom>
        </p:spPr>
      </p:pic>
      <p:pic>
        <p:nvPicPr>
          <p:cNvPr id="54" name="Picture 53"/>
          <p:cNvPicPr>
            <a:picLocks noChangeAspect="1"/>
          </p:cNvPicPr>
          <p:nvPr/>
        </p:nvPicPr>
        <p:blipFill>
          <a:blip r:embed="rId16" cstate="print">
            <a:extLst>
              <a:ext uri="{BEBA8EAE-BF5A-486C-A8C5-ECC9F3942E4B}">
                <a14:imgProps xmlns:a14="http://schemas.microsoft.com/office/drawing/2010/main">
                  <a14:imgLayer r:embed="rId17">
                    <a14:imgEffect>
                      <a14:backgroundRemoval t="1229" b="100000" l="0" r="100000"/>
                    </a14:imgEffect>
                  </a14:imgLayer>
                </a14:imgProps>
              </a:ext>
              <a:ext uri="{28A0092B-C50C-407E-A947-70E740481C1C}">
                <a14:useLocalDpi xmlns:a14="http://schemas.microsoft.com/office/drawing/2010/main" val="0"/>
              </a:ext>
            </a:extLst>
          </a:blip>
          <a:stretch>
            <a:fillRect/>
          </a:stretch>
        </p:blipFill>
        <p:spPr>
          <a:xfrm>
            <a:off x="4114800" y="4800600"/>
            <a:ext cx="633471" cy="453913"/>
          </a:xfrm>
          <a:prstGeom prst="rect">
            <a:avLst/>
          </a:prstGeom>
        </p:spPr>
      </p:pic>
      <p:pic>
        <p:nvPicPr>
          <p:cNvPr id="55" name="Picture 54"/>
          <p:cNvPicPr>
            <a:picLocks noChangeAspect="1"/>
          </p:cNvPicPr>
          <p:nvPr/>
        </p:nvPicPr>
        <p:blipFill>
          <a:blip r:embed="rId16" cstate="print">
            <a:extLst>
              <a:ext uri="{BEBA8EAE-BF5A-486C-A8C5-ECC9F3942E4B}">
                <a14:imgProps xmlns:a14="http://schemas.microsoft.com/office/drawing/2010/main">
                  <a14:imgLayer r:embed="rId17">
                    <a14:imgEffect>
                      <a14:backgroundRemoval t="1229" b="100000" l="0" r="100000"/>
                    </a14:imgEffect>
                  </a14:imgLayer>
                </a14:imgProps>
              </a:ext>
              <a:ext uri="{28A0092B-C50C-407E-A947-70E740481C1C}">
                <a14:useLocalDpi xmlns:a14="http://schemas.microsoft.com/office/drawing/2010/main" val="0"/>
              </a:ext>
            </a:extLst>
          </a:blip>
          <a:stretch>
            <a:fillRect/>
          </a:stretch>
        </p:blipFill>
        <p:spPr>
          <a:xfrm>
            <a:off x="4267200" y="4419600"/>
            <a:ext cx="633471" cy="453913"/>
          </a:xfrm>
          <a:prstGeom prst="rect">
            <a:avLst/>
          </a:prstGeom>
        </p:spPr>
      </p:pic>
      <p:pic>
        <p:nvPicPr>
          <p:cNvPr id="56" name="Picture 55"/>
          <p:cNvPicPr>
            <a:picLocks noChangeAspect="1"/>
          </p:cNvPicPr>
          <p:nvPr/>
        </p:nvPicPr>
        <p:blipFill>
          <a:blip r:embed="rId18" cstate="print">
            <a:extLst>
              <a:ext uri="{BEBA8EAE-BF5A-486C-A8C5-ECC9F3942E4B}">
                <a14:imgProps xmlns:a14="http://schemas.microsoft.com/office/drawing/2010/main">
                  <a14:imgLayer r:embed="rId19">
                    <a14:imgEffect>
                      <a14:backgroundRemoval t="9880" b="89820" l="2185" r="96996"/>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5257800" y="2521296"/>
            <a:ext cx="990600" cy="451776"/>
          </a:xfrm>
          <a:prstGeom prst="rect">
            <a:avLst/>
          </a:prstGeom>
        </p:spPr>
      </p:pic>
      <p:pic>
        <p:nvPicPr>
          <p:cNvPr id="57" name="Picture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9400" y="5334000"/>
            <a:ext cx="685800" cy="565122"/>
          </a:xfrm>
          <a:prstGeom prst="rect">
            <a:avLst/>
          </a:prstGeom>
        </p:spPr>
      </p:pic>
      <p:pic>
        <p:nvPicPr>
          <p:cNvPr id="58" name="Picture 57"/>
          <p:cNvPicPr>
            <a:picLocks noChangeAspect="1"/>
          </p:cNvPicPr>
          <p:nvPr/>
        </p:nvPicPr>
        <p:blipFill rotWithShape="1">
          <a:blip r:embed="rId20" cstate="print">
            <a:extLst>
              <a:ext uri="{28A0092B-C50C-407E-A947-70E740481C1C}">
                <a14:useLocalDpi xmlns:a14="http://schemas.microsoft.com/office/drawing/2010/main" val="0"/>
              </a:ext>
            </a:extLst>
          </a:blip>
          <a:srcRect l="1" r="6281" b="8747"/>
          <a:stretch/>
        </p:blipFill>
        <p:spPr>
          <a:xfrm rot="1740000">
            <a:off x="7782194" y="4967632"/>
            <a:ext cx="499894" cy="484039"/>
          </a:xfrm>
          <a:prstGeom prst="rect">
            <a:avLst/>
          </a:prstGeom>
        </p:spPr>
      </p:pic>
      <p:pic>
        <p:nvPicPr>
          <p:cNvPr id="59" name="Picture 58"/>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rot="900000">
            <a:off x="6232747" y="4522809"/>
            <a:ext cx="874287" cy="582975"/>
          </a:xfrm>
          <a:prstGeom prst="rect">
            <a:avLst/>
          </a:prstGeom>
        </p:spPr>
      </p:pic>
      <p:pic>
        <p:nvPicPr>
          <p:cNvPr id="60" name="Picture 59"/>
          <p:cNvPicPr>
            <a:picLocks noChangeAspect="1"/>
          </p:cNvPicPr>
          <p:nvPr/>
        </p:nvPicPr>
        <p:blipFill>
          <a:blip r:embed="rId22" cstate="print">
            <a:extLst>
              <a:ext uri="{BEBA8EAE-BF5A-486C-A8C5-ECC9F3942E4B}">
                <a14:imgProps xmlns:a14="http://schemas.microsoft.com/office/drawing/2010/main">
                  <a14:imgLayer r:embed="rId23">
                    <a14:imgEffect>
                      <a14:backgroundRemoval t="0" b="89721" l="0" r="100000"/>
                    </a14:imgEffect>
                  </a14:imgLayer>
                </a14:imgProps>
              </a:ext>
              <a:ext uri="{28A0092B-C50C-407E-A947-70E740481C1C}">
                <a14:useLocalDpi xmlns:a14="http://schemas.microsoft.com/office/drawing/2010/main" val="0"/>
              </a:ext>
            </a:extLst>
          </a:blip>
          <a:stretch>
            <a:fillRect/>
          </a:stretch>
        </p:blipFill>
        <p:spPr>
          <a:xfrm rot="-1500000">
            <a:off x="4790596" y="253890"/>
            <a:ext cx="1336658" cy="609600"/>
          </a:xfrm>
          <a:prstGeom prst="rect">
            <a:avLst/>
          </a:prstGeom>
        </p:spPr>
      </p:pic>
    </p:spTree>
    <p:extLst>
      <p:ext uri="{BB962C8B-B14F-4D97-AF65-F5344CB8AC3E}">
        <p14:creationId xmlns:p14="http://schemas.microsoft.com/office/powerpoint/2010/main" val="32364028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56"/>
        <p:cNvGrpSpPr/>
        <p:nvPr/>
      </p:nvGrpSpPr>
      <p:grpSpPr>
        <a:xfrm>
          <a:off x="0" y="0"/>
          <a:ext cx="0" cy="0"/>
          <a:chOff x="0" y="0"/>
          <a:chExt cx="0" cy="0"/>
        </a:xfrm>
      </p:grpSpPr>
      <p:pic>
        <p:nvPicPr>
          <p:cNvPr id="1057" name="Google Shape;1057;p123"/>
          <p:cNvPicPr preferRelativeResize="0"/>
          <p:nvPr/>
        </p:nvPicPr>
        <p:blipFill rotWithShape="1">
          <a:blip r:embed="rId3">
            <a:alphaModFix/>
          </a:blip>
          <a:srcRect t="39052" b="-24"/>
          <a:stretch/>
        </p:blipFill>
        <p:spPr>
          <a:xfrm>
            <a:off x="419101" y="2"/>
            <a:ext cx="8724900" cy="6391273"/>
          </a:xfrm>
          <a:prstGeom prst="rect">
            <a:avLst/>
          </a:prstGeom>
          <a:noFill/>
          <a:ln>
            <a:noFill/>
          </a:ln>
        </p:spPr>
      </p:pic>
      <p:sp>
        <p:nvSpPr>
          <p:cNvPr id="1058" name="Google Shape;1058;p123"/>
          <p:cNvSpPr txBox="1"/>
          <p:nvPr/>
        </p:nvSpPr>
        <p:spPr>
          <a:xfrm>
            <a:off x="752888" y="274638"/>
            <a:ext cx="7933800" cy="792300"/>
          </a:xfrm>
          <a:prstGeom prst="rect">
            <a:avLst/>
          </a:prstGeom>
          <a:noFill/>
          <a:ln>
            <a:noFill/>
          </a:ln>
        </p:spPr>
        <p:txBody>
          <a:bodyPr spcFirstLastPara="1" wrap="square" lIns="0" tIns="0" rIns="0" bIns="0" anchor="ctr" anchorCtr="0">
            <a:noAutofit/>
          </a:bodyPr>
          <a:lstStyle/>
          <a:p>
            <a:r>
              <a:rPr lang="en-US" sz="3200" b="1">
                <a:solidFill>
                  <a:srgbClr val="FFFFFF"/>
                </a:solidFill>
                <a:latin typeface="Candara"/>
                <a:ea typeface="Candara"/>
                <a:cs typeface="Candara"/>
                <a:sym typeface="Candara"/>
              </a:rPr>
              <a:t>Hot Issues for NESDIS</a:t>
            </a:r>
            <a:endParaRPr sz="3200" b="1">
              <a:solidFill>
                <a:srgbClr val="FFFFFF"/>
              </a:solidFill>
              <a:latin typeface="Candara"/>
              <a:ea typeface="Candara"/>
              <a:cs typeface="Candara"/>
              <a:sym typeface="Candara"/>
            </a:endParaRPr>
          </a:p>
        </p:txBody>
      </p:sp>
      <p:sp>
        <p:nvSpPr>
          <p:cNvPr id="1059" name="Google Shape;1059;p123"/>
          <p:cNvSpPr txBox="1"/>
          <p:nvPr/>
        </p:nvSpPr>
        <p:spPr>
          <a:xfrm>
            <a:off x="673387" y="1066938"/>
            <a:ext cx="8301648" cy="4953000"/>
          </a:xfrm>
          <a:prstGeom prst="rect">
            <a:avLst/>
          </a:prstGeom>
          <a:noFill/>
          <a:ln>
            <a:noFill/>
          </a:ln>
        </p:spPr>
        <p:txBody>
          <a:bodyPr spcFirstLastPara="1" wrap="square" lIns="0" tIns="0" rIns="0" bIns="0" anchor="t" anchorCtr="0">
            <a:noAutofit/>
          </a:bodyPr>
          <a:lstStyle/>
          <a:p>
            <a:pPr marL="295275" indent="-295275">
              <a:lnSpc>
                <a:spcPct val="90000"/>
              </a:lnSpc>
              <a:spcBef>
                <a:spcPts val="600"/>
              </a:spcBef>
              <a:buClr>
                <a:srgbClr val="FFFFFF"/>
              </a:buClr>
              <a:buSzPts val="2800"/>
              <a:buChar char="•"/>
            </a:pPr>
            <a:r>
              <a:rPr lang="en-US" sz="2400" dirty="0">
                <a:solidFill>
                  <a:srgbClr val="FFFFFF"/>
                </a:solidFill>
                <a:latin typeface="Candara"/>
                <a:ea typeface="Candara"/>
                <a:cs typeface="Candara"/>
                <a:sym typeface="Candara"/>
              </a:rPr>
              <a:t>Defining and financing the next generation satellite observing system </a:t>
            </a:r>
            <a:endParaRPr sz="2800" dirty="0">
              <a:solidFill>
                <a:srgbClr val="07336F"/>
              </a:solidFill>
            </a:endParaRPr>
          </a:p>
          <a:p>
            <a:pPr marL="295275" indent="-295275">
              <a:lnSpc>
                <a:spcPct val="90000"/>
              </a:lnSpc>
              <a:spcBef>
                <a:spcPts val="600"/>
              </a:spcBef>
              <a:buClr>
                <a:srgbClr val="FFFFFF"/>
              </a:buClr>
              <a:buSzPts val="2800"/>
              <a:buChar char="•"/>
            </a:pPr>
            <a:r>
              <a:rPr lang="en-US" sz="2400" dirty="0">
                <a:solidFill>
                  <a:srgbClr val="FFFFFF"/>
                </a:solidFill>
                <a:latin typeface="Candara"/>
                <a:ea typeface="Candara"/>
                <a:cs typeface="Candara"/>
                <a:sym typeface="Candara"/>
              </a:rPr>
              <a:t>Maintaining and growing commercial and </a:t>
            </a:r>
            <a:r>
              <a:rPr lang="en-US" sz="2400" dirty="0">
                <a:solidFill>
                  <a:srgbClr val="FFFFFF"/>
                </a:solidFill>
                <a:latin typeface="Candara"/>
                <a:ea typeface="Candara"/>
                <a:cs typeface="Candara"/>
                <a:sym typeface="Candara"/>
              </a:rPr>
              <a:t/>
            </a:r>
            <a:br>
              <a:rPr lang="en-US" sz="2400" dirty="0">
                <a:solidFill>
                  <a:srgbClr val="FFFFFF"/>
                </a:solidFill>
                <a:latin typeface="Candara"/>
                <a:ea typeface="Candara"/>
                <a:cs typeface="Candara"/>
                <a:sym typeface="Candara"/>
              </a:rPr>
            </a:br>
            <a:r>
              <a:rPr lang="en-US" sz="2400" dirty="0">
                <a:solidFill>
                  <a:srgbClr val="FFFFFF"/>
                </a:solidFill>
                <a:latin typeface="Candara"/>
                <a:ea typeface="Candara"/>
                <a:cs typeface="Candara"/>
                <a:sym typeface="Candara"/>
              </a:rPr>
              <a:t>international </a:t>
            </a:r>
            <a:r>
              <a:rPr lang="en-US" sz="2400" dirty="0">
                <a:solidFill>
                  <a:srgbClr val="FFFFFF"/>
                </a:solidFill>
                <a:latin typeface="Candara"/>
                <a:ea typeface="Candara"/>
                <a:cs typeface="Candara"/>
                <a:sym typeface="Candara"/>
              </a:rPr>
              <a:t>partnerships to deliver a </a:t>
            </a:r>
            <a:r>
              <a:rPr lang="en-US" sz="2400" dirty="0">
                <a:solidFill>
                  <a:srgbClr val="FFFFFF"/>
                </a:solidFill>
                <a:latin typeface="Candara"/>
                <a:ea typeface="Candara"/>
                <a:cs typeface="Candara"/>
                <a:sym typeface="Candara"/>
              </a:rPr>
              <a:t>resilient </a:t>
            </a:r>
            <a:br>
              <a:rPr lang="en-US" sz="2400" dirty="0">
                <a:solidFill>
                  <a:srgbClr val="FFFFFF"/>
                </a:solidFill>
                <a:latin typeface="Candara"/>
                <a:ea typeface="Candara"/>
                <a:cs typeface="Candara"/>
                <a:sym typeface="Candara"/>
              </a:rPr>
            </a:br>
            <a:r>
              <a:rPr lang="en-US" sz="2400" dirty="0">
                <a:solidFill>
                  <a:srgbClr val="FFFFFF"/>
                </a:solidFill>
                <a:latin typeface="Candara"/>
                <a:ea typeface="Candara"/>
                <a:cs typeface="Candara"/>
                <a:sym typeface="Candara"/>
              </a:rPr>
              <a:t>and </a:t>
            </a:r>
            <a:r>
              <a:rPr lang="en-US" sz="2400" dirty="0">
                <a:solidFill>
                  <a:srgbClr val="FFFFFF"/>
                </a:solidFill>
                <a:latin typeface="Candara"/>
                <a:ea typeface="Candara"/>
                <a:cs typeface="Candara"/>
                <a:sym typeface="Candara"/>
              </a:rPr>
              <a:t>high-performing observing </a:t>
            </a:r>
            <a:r>
              <a:rPr lang="en-US" sz="2400" dirty="0">
                <a:solidFill>
                  <a:srgbClr val="FFFFFF"/>
                </a:solidFill>
                <a:latin typeface="Candara"/>
                <a:ea typeface="Candara"/>
                <a:cs typeface="Candara"/>
                <a:sym typeface="Candara"/>
              </a:rPr>
              <a:t>system</a:t>
            </a:r>
            <a:endParaRPr sz="2800" dirty="0">
              <a:solidFill>
                <a:srgbClr val="07336F"/>
              </a:solidFill>
            </a:endParaRPr>
          </a:p>
          <a:p>
            <a:pPr marL="295275" indent="-295275">
              <a:lnSpc>
                <a:spcPct val="90000"/>
              </a:lnSpc>
              <a:spcBef>
                <a:spcPts val="600"/>
              </a:spcBef>
              <a:buClr>
                <a:srgbClr val="FFFFFF"/>
              </a:buClr>
              <a:buSzPts val="2800"/>
              <a:buChar char="•"/>
            </a:pPr>
            <a:r>
              <a:rPr lang="en-US" sz="2400" dirty="0">
                <a:solidFill>
                  <a:srgbClr val="FFFFFF"/>
                </a:solidFill>
                <a:latin typeface="Candara"/>
                <a:ea typeface="Candara"/>
                <a:cs typeface="Candara"/>
                <a:sym typeface="Candara"/>
              </a:rPr>
              <a:t>Reliable secure </a:t>
            </a:r>
            <a:r>
              <a:rPr lang="en-US" sz="2400" dirty="0">
                <a:solidFill>
                  <a:srgbClr val="FFFFFF"/>
                </a:solidFill>
                <a:latin typeface="Candara"/>
                <a:ea typeface="Candara"/>
                <a:cs typeface="Candara"/>
                <a:sym typeface="Candara"/>
              </a:rPr>
              <a:t>Ingest of partner data</a:t>
            </a:r>
            <a:endParaRPr sz="2400" dirty="0">
              <a:solidFill>
                <a:srgbClr val="FFFFFF"/>
              </a:solidFill>
              <a:latin typeface="Candara"/>
              <a:ea typeface="Candara"/>
              <a:cs typeface="Candara"/>
              <a:sym typeface="Candara"/>
            </a:endParaRPr>
          </a:p>
          <a:p>
            <a:pPr marL="295275" indent="-295275">
              <a:lnSpc>
                <a:spcPct val="90000"/>
              </a:lnSpc>
              <a:spcBef>
                <a:spcPts val="600"/>
              </a:spcBef>
              <a:buClr>
                <a:srgbClr val="FFFFFF"/>
              </a:buClr>
              <a:buSzPts val="2800"/>
              <a:buChar char="•"/>
            </a:pPr>
            <a:r>
              <a:rPr lang="en-US" sz="2400" dirty="0">
                <a:solidFill>
                  <a:srgbClr val="FFFFFF"/>
                </a:solidFill>
                <a:latin typeface="Candara"/>
                <a:ea typeface="Candara"/>
                <a:cs typeface="Candara"/>
                <a:sym typeface="Candara"/>
              </a:rPr>
              <a:t>Exploiting IT advances in data analytics, </a:t>
            </a:r>
            <a:r>
              <a:rPr lang="en-US" sz="2400" dirty="0">
                <a:solidFill>
                  <a:srgbClr val="FFFFFF"/>
                </a:solidFill>
                <a:latin typeface="Candara"/>
                <a:ea typeface="Candara"/>
                <a:cs typeface="Candara"/>
                <a:sym typeface="Candara"/>
              </a:rPr>
              <a:t/>
            </a:r>
            <a:br>
              <a:rPr lang="en-US" sz="2400" dirty="0">
                <a:solidFill>
                  <a:srgbClr val="FFFFFF"/>
                </a:solidFill>
                <a:latin typeface="Candara"/>
                <a:ea typeface="Candara"/>
                <a:cs typeface="Candara"/>
                <a:sym typeface="Candara"/>
              </a:rPr>
            </a:br>
            <a:r>
              <a:rPr lang="en-US" sz="2400" dirty="0">
                <a:solidFill>
                  <a:srgbClr val="FFFFFF"/>
                </a:solidFill>
                <a:latin typeface="Candara"/>
                <a:ea typeface="Candara"/>
                <a:cs typeface="Candara"/>
                <a:sym typeface="Candara"/>
              </a:rPr>
              <a:t>and </a:t>
            </a:r>
            <a:r>
              <a:rPr lang="en-US" sz="2400" dirty="0">
                <a:solidFill>
                  <a:srgbClr val="FFFFFF"/>
                </a:solidFill>
                <a:latin typeface="Candara"/>
                <a:ea typeface="Candara"/>
                <a:cs typeface="Candara"/>
                <a:sym typeface="Candara"/>
              </a:rPr>
              <a:t>efficient movement to the cloud</a:t>
            </a:r>
            <a:endParaRPr sz="2400" dirty="0">
              <a:solidFill>
                <a:srgbClr val="FFFFFF"/>
              </a:solidFill>
              <a:latin typeface="Candara"/>
              <a:ea typeface="Candara"/>
              <a:cs typeface="Candara"/>
              <a:sym typeface="Candara"/>
            </a:endParaRPr>
          </a:p>
          <a:p>
            <a:pPr marL="295275" indent="-295275">
              <a:lnSpc>
                <a:spcPct val="90000"/>
              </a:lnSpc>
              <a:spcBef>
                <a:spcPts val="600"/>
              </a:spcBef>
              <a:buClr>
                <a:srgbClr val="FFFFFF"/>
              </a:buClr>
              <a:buSzPts val="2800"/>
              <a:buChar char="•"/>
            </a:pPr>
            <a:r>
              <a:rPr lang="en-US" sz="2400" dirty="0">
                <a:solidFill>
                  <a:srgbClr val="FFFFFF"/>
                </a:solidFill>
                <a:latin typeface="Candara"/>
                <a:ea typeface="Candara"/>
                <a:cs typeface="Candara"/>
                <a:sym typeface="Candara"/>
              </a:rPr>
              <a:t>Incorporating AI into weather forecasts </a:t>
            </a:r>
            <a:r>
              <a:rPr lang="en-US" sz="2400" dirty="0">
                <a:solidFill>
                  <a:srgbClr val="FFFFFF"/>
                </a:solidFill>
                <a:latin typeface="Candara"/>
                <a:ea typeface="Candara"/>
                <a:cs typeface="Candara"/>
                <a:sym typeface="Candara"/>
              </a:rPr>
              <a:t/>
            </a:r>
            <a:br>
              <a:rPr lang="en-US" sz="2400" dirty="0">
                <a:solidFill>
                  <a:srgbClr val="FFFFFF"/>
                </a:solidFill>
                <a:latin typeface="Candara"/>
                <a:ea typeface="Candara"/>
                <a:cs typeface="Candara"/>
                <a:sym typeface="Candara"/>
              </a:rPr>
            </a:br>
            <a:r>
              <a:rPr lang="en-US" sz="2400" dirty="0">
                <a:solidFill>
                  <a:srgbClr val="FFFFFF"/>
                </a:solidFill>
                <a:latin typeface="Candara"/>
                <a:ea typeface="Candara"/>
                <a:cs typeface="Candara"/>
                <a:sym typeface="Candara"/>
              </a:rPr>
              <a:t>and </a:t>
            </a:r>
            <a:r>
              <a:rPr lang="en-US" sz="2400" dirty="0">
                <a:solidFill>
                  <a:srgbClr val="FFFFFF"/>
                </a:solidFill>
                <a:latin typeface="Candara"/>
                <a:ea typeface="Candara"/>
                <a:cs typeface="Candara"/>
                <a:sym typeface="Candara"/>
              </a:rPr>
              <a:t>data </a:t>
            </a:r>
            <a:r>
              <a:rPr lang="en-US" sz="2400" dirty="0">
                <a:solidFill>
                  <a:srgbClr val="FFFFFF"/>
                </a:solidFill>
                <a:latin typeface="Candara"/>
                <a:ea typeface="Candara"/>
                <a:cs typeface="Candara"/>
                <a:sym typeface="Candara"/>
              </a:rPr>
              <a:t>products</a:t>
            </a:r>
          </a:p>
          <a:p>
            <a:pPr marL="295275" indent="-295275">
              <a:lnSpc>
                <a:spcPct val="90000"/>
              </a:lnSpc>
              <a:spcBef>
                <a:spcPts val="600"/>
              </a:spcBef>
              <a:buClr>
                <a:srgbClr val="FFFFFF"/>
              </a:buClr>
              <a:buSzPts val="2800"/>
              <a:buChar char="•"/>
            </a:pPr>
            <a:r>
              <a:rPr lang="en-US" sz="2400" dirty="0">
                <a:solidFill>
                  <a:srgbClr val="FFFFFF"/>
                </a:solidFill>
                <a:latin typeface="Candara"/>
                <a:ea typeface="Candara"/>
                <a:cs typeface="Candara"/>
                <a:sym typeface="Candara"/>
              </a:rPr>
              <a:t>Develop robust methodology to estimate </a:t>
            </a:r>
            <a:br>
              <a:rPr lang="en-US" sz="2400" dirty="0">
                <a:solidFill>
                  <a:srgbClr val="FFFFFF"/>
                </a:solidFill>
                <a:latin typeface="Candara"/>
                <a:ea typeface="Candara"/>
                <a:cs typeface="Candara"/>
                <a:sym typeface="Candara"/>
              </a:rPr>
            </a:br>
            <a:r>
              <a:rPr lang="en-US" sz="2400" dirty="0">
                <a:solidFill>
                  <a:srgbClr val="FFFFFF"/>
                </a:solidFill>
                <a:latin typeface="Candara"/>
                <a:ea typeface="Candara"/>
                <a:cs typeface="Candara"/>
                <a:sym typeface="Candara"/>
              </a:rPr>
              <a:t>economic and societal impact assessments </a:t>
            </a:r>
            <a:br>
              <a:rPr lang="en-US" sz="2400" dirty="0">
                <a:solidFill>
                  <a:srgbClr val="FFFFFF"/>
                </a:solidFill>
                <a:latin typeface="Candara"/>
                <a:ea typeface="Candara"/>
                <a:cs typeface="Candara"/>
                <a:sym typeface="Candara"/>
              </a:rPr>
            </a:br>
            <a:r>
              <a:rPr lang="en-US" sz="2400" dirty="0">
                <a:solidFill>
                  <a:srgbClr val="FFFFFF"/>
                </a:solidFill>
                <a:latin typeface="Candara"/>
                <a:ea typeface="Candara"/>
                <a:cs typeface="Candara"/>
                <a:sym typeface="Candara"/>
              </a:rPr>
              <a:t>for future observing system options</a:t>
            </a:r>
            <a:endParaRPr sz="2400" dirty="0">
              <a:solidFill>
                <a:srgbClr val="FFFFFF"/>
              </a:solidFill>
              <a:latin typeface="Candara"/>
              <a:ea typeface="Candara"/>
              <a:cs typeface="Candara"/>
              <a:sym typeface="Candara"/>
            </a:endParaRPr>
          </a:p>
        </p:txBody>
      </p:sp>
    </p:spTree>
    <p:extLst>
      <p:ext uri="{BB962C8B-B14F-4D97-AF65-F5344CB8AC3E}">
        <p14:creationId xmlns:p14="http://schemas.microsoft.com/office/powerpoint/2010/main" val="1291990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20"/>
          </p:nvPr>
        </p:nvSpPr>
        <p:spPr>
          <a:xfrm>
            <a:off x="695352" y="2580719"/>
            <a:ext cx="1371600" cy="960120"/>
          </a:xfrm>
        </p:spPr>
        <p:txBody>
          <a:bodyPr/>
          <a:lstStyle/>
          <a:p>
            <a:pPr algn="ctr"/>
            <a:r>
              <a:rPr lang="en-US" dirty="0">
                <a:latin typeface="Franklin Gothic Medium" panose="020B0603020102020204" pitchFamily="34" charset="0"/>
              </a:rPr>
              <a:t>Satellite and Information Service</a:t>
            </a:r>
          </a:p>
          <a:p>
            <a:pPr algn="ctr"/>
            <a:endParaRPr lang="en-US" dirty="0"/>
          </a:p>
        </p:txBody>
      </p:sp>
      <p:sp>
        <p:nvSpPr>
          <p:cNvPr id="4" name="Text Placeholder 3"/>
          <p:cNvSpPr>
            <a:spLocks noGrp="1"/>
          </p:cNvSpPr>
          <p:nvPr>
            <p:ph type="body" sz="quarter" idx="21"/>
          </p:nvPr>
        </p:nvSpPr>
        <p:spPr>
          <a:xfrm>
            <a:off x="552504" y="3505677"/>
            <a:ext cx="1657296" cy="268921"/>
          </a:xfrm>
        </p:spPr>
        <p:txBody>
          <a:bodyPr/>
          <a:lstStyle/>
          <a:p>
            <a:pPr algn="ctr"/>
            <a:r>
              <a:rPr lang="en-US" dirty="0" smtClean="0">
                <a:latin typeface="Franklin Gothic Medium" panose="020B0603020102020204" pitchFamily="34" charset="0"/>
              </a:rPr>
              <a:t>March 26, 2019</a:t>
            </a:r>
            <a:endParaRPr lang="en-US" dirty="0">
              <a:latin typeface="Franklin Gothic Medium" panose="020B0603020102020204" pitchFamily="34" charset="0"/>
            </a:endParaRPr>
          </a:p>
          <a:p>
            <a:pPr algn="ctr"/>
            <a:endParaRPr lang="en-US" dirty="0"/>
          </a:p>
        </p:txBody>
      </p:sp>
      <p:sp>
        <p:nvSpPr>
          <p:cNvPr id="5" name="Text Placeholder 4"/>
          <p:cNvSpPr>
            <a:spLocks noGrp="1"/>
          </p:cNvSpPr>
          <p:nvPr>
            <p:ph type="body" sz="quarter" idx="22"/>
          </p:nvPr>
        </p:nvSpPr>
        <p:spPr>
          <a:xfrm>
            <a:off x="2895600" y="1689416"/>
            <a:ext cx="6096000" cy="1358585"/>
          </a:xfrm>
        </p:spPr>
        <p:txBody>
          <a:bodyPr/>
          <a:lstStyle/>
          <a:p>
            <a:r>
              <a:rPr lang="en-US" sz="6000" dirty="0">
                <a:latin typeface="Franklin Gothic Medium" panose="020B0603020102020204" pitchFamily="34" charset="0"/>
                <a:cs typeface="Arial"/>
              </a:rPr>
              <a:t>THANK </a:t>
            </a:r>
            <a:r>
              <a:rPr lang="en-US" sz="6000" dirty="0" smtClean="0">
                <a:latin typeface="Franklin Gothic Medium" panose="020B0603020102020204" pitchFamily="34" charset="0"/>
                <a:cs typeface="Arial"/>
              </a:rPr>
              <a:t>YOU</a:t>
            </a:r>
            <a:endParaRPr lang="en-US" sz="6000" dirty="0">
              <a:latin typeface="Franklin Gothic Medium" panose="020B0603020102020204" pitchFamily="34" charset="0"/>
              <a:cs typeface="Arial"/>
            </a:endParaRPr>
          </a:p>
        </p:txBody>
      </p:sp>
      <p:sp>
        <p:nvSpPr>
          <p:cNvPr id="7" name="Text Placeholder 6"/>
          <p:cNvSpPr>
            <a:spLocks noGrp="1"/>
          </p:cNvSpPr>
          <p:nvPr>
            <p:ph type="body" sz="quarter" idx="24"/>
          </p:nvPr>
        </p:nvSpPr>
        <p:spPr/>
        <p:txBody>
          <a:bodyPr/>
          <a:lstStyle/>
          <a:p>
            <a:r>
              <a:rPr lang="en-US" dirty="0">
                <a:latin typeface="Franklin Gothic Medium" panose="020B0603020102020204" pitchFamily="34" charset="0"/>
              </a:rPr>
              <a:t>Stephen Volz, Ph.D., Assistant Administrator for Satellites and Information Services, National Oceanic and Atmospheric </a:t>
            </a:r>
            <a:r>
              <a:rPr lang="en-US" dirty="0" smtClean="0">
                <a:latin typeface="Franklin Gothic Medium" panose="020B0603020102020204" pitchFamily="34" charset="0"/>
              </a:rPr>
              <a:t>Administration </a:t>
            </a:r>
            <a:endParaRPr lang="en-US" dirty="0">
              <a:latin typeface="Franklin Gothic Medium" panose="020B0603020102020204" pitchFamily="34" charset="0"/>
            </a:endParaRPr>
          </a:p>
          <a:p>
            <a:endParaRPr lang="en-US" dirty="0">
              <a:latin typeface="Franklin Gothic Medium" panose="020B0603020102020204" pitchFamily="34" charset="0"/>
            </a:endParaRPr>
          </a:p>
          <a:p>
            <a:endParaRPr lang="en-US" dirty="0">
              <a:latin typeface="Franklin Gothic Medium" panose="020B0603020102020204" pitchFamily="34" charset="0"/>
            </a:endParaRPr>
          </a:p>
        </p:txBody>
      </p:sp>
      <p:pic>
        <p:nvPicPr>
          <p:cNvPr id="8" name="Picture Placeholder 1"/>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t="18877" b="18877"/>
          <a:stretch>
            <a:fillRect/>
          </a:stretch>
        </p:blipFill>
        <p:spPr/>
      </p:pic>
    </p:spTree>
    <p:extLst>
      <p:ext uri="{BB962C8B-B14F-4D97-AF65-F5344CB8AC3E}">
        <p14:creationId xmlns:p14="http://schemas.microsoft.com/office/powerpoint/2010/main" val="1739865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163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933" y="0"/>
            <a:ext cx="9160933" cy="1371601"/>
          </a:xfrm>
        </p:spPr>
        <p:txBody>
          <a:bodyPr/>
          <a:lstStyle/>
          <a:p>
            <a:pPr algn="ctr"/>
            <a:r>
              <a:rPr lang="en-US" dirty="0" smtClean="0">
                <a:solidFill>
                  <a:schemeClr val="bg1"/>
                </a:solidFill>
                <a:latin typeface="Candara" charset="0"/>
                <a:ea typeface="Candara" charset="0"/>
                <a:cs typeface="Candara" charset="0"/>
              </a:rPr>
              <a:t>International Partnerships are an Essential </a:t>
            </a:r>
            <a:r>
              <a:rPr lang="en-US" dirty="0">
                <a:solidFill>
                  <a:schemeClr val="bg1"/>
                </a:solidFill>
                <a:latin typeface="Candara" charset="0"/>
                <a:ea typeface="Candara" charset="0"/>
                <a:cs typeface="Candara" charset="0"/>
              </a:rPr>
              <a:t>P</a:t>
            </a:r>
            <a:r>
              <a:rPr lang="en-US" dirty="0" smtClean="0">
                <a:solidFill>
                  <a:schemeClr val="bg1"/>
                </a:solidFill>
                <a:latin typeface="Candara" charset="0"/>
                <a:ea typeface="Candara" charset="0"/>
                <a:cs typeface="Candara" charset="0"/>
              </a:rPr>
              <a:t>art of NOAA’s Observing System</a:t>
            </a:r>
            <a:endParaRPr lang="en-US" dirty="0">
              <a:solidFill>
                <a:schemeClr val="bg1"/>
              </a:solidFill>
              <a:latin typeface="Candara" charset="0"/>
              <a:ea typeface="Candara" charset="0"/>
              <a:cs typeface="Candara"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33" y="1143001"/>
            <a:ext cx="9174486" cy="5715000"/>
          </a:xfrm>
          <a:prstGeom prst="rect">
            <a:avLst/>
          </a:prstGeom>
          <a:solidFill>
            <a:srgbClr val="121518"/>
          </a:solidFill>
          <a:effectLst>
            <a:softEdge rad="31750"/>
          </a:effectLst>
        </p:spPr>
      </p:pic>
    </p:spTree>
    <p:extLst>
      <p:ext uri="{BB962C8B-B14F-4D97-AF65-F5344CB8AC3E}">
        <p14:creationId xmlns:p14="http://schemas.microsoft.com/office/powerpoint/2010/main" val="3350467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ndara" panose="020E0502030303020204" pitchFamily="34" charset="0"/>
              </a:rPr>
              <a:t>What </a:t>
            </a:r>
            <a:r>
              <a:rPr lang="en-US" dirty="0">
                <a:latin typeface="Candara" panose="020E0502030303020204" pitchFamily="34" charset="0"/>
              </a:rPr>
              <a:t>are the challenges to producing </a:t>
            </a:r>
            <a:r>
              <a:rPr lang="en-US" dirty="0" smtClean="0">
                <a:latin typeface="Candara" panose="020E0502030303020204" pitchFamily="34" charset="0"/>
              </a:rPr>
              <a:t>an integrated </a:t>
            </a:r>
            <a:r>
              <a:rPr lang="en-US" dirty="0">
                <a:latin typeface="Candara" panose="020E0502030303020204" pitchFamily="34" charset="0"/>
              </a:rPr>
              <a:t>observing system?</a:t>
            </a:r>
            <a:endParaRPr lang="en-US" dirty="0">
              <a:latin typeface="Candara" panose="020E0502030303020204" pitchFamily="34" charset="0"/>
            </a:endParaRPr>
          </a:p>
        </p:txBody>
      </p:sp>
      <p:sp>
        <p:nvSpPr>
          <p:cNvPr id="3" name="Content Placeholder 2"/>
          <p:cNvSpPr>
            <a:spLocks noGrp="1"/>
          </p:cNvSpPr>
          <p:nvPr>
            <p:ph idx="1"/>
          </p:nvPr>
        </p:nvSpPr>
        <p:spPr>
          <a:xfrm>
            <a:off x="799268" y="1290263"/>
            <a:ext cx="3298371" cy="745093"/>
          </a:xfrm>
        </p:spPr>
        <p:txBody>
          <a:bodyPr>
            <a:noAutofit/>
          </a:bodyPr>
          <a:lstStyle/>
          <a:p>
            <a:pPr marL="0" indent="0" algn="ctr">
              <a:buNone/>
            </a:pPr>
            <a:r>
              <a:rPr lang="en-US" sz="2400" b="1" dirty="0" smtClean="0">
                <a:latin typeface="Candara" panose="020E0502030303020204" pitchFamily="34" charset="0"/>
              </a:rPr>
              <a:t>Requirements</a:t>
            </a:r>
          </a:p>
          <a:p>
            <a:pPr marL="0" indent="0" algn="ctr">
              <a:buNone/>
            </a:pPr>
            <a:r>
              <a:rPr lang="en-US" sz="2400" b="1" dirty="0" smtClean="0">
                <a:latin typeface="Candara" panose="020E0502030303020204" pitchFamily="34" charset="0"/>
              </a:rPr>
              <a:t>Standards</a:t>
            </a:r>
          </a:p>
        </p:txBody>
      </p:sp>
      <p:sp>
        <p:nvSpPr>
          <p:cNvPr id="24" name="Content Placeholder 2"/>
          <p:cNvSpPr txBox="1">
            <a:spLocks/>
          </p:cNvSpPr>
          <p:nvPr/>
        </p:nvSpPr>
        <p:spPr>
          <a:xfrm>
            <a:off x="4191001" y="1290263"/>
            <a:ext cx="4080424" cy="745093"/>
          </a:xfrm>
          <a:prstGeom prst="rect">
            <a:avLst/>
          </a:prstGeom>
        </p:spPr>
        <p:txBody>
          <a:bodyPr vert="horz" lIns="0" tIns="0" rIns="0" bIns="0" rtlCol="0">
            <a:normAutofit lnSpcReduction="10000"/>
          </a:bodyPr>
          <a:lstStyle>
            <a:lvl1pPr marL="457200" indent="-457200" algn="l" defTabSz="914400" rtl="0" eaLnBrk="1" latinLnBrk="0" hangingPunct="1">
              <a:spcBef>
                <a:spcPct val="20000"/>
              </a:spcBef>
              <a:buFont typeface="Arial" panose="020B0604020202020204" pitchFamily="34" charset="0"/>
              <a:buChar char="•"/>
              <a:defRPr sz="2800" b="0" kern="1200" baseline="0">
                <a:solidFill>
                  <a:schemeClr val="tx1">
                    <a:lumMod val="75000"/>
                  </a:schemeClr>
                </a:solidFill>
                <a:latin typeface="Arial" panose="020B0604020202020204" pitchFamily="34" charset="0"/>
                <a:ea typeface="+mn-ea"/>
                <a:cs typeface="Arial" panose="020B0604020202020204" pitchFamily="34" charset="0"/>
              </a:defRPr>
            </a:lvl1pPr>
            <a:lvl2pPr marL="914400" indent="-457200" algn="l" defTabSz="914400" rtl="0" eaLnBrk="1" latinLnBrk="0" hangingPunct="1">
              <a:spcBef>
                <a:spcPct val="20000"/>
              </a:spcBef>
              <a:buFont typeface="Arial" panose="020B0604020202020204" pitchFamily="34" charset="0"/>
              <a:buChar char="•"/>
              <a:defRPr sz="2400" kern="1200">
                <a:solidFill>
                  <a:schemeClr val="tx1">
                    <a:lumMod val="75000"/>
                  </a:schemeClr>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spcBef>
                <a:spcPct val="20000"/>
              </a:spcBef>
              <a:buFont typeface="Arial" panose="020B0604020202020204" pitchFamily="34" charset="0"/>
              <a:buChar char="•"/>
              <a:defRPr sz="2000" kern="1200">
                <a:solidFill>
                  <a:schemeClr val="tx1">
                    <a:lumMod val="75000"/>
                  </a:schemeClr>
                </a:solidFill>
                <a:latin typeface="Arial" panose="020B0604020202020204" pitchFamily="34" charset="0"/>
                <a:ea typeface="+mn-ea"/>
                <a:cs typeface="Arial" panose="020B0604020202020204" pitchFamily="34" charset="0"/>
              </a:defRPr>
            </a:lvl3pPr>
            <a:lvl4pPr marL="1714500" indent="-342900" algn="l" defTabSz="914400" rtl="0" eaLnBrk="1" latinLnBrk="0" hangingPunct="1">
              <a:spcBef>
                <a:spcPct val="20000"/>
              </a:spcBef>
              <a:buFont typeface="Arial" panose="020B0604020202020204" pitchFamily="34" charset="0"/>
              <a:buChar char="•"/>
              <a:defRPr sz="1800" kern="1200">
                <a:solidFill>
                  <a:schemeClr val="tx1">
                    <a:lumMod val="75000"/>
                  </a:schemeClr>
                </a:solidFill>
                <a:latin typeface="Arial" panose="020B0604020202020204" pitchFamily="34" charset="0"/>
                <a:ea typeface="+mn-ea"/>
                <a:cs typeface="Arial" panose="020B0604020202020204" pitchFamily="34" charset="0"/>
              </a:defRPr>
            </a:lvl4pPr>
            <a:lvl5pPr marL="2171700" indent="-342900" algn="l" defTabSz="914400" rtl="0" eaLnBrk="1" latinLnBrk="0" hangingPunct="1">
              <a:spcBef>
                <a:spcPct val="20000"/>
              </a:spcBef>
              <a:buFont typeface="Arial" panose="020B0604020202020204" pitchFamily="34" charset="0"/>
              <a:buChar char="•"/>
              <a:defRPr sz="1600" kern="1200">
                <a:solidFill>
                  <a:schemeClr val="tx1">
                    <a:lumMod val="7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lumMod val="75000"/>
                  </a:schemeClr>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400" b="1" dirty="0">
                <a:latin typeface="Candara" panose="020E0502030303020204" pitchFamily="34" charset="0"/>
              </a:rPr>
              <a:t>Calibration and Validation</a:t>
            </a:r>
          </a:p>
          <a:p>
            <a:pPr marL="0" indent="0" algn="ctr">
              <a:buNone/>
            </a:pPr>
            <a:r>
              <a:rPr lang="en-US" sz="2400" b="1" dirty="0">
                <a:latin typeface="Candara" panose="020E0502030303020204" pitchFamily="34" charset="0"/>
              </a:rPr>
              <a:t>Information Security</a:t>
            </a:r>
          </a:p>
        </p:txBody>
      </p:sp>
      <p:sp>
        <p:nvSpPr>
          <p:cNvPr id="26" name="Hexagon 25"/>
          <p:cNvSpPr/>
          <p:nvPr/>
        </p:nvSpPr>
        <p:spPr>
          <a:xfrm>
            <a:off x="1272288" y="5334000"/>
            <a:ext cx="1762456" cy="990600"/>
          </a:xfrm>
          <a:prstGeom prst="hexagon">
            <a:avLst/>
          </a:prstGeom>
          <a:solidFill>
            <a:srgbClr val="0BF42D">
              <a:alpha val="8313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2"/>
                </a:solidFill>
                <a:latin typeface="Candara" charset="0"/>
                <a:ea typeface="Candara" charset="0"/>
                <a:cs typeface="Candara" charset="0"/>
              </a:rPr>
              <a:t>Information Security</a:t>
            </a:r>
            <a:endParaRPr lang="en-US" sz="1400" b="1" dirty="0">
              <a:solidFill>
                <a:schemeClr val="tx2"/>
              </a:solidFill>
              <a:latin typeface="Candara" charset="0"/>
              <a:ea typeface="Candara" charset="0"/>
              <a:cs typeface="Candara" charset="0"/>
            </a:endParaRPr>
          </a:p>
        </p:txBody>
      </p:sp>
      <p:sp>
        <p:nvSpPr>
          <p:cNvPr id="27" name="Hexagon 26"/>
          <p:cNvSpPr/>
          <p:nvPr/>
        </p:nvSpPr>
        <p:spPr>
          <a:xfrm>
            <a:off x="6039517" y="5334000"/>
            <a:ext cx="1762456" cy="990600"/>
          </a:xfrm>
          <a:prstGeom prst="hexagon">
            <a:avLst/>
          </a:prstGeom>
          <a:solidFill>
            <a:srgbClr val="0BF42D">
              <a:alpha val="8313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2"/>
                </a:solidFill>
                <a:latin typeface="Candara" charset="0"/>
                <a:ea typeface="Candara" charset="0"/>
                <a:cs typeface="Candara" charset="0"/>
              </a:rPr>
              <a:t>Calibration &amp; Validation</a:t>
            </a:r>
            <a:endParaRPr lang="en-US" sz="1400" b="1" dirty="0">
              <a:solidFill>
                <a:schemeClr val="tx2"/>
              </a:solidFill>
              <a:latin typeface="Candara" charset="0"/>
              <a:ea typeface="Candara" charset="0"/>
              <a:cs typeface="Candara" charset="0"/>
            </a:endParaRPr>
          </a:p>
        </p:txBody>
      </p:sp>
      <p:sp>
        <p:nvSpPr>
          <p:cNvPr id="28" name="Hexagon 27"/>
          <p:cNvSpPr/>
          <p:nvPr/>
        </p:nvSpPr>
        <p:spPr>
          <a:xfrm>
            <a:off x="6039517" y="2392939"/>
            <a:ext cx="1762456" cy="990600"/>
          </a:xfrm>
          <a:prstGeom prst="hexagon">
            <a:avLst/>
          </a:prstGeom>
          <a:solidFill>
            <a:srgbClr val="0BF42D">
              <a:alpha val="8313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2"/>
                </a:solidFill>
                <a:latin typeface="Candara" charset="0"/>
                <a:ea typeface="Candara" charset="0"/>
                <a:cs typeface="Candara" charset="0"/>
              </a:rPr>
              <a:t>Observation Standards</a:t>
            </a:r>
            <a:endParaRPr lang="en-US" sz="1400" b="1" dirty="0">
              <a:solidFill>
                <a:schemeClr val="tx2"/>
              </a:solidFill>
              <a:latin typeface="Candara" charset="0"/>
              <a:ea typeface="Candara" charset="0"/>
              <a:cs typeface="Candara" charset="0"/>
            </a:endParaRPr>
          </a:p>
        </p:txBody>
      </p:sp>
      <p:sp>
        <p:nvSpPr>
          <p:cNvPr id="29" name="Hexagon 28"/>
          <p:cNvSpPr/>
          <p:nvPr/>
        </p:nvSpPr>
        <p:spPr>
          <a:xfrm>
            <a:off x="1272288" y="2392939"/>
            <a:ext cx="1762456" cy="990600"/>
          </a:xfrm>
          <a:prstGeom prst="hexagon">
            <a:avLst/>
          </a:prstGeom>
          <a:solidFill>
            <a:srgbClr val="0BF42D">
              <a:alpha val="8313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2"/>
                </a:solidFill>
                <a:latin typeface="Candara" charset="0"/>
                <a:ea typeface="Candara" charset="0"/>
                <a:cs typeface="Candara" charset="0"/>
              </a:rPr>
              <a:t>Observation Requirements</a:t>
            </a:r>
            <a:endParaRPr lang="en-US" sz="1400" b="1" dirty="0">
              <a:solidFill>
                <a:schemeClr val="tx2"/>
              </a:solidFill>
              <a:latin typeface="Candara" charset="0"/>
              <a:ea typeface="Candara" charset="0"/>
              <a:cs typeface="Candara" charset="0"/>
            </a:endParaRPr>
          </a:p>
        </p:txBody>
      </p:sp>
      <p:grpSp>
        <p:nvGrpSpPr>
          <p:cNvPr id="45" name="Group 44"/>
          <p:cNvGrpSpPr/>
          <p:nvPr/>
        </p:nvGrpSpPr>
        <p:grpSpPr>
          <a:xfrm>
            <a:off x="524045" y="4876800"/>
            <a:ext cx="2312101" cy="533400"/>
            <a:chOff x="457200" y="4876800"/>
            <a:chExt cx="2312101" cy="533400"/>
          </a:xfrm>
        </p:grpSpPr>
        <p:sp>
          <p:nvSpPr>
            <p:cNvPr id="31" name="Oval 30"/>
            <p:cNvSpPr/>
            <p:nvPr/>
          </p:nvSpPr>
          <p:spPr>
            <a:xfrm>
              <a:off x="457200" y="4876800"/>
              <a:ext cx="1299802"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latin typeface="Candara" charset="0"/>
                  <a:ea typeface="Candara" charset="0"/>
                  <a:cs typeface="Candara" charset="0"/>
                </a:rPr>
                <a:t>Secure Ingest</a:t>
              </a:r>
              <a:endParaRPr lang="en-US" sz="1200" b="1" dirty="0">
                <a:latin typeface="Candara" charset="0"/>
                <a:ea typeface="Candara" charset="0"/>
                <a:cs typeface="Candara" charset="0"/>
              </a:endParaRPr>
            </a:p>
          </p:txBody>
        </p:sp>
        <p:sp>
          <p:nvSpPr>
            <p:cNvPr id="32" name="Oval 31"/>
            <p:cNvSpPr/>
            <p:nvPr/>
          </p:nvSpPr>
          <p:spPr>
            <a:xfrm>
              <a:off x="1469499" y="4876800"/>
              <a:ext cx="1299802"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latin typeface="Candara" charset="0"/>
                  <a:ea typeface="Candara" charset="0"/>
                  <a:cs typeface="Candara" charset="0"/>
                </a:rPr>
                <a:t>Pipeline Resiliency</a:t>
              </a:r>
              <a:endParaRPr lang="en-US" sz="1200" b="1" dirty="0">
                <a:latin typeface="Candara" charset="0"/>
                <a:ea typeface="Candara" charset="0"/>
                <a:cs typeface="Candara" charset="0"/>
              </a:endParaRPr>
            </a:p>
          </p:txBody>
        </p:sp>
      </p:grpSp>
      <p:grpSp>
        <p:nvGrpSpPr>
          <p:cNvPr id="43" name="Group 42"/>
          <p:cNvGrpSpPr/>
          <p:nvPr/>
        </p:nvGrpSpPr>
        <p:grpSpPr>
          <a:xfrm>
            <a:off x="6455010" y="3254829"/>
            <a:ext cx="2384190" cy="533400"/>
            <a:chOff x="6531210" y="3254829"/>
            <a:chExt cx="2384190" cy="533400"/>
          </a:xfrm>
        </p:grpSpPr>
        <p:sp>
          <p:nvSpPr>
            <p:cNvPr id="35" name="Oval 34"/>
            <p:cNvSpPr/>
            <p:nvPr/>
          </p:nvSpPr>
          <p:spPr>
            <a:xfrm>
              <a:off x="6531210" y="3254829"/>
              <a:ext cx="1299802"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latin typeface="Candara" charset="0"/>
                  <a:ea typeface="Candara" charset="0"/>
                  <a:cs typeface="Candara" charset="0"/>
                </a:rPr>
                <a:t>Interoperability</a:t>
              </a:r>
              <a:endParaRPr lang="en-US" sz="1200" b="1" dirty="0">
                <a:latin typeface="Candara" charset="0"/>
                <a:ea typeface="Candara" charset="0"/>
                <a:cs typeface="Candara" charset="0"/>
              </a:endParaRPr>
            </a:p>
          </p:txBody>
        </p:sp>
        <p:sp>
          <p:nvSpPr>
            <p:cNvPr id="36" name="Oval 35"/>
            <p:cNvSpPr/>
            <p:nvPr/>
          </p:nvSpPr>
          <p:spPr>
            <a:xfrm>
              <a:off x="7615598" y="3254829"/>
              <a:ext cx="1299802"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latin typeface="Candara" charset="0"/>
                  <a:ea typeface="Candara" charset="0"/>
                  <a:cs typeface="Candara" charset="0"/>
                </a:rPr>
                <a:t>Common Models</a:t>
              </a:r>
              <a:endParaRPr lang="en-US" sz="1200" b="1" dirty="0">
                <a:latin typeface="Candara" charset="0"/>
                <a:ea typeface="Candara" charset="0"/>
                <a:cs typeface="Candara" charset="0"/>
              </a:endParaRPr>
            </a:p>
          </p:txBody>
        </p:sp>
      </p:grpSp>
      <p:grpSp>
        <p:nvGrpSpPr>
          <p:cNvPr id="44" name="Group 43"/>
          <p:cNvGrpSpPr/>
          <p:nvPr/>
        </p:nvGrpSpPr>
        <p:grpSpPr>
          <a:xfrm>
            <a:off x="6455010" y="4950062"/>
            <a:ext cx="2384190" cy="533400"/>
            <a:chOff x="6531210" y="4950062"/>
            <a:chExt cx="2384190" cy="533400"/>
          </a:xfrm>
        </p:grpSpPr>
        <p:sp>
          <p:nvSpPr>
            <p:cNvPr id="37" name="Oval 36"/>
            <p:cNvSpPr/>
            <p:nvPr/>
          </p:nvSpPr>
          <p:spPr>
            <a:xfrm>
              <a:off x="6531210" y="4950062"/>
              <a:ext cx="1299802"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latin typeface="Candara" charset="0"/>
                  <a:ea typeface="Candara" charset="0"/>
                  <a:cs typeface="Candara" charset="0"/>
                </a:rPr>
                <a:t>Inter-calibration</a:t>
              </a:r>
              <a:endParaRPr lang="en-US" sz="1200" b="1" dirty="0">
                <a:latin typeface="Candara" charset="0"/>
                <a:ea typeface="Candara" charset="0"/>
                <a:cs typeface="Candara" charset="0"/>
              </a:endParaRPr>
            </a:p>
          </p:txBody>
        </p:sp>
        <p:sp>
          <p:nvSpPr>
            <p:cNvPr id="38" name="Oval 37"/>
            <p:cNvSpPr/>
            <p:nvPr/>
          </p:nvSpPr>
          <p:spPr>
            <a:xfrm>
              <a:off x="7615598" y="4950062"/>
              <a:ext cx="1299802"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latin typeface="Candara" charset="0"/>
                  <a:ea typeface="Candara" charset="0"/>
                  <a:cs typeface="Candara" charset="0"/>
                </a:rPr>
                <a:t>Metadata </a:t>
              </a:r>
              <a:r>
                <a:rPr lang="en-US" sz="1200" b="1" dirty="0" err="1" smtClean="0">
                  <a:latin typeface="Candara" charset="0"/>
                  <a:ea typeface="Candara" charset="0"/>
                  <a:cs typeface="Candara" charset="0"/>
                </a:rPr>
                <a:t>STandards</a:t>
              </a:r>
              <a:endParaRPr lang="en-US" sz="1200" b="1" dirty="0">
                <a:latin typeface="Candara" charset="0"/>
                <a:ea typeface="Candara" charset="0"/>
                <a:cs typeface="Candara" charset="0"/>
              </a:endParaRPr>
            </a:p>
          </p:txBody>
        </p:sp>
      </p:grpSp>
      <p:grpSp>
        <p:nvGrpSpPr>
          <p:cNvPr id="42" name="Group 41"/>
          <p:cNvGrpSpPr/>
          <p:nvPr/>
        </p:nvGrpSpPr>
        <p:grpSpPr>
          <a:xfrm>
            <a:off x="556656" y="3252596"/>
            <a:ext cx="2312101" cy="960175"/>
            <a:chOff x="489811" y="3252596"/>
            <a:chExt cx="2312101" cy="960175"/>
          </a:xfrm>
        </p:grpSpPr>
        <p:sp>
          <p:nvSpPr>
            <p:cNvPr id="33" name="Oval 32"/>
            <p:cNvSpPr/>
            <p:nvPr/>
          </p:nvSpPr>
          <p:spPr>
            <a:xfrm>
              <a:off x="489811" y="3252596"/>
              <a:ext cx="1299802"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latin typeface="Candara" charset="0"/>
                  <a:ea typeface="Candara" charset="0"/>
                  <a:cs typeface="Candara" charset="0"/>
                </a:rPr>
                <a:t>Measure-</a:t>
              </a:r>
              <a:r>
                <a:rPr lang="en-US" sz="1200" b="1" dirty="0" err="1" smtClean="0">
                  <a:latin typeface="Candara" charset="0"/>
                  <a:ea typeface="Candara" charset="0"/>
                  <a:cs typeface="Candara" charset="0"/>
                </a:rPr>
                <a:t>ments</a:t>
              </a:r>
              <a:endParaRPr lang="en-US" sz="1200" b="1" dirty="0">
                <a:latin typeface="Candara" charset="0"/>
                <a:ea typeface="Candara" charset="0"/>
                <a:cs typeface="Candara" charset="0"/>
              </a:endParaRPr>
            </a:p>
          </p:txBody>
        </p:sp>
        <p:sp>
          <p:nvSpPr>
            <p:cNvPr id="34" name="Oval 33"/>
            <p:cNvSpPr/>
            <p:nvPr/>
          </p:nvSpPr>
          <p:spPr>
            <a:xfrm>
              <a:off x="1502110" y="3252596"/>
              <a:ext cx="1299802"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latin typeface="Candara" charset="0"/>
                  <a:ea typeface="Candara" charset="0"/>
                  <a:cs typeface="Candara" charset="0"/>
                </a:rPr>
                <a:t>Data</a:t>
              </a:r>
              <a:endParaRPr lang="en-US" sz="1200" b="1" dirty="0">
                <a:latin typeface="Candara" charset="0"/>
                <a:ea typeface="Candara" charset="0"/>
                <a:cs typeface="Candara" charset="0"/>
              </a:endParaRPr>
            </a:p>
          </p:txBody>
        </p:sp>
        <p:sp>
          <p:nvSpPr>
            <p:cNvPr id="39" name="Oval 38"/>
            <p:cNvSpPr/>
            <p:nvPr/>
          </p:nvSpPr>
          <p:spPr>
            <a:xfrm>
              <a:off x="1066800" y="3679371"/>
              <a:ext cx="1299802"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latin typeface="Candara" charset="0"/>
                  <a:ea typeface="Candara" charset="0"/>
                  <a:cs typeface="Candara" charset="0"/>
                </a:rPr>
                <a:t>Resolution</a:t>
              </a:r>
              <a:endParaRPr lang="en-US" sz="1200" b="1" dirty="0">
                <a:latin typeface="Candara" charset="0"/>
                <a:ea typeface="Candara" charset="0"/>
                <a:cs typeface="Candara" charset="0"/>
              </a:endParaRPr>
            </a:p>
          </p:txBody>
        </p:sp>
      </p:grpSp>
      <p:pic>
        <p:nvPicPr>
          <p:cNvPr id="1026" name="Picture 2" descr="https://s-media-cache-ak0.pinimg.com/736x/bb/7a/90/bb7a90292d2bd38f969011b75ef44d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8645" y="2859740"/>
            <a:ext cx="3000872" cy="2994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4146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dissolv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dissolve">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dissolve">
                                      <p:cBhvr>
                                        <p:cTn id="17" dur="500"/>
                                        <p:tgtEl>
                                          <p:spTgt spid="4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dissolve">
                                      <p:cBhvr>
                                        <p:cTn id="2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8"/>
        <p:cNvGrpSpPr/>
        <p:nvPr/>
      </p:nvGrpSpPr>
      <p:grpSpPr>
        <a:xfrm>
          <a:off x="0" y="0"/>
          <a:ext cx="0" cy="0"/>
          <a:chOff x="0" y="0"/>
          <a:chExt cx="0" cy="0"/>
        </a:xfrm>
      </p:grpSpPr>
      <p:sp>
        <p:nvSpPr>
          <p:cNvPr id="839" name="Google Shape;839;p98"/>
          <p:cNvSpPr txBox="1">
            <a:spLocks noGrp="1"/>
          </p:cNvSpPr>
          <p:nvPr>
            <p:ph type="title"/>
          </p:nvPr>
        </p:nvSpPr>
        <p:spPr>
          <a:xfrm>
            <a:off x="458789" y="144075"/>
            <a:ext cx="7785900" cy="7923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99D8"/>
              </a:buClr>
              <a:buSzPts val="800"/>
              <a:buFont typeface="Arial"/>
              <a:buNone/>
            </a:pPr>
            <a:r>
              <a:rPr lang="en-US" dirty="0" smtClean="0">
                <a:solidFill>
                  <a:srgbClr val="0A4595"/>
                </a:solidFill>
                <a:latin typeface="Arial Narrow" panose="020B0606020202030204" pitchFamily="34" charset="0"/>
                <a:ea typeface="Candara"/>
                <a:cs typeface="Candara"/>
                <a:sym typeface="Candara"/>
              </a:rPr>
              <a:t>International Partnership Success: </a:t>
            </a:r>
            <a:r>
              <a:rPr lang="en-US" dirty="0" err="1" smtClean="0">
                <a:solidFill>
                  <a:srgbClr val="0A4595"/>
                </a:solidFill>
                <a:latin typeface="Arial Narrow" panose="020B0606020202030204" pitchFamily="34" charset="0"/>
                <a:ea typeface="Candara"/>
                <a:cs typeface="Candara"/>
                <a:sym typeface="Candara"/>
              </a:rPr>
              <a:t>Metop</a:t>
            </a:r>
            <a:r>
              <a:rPr lang="en-US" dirty="0" smtClean="0">
                <a:solidFill>
                  <a:srgbClr val="0A4595"/>
                </a:solidFill>
                <a:latin typeface="Arial Narrow" panose="020B0606020202030204" pitchFamily="34" charset="0"/>
                <a:ea typeface="Candara"/>
                <a:cs typeface="Candara"/>
                <a:sym typeface="Candara"/>
              </a:rPr>
              <a:t>-C</a:t>
            </a:r>
            <a:endParaRPr dirty="0">
              <a:solidFill>
                <a:srgbClr val="0A4595"/>
              </a:solidFill>
              <a:latin typeface="Arial Narrow" panose="020B0606020202030204" pitchFamily="34" charset="0"/>
              <a:ea typeface="Candara"/>
              <a:cs typeface="Candara"/>
              <a:sym typeface="Candara"/>
            </a:endParaRPr>
          </a:p>
        </p:txBody>
      </p:sp>
      <p:sp>
        <p:nvSpPr>
          <p:cNvPr id="841" name="Google Shape;841;p98"/>
          <p:cNvSpPr txBox="1"/>
          <p:nvPr/>
        </p:nvSpPr>
        <p:spPr>
          <a:xfrm>
            <a:off x="403910" y="1007936"/>
            <a:ext cx="8546452" cy="5285288"/>
          </a:xfrm>
          <a:prstGeom prst="rect">
            <a:avLst/>
          </a:prstGeom>
          <a:noFill/>
          <a:ln>
            <a:noFill/>
          </a:ln>
        </p:spPr>
        <p:txBody>
          <a:bodyPr spcFirstLastPara="1" wrap="square" lIns="91425" tIns="91425" rIns="91425" bIns="91425" anchor="t" anchorCtr="0">
            <a:noAutofit/>
          </a:bodyPr>
          <a:lstStyle/>
          <a:p>
            <a:pPr marL="287338" lvl="0" indent="-287338" algn="l" rtl="0">
              <a:lnSpc>
                <a:spcPct val="90000"/>
              </a:lnSpc>
              <a:spcAft>
                <a:spcPts val="1200"/>
              </a:spcAft>
              <a:buClr>
                <a:srgbClr val="073763"/>
              </a:buClr>
              <a:buSzPts val="1500"/>
              <a:buFont typeface="Candara"/>
              <a:buChar char="●"/>
            </a:pPr>
            <a:r>
              <a:rPr lang="en-US" sz="2000" dirty="0">
                <a:solidFill>
                  <a:srgbClr val="073763"/>
                </a:solidFill>
                <a:latin typeface="Candara" panose="020E0502030303020204" pitchFamily="34" charset="0"/>
                <a:ea typeface="Candara"/>
                <a:cs typeface="Candara"/>
                <a:sym typeface="Candara"/>
              </a:rPr>
              <a:t>EUMETSAT launched </a:t>
            </a:r>
            <a:r>
              <a:rPr lang="en-US" sz="2000" dirty="0" err="1">
                <a:solidFill>
                  <a:srgbClr val="073763"/>
                </a:solidFill>
                <a:latin typeface="Candara" panose="020E0502030303020204" pitchFamily="34" charset="0"/>
                <a:ea typeface="Candara"/>
                <a:cs typeface="Candara"/>
                <a:sym typeface="Candara"/>
              </a:rPr>
              <a:t>Metop</a:t>
            </a:r>
            <a:r>
              <a:rPr lang="en-US" sz="2000" dirty="0">
                <a:solidFill>
                  <a:srgbClr val="073763"/>
                </a:solidFill>
                <a:latin typeface="Candara" panose="020E0502030303020204" pitchFamily="34" charset="0"/>
                <a:ea typeface="Candara"/>
                <a:cs typeface="Candara"/>
                <a:sym typeface="Candara"/>
              </a:rPr>
              <a:t>-C, a new </a:t>
            </a:r>
            <a:r>
              <a:rPr lang="en-US" sz="2000" dirty="0" smtClean="0">
                <a:solidFill>
                  <a:srgbClr val="073763"/>
                </a:solidFill>
                <a:latin typeface="Candara" panose="020E0502030303020204" pitchFamily="34" charset="0"/>
                <a:ea typeface="Candara"/>
                <a:cs typeface="Candara"/>
                <a:sym typeface="Candara"/>
              </a:rPr>
              <a:t>polar-orbiting </a:t>
            </a:r>
            <a:r>
              <a:rPr lang="en-US" sz="2000" dirty="0">
                <a:solidFill>
                  <a:srgbClr val="073763"/>
                </a:solidFill>
                <a:latin typeface="Candara" panose="020E0502030303020204" pitchFamily="34" charset="0"/>
                <a:ea typeface="Candara"/>
                <a:cs typeface="Candara"/>
                <a:sym typeface="Candara"/>
              </a:rPr>
              <a:t>satellite, on November 6, </a:t>
            </a:r>
            <a:r>
              <a:rPr lang="en-US" sz="2000" dirty="0" smtClean="0">
                <a:solidFill>
                  <a:srgbClr val="073763"/>
                </a:solidFill>
                <a:latin typeface="Candara" panose="020E0502030303020204" pitchFamily="34" charset="0"/>
                <a:ea typeface="Candara"/>
                <a:cs typeface="Candara"/>
                <a:sym typeface="Candara"/>
              </a:rPr>
              <a:t>2018</a:t>
            </a:r>
            <a:endParaRPr sz="2000" dirty="0">
              <a:solidFill>
                <a:srgbClr val="073763"/>
              </a:solidFill>
              <a:latin typeface="Candara" panose="020E0502030303020204" pitchFamily="34" charset="0"/>
              <a:ea typeface="Candara"/>
              <a:cs typeface="Candara"/>
              <a:sym typeface="Candara"/>
            </a:endParaRPr>
          </a:p>
          <a:p>
            <a:pPr marL="287338" lvl="0" indent="-287338" algn="l" rtl="0">
              <a:lnSpc>
                <a:spcPct val="90000"/>
              </a:lnSpc>
              <a:spcAft>
                <a:spcPts val="1200"/>
              </a:spcAft>
              <a:buClr>
                <a:srgbClr val="073763"/>
              </a:buClr>
              <a:buSzPts val="1500"/>
              <a:buFont typeface="Candara"/>
              <a:buChar char="●"/>
            </a:pPr>
            <a:r>
              <a:rPr lang="en-US" sz="2000" dirty="0" smtClean="0">
                <a:solidFill>
                  <a:srgbClr val="073763"/>
                </a:solidFill>
                <a:latin typeface="Candara" panose="020E0502030303020204" pitchFamily="34" charset="0"/>
                <a:ea typeface="Candara"/>
                <a:cs typeface="Candara"/>
                <a:sym typeface="Candara"/>
              </a:rPr>
              <a:t>Metop satellites </a:t>
            </a:r>
            <a:r>
              <a:rPr lang="en-US" sz="2000" dirty="0">
                <a:solidFill>
                  <a:srgbClr val="073763"/>
                </a:solidFill>
                <a:latin typeface="Candara" panose="020E0502030303020204" pitchFamily="34" charset="0"/>
                <a:ea typeface="Candara"/>
                <a:cs typeface="Candara"/>
                <a:sym typeface="Candara"/>
              </a:rPr>
              <a:t>monitor the </a:t>
            </a:r>
            <a:r>
              <a:rPr lang="en-US" sz="2000" dirty="0" smtClean="0">
                <a:solidFill>
                  <a:srgbClr val="073763"/>
                </a:solidFill>
                <a:latin typeface="Candara" panose="020E0502030303020204" pitchFamily="34" charset="0"/>
                <a:ea typeface="Candara"/>
                <a:cs typeface="Candara"/>
                <a:sym typeface="Candara"/>
              </a:rPr>
              <a:t/>
            </a:r>
            <a:br>
              <a:rPr lang="en-US" sz="2000" dirty="0" smtClean="0">
                <a:solidFill>
                  <a:srgbClr val="073763"/>
                </a:solidFill>
                <a:latin typeface="Candara" panose="020E0502030303020204" pitchFamily="34" charset="0"/>
                <a:ea typeface="Candara"/>
                <a:cs typeface="Candara"/>
                <a:sym typeface="Candara"/>
              </a:rPr>
            </a:br>
            <a:r>
              <a:rPr lang="en-US" sz="2000" dirty="0" smtClean="0">
                <a:solidFill>
                  <a:srgbClr val="073763"/>
                </a:solidFill>
                <a:latin typeface="Candara" panose="020E0502030303020204" pitchFamily="34" charset="0"/>
                <a:ea typeface="Candara"/>
                <a:cs typeface="Candara"/>
                <a:sym typeface="Candara"/>
              </a:rPr>
              <a:t>“</a:t>
            </a:r>
            <a:r>
              <a:rPr lang="en-US" sz="2000" dirty="0">
                <a:solidFill>
                  <a:srgbClr val="073763"/>
                </a:solidFill>
                <a:latin typeface="Candara" panose="020E0502030303020204" pitchFamily="34" charset="0"/>
                <a:ea typeface="Candara"/>
                <a:cs typeface="Candara"/>
                <a:sym typeface="Candara"/>
              </a:rPr>
              <a:t>mid-morning” orbit, while </a:t>
            </a:r>
            <a:r>
              <a:rPr lang="en-US" sz="2000" dirty="0" smtClean="0">
                <a:solidFill>
                  <a:srgbClr val="073763"/>
                </a:solidFill>
                <a:latin typeface="Candara" panose="020E0502030303020204" pitchFamily="34" charset="0"/>
                <a:ea typeface="Candara"/>
                <a:cs typeface="Candara"/>
                <a:sym typeface="Candara"/>
              </a:rPr>
              <a:t/>
            </a:r>
            <a:br>
              <a:rPr lang="en-US" sz="2000" dirty="0" smtClean="0">
                <a:solidFill>
                  <a:srgbClr val="073763"/>
                </a:solidFill>
                <a:latin typeface="Candara" panose="020E0502030303020204" pitchFamily="34" charset="0"/>
                <a:ea typeface="Candara"/>
                <a:cs typeface="Candara"/>
                <a:sym typeface="Candara"/>
              </a:rPr>
            </a:br>
            <a:r>
              <a:rPr lang="en-US" sz="2000" dirty="0" smtClean="0">
                <a:solidFill>
                  <a:srgbClr val="073763"/>
                </a:solidFill>
                <a:latin typeface="Candara" panose="020E0502030303020204" pitchFamily="34" charset="0"/>
                <a:ea typeface="Candara"/>
                <a:cs typeface="Candara"/>
                <a:sym typeface="Candara"/>
              </a:rPr>
              <a:t>NOAA’s </a:t>
            </a:r>
            <a:r>
              <a:rPr lang="en-US" sz="2000" dirty="0">
                <a:solidFill>
                  <a:srgbClr val="073763"/>
                </a:solidFill>
                <a:latin typeface="Candara" panose="020E0502030303020204" pitchFamily="34" charset="0"/>
                <a:ea typeface="Candara"/>
                <a:cs typeface="Candara"/>
                <a:sym typeface="Candara"/>
              </a:rPr>
              <a:t>polar-orbiting </a:t>
            </a:r>
            <a:r>
              <a:rPr lang="en-US" sz="2000" dirty="0" smtClean="0">
                <a:solidFill>
                  <a:srgbClr val="073763"/>
                </a:solidFill>
                <a:latin typeface="Candara" panose="020E0502030303020204" pitchFamily="34" charset="0"/>
                <a:ea typeface="Candara"/>
                <a:cs typeface="Candara"/>
                <a:sym typeface="Candara"/>
              </a:rPr>
              <a:t/>
            </a:r>
            <a:br>
              <a:rPr lang="en-US" sz="2000" dirty="0" smtClean="0">
                <a:solidFill>
                  <a:srgbClr val="073763"/>
                </a:solidFill>
                <a:latin typeface="Candara" panose="020E0502030303020204" pitchFamily="34" charset="0"/>
                <a:ea typeface="Candara"/>
                <a:cs typeface="Candara"/>
                <a:sym typeface="Candara"/>
              </a:rPr>
            </a:br>
            <a:r>
              <a:rPr lang="en-US" sz="2000" dirty="0" smtClean="0">
                <a:solidFill>
                  <a:srgbClr val="073763"/>
                </a:solidFill>
                <a:latin typeface="Candara" panose="020E0502030303020204" pitchFamily="34" charset="0"/>
                <a:ea typeface="Candara"/>
                <a:cs typeface="Candara"/>
                <a:sym typeface="Candara"/>
              </a:rPr>
              <a:t>satellites</a:t>
            </a:r>
            <a:r>
              <a:rPr lang="en-US" sz="2000" dirty="0">
                <a:solidFill>
                  <a:srgbClr val="073763"/>
                </a:solidFill>
                <a:latin typeface="Candara" panose="020E0502030303020204" pitchFamily="34" charset="0"/>
                <a:ea typeface="Candara"/>
                <a:cs typeface="Candara"/>
                <a:sym typeface="Candara"/>
              </a:rPr>
              <a:t>, NOAA-20 and </a:t>
            </a:r>
            <a:r>
              <a:rPr lang="en-US" sz="2000" dirty="0" smtClean="0">
                <a:solidFill>
                  <a:srgbClr val="073763"/>
                </a:solidFill>
                <a:latin typeface="Candara" panose="020E0502030303020204" pitchFamily="34" charset="0"/>
                <a:ea typeface="Candara"/>
                <a:cs typeface="Candara"/>
                <a:sym typeface="Candara"/>
              </a:rPr>
              <a:t/>
            </a:r>
            <a:br>
              <a:rPr lang="en-US" sz="2000" dirty="0" smtClean="0">
                <a:solidFill>
                  <a:srgbClr val="073763"/>
                </a:solidFill>
                <a:latin typeface="Candara" panose="020E0502030303020204" pitchFamily="34" charset="0"/>
                <a:ea typeface="Candara"/>
                <a:cs typeface="Candara"/>
                <a:sym typeface="Candara"/>
              </a:rPr>
            </a:br>
            <a:r>
              <a:rPr lang="en-US" sz="2000" dirty="0" smtClean="0">
                <a:solidFill>
                  <a:srgbClr val="073763"/>
                </a:solidFill>
                <a:latin typeface="Candara" panose="020E0502030303020204" pitchFamily="34" charset="0"/>
                <a:ea typeface="Candara"/>
                <a:cs typeface="Candara"/>
                <a:sym typeface="Candara"/>
              </a:rPr>
              <a:t>Suomi </a:t>
            </a:r>
            <a:r>
              <a:rPr lang="en-US" sz="2000" dirty="0">
                <a:solidFill>
                  <a:srgbClr val="073763"/>
                </a:solidFill>
                <a:latin typeface="Candara" panose="020E0502030303020204" pitchFamily="34" charset="0"/>
                <a:ea typeface="Candara"/>
                <a:cs typeface="Candara"/>
                <a:sym typeface="Candara"/>
              </a:rPr>
              <a:t>NPP, </a:t>
            </a:r>
            <a:r>
              <a:rPr lang="en-US" sz="2000" dirty="0" smtClean="0">
                <a:solidFill>
                  <a:srgbClr val="073763"/>
                </a:solidFill>
                <a:latin typeface="Candara" panose="020E0502030303020204" pitchFamily="34" charset="0"/>
                <a:ea typeface="Candara"/>
                <a:cs typeface="Candara"/>
                <a:sym typeface="Candara"/>
              </a:rPr>
              <a:t>provide </a:t>
            </a:r>
            <a:br>
              <a:rPr lang="en-US" sz="2000" dirty="0" smtClean="0">
                <a:solidFill>
                  <a:srgbClr val="073763"/>
                </a:solidFill>
                <a:latin typeface="Candara" panose="020E0502030303020204" pitchFamily="34" charset="0"/>
                <a:ea typeface="Candara"/>
                <a:cs typeface="Candara"/>
                <a:sym typeface="Candara"/>
              </a:rPr>
            </a:br>
            <a:r>
              <a:rPr lang="en-US" sz="2000" dirty="0" smtClean="0">
                <a:solidFill>
                  <a:srgbClr val="073763"/>
                </a:solidFill>
                <a:latin typeface="Candara" panose="020E0502030303020204" pitchFamily="34" charset="0"/>
                <a:ea typeface="Candara"/>
                <a:cs typeface="Candara"/>
                <a:sym typeface="Candara"/>
              </a:rPr>
              <a:t>observations </a:t>
            </a:r>
            <a:r>
              <a:rPr lang="en-US" sz="2000" dirty="0">
                <a:solidFill>
                  <a:srgbClr val="073763"/>
                </a:solidFill>
                <a:latin typeface="Candara" panose="020E0502030303020204" pitchFamily="34" charset="0"/>
                <a:ea typeface="Candara"/>
                <a:cs typeface="Candara"/>
                <a:sym typeface="Candara"/>
              </a:rPr>
              <a:t>in the </a:t>
            </a:r>
            <a:r>
              <a:rPr lang="en-US" sz="2000" dirty="0" smtClean="0">
                <a:solidFill>
                  <a:srgbClr val="073763"/>
                </a:solidFill>
                <a:latin typeface="Candara" panose="020E0502030303020204" pitchFamily="34" charset="0"/>
                <a:ea typeface="Candara"/>
                <a:cs typeface="Candara"/>
                <a:sym typeface="Candara"/>
              </a:rPr>
              <a:t/>
            </a:r>
            <a:br>
              <a:rPr lang="en-US" sz="2000" dirty="0" smtClean="0">
                <a:solidFill>
                  <a:srgbClr val="073763"/>
                </a:solidFill>
                <a:latin typeface="Candara" panose="020E0502030303020204" pitchFamily="34" charset="0"/>
                <a:ea typeface="Candara"/>
                <a:cs typeface="Candara"/>
                <a:sym typeface="Candara"/>
              </a:rPr>
            </a:br>
            <a:r>
              <a:rPr lang="en-US" sz="2000" dirty="0" smtClean="0">
                <a:solidFill>
                  <a:srgbClr val="073763"/>
                </a:solidFill>
                <a:latin typeface="Candara" panose="020E0502030303020204" pitchFamily="34" charset="0"/>
                <a:ea typeface="Candara"/>
                <a:cs typeface="Candara"/>
                <a:sym typeface="Candara"/>
              </a:rPr>
              <a:t>“</a:t>
            </a:r>
            <a:r>
              <a:rPr lang="en-US" sz="2000" dirty="0">
                <a:solidFill>
                  <a:srgbClr val="073763"/>
                </a:solidFill>
                <a:latin typeface="Candara" panose="020E0502030303020204" pitchFamily="34" charset="0"/>
                <a:ea typeface="Candara"/>
                <a:cs typeface="Candara"/>
                <a:sym typeface="Candara"/>
              </a:rPr>
              <a:t>mid-afternoon” orbit</a:t>
            </a:r>
            <a:endParaRPr sz="2000" dirty="0">
              <a:solidFill>
                <a:srgbClr val="073763"/>
              </a:solidFill>
              <a:latin typeface="Candara" panose="020E0502030303020204" pitchFamily="34" charset="0"/>
              <a:ea typeface="Candara"/>
              <a:cs typeface="Candara"/>
              <a:sym typeface="Candara"/>
            </a:endParaRPr>
          </a:p>
          <a:p>
            <a:pPr marL="287338" lvl="0" indent="-287338" algn="l" rtl="0">
              <a:lnSpc>
                <a:spcPct val="90000"/>
              </a:lnSpc>
              <a:spcAft>
                <a:spcPts val="1200"/>
              </a:spcAft>
              <a:buClr>
                <a:srgbClr val="073763"/>
              </a:buClr>
              <a:buSzPts val="1500"/>
              <a:buFont typeface="Candara"/>
              <a:buChar char="●"/>
            </a:pPr>
            <a:r>
              <a:rPr lang="en-US" sz="2000" dirty="0">
                <a:solidFill>
                  <a:srgbClr val="073763"/>
                </a:solidFill>
                <a:latin typeface="Candara" panose="020E0502030303020204" pitchFamily="34" charset="0"/>
                <a:ea typeface="Candara"/>
                <a:cs typeface="Candara"/>
                <a:sym typeface="Candara"/>
              </a:rPr>
              <a:t>NOAA supplied 4 of the 13 </a:t>
            </a:r>
            <a:r>
              <a:rPr lang="en-US" sz="2000" dirty="0">
                <a:solidFill>
                  <a:srgbClr val="073763"/>
                </a:solidFill>
                <a:latin typeface="Candara" panose="020E0502030303020204" pitchFamily="34" charset="0"/>
                <a:ea typeface="Candara"/>
                <a:cs typeface="Candara"/>
                <a:sym typeface="Candara"/>
              </a:rPr>
              <a:t/>
            </a:r>
            <a:br>
              <a:rPr lang="en-US" sz="2000" dirty="0">
                <a:solidFill>
                  <a:srgbClr val="073763"/>
                </a:solidFill>
                <a:latin typeface="Candara" panose="020E0502030303020204" pitchFamily="34" charset="0"/>
                <a:ea typeface="Candara"/>
                <a:cs typeface="Candara"/>
                <a:sym typeface="Candara"/>
              </a:rPr>
            </a:br>
            <a:r>
              <a:rPr lang="en-US" sz="2000" dirty="0" smtClean="0">
                <a:solidFill>
                  <a:srgbClr val="073763"/>
                </a:solidFill>
                <a:latin typeface="Candara" panose="020E0502030303020204" pitchFamily="34" charset="0"/>
                <a:ea typeface="Candara"/>
                <a:cs typeface="Candara"/>
                <a:sym typeface="Candara"/>
              </a:rPr>
              <a:t>instruments </a:t>
            </a:r>
            <a:r>
              <a:rPr lang="en-US" sz="2000" dirty="0">
                <a:solidFill>
                  <a:srgbClr val="073763"/>
                </a:solidFill>
                <a:latin typeface="Candara" panose="020E0502030303020204" pitchFamily="34" charset="0"/>
                <a:ea typeface="Candara"/>
                <a:cs typeface="Candara"/>
                <a:sym typeface="Candara"/>
              </a:rPr>
              <a:t>on </a:t>
            </a:r>
            <a:r>
              <a:rPr lang="en-US" sz="2000" dirty="0" smtClean="0">
                <a:solidFill>
                  <a:srgbClr val="073763"/>
                </a:solidFill>
                <a:latin typeface="Candara" panose="020E0502030303020204" pitchFamily="34" charset="0"/>
                <a:ea typeface="Candara"/>
                <a:cs typeface="Candara"/>
                <a:sym typeface="Candara"/>
              </a:rPr>
              <a:t>Metop-C</a:t>
            </a:r>
          </a:p>
          <a:p>
            <a:pPr marL="287338" indent="-287338">
              <a:lnSpc>
                <a:spcPct val="90000"/>
              </a:lnSpc>
              <a:spcAft>
                <a:spcPts val="1200"/>
              </a:spcAft>
              <a:buClr>
                <a:srgbClr val="073763"/>
              </a:buClr>
              <a:buSzPts val="1500"/>
              <a:buFont typeface="Candara"/>
              <a:buChar char="●"/>
            </a:pPr>
            <a:r>
              <a:rPr lang="en-US" sz="2000" dirty="0">
                <a:solidFill>
                  <a:srgbClr val="073763"/>
                </a:solidFill>
                <a:latin typeface="Candara" panose="020E0502030303020204" pitchFamily="34" charset="0"/>
                <a:ea typeface="Candara"/>
                <a:cs typeface="Candara"/>
                <a:sym typeface="Candara"/>
              </a:rPr>
              <a:t>NOAA is still receiving data </a:t>
            </a:r>
            <a:r>
              <a:rPr lang="en-US" sz="2000" dirty="0" smtClean="0">
                <a:solidFill>
                  <a:srgbClr val="073763"/>
                </a:solidFill>
                <a:latin typeface="Candara" panose="020E0502030303020204" pitchFamily="34" charset="0"/>
                <a:ea typeface="Candara"/>
                <a:cs typeface="Candara"/>
                <a:sym typeface="Candara"/>
              </a:rPr>
              <a:t/>
            </a:r>
            <a:br>
              <a:rPr lang="en-US" sz="2000" dirty="0" smtClean="0">
                <a:solidFill>
                  <a:srgbClr val="073763"/>
                </a:solidFill>
                <a:latin typeface="Candara" panose="020E0502030303020204" pitchFamily="34" charset="0"/>
                <a:ea typeface="Candara"/>
                <a:cs typeface="Candara"/>
                <a:sym typeface="Candara"/>
              </a:rPr>
            </a:br>
            <a:r>
              <a:rPr lang="en-US" sz="2000" dirty="0" smtClean="0">
                <a:solidFill>
                  <a:srgbClr val="073763"/>
                </a:solidFill>
                <a:latin typeface="Candara" panose="020E0502030303020204" pitchFamily="34" charset="0"/>
                <a:ea typeface="Candara"/>
                <a:cs typeface="Candara"/>
                <a:sym typeface="Candara"/>
              </a:rPr>
              <a:t>from </a:t>
            </a:r>
            <a:r>
              <a:rPr lang="en-US" sz="2000" dirty="0">
                <a:solidFill>
                  <a:srgbClr val="073763"/>
                </a:solidFill>
                <a:latin typeface="Candara" panose="020E0502030303020204" pitchFamily="34" charset="0"/>
                <a:ea typeface="Candara"/>
                <a:cs typeface="Candara"/>
                <a:sym typeface="Candara"/>
              </a:rPr>
              <a:t>Metop-A and Metop-B, </a:t>
            </a:r>
            <a:r>
              <a:rPr lang="en-US" sz="2000" dirty="0" smtClean="0">
                <a:solidFill>
                  <a:srgbClr val="073763"/>
                </a:solidFill>
                <a:latin typeface="Candara" panose="020E0502030303020204" pitchFamily="34" charset="0"/>
                <a:ea typeface="Candara"/>
                <a:cs typeface="Candara"/>
                <a:sym typeface="Candara"/>
              </a:rPr>
              <a:t/>
            </a:r>
            <a:br>
              <a:rPr lang="en-US" sz="2000" dirty="0" smtClean="0">
                <a:solidFill>
                  <a:srgbClr val="073763"/>
                </a:solidFill>
                <a:latin typeface="Candara" panose="020E0502030303020204" pitchFamily="34" charset="0"/>
                <a:ea typeface="Candara"/>
                <a:cs typeface="Candara"/>
                <a:sym typeface="Candara"/>
              </a:rPr>
            </a:br>
            <a:r>
              <a:rPr lang="en-US" sz="2000" dirty="0" smtClean="0">
                <a:solidFill>
                  <a:srgbClr val="073763"/>
                </a:solidFill>
                <a:latin typeface="Candara" panose="020E0502030303020204" pitchFamily="34" charset="0"/>
                <a:ea typeface="Candara"/>
                <a:cs typeface="Candara"/>
                <a:sym typeface="Candara"/>
              </a:rPr>
              <a:t>launched </a:t>
            </a:r>
            <a:r>
              <a:rPr lang="en-US" sz="2000" dirty="0">
                <a:solidFill>
                  <a:srgbClr val="073763"/>
                </a:solidFill>
                <a:latin typeface="Candara" panose="020E0502030303020204" pitchFamily="34" charset="0"/>
                <a:ea typeface="Candara"/>
                <a:cs typeface="Candara"/>
                <a:sym typeface="Candara"/>
              </a:rPr>
              <a:t>in 2006 and 2012 </a:t>
            </a:r>
            <a:r>
              <a:rPr lang="en-US" sz="2000" dirty="0" smtClean="0">
                <a:solidFill>
                  <a:srgbClr val="073763"/>
                </a:solidFill>
                <a:latin typeface="Candara" panose="020E0502030303020204" pitchFamily="34" charset="0"/>
                <a:ea typeface="Candara"/>
                <a:cs typeface="Candara"/>
                <a:sym typeface="Candara"/>
              </a:rPr>
              <a:t>respectively</a:t>
            </a:r>
            <a:r>
              <a:rPr lang="en-US" sz="2000" dirty="0">
                <a:solidFill>
                  <a:srgbClr val="073763"/>
                </a:solidFill>
                <a:latin typeface="Candara" panose="020E0502030303020204" pitchFamily="34" charset="0"/>
                <a:ea typeface="Candara"/>
                <a:cs typeface="Candara"/>
                <a:sym typeface="Candara"/>
              </a:rPr>
              <a:t>. These satellites, including </a:t>
            </a:r>
            <a:r>
              <a:rPr lang="en-US" sz="2000" dirty="0" err="1" smtClean="0">
                <a:solidFill>
                  <a:srgbClr val="073763"/>
                </a:solidFill>
                <a:latin typeface="Candara" panose="020E0502030303020204" pitchFamily="34" charset="0"/>
                <a:ea typeface="Candara"/>
                <a:cs typeface="Candara"/>
                <a:sym typeface="Candara"/>
              </a:rPr>
              <a:t>Metop</a:t>
            </a:r>
            <a:r>
              <a:rPr lang="en-US" sz="2000" dirty="0" smtClean="0">
                <a:solidFill>
                  <a:srgbClr val="073763"/>
                </a:solidFill>
                <a:latin typeface="Candara" panose="020E0502030303020204" pitchFamily="34" charset="0"/>
                <a:ea typeface="Candara"/>
                <a:cs typeface="Candara"/>
                <a:sym typeface="Candara"/>
              </a:rPr>
              <a:t>-C, </a:t>
            </a:r>
            <a:r>
              <a:rPr lang="en-US" sz="2000" dirty="0">
                <a:solidFill>
                  <a:srgbClr val="073763"/>
                </a:solidFill>
                <a:latin typeface="Candara" panose="020E0502030303020204" pitchFamily="34" charset="0"/>
                <a:ea typeface="Candara"/>
                <a:cs typeface="Candara"/>
                <a:sym typeface="Candara"/>
              </a:rPr>
              <a:t>are flying POES era instruments</a:t>
            </a:r>
            <a:r>
              <a:rPr lang="en-US" sz="2000" dirty="0" smtClean="0">
                <a:solidFill>
                  <a:srgbClr val="073763"/>
                </a:solidFill>
                <a:latin typeface="Candara" panose="020E0502030303020204" pitchFamily="34" charset="0"/>
                <a:ea typeface="Candara"/>
                <a:cs typeface="Candara"/>
                <a:sym typeface="Candara"/>
              </a:rPr>
              <a:t>.</a:t>
            </a:r>
          </a:p>
          <a:p>
            <a:pPr marL="287338" indent="-287338">
              <a:lnSpc>
                <a:spcPct val="90000"/>
              </a:lnSpc>
              <a:spcAft>
                <a:spcPts val="1200"/>
              </a:spcAft>
              <a:buClr>
                <a:srgbClr val="073763"/>
              </a:buClr>
              <a:buSzPts val="1500"/>
              <a:buFont typeface="Candara"/>
              <a:buChar char="●"/>
            </a:pPr>
            <a:r>
              <a:rPr lang="en-US" sz="2000" b="1" dirty="0" smtClean="0">
                <a:solidFill>
                  <a:srgbClr val="073763"/>
                </a:solidFill>
                <a:latin typeface="Candara" panose="020E0502030303020204" pitchFamily="34" charset="0"/>
                <a:ea typeface="Candara"/>
                <a:cs typeface="Candara"/>
                <a:sym typeface="Candara"/>
              </a:rPr>
              <a:t>NOAA JPSS and Metop each provide </a:t>
            </a:r>
            <a:r>
              <a:rPr lang="en-US" sz="2000" b="1" dirty="0" smtClean="0">
                <a:solidFill>
                  <a:srgbClr val="073763"/>
                </a:solidFill>
                <a:latin typeface="Candara" panose="020E0502030303020204" pitchFamily="34" charset="0"/>
                <a:ea typeface="Candara"/>
                <a:cs typeface="Candara"/>
                <a:sym typeface="Candara"/>
              </a:rPr>
              <a:t>just under 50</a:t>
            </a:r>
            <a:r>
              <a:rPr lang="en-US" sz="2000" b="1" dirty="0" smtClean="0">
                <a:solidFill>
                  <a:srgbClr val="073763"/>
                </a:solidFill>
                <a:latin typeface="Candara" panose="020E0502030303020204" pitchFamily="34" charset="0"/>
                <a:ea typeface="Candara"/>
                <a:cs typeface="Candara"/>
                <a:sym typeface="Candara"/>
              </a:rPr>
              <a:t>% of the data that goes into our Numerical Weather Prediction models</a:t>
            </a:r>
            <a:endParaRPr lang="en-US" sz="2000" b="1" dirty="0">
              <a:solidFill>
                <a:srgbClr val="073763"/>
              </a:solidFill>
              <a:latin typeface="Candara" panose="020E0502030303020204" pitchFamily="34" charset="0"/>
              <a:ea typeface="Candara"/>
              <a:cs typeface="Candara"/>
              <a:sym typeface="Candara"/>
            </a:endParaRPr>
          </a:p>
        </p:txBody>
      </p:sp>
      <p:pic>
        <p:nvPicPr>
          <p:cNvPr id="842" name="Google Shape;842;p98"/>
          <p:cNvPicPr preferRelativeResize="0"/>
          <p:nvPr/>
        </p:nvPicPr>
        <p:blipFill rotWithShape="1">
          <a:blip r:embed="rId3">
            <a:alphaModFix/>
          </a:blip>
          <a:srcRect l="4478" t="4217" r="3735" b="4229"/>
          <a:stretch/>
        </p:blipFill>
        <p:spPr>
          <a:xfrm>
            <a:off x="3958814" y="1447800"/>
            <a:ext cx="5067748" cy="3657600"/>
          </a:xfrm>
          <a:prstGeom prst="rect">
            <a:avLst/>
          </a:prstGeom>
          <a:noFill/>
          <a:ln>
            <a:noFill/>
          </a:ln>
        </p:spPr>
      </p:pic>
      <p:sp>
        <p:nvSpPr>
          <p:cNvPr id="2" name="TextBox 1"/>
          <p:cNvSpPr txBox="1"/>
          <p:nvPr/>
        </p:nvSpPr>
        <p:spPr>
          <a:xfrm>
            <a:off x="4000052" y="4648200"/>
            <a:ext cx="4991548" cy="430887"/>
          </a:xfrm>
          <a:prstGeom prst="rect">
            <a:avLst/>
          </a:prstGeom>
          <a:noFill/>
        </p:spPr>
        <p:txBody>
          <a:bodyPr wrap="square" rtlCol="0">
            <a:spAutoFit/>
          </a:bodyPr>
          <a:lstStyle/>
          <a:p>
            <a:pPr algn="ctr"/>
            <a:r>
              <a:rPr lang="en-US" sz="1100" b="1" dirty="0" smtClean="0">
                <a:solidFill>
                  <a:schemeClr val="bg1"/>
                </a:solidFill>
                <a:latin typeface="Candara" charset="0"/>
                <a:ea typeface="Candara" charset="0"/>
                <a:cs typeface="Candara" charset="0"/>
              </a:rPr>
              <a:t>NOAA and EUMETSAT polar-orbiting satellites pass over the same location at different times of the day.</a:t>
            </a:r>
            <a:endParaRPr lang="en-US" sz="1100" b="1" dirty="0">
              <a:solidFill>
                <a:schemeClr val="bg1"/>
              </a:solidFill>
              <a:latin typeface="Candara" charset="0"/>
              <a:ea typeface="Candara" charset="0"/>
              <a:cs typeface="Candara" charset="0"/>
            </a:endParaRPr>
          </a:p>
        </p:txBody>
      </p:sp>
    </p:spTree>
    <p:extLst>
      <p:ext uri="{BB962C8B-B14F-4D97-AF65-F5344CB8AC3E}">
        <p14:creationId xmlns:p14="http://schemas.microsoft.com/office/powerpoint/2010/main" val="3256985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52400"/>
            <a:ext cx="9525000" cy="990600"/>
          </a:xfrm>
          <a:prstGeom prst="rect">
            <a:avLst/>
          </a:prstGeom>
          <a:solidFill>
            <a:srgbClr val="1215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stretch>
            <a:fillRect/>
          </a:stretch>
        </p:blipFill>
        <p:spPr>
          <a:xfrm>
            <a:off x="1" y="198783"/>
            <a:ext cx="9144000" cy="6202017"/>
          </a:xfrm>
          <a:prstGeom prst="rect">
            <a:avLst/>
          </a:prstGeom>
        </p:spPr>
      </p:pic>
      <p:sp>
        <p:nvSpPr>
          <p:cNvPr id="8" name="Title 3"/>
          <p:cNvSpPr>
            <a:spLocks noGrp="1"/>
          </p:cNvSpPr>
          <p:nvPr>
            <p:ph type="title"/>
          </p:nvPr>
        </p:nvSpPr>
        <p:spPr>
          <a:xfrm>
            <a:off x="381000" y="274638"/>
            <a:ext cx="5181600" cy="792162"/>
          </a:xfrm>
        </p:spPr>
        <p:txBody>
          <a:bodyPr/>
          <a:lstStyle/>
          <a:p>
            <a:r>
              <a:rPr lang="en-US" dirty="0" smtClean="0">
                <a:solidFill>
                  <a:schemeClr val="bg1"/>
                </a:solidFill>
                <a:latin typeface="Candara" charset="0"/>
                <a:ea typeface="Candara" charset="0"/>
                <a:cs typeface="Candara" charset="0"/>
              </a:rPr>
              <a:t>Space Weather Observing System</a:t>
            </a:r>
            <a:endParaRPr lang="en-US" dirty="0">
              <a:solidFill>
                <a:schemeClr val="bg1"/>
              </a:solidFill>
              <a:latin typeface="Candara" charset="0"/>
              <a:ea typeface="Candara" charset="0"/>
              <a:cs typeface="Candara" charset="0"/>
            </a:endParaRPr>
          </a:p>
        </p:txBody>
      </p:sp>
      <p:sp>
        <p:nvSpPr>
          <p:cNvPr id="3" name="TextBox 2"/>
          <p:cNvSpPr txBox="1"/>
          <p:nvPr/>
        </p:nvSpPr>
        <p:spPr>
          <a:xfrm>
            <a:off x="1828800" y="5943600"/>
            <a:ext cx="2898294" cy="307777"/>
          </a:xfrm>
          <a:prstGeom prst="rect">
            <a:avLst/>
          </a:prstGeom>
          <a:noFill/>
        </p:spPr>
        <p:txBody>
          <a:bodyPr wrap="none" rtlCol="0">
            <a:spAutoFit/>
          </a:bodyPr>
          <a:lstStyle/>
          <a:p>
            <a:r>
              <a:rPr lang="en-US" sz="1400" dirty="0" smtClean="0">
                <a:solidFill>
                  <a:schemeClr val="bg1"/>
                </a:solidFill>
              </a:rPr>
              <a:t>plus in situ </a:t>
            </a:r>
            <a:r>
              <a:rPr lang="en-US" sz="1400" dirty="0" err="1" smtClean="0">
                <a:solidFill>
                  <a:schemeClr val="bg1"/>
                </a:solidFill>
              </a:rPr>
              <a:t>obs</a:t>
            </a:r>
            <a:r>
              <a:rPr lang="en-US" sz="1400" dirty="0" smtClean="0">
                <a:solidFill>
                  <a:schemeClr val="bg1"/>
                </a:solidFill>
              </a:rPr>
              <a:t> from multiple sensors</a:t>
            </a:r>
            <a:endParaRPr lang="en-US" sz="1400" dirty="0">
              <a:solidFill>
                <a:schemeClr val="bg1"/>
              </a:solidFill>
            </a:endParaRPr>
          </a:p>
        </p:txBody>
      </p:sp>
    </p:spTree>
    <p:extLst>
      <p:ext uri="{BB962C8B-B14F-4D97-AF65-F5344CB8AC3E}">
        <p14:creationId xmlns:p14="http://schemas.microsoft.com/office/powerpoint/2010/main" val="23923202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5858" y="163309"/>
            <a:ext cx="7933912" cy="792162"/>
          </a:xfrm>
        </p:spPr>
        <p:txBody>
          <a:bodyPr/>
          <a:lstStyle/>
          <a:p>
            <a:r>
              <a:rPr lang="en-US" dirty="0" smtClean="0">
                <a:solidFill>
                  <a:srgbClr val="0A4595"/>
                </a:solidFill>
                <a:latin typeface="Candara" charset="0"/>
                <a:ea typeface="Candara" charset="0"/>
                <a:cs typeface="Candara" charset="0"/>
              </a:rPr>
              <a:t>The Future Space </a:t>
            </a:r>
            <a:r>
              <a:rPr lang="en-US" dirty="0" smtClean="0">
                <a:solidFill>
                  <a:srgbClr val="0A4595"/>
                </a:solidFill>
                <a:latin typeface="Candara" charset="0"/>
                <a:ea typeface="Candara" charset="0"/>
                <a:cs typeface="Candara" charset="0"/>
              </a:rPr>
              <a:t>Weather </a:t>
            </a:r>
            <a:r>
              <a:rPr lang="en-US" dirty="0" smtClean="0">
                <a:solidFill>
                  <a:srgbClr val="0A4595"/>
                </a:solidFill>
                <a:latin typeface="Candara" charset="0"/>
                <a:ea typeface="Candara" charset="0"/>
                <a:cs typeface="Candara" charset="0"/>
              </a:rPr>
              <a:t>System includes both Research &amp; Operational satellites</a:t>
            </a:r>
            <a:endParaRPr lang="en-US" dirty="0">
              <a:solidFill>
                <a:srgbClr val="0A4595"/>
              </a:solidFill>
              <a:latin typeface="Candara" charset="0"/>
              <a:ea typeface="Candara" charset="0"/>
              <a:cs typeface="Candara" charset="0"/>
            </a:endParaRPr>
          </a:p>
        </p:txBody>
      </p:sp>
      <p:sp>
        <p:nvSpPr>
          <p:cNvPr id="5" name="Rectangle 4"/>
          <p:cNvSpPr>
            <a:spLocks noChangeArrowheads="1"/>
          </p:cNvSpPr>
          <p:nvPr/>
        </p:nvSpPr>
        <p:spPr bwMode="auto">
          <a:xfrm>
            <a:off x="535858" y="1219200"/>
            <a:ext cx="3953810" cy="1979638"/>
          </a:xfrm>
          <a:prstGeom prst="rect">
            <a:avLst/>
          </a:prstGeom>
          <a:solidFill>
            <a:schemeClr val="bg1"/>
          </a:solidFill>
          <a:ln w="9525">
            <a:solidFill>
              <a:schemeClr val="bg1"/>
            </a:solidFill>
            <a:miter lim="800000"/>
            <a:headEnd/>
            <a:tailEnd/>
          </a:ln>
          <a:effectLst/>
        </p:spPr>
        <p:txBody>
          <a:bodyPr lIns="92000" tIns="46001" rIns="92000" bIns="4600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0" hangingPunct="0">
              <a:lnSpc>
                <a:spcPct val="90000"/>
              </a:lnSpc>
              <a:spcBef>
                <a:spcPts val="300"/>
              </a:spcBef>
              <a:buClr>
                <a:srgbClr val="000000"/>
              </a:buClr>
              <a:buSzPct val="100000"/>
            </a:pPr>
            <a:r>
              <a:rPr lang="en-US" b="1" dirty="0" smtClean="0">
                <a:solidFill>
                  <a:srgbClr val="002060"/>
                </a:solidFill>
                <a:latin typeface="Candara" charset="0"/>
                <a:ea typeface="Candara" charset="0"/>
                <a:cs typeface="Candara" charset="0"/>
              </a:rPr>
              <a:t>NOAA-ESA Enhanced </a:t>
            </a:r>
            <a:r>
              <a:rPr lang="en-US" b="1" dirty="0">
                <a:solidFill>
                  <a:srgbClr val="002060"/>
                </a:solidFill>
                <a:latin typeface="Candara" charset="0"/>
                <a:ea typeface="Candara" charset="0"/>
                <a:cs typeface="Candara" charset="0"/>
              </a:rPr>
              <a:t>space weather observation </a:t>
            </a:r>
            <a:r>
              <a:rPr lang="en-US" b="1" dirty="0" smtClean="0">
                <a:solidFill>
                  <a:srgbClr val="002060"/>
                </a:solidFill>
                <a:latin typeface="Candara" charset="0"/>
                <a:ea typeface="Candara" charset="0"/>
                <a:cs typeface="Candara" charset="0"/>
              </a:rPr>
              <a:t>system</a:t>
            </a:r>
            <a:r>
              <a:rPr lang="en-US" b="1" dirty="0">
                <a:solidFill>
                  <a:srgbClr val="002060"/>
                </a:solidFill>
                <a:latin typeface="Candara" charset="0"/>
                <a:ea typeface="Candara" charset="0"/>
                <a:cs typeface="Candara" charset="0"/>
              </a:rPr>
              <a:t>: L1 &amp; </a:t>
            </a:r>
            <a:r>
              <a:rPr lang="en-US" b="1" dirty="0" smtClean="0">
                <a:solidFill>
                  <a:srgbClr val="002060"/>
                </a:solidFill>
                <a:latin typeface="Candara" charset="0"/>
                <a:ea typeface="Candara" charset="0"/>
                <a:cs typeface="Candara" charset="0"/>
              </a:rPr>
              <a:t>L5</a:t>
            </a:r>
            <a:endParaRPr lang="en-US" dirty="0" smtClean="0">
              <a:solidFill>
                <a:srgbClr val="002060"/>
              </a:solidFill>
              <a:latin typeface="Candara" charset="0"/>
              <a:ea typeface="Candara" charset="0"/>
              <a:cs typeface="Candara" charset="0"/>
            </a:endParaRPr>
          </a:p>
          <a:p>
            <a:pPr marL="285750" indent="-285750" eaLnBrk="0" hangingPunct="0">
              <a:lnSpc>
                <a:spcPct val="90000"/>
              </a:lnSpc>
              <a:spcBef>
                <a:spcPts val="300"/>
              </a:spcBef>
              <a:buClr>
                <a:srgbClr val="002060"/>
              </a:buClr>
              <a:buSzPct val="120000"/>
              <a:buFont typeface="Arial" panose="020B0604020202020204" pitchFamily="34" charset="0"/>
              <a:buChar char="•"/>
              <a:tabLst>
                <a:tab pos="957127" algn="l"/>
                <a:tab pos="1711083" algn="l"/>
                <a:tab pos="1941238" algn="l"/>
              </a:tabLst>
            </a:pPr>
            <a:r>
              <a:rPr lang="en-US" dirty="0" smtClean="0">
                <a:solidFill>
                  <a:srgbClr val="002060"/>
                </a:solidFill>
                <a:latin typeface="Candara" charset="0"/>
                <a:ea typeface="Candara" charset="0"/>
                <a:cs typeface="Candara" charset="0"/>
              </a:rPr>
              <a:t>Possible </a:t>
            </a:r>
            <a:r>
              <a:rPr lang="en-US" dirty="0" smtClean="0">
                <a:solidFill>
                  <a:srgbClr val="002060"/>
                </a:solidFill>
                <a:latin typeface="Candara" charset="0"/>
                <a:ea typeface="Candara" charset="0"/>
                <a:cs typeface="Candara" charset="0"/>
              </a:rPr>
              <a:t>future areas </a:t>
            </a:r>
            <a:r>
              <a:rPr lang="en-US" dirty="0">
                <a:solidFill>
                  <a:srgbClr val="002060"/>
                </a:solidFill>
                <a:latin typeface="Candara" charset="0"/>
                <a:ea typeface="Candara" charset="0"/>
                <a:cs typeface="Candara" charset="0"/>
              </a:rPr>
              <a:t>of </a:t>
            </a:r>
            <a:r>
              <a:rPr lang="en-US" dirty="0" smtClean="0">
                <a:solidFill>
                  <a:srgbClr val="002060"/>
                </a:solidFill>
                <a:latin typeface="Candara" charset="0"/>
                <a:ea typeface="Candara" charset="0"/>
                <a:cs typeface="Candara" charset="0"/>
              </a:rPr>
              <a:t>cooperation between NOAA &amp; ESA include: Data </a:t>
            </a:r>
            <a:r>
              <a:rPr lang="en-US" dirty="0">
                <a:solidFill>
                  <a:srgbClr val="002060"/>
                </a:solidFill>
                <a:latin typeface="Candara" charset="0"/>
                <a:ea typeface="Candara" charset="0"/>
                <a:cs typeface="Candara" charset="0"/>
              </a:rPr>
              <a:t>sharing, instrument collaboration, ground system resources, and scientific </a:t>
            </a:r>
            <a:r>
              <a:rPr lang="en-US" dirty="0" smtClean="0">
                <a:solidFill>
                  <a:srgbClr val="002060"/>
                </a:solidFill>
                <a:latin typeface="Candara" charset="0"/>
                <a:ea typeface="Candara" charset="0"/>
                <a:cs typeface="Candara" charset="0"/>
              </a:rPr>
              <a:t>exchange </a:t>
            </a:r>
            <a:endParaRPr lang="en-US" sz="1600" dirty="0">
              <a:solidFill>
                <a:srgbClr val="002060"/>
              </a:solidFill>
              <a:latin typeface="Candara" charset="0"/>
              <a:ea typeface="Candara" charset="0"/>
              <a:cs typeface="Candara" charset="0"/>
            </a:endParaRPr>
          </a:p>
        </p:txBody>
      </p:sp>
      <p:sp>
        <p:nvSpPr>
          <p:cNvPr id="10" name="TextBox 9"/>
          <p:cNvSpPr txBox="1"/>
          <p:nvPr/>
        </p:nvSpPr>
        <p:spPr>
          <a:xfrm>
            <a:off x="4489668" y="1219200"/>
            <a:ext cx="4501932" cy="2419893"/>
          </a:xfrm>
          <a:prstGeom prst="rect">
            <a:avLst/>
          </a:prstGeom>
          <a:noFill/>
        </p:spPr>
        <p:txBody>
          <a:bodyPr wrap="square" rtlCol="0">
            <a:spAutoFit/>
          </a:bodyPr>
          <a:lstStyle/>
          <a:p>
            <a:pPr>
              <a:lnSpc>
                <a:spcPct val="90000"/>
              </a:lnSpc>
              <a:spcBef>
                <a:spcPts val="300"/>
              </a:spcBef>
            </a:pPr>
            <a:r>
              <a:rPr lang="en-US" b="1" dirty="0" smtClean="0">
                <a:solidFill>
                  <a:srgbClr val="002060"/>
                </a:solidFill>
                <a:latin typeface="Candara" charset="0"/>
                <a:ea typeface="Candara" charset="0"/>
                <a:cs typeface="Candara" charset="0"/>
              </a:rPr>
              <a:t>NOAA-NASA Observations from L1 Partnership </a:t>
            </a:r>
            <a:r>
              <a:rPr lang="en-US" b="1" dirty="0">
                <a:solidFill>
                  <a:srgbClr val="002060"/>
                </a:solidFill>
                <a:latin typeface="Candara" charset="0"/>
                <a:ea typeface="Candara" charset="0"/>
                <a:cs typeface="Candara" charset="0"/>
              </a:rPr>
              <a:t>on SWFO-L1 </a:t>
            </a:r>
            <a:r>
              <a:rPr lang="en-US" b="1" dirty="0" smtClean="0">
                <a:solidFill>
                  <a:srgbClr val="002060"/>
                </a:solidFill>
                <a:latin typeface="Candara" charset="0"/>
                <a:ea typeface="Candara" charset="0"/>
                <a:cs typeface="Candara" charset="0"/>
              </a:rPr>
              <a:t>Mission</a:t>
            </a:r>
            <a:endParaRPr lang="en-US" dirty="0" smtClean="0">
              <a:solidFill>
                <a:srgbClr val="002060"/>
              </a:solidFill>
              <a:latin typeface="Candara" charset="0"/>
              <a:ea typeface="Candara" charset="0"/>
              <a:cs typeface="Candara" charset="0"/>
            </a:endParaRPr>
          </a:p>
          <a:p>
            <a:pPr marL="231775" indent="-231775">
              <a:lnSpc>
                <a:spcPct val="90000"/>
              </a:lnSpc>
              <a:spcBef>
                <a:spcPts val="300"/>
              </a:spcBef>
              <a:buFont typeface="Arial" panose="020B0604020202020204" pitchFamily="34" charset="0"/>
              <a:buChar char="•"/>
            </a:pPr>
            <a:r>
              <a:rPr lang="en-US" dirty="0" smtClean="0">
                <a:solidFill>
                  <a:srgbClr val="002060"/>
                </a:solidFill>
                <a:latin typeface="Candara" charset="0"/>
                <a:ea typeface="Candara" charset="0"/>
                <a:cs typeface="Candara" charset="0"/>
              </a:rPr>
              <a:t>NOAA </a:t>
            </a:r>
            <a:r>
              <a:rPr lang="en-US" dirty="0" smtClean="0">
                <a:solidFill>
                  <a:srgbClr val="002060"/>
                </a:solidFill>
                <a:latin typeface="Candara" charset="0"/>
                <a:ea typeface="Candara" charset="0"/>
                <a:cs typeface="Candara" charset="0"/>
              </a:rPr>
              <a:t>&amp; </a:t>
            </a:r>
            <a:r>
              <a:rPr lang="en-US" dirty="0">
                <a:solidFill>
                  <a:srgbClr val="002060"/>
                </a:solidFill>
                <a:latin typeface="Candara" charset="0"/>
                <a:ea typeface="Candara" charset="0"/>
                <a:cs typeface="Candara" charset="0"/>
              </a:rPr>
              <a:t>NASA will </a:t>
            </a:r>
            <a:r>
              <a:rPr lang="en-US" dirty="0" smtClean="0">
                <a:solidFill>
                  <a:srgbClr val="002060"/>
                </a:solidFill>
                <a:latin typeface="Candara" charset="0"/>
                <a:ea typeface="Candara" charset="0"/>
                <a:cs typeface="Candara" charset="0"/>
              </a:rPr>
              <a:t>partner with NOAA’s SWFO-L1 flying as a rideshare </a:t>
            </a:r>
            <a:r>
              <a:rPr lang="en-US" dirty="0">
                <a:solidFill>
                  <a:srgbClr val="002060"/>
                </a:solidFill>
                <a:latin typeface="Candara" charset="0"/>
                <a:ea typeface="Candara" charset="0"/>
                <a:cs typeface="Candara" charset="0"/>
              </a:rPr>
              <a:t>with </a:t>
            </a:r>
            <a:r>
              <a:rPr lang="en-US" dirty="0" smtClean="0">
                <a:solidFill>
                  <a:srgbClr val="002060"/>
                </a:solidFill>
                <a:latin typeface="Candara" charset="0"/>
                <a:ea typeface="Candara" charset="0"/>
                <a:cs typeface="Candara" charset="0"/>
              </a:rPr>
              <a:t>NASA’s </a:t>
            </a:r>
            <a:r>
              <a:rPr lang="en-US" dirty="0">
                <a:solidFill>
                  <a:srgbClr val="002060"/>
                </a:solidFill>
                <a:latin typeface="Candara" charset="0"/>
                <a:ea typeface="Candara" charset="0"/>
                <a:cs typeface="Candara" charset="0"/>
              </a:rPr>
              <a:t>Interstellar Mapping and Acceleration </a:t>
            </a:r>
            <a:r>
              <a:rPr lang="en-US" dirty="0" smtClean="0">
                <a:solidFill>
                  <a:srgbClr val="002060"/>
                </a:solidFill>
                <a:latin typeface="Candara" charset="0"/>
                <a:ea typeface="Candara" charset="0"/>
                <a:cs typeface="Candara" charset="0"/>
              </a:rPr>
              <a:t>Probe (IMAP) </a:t>
            </a:r>
            <a:r>
              <a:rPr lang="en-US" dirty="0">
                <a:solidFill>
                  <a:srgbClr val="002060"/>
                </a:solidFill>
                <a:latin typeface="Candara" charset="0"/>
                <a:ea typeface="Candara" charset="0"/>
                <a:cs typeface="Candara" charset="0"/>
              </a:rPr>
              <a:t>to </a:t>
            </a:r>
            <a:r>
              <a:rPr lang="en-US" dirty="0" smtClean="0">
                <a:solidFill>
                  <a:srgbClr val="002060"/>
                </a:solidFill>
                <a:latin typeface="Candara" charset="0"/>
                <a:ea typeface="Candara" charset="0"/>
                <a:cs typeface="Candara" charset="0"/>
              </a:rPr>
              <a:t>L1</a:t>
            </a:r>
          </a:p>
          <a:p>
            <a:pPr marL="231775" indent="-231775">
              <a:lnSpc>
                <a:spcPct val="90000"/>
              </a:lnSpc>
              <a:spcBef>
                <a:spcPts val="300"/>
              </a:spcBef>
              <a:buFont typeface="Arial" panose="020B0604020202020204" pitchFamily="34" charset="0"/>
              <a:buChar char="•"/>
            </a:pPr>
            <a:r>
              <a:rPr lang="en-US" dirty="0" smtClean="0">
                <a:solidFill>
                  <a:srgbClr val="002060"/>
                </a:solidFill>
                <a:latin typeface="Candara" charset="0"/>
                <a:ea typeface="Candara" charset="0"/>
                <a:cs typeface="Candara" charset="0"/>
              </a:rPr>
              <a:t>NOAA </a:t>
            </a:r>
            <a:r>
              <a:rPr lang="en-US" dirty="0">
                <a:solidFill>
                  <a:srgbClr val="002060"/>
                </a:solidFill>
                <a:latin typeface="Candara" charset="0"/>
                <a:ea typeface="Candara" charset="0"/>
                <a:cs typeface="Candara" charset="0"/>
              </a:rPr>
              <a:t>and NASA will create an integrated program office to ensure the success of the SWFO </a:t>
            </a:r>
            <a:r>
              <a:rPr lang="en-US" dirty="0" smtClean="0">
                <a:solidFill>
                  <a:srgbClr val="002060"/>
                </a:solidFill>
                <a:latin typeface="Candara" charset="0"/>
                <a:ea typeface="Candara" charset="0"/>
                <a:cs typeface="Candara" charset="0"/>
              </a:rPr>
              <a:t>Program</a:t>
            </a:r>
            <a:endParaRPr lang="en-US" dirty="0">
              <a:solidFill>
                <a:srgbClr val="002060"/>
              </a:solidFill>
              <a:latin typeface="Candara" charset="0"/>
              <a:ea typeface="Candara" charset="0"/>
              <a:cs typeface="Candara" charset="0"/>
            </a:endParaRPr>
          </a:p>
        </p:txBody>
      </p:sp>
      <p:pic>
        <p:nvPicPr>
          <p:cNvPr id="11" name="Content Placeholder 3">
            <a:extLst>
              <a:ext uri="{FF2B5EF4-FFF2-40B4-BE49-F238E27FC236}">
                <a16:creationId xmlns:a16="http://schemas.microsoft.com/office/drawing/2014/main" xmlns="" id="{C38C68AC-0C62-C44D-8AF1-A6F1FDA9DC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595" y="3810000"/>
            <a:ext cx="8763000" cy="2590800"/>
          </a:xfrm>
          <a:prstGeom prst="rect">
            <a:avLst/>
          </a:prstGeom>
        </p:spPr>
      </p:pic>
    </p:spTree>
    <p:extLst>
      <p:ext uri="{BB962C8B-B14F-4D97-AF65-F5344CB8AC3E}">
        <p14:creationId xmlns:p14="http://schemas.microsoft.com/office/powerpoint/2010/main" val="29324751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228600"/>
            <a:ext cx="8534400" cy="838200"/>
          </a:xfrm>
        </p:spPr>
        <p:txBody>
          <a:bodyPr/>
          <a:lstStyle/>
          <a:p>
            <a:r>
              <a:rPr lang="en-US" dirty="0" smtClean="0">
                <a:solidFill>
                  <a:srgbClr val="0A4595"/>
                </a:solidFill>
                <a:latin typeface="Candara" charset="0"/>
                <a:ea typeface="Candara" charset="0"/>
                <a:cs typeface="Candara" charset="0"/>
              </a:rPr>
              <a:t>Partnerships Enhance the value of </a:t>
            </a:r>
            <a:r>
              <a:rPr lang="en-US" smtClean="0">
                <a:solidFill>
                  <a:srgbClr val="0A4595"/>
                </a:solidFill>
                <a:latin typeface="Candara" charset="0"/>
                <a:ea typeface="Candara" charset="0"/>
                <a:cs typeface="Candara" charset="0"/>
              </a:rPr>
              <a:t>both systems: LEO/GEO </a:t>
            </a:r>
            <a:r>
              <a:rPr lang="en-US" dirty="0">
                <a:solidFill>
                  <a:srgbClr val="0A4595"/>
                </a:solidFill>
                <a:latin typeface="Candara" charset="0"/>
                <a:ea typeface="Candara" charset="0"/>
                <a:cs typeface="Candara" charset="0"/>
              </a:rPr>
              <a:t>Data Fusion </a:t>
            </a:r>
          </a:p>
        </p:txBody>
      </p:sp>
      <p:sp>
        <p:nvSpPr>
          <p:cNvPr id="5" name="Content Placeholder 4"/>
          <p:cNvSpPr>
            <a:spLocks noGrp="1"/>
          </p:cNvSpPr>
          <p:nvPr>
            <p:ph idx="1"/>
          </p:nvPr>
        </p:nvSpPr>
        <p:spPr>
          <a:xfrm>
            <a:off x="533400" y="1295400"/>
            <a:ext cx="8406024" cy="4953000"/>
          </a:xfrm>
        </p:spPr>
        <p:txBody>
          <a:bodyPr>
            <a:noAutofit/>
          </a:bodyPr>
          <a:lstStyle/>
          <a:p>
            <a:pPr marL="292100" indent="-292100">
              <a:lnSpc>
                <a:spcPct val="90000"/>
              </a:lnSpc>
              <a:spcBef>
                <a:spcPts val="300"/>
              </a:spcBef>
            </a:pPr>
            <a:r>
              <a:rPr lang="en-US" sz="1800" dirty="0" smtClean="0">
                <a:latin typeface="Candara" charset="0"/>
                <a:ea typeface="Candara" charset="0"/>
                <a:cs typeface="Candara" charset="0"/>
              </a:rPr>
              <a:t>New </a:t>
            </a:r>
            <a:r>
              <a:rPr lang="en-US" sz="1800" dirty="0">
                <a:latin typeface="Candara" charset="0"/>
                <a:ea typeface="Candara" charset="0"/>
                <a:cs typeface="Candara" charset="0"/>
              </a:rPr>
              <a:t>generation of operational polar and </a:t>
            </a:r>
            <a:r>
              <a:rPr lang="en-US" sz="1800" dirty="0" smtClean="0">
                <a:latin typeface="Candara" charset="0"/>
                <a:ea typeface="Candara" charset="0"/>
                <a:cs typeface="Candara" charset="0"/>
              </a:rPr>
              <a:t>geostationary satellites </a:t>
            </a:r>
            <a:r>
              <a:rPr lang="en-US" sz="1800" dirty="0">
                <a:latin typeface="Candara" charset="0"/>
                <a:ea typeface="Candara" charset="0"/>
                <a:cs typeface="Candara" charset="0"/>
              </a:rPr>
              <a:t>are now providing new capabilities for disaster </a:t>
            </a:r>
            <a:r>
              <a:rPr lang="en-US" sz="1800" dirty="0" smtClean="0">
                <a:latin typeface="Candara" charset="0"/>
                <a:ea typeface="Candara" charset="0"/>
                <a:cs typeface="Candara" charset="0"/>
              </a:rPr>
              <a:t>support, including </a:t>
            </a:r>
            <a:r>
              <a:rPr lang="en-US" sz="1800" dirty="0">
                <a:latin typeface="Candara" charset="0"/>
                <a:ea typeface="Candara" charset="0"/>
                <a:cs typeface="Candara" charset="0"/>
              </a:rPr>
              <a:t>flood </a:t>
            </a:r>
            <a:r>
              <a:rPr lang="en-US" sz="1800" dirty="0" smtClean="0">
                <a:latin typeface="Candara" charset="0"/>
                <a:ea typeface="Candara" charset="0"/>
                <a:cs typeface="Candara" charset="0"/>
              </a:rPr>
              <a:t>mapping</a:t>
            </a:r>
            <a:endParaRPr lang="en-US" sz="1800" dirty="0">
              <a:latin typeface="Candara" charset="0"/>
              <a:ea typeface="Candara" charset="0"/>
              <a:cs typeface="Candara" charset="0"/>
            </a:endParaRPr>
          </a:p>
          <a:p>
            <a:pPr marL="292100" indent="-292100">
              <a:lnSpc>
                <a:spcPct val="90000"/>
              </a:lnSpc>
              <a:spcBef>
                <a:spcPts val="300"/>
              </a:spcBef>
            </a:pPr>
            <a:r>
              <a:rPr lang="en-US" sz="1800" dirty="0" smtClean="0">
                <a:latin typeface="Candara" charset="0"/>
                <a:ea typeface="Candara" charset="0"/>
                <a:cs typeface="Candara" charset="0"/>
              </a:rPr>
              <a:t>Under the CEOS and CGMS initiative, NOAA </a:t>
            </a:r>
            <a:r>
              <a:rPr lang="en-US" sz="1800" dirty="0">
                <a:latin typeface="Candara" charset="0"/>
                <a:ea typeface="Candara" charset="0"/>
                <a:cs typeface="Candara" charset="0"/>
              </a:rPr>
              <a:t>is partnering with </a:t>
            </a:r>
            <a:r>
              <a:rPr lang="en-US" sz="1800" dirty="0" smtClean="0">
                <a:latin typeface="Candara" charset="0"/>
                <a:ea typeface="Candara" charset="0"/>
                <a:cs typeface="Candara" charset="0"/>
              </a:rPr>
              <a:t>both JMA and CMA </a:t>
            </a:r>
            <a:r>
              <a:rPr lang="en-US" sz="1800" dirty="0">
                <a:latin typeface="Candara" charset="0"/>
                <a:ea typeface="Candara" charset="0"/>
                <a:cs typeface="Candara" charset="0"/>
              </a:rPr>
              <a:t>to produce consistent GEO/LEO integrated flood maps for our hemispheric regions and provide products in near real </a:t>
            </a:r>
            <a:r>
              <a:rPr lang="en-US" sz="1800" dirty="0" smtClean="0">
                <a:latin typeface="Candara" charset="0"/>
                <a:ea typeface="Candara" charset="0"/>
                <a:cs typeface="Candara" charset="0"/>
              </a:rPr>
              <a:t>time</a:t>
            </a:r>
          </a:p>
          <a:p>
            <a:pPr marL="292100" indent="-292100">
              <a:lnSpc>
                <a:spcPct val="90000"/>
              </a:lnSpc>
              <a:spcBef>
                <a:spcPts val="300"/>
              </a:spcBef>
            </a:pPr>
            <a:r>
              <a:rPr lang="en-US" sz="1800" dirty="0">
                <a:latin typeface="Candara" charset="0"/>
                <a:ea typeface="Candara" charset="0"/>
                <a:cs typeface="Candara" charset="0"/>
              </a:rPr>
              <a:t>Work is already underway </a:t>
            </a:r>
            <a:r>
              <a:rPr lang="en-US" sz="1800" dirty="0" smtClean="0">
                <a:latin typeface="Candara" charset="0"/>
                <a:ea typeface="Candara" charset="0"/>
                <a:cs typeface="Candara" charset="0"/>
              </a:rPr>
              <a:t/>
            </a:r>
            <a:br>
              <a:rPr lang="en-US" sz="1800" dirty="0" smtClean="0">
                <a:latin typeface="Candara" charset="0"/>
                <a:ea typeface="Candara" charset="0"/>
                <a:cs typeface="Candara" charset="0"/>
              </a:rPr>
            </a:br>
            <a:r>
              <a:rPr lang="en-US" sz="1800" dirty="0" smtClean="0">
                <a:latin typeface="Candara" charset="0"/>
                <a:ea typeface="Candara" charset="0"/>
                <a:cs typeface="Candara" charset="0"/>
              </a:rPr>
              <a:t>within </a:t>
            </a:r>
            <a:r>
              <a:rPr lang="en-US" sz="1800" dirty="0">
                <a:latin typeface="Candara" charset="0"/>
                <a:ea typeface="Candara" charset="0"/>
                <a:cs typeface="Candara" charset="0"/>
              </a:rPr>
              <a:t>NOAA to merge VIIRS </a:t>
            </a:r>
            <a:r>
              <a:rPr lang="en-US" sz="1800" dirty="0" smtClean="0">
                <a:latin typeface="Candara" charset="0"/>
                <a:ea typeface="Candara" charset="0"/>
                <a:cs typeface="Candara" charset="0"/>
              </a:rPr>
              <a:t/>
            </a:r>
            <a:br>
              <a:rPr lang="en-US" sz="1800" dirty="0" smtClean="0">
                <a:latin typeface="Candara" charset="0"/>
                <a:ea typeface="Candara" charset="0"/>
                <a:cs typeface="Candara" charset="0"/>
              </a:rPr>
            </a:br>
            <a:r>
              <a:rPr lang="en-US" sz="1800" dirty="0" smtClean="0">
                <a:latin typeface="Candara" charset="0"/>
                <a:ea typeface="Candara" charset="0"/>
                <a:cs typeface="Candara" charset="0"/>
              </a:rPr>
              <a:t>ocean </a:t>
            </a:r>
            <a:r>
              <a:rPr lang="en-US" sz="1800" dirty="0">
                <a:latin typeface="Candara" charset="0"/>
                <a:ea typeface="Candara" charset="0"/>
                <a:cs typeface="Candara" charset="0"/>
              </a:rPr>
              <a:t>color products from </a:t>
            </a:r>
            <a:r>
              <a:rPr lang="en-US" sz="1800" dirty="0" smtClean="0">
                <a:latin typeface="Candara" charset="0"/>
                <a:ea typeface="Candara" charset="0"/>
                <a:cs typeface="Candara" charset="0"/>
              </a:rPr>
              <a:t/>
            </a:r>
            <a:br>
              <a:rPr lang="en-US" sz="1800" dirty="0" smtClean="0">
                <a:latin typeface="Candara" charset="0"/>
                <a:ea typeface="Candara" charset="0"/>
                <a:cs typeface="Candara" charset="0"/>
              </a:rPr>
            </a:br>
            <a:r>
              <a:rPr lang="en-US" sz="1800" dirty="0" smtClean="0">
                <a:latin typeface="Candara" charset="0"/>
                <a:ea typeface="Candara" charset="0"/>
                <a:cs typeface="Candara" charset="0"/>
              </a:rPr>
              <a:t>Suomi-NPP </a:t>
            </a:r>
            <a:r>
              <a:rPr lang="en-US" sz="1800" dirty="0">
                <a:latin typeface="Candara" charset="0"/>
                <a:ea typeface="Candara" charset="0"/>
                <a:cs typeface="Candara" charset="0"/>
              </a:rPr>
              <a:t>and NOAA-20 </a:t>
            </a:r>
            <a:r>
              <a:rPr lang="en-US" sz="1800" dirty="0" smtClean="0">
                <a:latin typeface="Candara" charset="0"/>
                <a:ea typeface="Candara" charset="0"/>
                <a:cs typeface="Candara" charset="0"/>
              </a:rPr>
              <a:t/>
            </a:r>
            <a:br>
              <a:rPr lang="en-US" sz="1800" dirty="0" smtClean="0">
                <a:latin typeface="Candara" charset="0"/>
                <a:ea typeface="Candara" charset="0"/>
                <a:cs typeface="Candara" charset="0"/>
              </a:rPr>
            </a:br>
            <a:r>
              <a:rPr lang="en-US" sz="1800" dirty="0" smtClean="0">
                <a:latin typeface="Candara" charset="0"/>
                <a:ea typeface="Candara" charset="0"/>
                <a:cs typeface="Candara" charset="0"/>
              </a:rPr>
              <a:t>platforms </a:t>
            </a:r>
            <a:r>
              <a:rPr lang="en-US" sz="1800" dirty="0">
                <a:latin typeface="Candara" charset="0"/>
                <a:ea typeface="Candara" charset="0"/>
                <a:cs typeface="Candara" charset="0"/>
              </a:rPr>
              <a:t>and create daily </a:t>
            </a:r>
            <a:r>
              <a:rPr lang="en-US" sz="1800" dirty="0" smtClean="0">
                <a:latin typeface="Candara" charset="0"/>
                <a:ea typeface="Candara" charset="0"/>
                <a:cs typeface="Candara" charset="0"/>
              </a:rPr>
              <a:t/>
            </a:r>
            <a:br>
              <a:rPr lang="en-US" sz="1800" dirty="0" smtClean="0">
                <a:latin typeface="Candara" charset="0"/>
                <a:ea typeface="Candara" charset="0"/>
                <a:cs typeface="Candara" charset="0"/>
              </a:rPr>
            </a:br>
            <a:r>
              <a:rPr lang="en-US" sz="1800" dirty="0" smtClean="0">
                <a:latin typeface="Candara" charset="0"/>
                <a:ea typeface="Candara" charset="0"/>
                <a:cs typeface="Candara" charset="0"/>
              </a:rPr>
              <a:t>gap-filled </a:t>
            </a:r>
            <a:r>
              <a:rPr lang="en-US" sz="1800" dirty="0">
                <a:latin typeface="Candara" charset="0"/>
                <a:ea typeface="Candara" charset="0"/>
                <a:cs typeface="Candara" charset="0"/>
              </a:rPr>
              <a:t>ocean color </a:t>
            </a:r>
            <a:br>
              <a:rPr lang="en-US" sz="1800" dirty="0">
                <a:latin typeface="Candara" charset="0"/>
                <a:ea typeface="Candara" charset="0"/>
                <a:cs typeface="Candara" charset="0"/>
              </a:rPr>
            </a:br>
            <a:r>
              <a:rPr lang="en-US" sz="1800" dirty="0" smtClean="0">
                <a:latin typeface="Candara" charset="0"/>
                <a:ea typeface="Candara" charset="0"/>
                <a:cs typeface="Candara" charset="0"/>
              </a:rPr>
              <a:t>products </a:t>
            </a:r>
          </a:p>
          <a:p>
            <a:pPr marL="292100" indent="-292100">
              <a:lnSpc>
                <a:spcPct val="90000"/>
              </a:lnSpc>
              <a:spcBef>
                <a:spcPts val="300"/>
              </a:spcBef>
            </a:pPr>
            <a:r>
              <a:rPr lang="en-US" sz="1800" dirty="0" smtClean="0">
                <a:latin typeface="Candara" charset="0"/>
                <a:ea typeface="Candara" charset="0"/>
                <a:cs typeface="Candara" charset="0"/>
              </a:rPr>
              <a:t>Plans are in place to </a:t>
            </a:r>
            <a:br>
              <a:rPr lang="en-US" sz="1800" dirty="0" smtClean="0">
                <a:latin typeface="Candara" charset="0"/>
                <a:ea typeface="Candara" charset="0"/>
                <a:cs typeface="Candara" charset="0"/>
              </a:rPr>
            </a:br>
            <a:r>
              <a:rPr lang="en-US" sz="1800" dirty="0" smtClean="0">
                <a:latin typeface="Candara" charset="0"/>
                <a:ea typeface="Candara" charset="0"/>
                <a:cs typeface="Candara" charset="0"/>
              </a:rPr>
              <a:t>generate </a:t>
            </a:r>
            <a:r>
              <a:rPr lang="en-US" sz="1800" dirty="0">
                <a:latin typeface="Candara" charset="0"/>
                <a:ea typeface="Candara" charset="0"/>
                <a:cs typeface="Candara" charset="0"/>
              </a:rPr>
              <a:t>ocean </a:t>
            </a:r>
            <a:r>
              <a:rPr lang="en-US" sz="1800" dirty="0" smtClean="0">
                <a:latin typeface="Candara" charset="0"/>
                <a:ea typeface="Candara" charset="0"/>
                <a:cs typeface="Candara" charset="0"/>
              </a:rPr>
              <a:t>color </a:t>
            </a:r>
            <a:br>
              <a:rPr lang="en-US" sz="1800" dirty="0" smtClean="0">
                <a:latin typeface="Candara" charset="0"/>
                <a:ea typeface="Candara" charset="0"/>
                <a:cs typeface="Candara" charset="0"/>
              </a:rPr>
            </a:br>
            <a:r>
              <a:rPr lang="en-US" sz="1800" dirty="0" smtClean="0">
                <a:latin typeface="Candara" charset="0"/>
                <a:ea typeface="Candara" charset="0"/>
                <a:cs typeface="Candara" charset="0"/>
              </a:rPr>
              <a:t>products </a:t>
            </a:r>
            <a:r>
              <a:rPr lang="en-US" sz="1800" dirty="0">
                <a:latin typeface="Candara" charset="0"/>
                <a:ea typeface="Candara" charset="0"/>
                <a:cs typeface="Candara" charset="0"/>
              </a:rPr>
              <a:t>consistent with </a:t>
            </a:r>
            <a:r>
              <a:rPr lang="en-US" sz="1800" dirty="0" smtClean="0">
                <a:latin typeface="Candara" charset="0"/>
                <a:ea typeface="Candara" charset="0"/>
                <a:cs typeface="Candara" charset="0"/>
              </a:rPr>
              <a:t/>
            </a:r>
            <a:br>
              <a:rPr lang="en-US" sz="1800" dirty="0" smtClean="0">
                <a:latin typeface="Candara" charset="0"/>
                <a:ea typeface="Candara" charset="0"/>
                <a:cs typeface="Candara" charset="0"/>
              </a:rPr>
            </a:br>
            <a:r>
              <a:rPr lang="en-US" sz="1800" dirty="0" smtClean="0">
                <a:latin typeface="Candara" charset="0"/>
                <a:ea typeface="Candara" charset="0"/>
                <a:cs typeface="Candara" charset="0"/>
              </a:rPr>
              <a:t>those </a:t>
            </a:r>
            <a:r>
              <a:rPr lang="en-US" sz="1800" dirty="0">
                <a:latin typeface="Candara" charset="0"/>
                <a:ea typeface="Candara" charset="0"/>
                <a:cs typeface="Candara" charset="0"/>
              </a:rPr>
              <a:t>from VIIRS as from </a:t>
            </a:r>
            <a:r>
              <a:rPr lang="en-US" sz="1800" dirty="0" smtClean="0">
                <a:latin typeface="Candara" charset="0"/>
                <a:ea typeface="Candara" charset="0"/>
                <a:cs typeface="Candara" charset="0"/>
              </a:rPr>
              <a:t/>
            </a:r>
            <a:br>
              <a:rPr lang="en-US" sz="1800" dirty="0" smtClean="0">
                <a:latin typeface="Candara" charset="0"/>
                <a:ea typeface="Candara" charset="0"/>
                <a:cs typeface="Candara" charset="0"/>
              </a:rPr>
            </a:br>
            <a:r>
              <a:rPr lang="en-US" sz="1800" dirty="0" smtClean="0">
                <a:latin typeface="Candara" charset="0"/>
                <a:ea typeface="Candara" charset="0"/>
                <a:cs typeface="Candara" charset="0"/>
              </a:rPr>
              <a:t>OLCI </a:t>
            </a:r>
            <a:r>
              <a:rPr lang="en-US" sz="1800" dirty="0">
                <a:latin typeface="Candara" charset="0"/>
                <a:ea typeface="Candara" charset="0"/>
                <a:cs typeface="Candara" charset="0"/>
              </a:rPr>
              <a:t>on Sentinel-3</a:t>
            </a:r>
          </a:p>
          <a:p>
            <a:pPr marL="292100" indent="-292100">
              <a:lnSpc>
                <a:spcPct val="90000"/>
              </a:lnSpc>
              <a:spcBef>
                <a:spcPts val="300"/>
              </a:spcBef>
            </a:pPr>
            <a:endParaRPr lang="en-US" sz="1800" dirty="0">
              <a:latin typeface="Candara" charset="0"/>
              <a:ea typeface="Candara" charset="0"/>
              <a:cs typeface="Candara" charset="0"/>
            </a:endParaRPr>
          </a:p>
        </p:txBody>
      </p:sp>
      <p:pic>
        <p:nvPicPr>
          <p:cNvPr id="2" name="Picture 1"/>
          <p:cNvPicPr>
            <a:picLocks noChangeAspect="1"/>
          </p:cNvPicPr>
          <p:nvPr/>
        </p:nvPicPr>
        <p:blipFill>
          <a:blip r:embed="rId3"/>
          <a:stretch>
            <a:fillRect/>
          </a:stretch>
        </p:blipFill>
        <p:spPr>
          <a:xfrm>
            <a:off x="3709776" y="2590800"/>
            <a:ext cx="5434224" cy="3843808"/>
          </a:xfrm>
          <a:prstGeom prst="rect">
            <a:avLst/>
          </a:prstGeom>
        </p:spPr>
      </p:pic>
      <p:sp>
        <p:nvSpPr>
          <p:cNvPr id="6" name="TextBox 5"/>
          <p:cNvSpPr txBox="1"/>
          <p:nvPr/>
        </p:nvSpPr>
        <p:spPr>
          <a:xfrm>
            <a:off x="1828800" y="5911388"/>
            <a:ext cx="2057401" cy="523220"/>
          </a:xfrm>
          <a:prstGeom prst="rect">
            <a:avLst/>
          </a:prstGeom>
          <a:noFill/>
        </p:spPr>
        <p:txBody>
          <a:bodyPr wrap="square" rtlCol="0">
            <a:spAutoFit/>
          </a:bodyPr>
          <a:lstStyle/>
          <a:p>
            <a:pPr algn="r"/>
            <a:r>
              <a:rPr lang="en-US" sz="1400" b="1" i="1" dirty="0" smtClean="0">
                <a:latin typeface="Candara" charset="0"/>
                <a:ea typeface="Candara" charset="0"/>
                <a:cs typeface="Candara" charset="0"/>
              </a:rPr>
              <a:t>Flood mapping product in </a:t>
            </a:r>
            <a:r>
              <a:rPr lang="en-US" sz="1400" b="1" i="1" smtClean="0">
                <a:latin typeface="Candara" charset="0"/>
                <a:ea typeface="Candara" charset="0"/>
                <a:cs typeface="Candara" charset="0"/>
              </a:rPr>
              <a:t>southeast Asia</a:t>
            </a:r>
            <a:endParaRPr lang="en-US" sz="1400" b="1" i="1">
              <a:latin typeface="Candara" charset="0"/>
              <a:ea typeface="Candara" charset="0"/>
              <a:cs typeface="Candara" charset="0"/>
            </a:endParaRPr>
          </a:p>
        </p:txBody>
      </p:sp>
    </p:spTree>
    <p:extLst>
      <p:ext uri="{BB962C8B-B14F-4D97-AF65-F5344CB8AC3E}">
        <p14:creationId xmlns:p14="http://schemas.microsoft.com/office/powerpoint/2010/main" val="14839525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A4595"/>
                </a:solidFill>
                <a:latin typeface="Arial Narrow" panose="020B0606020202030204" pitchFamily="34" charset="0"/>
                <a:ea typeface="Candara"/>
                <a:cs typeface="Candara"/>
              </a:rPr>
              <a:t>Secure Ingest Gateway </a:t>
            </a:r>
            <a:r>
              <a:rPr lang="en-US" dirty="0" smtClean="0">
                <a:solidFill>
                  <a:srgbClr val="0A4595"/>
                </a:solidFill>
                <a:latin typeface="Arial Narrow" panose="020B0606020202030204" pitchFamily="34" charset="0"/>
                <a:ea typeface="Candara"/>
                <a:cs typeface="Candara"/>
              </a:rPr>
              <a:t>Pilot (SIGP)</a:t>
            </a:r>
            <a:endParaRPr lang="en-US" dirty="0">
              <a:solidFill>
                <a:srgbClr val="0A4595"/>
              </a:solidFill>
              <a:latin typeface="Arial Narrow" panose="020B0606020202030204" pitchFamily="34" charset="0"/>
              <a:ea typeface="Candara"/>
              <a:cs typeface="Candara"/>
            </a:endParaRPr>
          </a:p>
        </p:txBody>
      </p:sp>
      <p:sp>
        <p:nvSpPr>
          <p:cNvPr id="5" name="Content Placeholder 4"/>
          <p:cNvSpPr>
            <a:spLocks noGrp="1"/>
          </p:cNvSpPr>
          <p:nvPr>
            <p:ph idx="1"/>
          </p:nvPr>
        </p:nvSpPr>
        <p:spPr>
          <a:xfrm>
            <a:off x="5351263" y="1129361"/>
            <a:ext cx="3682289" cy="5181600"/>
          </a:xfrm>
        </p:spPr>
        <p:txBody>
          <a:bodyPr>
            <a:noAutofit/>
          </a:bodyPr>
          <a:lstStyle/>
          <a:p>
            <a:pPr marL="292100" indent="-292100">
              <a:lnSpc>
                <a:spcPct val="90000"/>
              </a:lnSpc>
              <a:spcBef>
                <a:spcPts val="600"/>
              </a:spcBef>
            </a:pPr>
            <a:r>
              <a:rPr lang="en-US" sz="2000" dirty="0" smtClean="0">
                <a:latin typeface="Candara" panose="020E0502030303020204" pitchFamily="34" charset="0"/>
              </a:rPr>
              <a:t>NESDIS initiated the SIGP project to establish standard enterprise secure methods for receiving data from NOAA external partners or other sources </a:t>
            </a:r>
          </a:p>
          <a:p>
            <a:pPr marL="292100" indent="-292100">
              <a:lnSpc>
                <a:spcPct val="90000"/>
              </a:lnSpc>
              <a:spcBef>
                <a:spcPts val="600"/>
              </a:spcBef>
            </a:pPr>
            <a:r>
              <a:rPr lang="en-US" sz="2000" dirty="0" smtClean="0">
                <a:latin typeface="Candara" panose="020E0502030303020204" pitchFamily="34" charset="0"/>
              </a:rPr>
              <a:t>To take advantage of the available quality external data</a:t>
            </a:r>
            <a:r>
              <a:rPr lang="en-US" sz="2000" dirty="0">
                <a:latin typeface="Candara" panose="020E0502030303020204" pitchFamily="34" charset="0"/>
              </a:rPr>
              <a:t>, NOAA </a:t>
            </a:r>
            <a:r>
              <a:rPr lang="en-US" sz="2000" dirty="0" smtClean="0">
                <a:latin typeface="Candara" panose="020E0502030303020204" pitchFamily="34" charset="0"/>
              </a:rPr>
              <a:t>must develop </a:t>
            </a:r>
            <a:r>
              <a:rPr lang="en-US" sz="2000" dirty="0">
                <a:latin typeface="Candara" panose="020E0502030303020204" pitchFamily="34" charset="0"/>
              </a:rPr>
              <a:t>new </a:t>
            </a:r>
            <a:r>
              <a:rPr lang="en-US" sz="2000" dirty="0" smtClean="0">
                <a:latin typeface="Candara" panose="020E0502030303020204" pitchFamily="34" charset="0"/>
              </a:rPr>
              <a:t>multi-mission enterprise science </a:t>
            </a:r>
            <a:r>
              <a:rPr lang="en-US" sz="2000" dirty="0">
                <a:latin typeface="Candara" panose="020E0502030303020204" pitchFamily="34" charset="0"/>
              </a:rPr>
              <a:t>algorithms </a:t>
            </a:r>
            <a:endParaRPr lang="en-US" sz="2000" dirty="0" smtClean="0">
              <a:latin typeface="Candara" panose="020E0502030303020204" pitchFamily="34" charset="0"/>
            </a:endParaRPr>
          </a:p>
          <a:p>
            <a:pPr marL="292100" indent="-292100">
              <a:lnSpc>
                <a:spcPct val="90000"/>
              </a:lnSpc>
              <a:spcBef>
                <a:spcPts val="600"/>
              </a:spcBef>
            </a:pPr>
            <a:r>
              <a:rPr lang="en-US" sz="2000" dirty="0" smtClean="0">
                <a:latin typeface="Candara" panose="020E0502030303020204" pitchFamily="34" charset="0"/>
              </a:rPr>
              <a:t>This will allow NOAA efficiently bring in data from partners and commercial sector </a:t>
            </a:r>
            <a:r>
              <a:rPr lang="en-US" sz="2000" dirty="0" smtClean="0">
                <a:latin typeface="Candara" panose="020E0502030303020204" pitchFamily="34" charset="0"/>
              </a:rPr>
              <a:t>in a cost-effective manner</a:t>
            </a:r>
            <a:endParaRPr lang="en-US" sz="2000" dirty="0" smtClean="0">
              <a:latin typeface="Candara" panose="020E0502030303020204" pitchFamily="34" charset="0"/>
            </a:endParaRPr>
          </a:p>
        </p:txBody>
      </p:sp>
      <p:grpSp>
        <p:nvGrpSpPr>
          <p:cNvPr id="205" name="Google Shape;449;p30"/>
          <p:cNvGrpSpPr/>
          <p:nvPr/>
        </p:nvGrpSpPr>
        <p:grpSpPr>
          <a:xfrm>
            <a:off x="381000" y="794973"/>
            <a:ext cx="6324600" cy="5148627"/>
            <a:chOff x="32715" y="314994"/>
            <a:chExt cx="7008803" cy="5805361"/>
          </a:xfrm>
        </p:grpSpPr>
        <p:sp>
          <p:nvSpPr>
            <p:cNvPr id="239" name="Google Shape;450;p30"/>
            <p:cNvSpPr/>
            <p:nvPr/>
          </p:nvSpPr>
          <p:spPr>
            <a:xfrm>
              <a:off x="3998165" y="1051092"/>
              <a:ext cx="1371883" cy="1881542"/>
            </a:xfrm>
            <a:prstGeom prst="roundRect">
              <a:avLst>
                <a:gd name="adj" fmla="val 16667"/>
              </a:avLst>
            </a:prstGeom>
            <a:solidFill>
              <a:schemeClr val="tx2">
                <a:lumMod val="40000"/>
                <a:lumOff val="60000"/>
              </a:scheme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1" name="Google Shape;452;p30"/>
            <p:cNvSpPr/>
            <p:nvPr/>
          </p:nvSpPr>
          <p:spPr>
            <a:xfrm>
              <a:off x="2375907" y="2648969"/>
              <a:ext cx="313462" cy="1671535"/>
            </a:xfrm>
            <a:prstGeom prst="ellipse">
              <a:avLst/>
            </a:prstGeom>
            <a:solidFill>
              <a:srgbClr val="D8D8D8"/>
            </a:solidFill>
            <a:ln w="25400" cap="flat" cmpd="sng">
              <a:solidFill>
                <a:srgbClr val="A5A5A5"/>
              </a:solidFill>
              <a:prstDash val="solid"/>
              <a:round/>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2" name="Google Shape;453;p30"/>
            <p:cNvSpPr/>
            <p:nvPr/>
          </p:nvSpPr>
          <p:spPr>
            <a:xfrm rot="19803066" flipH="1">
              <a:off x="4022539" y="3190511"/>
              <a:ext cx="393366" cy="769480"/>
            </a:xfrm>
            <a:custGeom>
              <a:avLst/>
              <a:gdLst/>
              <a:ahLst/>
              <a:cxnLst/>
              <a:rect l="l" t="t" r="r" b="b"/>
              <a:pathLst>
                <a:path w="11623" h="14897" extrusionOk="0">
                  <a:moveTo>
                    <a:pt x="11623" y="3830"/>
                  </a:moveTo>
                  <a:lnTo>
                    <a:pt x="10929" y="1917"/>
                  </a:lnTo>
                  <a:lnTo>
                    <a:pt x="10249" y="0"/>
                  </a:lnTo>
                  <a:lnTo>
                    <a:pt x="10249" y="0"/>
                  </a:lnTo>
                  <a:lnTo>
                    <a:pt x="10196" y="19"/>
                  </a:lnTo>
                  <a:lnTo>
                    <a:pt x="10103" y="55"/>
                  </a:lnTo>
                  <a:lnTo>
                    <a:pt x="10042" y="80"/>
                  </a:lnTo>
                  <a:lnTo>
                    <a:pt x="9973" y="108"/>
                  </a:lnTo>
                  <a:lnTo>
                    <a:pt x="9894" y="141"/>
                  </a:lnTo>
                  <a:lnTo>
                    <a:pt x="9807" y="180"/>
                  </a:lnTo>
                  <a:lnTo>
                    <a:pt x="9712" y="222"/>
                  </a:lnTo>
                  <a:lnTo>
                    <a:pt x="9609" y="269"/>
                  </a:lnTo>
                  <a:lnTo>
                    <a:pt x="9498" y="322"/>
                  </a:lnTo>
                  <a:lnTo>
                    <a:pt x="9382" y="379"/>
                  </a:lnTo>
                  <a:lnTo>
                    <a:pt x="9258" y="442"/>
                  </a:lnTo>
                  <a:lnTo>
                    <a:pt x="9127" y="509"/>
                  </a:lnTo>
                  <a:lnTo>
                    <a:pt x="8990" y="582"/>
                  </a:lnTo>
                  <a:lnTo>
                    <a:pt x="8848" y="660"/>
                  </a:lnTo>
                  <a:lnTo>
                    <a:pt x="8700" y="743"/>
                  </a:lnTo>
                  <a:lnTo>
                    <a:pt x="8547" y="832"/>
                  </a:lnTo>
                  <a:lnTo>
                    <a:pt x="8470" y="880"/>
                  </a:lnTo>
                  <a:lnTo>
                    <a:pt x="8390" y="927"/>
                  </a:lnTo>
                  <a:lnTo>
                    <a:pt x="8310" y="977"/>
                  </a:lnTo>
                  <a:lnTo>
                    <a:pt x="8228" y="1027"/>
                  </a:lnTo>
                  <a:lnTo>
                    <a:pt x="8146" y="1080"/>
                  </a:lnTo>
                  <a:lnTo>
                    <a:pt x="8062" y="1134"/>
                  </a:lnTo>
                  <a:lnTo>
                    <a:pt x="7978" y="1188"/>
                  </a:lnTo>
                  <a:lnTo>
                    <a:pt x="7893" y="1245"/>
                  </a:lnTo>
                  <a:lnTo>
                    <a:pt x="7807" y="1303"/>
                  </a:lnTo>
                  <a:lnTo>
                    <a:pt x="7720" y="1363"/>
                  </a:lnTo>
                  <a:lnTo>
                    <a:pt x="7633" y="1424"/>
                  </a:lnTo>
                  <a:lnTo>
                    <a:pt x="7544" y="1487"/>
                  </a:lnTo>
                  <a:lnTo>
                    <a:pt x="7455" y="1551"/>
                  </a:lnTo>
                  <a:lnTo>
                    <a:pt x="7365" y="1617"/>
                  </a:lnTo>
                  <a:lnTo>
                    <a:pt x="7275" y="1684"/>
                  </a:lnTo>
                  <a:lnTo>
                    <a:pt x="7185" y="1753"/>
                  </a:lnTo>
                  <a:lnTo>
                    <a:pt x="7094" y="1823"/>
                  </a:lnTo>
                  <a:lnTo>
                    <a:pt x="7002" y="1895"/>
                  </a:lnTo>
                  <a:lnTo>
                    <a:pt x="6910" y="1969"/>
                  </a:lnTo>
                  <a:lnTo>
                    <a:pt x="6817" y="2044"/>
                  </a:lnTo>
                  <a:lnTo>
                    <a:pt x="6724" y="2121"/>
                  </a:lnTo>
                  <a:lnTo>
                    <a:pt x="6631" y="2199"/>
                  </a:lnTo>
                  <a:lnTo>
                    <a:pt x="6538" y="2280"/>
                  </a:lnTo>
                  <a:lnTo>
                    <a:pt x="6444" y="2361"/>
                  </a:lnTo>
                  <a:lnTo>
                    <a:pt x="6350" y="2445"/>
                  </a:lnTo>
                  <a:lnTo>
                    <a:pt x="6256" y="2529"/>
                  </a:lnTo>
                  <a:lnTo>
                    <a:pt x="6162" y="2616"/>
                  </a:lnTo>
                  <a:lnTo>
                    <a:pt x="6068" y="2705"/>
                  </a:lnTo>
                  <a:lnTo>
                    <a:pt x="5975" y="2795"/>
                  </a:lnTo>
                  <a:lnTo>
                    <a:pt x="5881" y="2887"/>
                  </a:lnTo>
                  <a:lnTo>
                    <a:pt x="5787" y="2979"/>
                  </a:lnTo>
                  <a:lnTo>
                    <a:pt x="5693" y="3075"/>
                  </a:lnTo>
                  <a:lnTo>
                    <a:pt x="5600" y="3172"/>
                  </a:lnTo>
                  <a:lnTo>
                    <a:pt x="5506" y="3272"/>
                  </a:lnTo>
                  <a:lnTo>
                    <a:pt x="5413" y="3372"/>
                  </a:lnTo>
                  <a:lnTo>
                    <a:pt x="5320" y="3474"/>
                  </a:lnTo>
                  <a:lnTo>
                    <a:pt x="5228" y="3578"/>
                  </a:lnTo>
                  <a:lnTo>
                    <a:pt x="5135" y="3685"/>
                  </a:lnTo>
                  <a:lnTo>
                    <a:pt x="5044" y="3792"/>
                  </a:lnTo>
                  <a:lnTo>
                    <a:pt x="4952" y="3901"/>
                  </a:lnTo>
                  <a:lnTo>
                    <a:pt x="4863" y="4013"/>
                  </a:lnTo>
                  <a:lnTo>
                    <a:pt x="4772" y="4126"/>
                  </a:lnTo>
                  <a:lnTo>
                    <a:pt x="4683" y="4241"/>
                  </a:lnTo>
                  <a:lnTo>
                    <a:pt x="4593" y="4359"/>
                  </a:lnTo>
                  <a:lnTo>
                    <a:pt x="4505" y="4477"/>
                  </a:lnTo>
                  <a:lnTo>
                    <a:pt x="4418" y="4598"/>
                  </a:lnTo>
                  <a:lnTo>
                    <a:pt x="4331" y="4721"/>
                  </a:lnTo>
                  <a:lnTo>
                    <a:pt x="4245" y="4845"/>
                  </a:lnTo>
                  <a:lnTo>
                    <a:pt x="4159" y="4972"/>
                  </a:lnTo>
                  <a:lnTo>
                    <a:pt x="4076" y="5100"/>
                  </a:lnTo>
                  <a:lnTo>
                    <a:pt x="3992" y="5231"/>
                  </a:lnTo>
                  <a:lnTo>
                    <a:pt x="3911" y="5363"/>
                  </a:lnTo>
                  <a:lnTo>
                    <a:pt x="3829" y="5497"/>
                  </a:lnTo>
                  <a:lnTo>
                    <a:pt x="3749" y="5634"/>
                  </a:lnTo>
                  <a:lnTo>
                    <a:pt x="3669" y="5772"/>
                  </a:lnTo>
                  <a:lnTo>
                    <a:pt x="3592" y="5912"/>
                  </a:lnTo>
                  <a:lnTo>
                    <a:pt x="3515" y="6055"/>
                  </a:lnTo>
                  <a:lnTo>
                    <a:pt x="3439" y="6199"/>
                  </a:lnTo>
                  <a:lnTo>
                    <a:pt x="3364" y="6346"/>
                  </a:lnTo>
                  <a:lnTo>
                    <a:pt x="3292" y="6494"/>
                  </a:lnTo>
                  <a:lnTo>
                    <a:pt x="3220" y="6644"/>
                  </a:lnTo>
                  <a:lnTo>
                    <a:pt x="3150" y="6797"/>
                  </a:lnTo>
                  <a:lnTo>
                    <a:pt x="3081" y="6952"/>
                  </a:lnTo>
                  <a:lnTo>
                    <a:pt x="3013" y="7108"/>
                  </a:lnTo>
                  <a:lnTo>
                    <a:pt x="2947" y="7267"/>
                  </a:lnTo>
                  <a:lnTo>
                    <a:pt x="2883" y="7428"/>
                  </a:lnTo>
                  <a:lnTo>
                    <a:pt x="2821" y="7591"/>
                  </a:lnTo>
                  <a:lnTo>
                    <a:pt x="2759" y="7756"/>
                  </a:lnTo>
                  <a:lnTo>
                    <a:pt x="2701" y="7923"/>
                  </a:lnTo>
                  <a:lnTo>
                    <a:pt x="2643" y="8093"/>
                  </a:lnTo>
                  <a:lnTo>
                    <a:pt x="2587" y="8265"/>
                  </a:lnTo>
                  <a:lnTo>
                    <a:pt x="2533" y="8439"/>
                  </a:lnTo>
                  <a:lnTo>
                    <a:pt x="2481" y="8615"/>
                  </a:lnTo>
                  <a:lnTo>
                    <a:pt x="2431" y="8793"/>
                  </a:lnTo>
                  <a:lnTo>
                    <a:pt x="2383" y="8973"/>
                  </a:lnTo>
                  <a:lnTo>
                    <a:pt x="2359" y="9064"/>
                  </a:lnTo>
                  <a:lnTo>
                    <a:pt x="2336" y="9156"/>
                  </a:lnTo>
                  <a:lnTo>
                    <a:pt x="2313" y="9248"/>
                  </a:lnTo>
                  <a:lnTo>
                    <a:pt x="2292" y="9341"/>
                  </a:lnTo>
                  <a:lnTo>
                    <a:pt x="2270" y="9434"/>
                  </a:lnTo>
                  <a:lnTo>
                    <a:pt x="2249" y="9528"/>
                  </a:lnTo>
                  <a:lnTo>
                    <a:pt x="2229" y="9623"/>
                  </a:lnTo>
                  <a:lnTo>
                    <a:pt x="2209" y="9718"/>
                  </a:lnTo>
                  <a:lnTo>
                    <a:pt x="2191" y="9813"/>
                  </a:lnTo>
                  <a:lnTo>
                    <a:pt x="2172" y="9909"/>
                  </a:lnTo>
                  <a:lnTo>
                    <a:pt x="2153" y="10006"/>
                  </a:lnTo>
                  <a:lnTo>
                    <a:pt x="2136" y="10103"/>
                  </a:lnTo>
                  <a:lnTo>
                    <a:pt x="2118" y="10201"/>
                  </a:lnTo>
                  <a:lnTo>
                    <a:pt x="2102" y="10299"/>
                  </a:lnTo>
                  <a:lnTo>
                    <a:pt x="2086" y="10398"/>
                  </a:lnTo>
                  <a:lnTo>
                    <a:pt x="2071" y="10498"/>
                  </a:lnTo>
                  <a:lnTo>
                    <a:pt x="2056" y="10598"/>
                  </a:lnTo>
                  <a:lnTo>
                    <a:pt x="2042" y="10698"/>
                  </a:lnTo>
                  <a:lnTo>
                    <a:pt x="2029" y="10800"/>
                  </a:lnTo>
                  <a:lnTo>
                    <a:pt x="2015" y="10902"/>
                  </a:lnTo>
                  <a:lnTo>
                    <a:pt x="2003" y="11004"/>
                  </a:lnTo>
                  <a:lnTo>
                    <a:pt x="1991" y="11107"/>
                  </a:lnTo>
                  <a:lnTo>
                    <a:pt x="1980" y="11211"/>
                  </a:lnTo>
                  <a:lnTo>
                    <a:pt x="1970" y="11315"/>
                  </a:lnTo>
                  <a:lnTo>
                    <a:pt x="1959" y="11420"/>
                  </a:lnTo>
                  <a:lnTo>
                    <a:pt x="1950" y="11525"/>
                  </a:lnTo>
                  <a:lnTo>
                    <a:pt x="1942" y="11632"/>
                  </a:lnTo>
                  <a:lnTo>
                    <a:pt x="1934" y="11738"/>
                  </a:lnTo>
                  <a:lnTo>
                    <a:pt x="1926" y="11845"/>
                  </a:lnTo>
                  <a:lnTo>
                    <a:pt x="1919" y="11953"/>
                  </a:lnTo>
                  <a:lnTo>
                    <a:pt x="1914" y="12061"/>
                  </a:lnTo>
                  <a:lnTo>
                    <a:pt x="1908" y="12171"/>
                  </a:lnTo>
                  <a:lnTo>
                    <a:pt x="1904" y="12280"/>
                  </a:lnTo>
                  <a:lnTo>
                    <a:pt x="1899" y="12390"/>
                  </a:lnTo>
                  <a:lnTo>
                    <a:pt x="0" y="12390"/>
                  </a:lnTo>
                  <a:lnTo>
                    <a:pt x="0" y="12415"/>
                  </a:lnTo>
                  <a:lnTo>
                    <a:pt x="3929" y="14897"/>
                  </a:lnTo>
                  <a:lnTo>
                    <a:pt x="7859" y="12415"/>
                  </a:lnTo>
                  <a:lnTo>
                    <a:pt x="7859" y="12390"/>
                  </a:lnTo>
                  <a:lnTo>
                    <a:pt x="5968" y="12390"/>
                  </a:lnTo>
                  <a:lnTo>
                    <a:pt x="5968" y="12390"/>
                  </a:lnTo>
                  <a:lnTo>
                    <a:pt x="5977" y="12239"/>
                  </a:lnTo>
                  <a:lnTo>
                    <a:pt x="5986" y="12089"/>
                  </a:lnTo>
                  <a:lnTo>
                    <a:pt x="5997" y="11940"/>
                  </a:lnTo>
                  <a:lnTo>
                    <a:pt x="6011" y="11794"/>
                  </a:lnTo>
                  <a:lnTo>
                    <a:pt x="6025" y="11649"/>
                  </a:lnTo>
                  <a:lnTo>
                    <a:pt x="6042" y="11506"/>
                  </a:lnTo>
                  <a:lnTo>
                    <a:pt x="6060" y="11364"/>
                  </a:lnTo>
                  <a:lnTo>
                    <a:pt x="6080" y="11224"/>
                  </a:lnTo>
                  <a:lnTo>
                    <a:pt x="6100" y="11086"/>
                  </a:lnTo>
                  <a:lnTo>
                    <a:pt x="6123" y="10949"/>
                  </a:lnTo>
                  <a:lnTo>
                    <a:pt x="6147" y="10814"/>
                  </a:lnTo>
                  <a:lnTo>
                    <a:pt x="6173" y="10680"/>
                  </a:lnTo>
                  <a:lnTo>
                    <a:pt x="6200" y="10548"/>
                  </a:lnTo>
                  <a:lnTo>
                    <a:pt x="6228" y="10418"/>
                  </a:lnTo>
                  <a:lnTo>
                    <a:pt x="6258" y="10289"/>
                  </a:lnTo>
                  <a:lnTo>
                    <a:pt x="6289" y="10161"/>
                  </a:lnTo>
                  <a:lnTo>
                    <a:pt x="6321" y="10035"/>
                  </a:lnTo>
                  <a:lnTo>
                    <a:pt x="6355" y="9911"/>
                  </a:lnTo>
                  <a:lnTo>
                    <a:pt x="6391" y="9787"/>
                  </a:lnTo>
                  <a:lnTo>
                    <a:pt x="6427" y="9666"/>
                  </a:lnTo>
                  <a:lnTo>
                    <a:pt x="6464" y="9546"/>
                  </a:lnTo>
                  <a:lnTo>
                    <a:pt x="6503" y="9428"/>
                  </a:lnTo>
                  <a:lnTo>
                    <a:pt x="6542" y="9311"/>
                  </a:lnTo>
                  <a:lnTo>
                    <a:pt x="6584" y="9195"/>
                  </a:lnTo>
                  <a:lnTo>
                    <a:pt x="6626" y="9081"/>
                  </a:lnTo>
                  <a:lnTo>
                    <a:pt x="6668" y="8968"/>
                  </a:lnTo>
                  <a:lnTo>
                    <a:pt x="6713" y="8858"/>
                  </a:lnTo>
                  <a:lnTo>
                    <a:pt x="6758" y="8748"/>
                  </a:lnTo>
                  <a:lnTo>
                    <a:pt x="6804" y="8640"/>
                  </a:lnTo>
                  <a:lnTo>
                    <a:pt x="6851" y="8534"/>
                  </a:lnTo>
                  <a:lnTo>
                    <a:pt x="6900" y="8428"/>
                  </a:lnTo>
                  <a:lnTo>
                    <a:pt x="6948" y="8324"/>
                  </a:lnTo>
                  <a:lnTo>
                    <a:pt x="6998" y="8222"/>
                  </a:lnTo>
                  <a:lnTo>
                    <a:pt x="7048" y="8121"/>
                  </a:lnTo>
                  <a:lnTo>
                    <a:pt x="7100" y="8020"/>
                  </a:lnTo>
                  <a:lnTo>
                    <a:pt x="7153" y="7922"/>
                  </a:lnTo>
                  <a:lnTo>
                    <a:pt x="7205" y="7825"/>
                  </a:lnTo>
                  <a:lnTo>
                    <a:pt x="7259" y="7730"/>
                  </a:lnTo>
                  <a:lnTo>
                    <a:pt x="7314" y="7636"/>
                  </a:lnTo>
                  <a:lnTo>
                    <a:pt x="7369" y="7544"/>
                  </a:lnTo>
                  <a:lnTo>
                    <a:pt x="7425" y="7452"/>
                  </a:lnTo>
                  <a:lnTo>
                    <a:pt x="7481" y="7362"/>
                  </a:lnTo>
                  <a:lnTo>
                    <a:pt x="7539" y="7273"/>
                  </a:lnTo>
                  <a:lnTo>
                    <a:pt x="7595" y="7185"/>
                  </a:lnTo>
                  <a:lnTo>
                    <a:pt x="7654" y="7100"/>
                  </a:lnTo>
                  <a:lnTo>
                    <a:pt x="7713" y="7015"/>
                  </a:lnTo>
                  <a:lnTo>
                    <a:pt x="7772" y="6931"/>
                  </a:lnTo>
                  <a:lnTo>
                    <a:pt x="7832" y="6849"/>
                  </a:lnTo>
                  <a:lnTo>
                    <a:pt x="7892" y="6768"/>
                  </a:lnTo>
                  <a:lnTo>
                    <a:pt x="7952" y="6689"/>
                  </a:lnTo>
                  <a:lnTo>
                    <a:pt x="8013" y="6610"/>
                  </a:lnTo>
                  <a:lnTo>
                    <a:pt x="8073" y="6533"/>
                  </a:lnTo>
                  <a:lnTo>
                    <a:pt x="8135" y="6457"/>
                  </a:lnTo>
                  <a:lnTo>
                    <a:pt x="8197" y="6383"/>
                  </a:lnTo>
                  <a:lnTo>
                    <a:pt x="8259" y="6310"/>
                  </a:lnTo>
                  <a:lnTo>
                    <a:pt x="8321" y="6238"/>
                  </a:lnTo>
                  <a:lnTo>
                    <a:pt x="8384" y="6167"/>
                  </a:lnTo>
                  <a:lnTo>
                    <a:pt x="8447" y="6097"/>
                  </a:lnTo>
                  <a:lnTo>
                    <a:pt x="8509" y="6029"/>
                  </a:lnTo>
                  <a:lnTo>
                    <a:pt x="8572" y="5962"/>
                  </a:lnTo>
                  <a:lnTo>
                    <a:pt x="8635" y="5896"/>
                  </a:lnTo>
                  <a:lnTo>
                    <a:pt x="8699" y="5831"/>
                  </a:lnTo>
                  <a:lnTo>
                    <a:pt x="8762" y="5768"/>
                  </a:lnTo>
                  <a:lnTo>
                    <a:pt x="8825" y="5706"/>
                  </a:lnTo>
                  <a:lnTo>
                    <a:pt x="8888" y="5644"/>
                  </a:lnTo>
                  <a:lnTo>
                    <a:pt x="8951" y="5584"/>
                  </a:lnTo>
                  <a:lnTo>
                    <a:pt x="9014" y="5525"/>
                  </a:lnTo>
                  <a:lnTo>
                    <a:pt x="9077" y="5467"/>
                  </a:lnTo>
                  <a:lnTo>
                    <a:pt x="9140" y="5411"/>
                  </a:lnTo>
                  <a:lnTo>
                    <a:pt x="9203" y="5356"/>
                  </a:lnTo>
                  <a:lnTo>
                    <a:pt x="9265" y="5301"/>
                  </a:lnTo>
                  <a:lnTo>
                    <a:pt x="9328" y="5249"/>
                  </a:lnTo>
                  <a:lnTo>
                    <a:pt x="9390" y="5196"/>
                  </a:lnTo>
                  <a:lnTo>
                    <a:pt x="9452" y="5145"/>
                  </a:lnTo>
                  <a:lnTo>
                    <a:pt x="9513" y="5096"/>
                  </a:lnTo>
                  <a:lnTo>
                    <a:pt x="9575" y="5046"/>
                  </a:lnTo>
                  <a:lnTo>
                    <a:pt x="9635" y="4999"/>
                  </a:lnTo>
                  <a:lnTo>
                    <a:pt x="9695" y="4952"/>
                  </a:lnTo>
                  <a:lnTo>
                    <a:pt x="9815" y="4862"/>
                  </a:lnTo>
                  <a:lnTo>
                    <a:pt x="9933" y="4777"/>
                  </a:lnTo>
                  <a:lnTo>
                    <a:pt x="10049" y="4695"/>
                  </a:lnTo>
                  <a:lnTo>
                    <a:pt x="10162" y="4618"/>
                  </a:lnTo>
                  <a:lnTo>
                    <a:pt x="10273" y="4544"/>
                  </a:lnTo>
                  <a:lnTo>
                    <a:pt x="10381" y="4474"/>
                  </a:lnTo>
                  <a:lnTo>
                    <a:pt x="10486" y="4409"/>
                  </a:lnTo>
                  <a:lnTo>
                    <a:pt x="10588" y="4347"/>
                  </a:lnTo>
                  <a:lnTo>
                    <a:pt x="10688" y="4290"/>
                  </a:lnTo>
                  <a:lnTo>
                    <a:pt x="10783" y="4235"/>
                  </a:lnTo>
                  <a:lnTo>
                    <a:pt x="10873" y="4184"/>
                  </a:lnTo>
                  <a:lnTo>
                    <a:pt x="10961" y="4138"/>
                  </a:lnTo>
                  <a:lnTo>
                    <a:pt x="11044" y="4094"/>
                  </a:lnTo>
                  <a:lnTo>
                    <a:pt x="11122" y="4054"/>
                  </a:lnTo>
                  <a:lnTo>
                    <a:pt x="11196" y="4018"/>
                  </a:lnTo>
                  <a:lnTo>
                    <a:pt x="11265" y="3985"/>
                  </a:lnTo>
                  <a:lnTo>
                    <a:pt x="11328" y="3955"/>
                  </a:lnTo>
                  <a:lnTo>
                    <a:pt x="11387" y="3929"/>
                  </a:lnTo>
                  <a:lnTo>
                    <a:pt x="11438" y="3905"/>
                  </a:lnTo>
                  <a:lnTo>
                    <a:pt x="11526" y="3868"/>
                  </a:lnTo>
                  <a:lnTo>
                    <a:pt x="11588" y="3844"/>
                  </a:lnTo>
                  <a:lnTo>
                    <a:pt x="11623" y="3830"/>
                  </a:lnTo>
                  <a:lnTo>
                    <a:pt x="11623" y="3830"/>
                  </a:lnTo>
                  <a:close/>
                </a:path>
              </a:pathLst>
            </a:custGeom>
            <a:gradFill>
              <a:gsLst>
                <a:gs pos="0">
                  <a:srgbClr val="C4EDFF"/>
                </a:gs>
                <a:gs pos="12000">
                  <a:srgbClr val="C4EDFF"/>
                </a:gs>
                <a:gs pos="100000">
                  <a:srgbClr val="0070C0"/>
                </a:gs>
              </a:gsLst>
              <a:lin ang="7860000" scaled="0"/>
            </a:gradFill>
            <a:ln w="9525" cap="flat" cmpd="sng">
              <a:solidFill>
                <a:srgbClr val="07336F"/>
              </a:solidFill>
              <a:prstDash val="solid"/>
              <a:miter lim="800000"/>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 name="Google Shape;454;p30"/>
            <p:cNvSpPr/>
            <p:nvPr/>
          </p:nvSpPr>
          <p:spPr>
            <a:xfrm rot="12353283">
              <a:off x="4169447" y="2842482"/>
              <a:ext cx="363636" cy="917923"/>
            </a:xfrm>
            <a:custGeom>
              <a:avLst/>
              <a:gdLst/>
              <a:ahLst/>
              <a:cxnLst/>
              <a:rect l="l" t="t" r="r" b="b"/>
              <a:pathLst>
                <a:path w="11623" h="14897" extrusionOk="0">
                  <a:moveTo>
                    <a:pt x="11623" y="3830"/>
                  </a:moveTo>
                  <a:lnTo>
                    <a:pt x="10929" y="1917"/>
                  </a:lnTo>
                  <a:lnTo>
                    <a:pt x="10249" y="0"/>
                  </a:lnTo>
                  <a:lnTo>
                    <a:pt x="10249" y="0"/>
                  </a:lnTo>
                  <a:lnTo>
                    <a:pt x="10196" y="19"/>
                  </a:lnTo>
                  <a:lnTo>
                    <a:pt x="10103" y="55"/>
                  </a:lnTo>
                  <a:lnTo>
                    <a:pt x="10042" y="80"/>
                  </a:lnTo>
                  <a:lnTo>
                    <a:pt x="9973" y="108"/>
                  </a:lnTo>
                  <a:lnTo>
                    <a:pt x="9894" y="141"/>
                  </a:lnTo>
                  <a:lnTo>
                    <a:pt x="9807" y="180"/>
                  </a:lnTo>
                  <a:lnTo>
                    <a:pt x="9712" y="222"/>
                  </a:lnTo>
                  <a:lnTo>
                    <a:pt x="9609" y="269"/>
                  </a:lnTo>
                  <a:lnTo>
                    <a:pt x="9498" y="322"/>
                  </a:lnTo>
                  <a:lnTo>
                    <a:pt x="9382" y="379"/>
                  </a:lnTo>
                  <a:lnTo>
                    <a:pt x="9258" y="442"/>
                  </a:lnTo>
                  <a:lnTo>
                    <a:pt x="9127" y="509"/>
                  </a:lnTo>
                  <a:lnTo>
                    <a:pt x="8990" y="582"/>
                  </a:lnTo>
                  <a:lnTo>
                    <a:pt x="8848" y="660"/>
                  </a:lnTo>
                  <a:lnTo>
                    <a:pt x="8700" y="743"/>
                  </a:lnTo>
                  <a:lnTo>
                    <a:pt x="8547" y="832"/>
                  </a:lnTo>
                  <a:lnTo>
                    <a:pt x="8470" y="880"/>
                  </a:lnTo>
                  <a:lnTo>
                    <a:pt x="8390" y="927"/>
                  </a:lnTo>
                  <a:lnTo>
                    <a:pt x="8310" y="977"/>
                  </a:lnTo>
                  <a:lnTo>
                    <a:pt x="8228" y="1027"/>
                  </a:lnTo>
                  <a:lnTo>
                    <a:pt x="8146" y="1080"/>
                  </a:lnTo>
                  <a:lnTo>
                    <a:pt x="8062" y="1134"/>
                  </a:lnTo>
                  <a:lnTo>
                    <a:pt x="7978" y="1188"/>
                  </a:lnTo>
                  <a:lnTo>
                    <a:pt x="7893" y="1245"/>
                  </a:lnTo>
                  <a:lnTo>
                    <a:pt x="7807" y="1303"/>
                  </a:lnTo>
                  <a:lnTo>
                    <a:pt x="7720" y="1363"/>
                  </a:lnTo>
                  <a:lnTo>
                    <a:pt x="7633" y="1424"/>
                  </a:lnTo>
                  <a:lnTo>
                    <a:pt x="7544" y="1487"/>
                  </a:lnTo>
                  <a:lnTo>
                    <a:pt x="7455" y="1551"/>
                  </a:lnTo>
                  <a:lnTo>
                    <a:pt x="7365" y="1617"/>
                  </a:lnTo>
                  <a:lnTo>
                    <a:pt x="7275" y="1684"/>
                  </a:lnTo>
                  <a:lnTo>
                    <a:pt x="7185" y="1753"/>
                  </a:lnTo>
                  <a:lnTo>
                    <a:pt x="7094" y="1823"/>
                  </a:lnTo>
                  <a:lnTo>
                    <a:pt x="7002" y="1895"/>
                  </a:lnTo>
                  <a:lnTo>
                    <a:pt x="6910" y="1969"/>
                  </a:lnTo>
                  <a:lnTo>
                    <a:pt x="6817" y="2044"/>
                  </a:lnTo>
                  <a:lnTo>
                    <a:pt x="6724" y="2121"/>
                  </a:lnTo>
                  <a:lnTo>
                    <a:pt x="6631" y="2199"/>
                  </a:lnTo>
                  <a:lnTo>
                    <a:pt x="6538" y="2280"/>
                  </a:lnTo>
                  <a:lnTo>
                    <a:pt x="6444" y="2361"/>
                  </a:lnTo>
                  <a:lnTo>
                    <a:pt x="6350" y="2445"/>
                  </a:lnTo>
                  <a:lnTo>
                    <a:pt x="6256" y="2529"/>
                  </a:lnTo>
                  <a:lnTo>
                    <a:pt x="6162" y="2616"/>
                  </a:lnTo>
                  <a:lnTo>
                    <a:pt x="6068" y="2705"/>
                  </a:lnTo>
                  <a:lnTo>
                    <a:pt x="5975" y="2795"/>
                  </a:lnTo>
                  <a:lnTo>
                    <a:pt x="5881" y="2887"/>
                  </a:lnTo>
                  <a:lnTo>
                    <a:pt x="5787" y="2979"/>
                  </a:lnTo>
                  <a:lnTo>
                    <a:pt x="5693" y="3075"/>
                  </a:lnTo>
                  <a:lnTo>
                    <a:pt x="5600" y="3172"/>
                  </a:lnTo>
                  <a:lnTo>
                    <a:pt x="5506" y="3272"/>
                  </a:lnTo>
                  <a:lnTo>
                    <a:pt x="5413" y="3372"/>
                  </a:lnTo>
                  <a:lnTo>
                    <a:pt x="5320" y="3474"/>
                  </a:lnTo>
                  <a:lnTo>
                    <a:pt x="5228" y="3578"/>
                  </a:lnTo>
                  <a:lnTo>
                    <a:pt x="5135" y="3685"/>
                  </a:lnTo>
                  <a:lnTo>
                    <a:pt x="5044" y="3792"/>
                  </a:lnTo>
                  <a:lnTo>
                    <a:pt x="4952" y="3901"/>
                  </a:lnTo>
                  <a:lnTo>
                    <a:pt x="4863" y="4013"/>
                  </a:lnTo>
                  <a:lnTo>
                    <a:pt x="4772" y="4126"/>
                  </a:lnTo>
                  <a:lnTo>
                    <a:pt x="4683" y="4241"/>
                  </a:lnTo>
                  <a:lnTo>
                    <a:pt x="4593" y="4359"/>
                  </a:lnTo>
                  <a:lnTo>
                    <a:pt x="4505" y="4477"/>
                  </a:lnTo>
                  <a:lnTo>
                    <a:pt x="4418" y="4598"/>
                  </a:lnTo>
                  <a:lnTo>
                    <a:pt x="4331" y="4721"/>
                  </a:lnTo>
                  <a:lnTo>
                    <a:pt x="4245" y="4845"/>
                  </a:lnTo>
                  <a:lnTo>
                    <a:pt x="4159" y="4972"/>
                  </a:lnTo>
                  <a:lnTo>
                    <a:pt x="4076" y="5100"/>
                  </a:lnTo>
                  <a:lnTo>
                    <a:pt x="3992" y="5231"/>
                  </a:lnTo>
                  <a:lnTo>
                    <a:pt x="3911" y="5363"/>
                  </a:lnTo>
                  <a:lnTo>
                    <a:pt x="3829" y="5497"/>
                  </a:lnTo>
                  <a:lnTo>
                    <a:pt x="3749" y="5634"/>
                  </a:lnTo>
                  <a:lnTo>
                    <a:pt x="3669" y="5772"/>
                  </a:lnTo>
                  <a:lnTo>
                    <a:pt x="3592" y="5912"/>
                  </a:lnTo>
                  <a:lnTo>
                    <a:pt x="3515" y="6055"/>
                  </a:lnTo>
                  <a:lnTo>
                    <a:pt x="3439" y="6199"/>
                  </a:lnTo>
                  <a:lnTo>
                    <a:pt x="3364" y="6346"/>
                  </a:lnTo>
                  <a:lnTo>
                    <a:pt x="3292" y="6494"/>
                  </a:lnTo>
                  <a:lnTo>
                    <a:pt x="3220" y="6644"/>
                  </a:lnTo>
                  <a:lnTo>
                    <a:pt x="3150" y="6797"/>
                  </a:lnTo>
                  <a:lnTo>
                    <a:pt x="3081" y="6952"/>
                  </a:lnTo>
                  <a:lnTo>
                    <a:pt x="3013" y="7108"/>
                  </a:lnTo>
                  <a:lnTo>
                    <a:pt x="2947" y="7267"/>
                  </a:lnTo>
                  <a:lnTo>
                    <a:pt x="2883" y="7428"/>
                  </a:lnTo>
                  <a:lnTo>
                    <a:pt x="2821" y="7591"/>
                  </a:lnTo>
                  <a:lnTo>
                    <a:pt x="2759" y="7756"/>
                  </a:lnTo>
                  <a:lnTo>
                    <a:pt x="2701" y="7923"/>
                  </a:lnTo>
                  <a:lnTo>
                    <a:pt x="2643" y="8093"/>
                  </a:lnTo>
                  <a:lnTo>
                    <a:pt x="2587" y="8265"/>
                  </a:lnTo>
                  <a:lnTo>
                    <a:pt x="2533" y="8439"/>
                  </a:lnTo>
                  <a:lnTo>
                    <a:pt x="2481" y="8615"/>
                  </a:lnTo>
                  <a:lnTo>
                    <a:pt x="2431" y="8793"/>
                  </a:lnTo>
                  <a:lnTo>
                    <a:pt x="2383" y="8973"/>
                  </a:lnTo>
                  <a:lnTo>
                    <a:pt x="2359" y="9064"/>
                  </a:lnTo>
                  <a:lnTo>
                    <a:pt x="2336" y="9156"/>
                  </a:lnTo>
                  <a:lnTo>
                    <a:pt x="2313" y="9248"/>
                  </a:lnTo>
                  <a:lnTo>
                    <a:pt x="2292" y="9341"/>
                  </a:lnTo>
                  <a:lnTo>
                    <a:pt x="2270" y="9434"/>
                  </a:lnTo>
                  <a:lnTo>
                    <a:pt x="2249" y="9528"/>
                  </a:lnTo>
                  <a:lnTo>
                    <a:pt x="2229" y="9623"/>
                  </a:lnTo>
                  <a:lnTo>
                    <a:pt x="2209" y="9718"/>
                  </a:lnTo>
                  <a:lnTo>
                    <a:pt x="2191" y="9813"/>
                  </a:lnTo>
                  <a:lnTo>
                    <a:pt x="2172" y="9909"/>
                  </a:lnTo>
                  <a:lnTo>
                    <a:pt x="2153" y="10006"/>
                  </a:lnTo>
                  <a:lnTo>
                    <a:pt x="2136" y="10103"/>
                  </a:lnTo>
                  <a:lnTo>
                    <a:pt x="2118" y="10201"/>
                  </a:lnTo>
                  <a:lnTo>
                    <a:pt x="2102" y="10299"/>
                  </a:lnTo>
                  <a:lnTo>
                    <a:pt x="2086" y="10398"/>
                  </a:lnTo>
                  <a:lnTo>
                    <a:pt x="2071" y="10498"/>
                  </a:lnTo>
                  <a:lnTo>
                    <a:pt x="2056" y="10598"/>
                  </a:lnTo>
                  <a:lnTo>
                    <a:pt x="2042" y="10698"/>
                  </a:lnTo>
                  <a:lnTo>
                    <a:pt x="2029" y="10800"/>
                  </a:lnTo>
                  <a:lnTo>
                    <a:pt x="2015" y="10902"/>
                  </a:lnTo>
                  <a:lnTo>
                    <a:pt x="2003" y="11004"/>
                  </a:lnTo>
                  <a:lnTo>
                    <a:pt x="1991" y="11107"/>
                  </a:lnTo>
                  <a:lnTo>
                    <a:pt x="1980" y="11211"/>
                  </a:lnTo>
                  <a:lnTo>
                    <a:pt x="1970" y="11315"/>
                  </a:lnTo>
                  <a:lnTo>
                    <a:pt x="1959" y="11420"/>
                  </a:lnTo>
                  <a:lnTo>
                    <a:pt x="1950" y="11525"/>
                  </a:lnTo>
                  <a:lnTo>
                    <a:pt x="1942" y="11632"/>
                  </a:lnTo>
                  <a:lnTo>
                    <a:pt x="1934" y="11738"/>
                  </a:lnTo>
                  <a:lnTo>
                    <a:pt x="1926" y="11845"/>
                  </a:lnTo>
                  <a:lnTo>
                    <a:pt x="1919" y="11953"/>
                  </a:lnTo>
                  <a:lnTo>
                    <a:pt x="1914" y="12061"/>
                  </a:lnTo>
                  <a:lnTo>
                    <a:pt x="1908" y="12171"/>
                  </a:lnTo>
                  <a:lnTo>
                    <a:pt x="1904" y="12280"/>
                  </a:lnTo>
                  <a:lnTo>
                    <a:pt x="1899" y="12390"/>
                  </a:lnTo>
                  <a:lnTo>
                    <a:pt x="0" y="12390"/>
                  </a:lnTo>
                  <a:lnTo>
                    <a:pt x="0" y="12415"/>
                  </a:lnTo>
                  <a:lnTo>
                    <a:pt x="3929" y="14897"/>
                  </a:lnTo>
                  <a:lnTo>
                    <a:pt x="7859" y="12415"/>
                  </a:lnTo>
                  <a:lnTo>
                    <a:pt x="7859" y="12390"/>
                  </a:lnTo>
                  <a:lnTo>
                    <a:pt x="5968" y="12390"/>
                  </a:lnTo>
                  <a:lnTo>
                    <a:pt x="5968" y="12390"/>
                  </a:lnTo>
                  <a:lnTo>
                    <a:pt x="5977" y="12239"/>
                  </a:lnTo>
                  <a:lnTo>
                    <a:pt x="5986" y="12089"/>
                  </a:lnTo>
                  <a:lnTo>
                    <a:pt x="5997" y="11940"/>
                  </a:lnTo>
                  <a:lnTo>
                    <a:pt x="6011" y="11794"/>
                  </a:lnTo>
                  <a:lnTo>
                    <a:pt x="6025" y="11649"/>
                  </a:lnTo>
                  <a:lnTo>
                    <a:pt x="6042" y="11506"/>
                  </a:lnTo>
                  <a:lnTo>
                    <a:pt x="6060" y="11364"/>
                  </a:lnTo>
                  <a:lnTo>
                    <a:pt x="6080" y="11224"/>
                  </a:lnTo>
                  <a:lnTo>
                    <a:pt x="6100" y="11086"/>
                  </a:lnTo>
                  <a:lnTo>
                    <a:pt x="6123" y="10949"/>
                  </a:lnTo>
                  <a:lnTo>
                    <a:pt x="6147" y="10814"/>
                  </a:lnTo>
                  <a:lnTo>
                    <a:pt x="6173" y="10680"/>
                  </a:lnTo>
                  <a:lnTo>
                    <a:pt x="6200" y="10548"/>
                  </a:lnTo>
                  <a:lnTo>
                    <a:pt x="6228" y="10418"/>
                  </a:lnTo>
                  <a:lnTo>
                    <a:pt x="6258" y="10289"/>
                  </a:lnTo>
                  <a:lnTo>
                    <a:pt x="6289" y="10161"/>
                  </a:lnTo>
                  <a:lnTo>
                    <a:pt x="6321" y="10035"/>
                  </a:lnTo>
                  <a:lnTo>
                    <a:pt x="6355" y="9911"/>
                  </a:lnTo>
                  <a:lnTo>
                    <a:pt x="6391" y="9787"/>
                  </a:lnTo>
                  <a:lnTo>
                    <a:pt x="6427" y="9666"/>
                  </a:lnTo>
                  <a:lnTo>
                    <a:pt x="6464" y="9546"/>
                  </a:lnTo>
                  <a:lnTo>
                    <a:pt x="6503" y="9428"/>
                  </a:lnTo>
                  <a:lnTo>
                    <a:pt x="6542" y="9311"/>
                  </a:lnTo>
                  <a:lnTo>
                    <a:pt x="6584" y="9195"/>
                  </a:lnTo>
                  <a:lnTo>
                    <a:pt x="6626" y="9081"/>
                  </a:lnTo>
                  <a:lnTo>
                    <a:pt x="6668" y="8968"/>
                  </a:lnTo>
                  <a:lnTo>
                    <a:pt x="6713" y="8858"/>
                  </a:lnTo>
                  <a:lnTo>
                    <a:pt x="6758" y="8748"/>
                  </a:lnTo>
                  <a:lnTo>
                    <a:pt x="6804" y="8640"/>
                  </a:lnTo>
                  <a:lnTo>
                    <a:pt x="6851" y="8534"/>
                  </a:lnTo>
                  <a:lnTo>
                    <a:pt x="6900" y="8428"/>
                  </a:lnTo>
                  <a:lnTo>
                    <a:pt x="6948" y="8324"/>
                  </a:lnTo>
                  <a:lnTo>
                    <a:pt x="6998" y="8222"/>
                  </a:lnTo>
                  <a:lnTo>
                    <a:pt x="7048" y="8121"/>
                  </a:lnTo>
                  <a:lnTo>
                    <a:pt x="7100" y="8020"/>
                  </a:lnTo>
                  <a:lnTo>
                    <a:pt x="7153" y="7922"/>
                  </a:lnTo>
                  <a:lnTo>
                    <a:pt x="7205" y="7825"/>
                  </a:lnTo>
                  <a:lnTo>
                    <a:pt x="7259" y="7730"/>
                  </a:lnTo>
                  <a:lnTo>
                    <a:pt x="7314" y="7636"/>
                  </a:lnTo>
                  <a:lnTo>
                    <a:pt x="7369" y="7544"/>
                  </a:lnTo>
                  <a:lnTo>
                    <a:pt x="7425" y="7452"/>
                  </a:lnTo>
                  <a:lnTo>
                    <a:pt x="7481" y="7362"/>
                  </a:lnTo>
                  <a:lnTo>
                    <a:pt x="7539" y="7273"/>
                  </a:lnTo>
                  <a:lnTo>
                    <a:pt x="7595" y="7185"/>
                  </a:lnTo>
                  <a:lnTo>
                    <a:pt x="7654" y="7100"/>
                  </a:lnTo>
                  <a:lnTo>
                    <a:pt x="7713" y="7015"/>
                  </a:lnTo>
                  <a:lnTo>
                    <a:pt x="7772" y="6931"/>
                  </a:lnTo>
                  <a:lnTo>
                    <a:pt x="7832" y="6849"/>
                  </a:lnTo>
                  <a:lnTo>
                    <a:pt x="7892" y="6768"/>
                  </a:lnTo>
                  <a:lnTo>
                    <a:pt x="7952" y="6689"/>
                  </a:lnTo>
                  <a:lnTo>
                    <a:pt x="8013" y="6610"/>
                  </a:lnTo>
                  <a:lnTo>
                    <a:pt x="8073" y="6533"/>
                  </a:lnTo>
                  <a:lnTo>
                    <a:pt x="8135" y="6457"/>
                  </a:lnTo>
                  <a:lnTo>
                    <a:pt x="8197" y="6383"/>
                  </a:lnTo>
                  <a:lnTo>
                    <a:pt x="8259" y="6310"/>
                  </a:lnTo>
                  <a:lnTo>
                    <a:pt x="8321" y="6238"/>
                  </a:lnTo>
                  <a:lnTo>
                    <a:pt x="8384" y="6167"/>
                  </a:lnTo>
                  <a:lnTo>
                    <a:pt x="8447" y="6097"/>
                  </a:lnTo>
                  <a:lnTo>
                    <a:pt x="8509" y="6029"/>
                  </a:lnTo>
                  <a:lnTo>
                    <a:pt x="8572" y="5962"/>
                  </a:lnTo>
                  <a:lnTo>
                    <a:pt x="8635" y="5896"/>
                  </a:lnTo>
                  <a:lnTo>
                    <a:pt x="8699" y="5831"/>
                  </a:lnTo>
                  <a:lnTo>
                    <a:pt x="8762" y="5768"/>
                  </a:lnTo>
                  <a:lnTo>
                    <a:pt x="8825" y="5706"/>
                  </a:lnTo>
                  <a:lnTo>
                    <a:pt x="8888" y="5644"/>
                  </a:lnTo>
                  <a:lnTo>
                    <a:pt x="8951" y="5584"/>
                  </a:lnTo>
                  <a:lnTo>
                    <a:pt x="9014" y="5525"/>
                  </a:lnTo>
                  <a:lnTo>
                    <a:pt x="9077" y="5467"/>
                  </a:lnTo>
                  <a:lnTo>
                    <a:pt x="9140" y="5411"/>
                  </a:lnTo>
                  <a:lnTo>
                    <a:pt x="9203" y="5356"/>
                  </a:lnTo>
                  <a:lnTo>
                    <a:pt x="9265" y="5301"/>
                  </a:lnTo>
                  <a:lnTo>
                    <a:pt x="9328" y="5249"/>
                  </a:lnTo>
                  <a:lnTo>
                    <a:pt x="9390" y="5196"/>
                  </a:lnTo>
                  <a:lnTo>
                    <a:pt x="9452" y="5145"/>
                  </a:lnTo>
                  <a:lnTo>
                    <a:pt x="9513" y="5096"/>
                  </a:lnTo>
                  <a:lnTo>
                    <a:pt x="9575" y="5046"/>
                  </a:lnTo>
                  <a:lnTo>
                    <a:pt x="9635" y="4999"/>
                  </a:lnTo>
                  <a:lnTo>
                    <a:pt x="9695" y="4952"/>
                  </a:lnTo>
                  <a:lnTo>
                    <a:pt x="9815" y="4862"/>
                  </a:lnTo>
                  <a:lnTo>
                    <a:pt x="9933" y="4777"/>
                  </a:lnTo>
                  <a:lnTo>
                    <a:pt x="10049" y="4695"/>
                  </a:lnTo>
                  <a:lnTo>
                    <a:pt x="10162" y="4618"/>
                  </a:lnTo>
                  <a:lnTo>
                    <a:pt x="10273" y="4544"/>
                  </a:lnTo>
                  <a:lnTo>
                    <a:pt x="10381" y="4474"/>
                  </a:lnTo>
                  <a:lnTo>
                    <a:pt x="10486" y="4409"/>
                  </a:lnTo>
                  <a:lnTo>
                    <a:pt x="10588" y="4347"/>
                  </a:lnTo>
                  <a:lnTo>
                    <a:pt x="10688" y="4290"/>
                  </a:lnTo>
                  <a:lnTo>
                    <a:pt x="10783" y="4235"/>
                  </a:lnTo>
                  <a:lnTo>
                    <a:pt x="10873" y="4184"/>
                  </a:lnTo>
                  <a:lnTo>
                    <a:pt x="10961" y="4138"/>
                  </a:lnTo>
                  <a:lnTo>
                    <a:pt x="11044" y="4094"/>
                  </a:lnTo>
                  <a:lnTo>
                    <a:pt x="11122" y="4054"/>
                  </a:lnTo>
                  <a:lnTo>
                    <a:pt x="11196" y="4018"/>
                  </a:lnTo>
                  <a:lnTo>
                    <a:pt x="11265" y="3985"/>
                  </a:lnTo>
                  <a:lnTo>
                    <a:pt x="11328" y="3955"/>
                  </a:lnTo>
                  <a:lnTo>
                    <a:pt x="11387" y="3929"/>
                  </a:lnTo>
                  <a:lnTo>
                    <a:pt x="11438" y="3905"/>
                  </a:lnTo>
                  <a:lnTo>
                    <a:pt x="11526" y="3868"/>
                  </a:lnTo>
                  <a:lnTo>
                    <a:pt x="11588" y="3844"/>
                  </a:lnTo>
                  <a:lnTo>
                    <a:pt x="11623" y="3830"/>
                  </a:lnTo>
                  <a:lnTo>
                    <a:pt x="11623" y="3830"/>
                  </a:lnTo>
                  <a:close/>
                </a:path>
              </a:pathLst>
            </a:custGeom>
            <a:gradFill>
              <a:gsLst>
                <a:gs pos="0">
                  <a:srgbClr val="C4EDFF"/>
                </a:gs>
                <a:gs pos="6000">
                  <a:srgbClr val="C4EDFF"/>
                </a:gs>
                <a:gs pos="100000">
                  <a:srgbClr val="0070C0"/>
                </a:gs>
              </a:gsLst>
              <a:lin ang="7860000" scaled="0"/>
            </a:gradFill>
            <a:ln w="9525" cap="flat" cmpd="sng">
              <a:solidFill>
                <a:srgbClr val="07336F"/>
              </a:solidFill>
              <a:prstDash val="solid"/>
              <a:miter lim="800000"/>
              <a:headEnd type="none" w="sm" len="sm"/>
              <a:tailEnd type="none" w="sm" len="sm"/>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244" name="Google Shape;455;p30"/>
            <p:cNvCxnSpPr/>
            <p:nvPr/>
          </p:nvCxnSpPr>
          <p:spPr>
            <a:xfrm rot="10800000" flipH="1">
              <a:off x="1724474" y="3795518"/>
              <a:ext cx="1186585" cy="1676957"/>
            </a:xfrm>
            <a:prstGeom prst="straightConnector1">
              <a:avLst/>
            </a:prstGeom>
            <a:noFill/>
            <a:ln w="19050" cap="flat" cmpd="sng">
              <a:solidFill>
                <a:srgbClr val="00B050"/>
              </a:solidFill>
              <a:prstDash val="solid"/>
              <a:round/>
              <a:headEnd type="none" w="sm" len="sm"/>
              <a:tailEnd type="none" w="sm" len="sm"/>
            </a:ln>
          </p:spPr>
        </p:cxnSp>
        <p:cxnSp>
          <p:nvCxnSpPr>
            <p:cNvPr id="245" name="Google Shape;456;p30"/>
            <p:cNvCxnSpPr/>
            <p:nvPr/>
          </p:nvCxnSpPr>
          <p:spPr>
            <a:xfrm>
              <a:off x="1987887" y="1741438"/>
              <a:ext cx="923172" cy="1585442"/>
            </a:xfrm>
            <a:prstGeom prst="straightConnector1">
              <a:avLst/>
            </a:prstGeom>
            <a:noFill/>
            <a:ln w="19050" cap="flat" cmpd="sng">
              <a:solidFill>
                <a:srgbClr val="0097D8"/>
              </a:solidFill>
              <a:prstDash val="solid"/>
              <a:round/>
              <a:headEnd type="none" w="sm" len="sm"/>
              <a:tailEnd type="none" w="sm" len="sm"/>
            </a:ln>
          </p:spPr>
        </p:cxnSp>
        <p:cxnSp>
          <p:nvCxnSpPr>
            <p:cNvPr id="246" name="Google Shape;457;p30"/>
            <p:cNvCxnSpPr/>
            <p:nvPr/>
          </p:nvCxnSpPr>
          <p:spPr>
            <a:xfrm>
              <a:off x="1997599" y="3016919"/>
              <a:ext cx="1020726" cy="474153"/>
            </a:xfrm>
            <a:prstGeom prst="straightConnector1">
              <a:avLst/>
            </a:prstGeom>
            <a:noFill/>
            <a:ln w="19050" cap="flat" cmpd="sng">
              <a:solidFill>
                <a:srgbClr val="00B050"/>
              </a:solidFill>
              <a:prstDash val="solid"/>
              <a:round/>
              <a:headEnd type="none" w="sm" len="sm"/>
              <a:tailEnd type="none" w="sm" len="sm"/>
            </a:ln>
          </p:spPr>
        </p:cxnSp>
        <p:cxnSp>
          <p:nvCxnSpPr>
            <p:cNvPr id="247" name="Google Shape;458;p30"/>
            <p:cNvCxnSpPr/>
            <p:nvPr/>
          </p:nvCxnSpPr>
          <p:spPr>
            <a:xfrm rot="10800000" flipH="1">
              <a:off x="1869068" y="3597674"/>
              <a:ext cx="1041991" cy="626112"/>
            </a:xfrm>
            <a:prstGeom prst="straightConnector1">
              <a:avLst/>
            </a:prstGeom>
            <a:noFill/>
            <a:ln w="19050" cap="flat" cmpd="sng">
              <a:solidFill>
                <a:srgbClr val="00B050"/>
              </a:solidFill>
              <a:prstDash val="solid"/>
              <a:round/>
              <a:headEnd type="none" w="sm" len="sm"/>
              <a:tailEnd type="none" w="sm" len="sm"/>
            </a:ln>
          </p:spPr>
        </p:cxnSp>
        <p:sp>
          <p:nvSpPr>
            <p:cNvPr id="248" name="Google Shape;459;p30"/>
            <p:cNvSpPr/>
            <p:nvPr/>
          </p:nvSpPr>
          <p:spPr>
            <a:xfrm>
              <a:off x="464760" y="1041636"/>
              <a:ext cx="1605149" cy="5078719"/>
            </a:xfrm>
            <a:prstGeom prst="roundRect">
              <a:avLst>
                <a:gd name="adj" fmla="val 45871"/>
              </a:avLst>
            </a:prstGeom>
            <a:solidFill>
              <a:schemeClr val="tx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9" name="Google Shape;460;p30"/>
            <p:cNvSpPr/>
            <p:nvPr/>
          </p:nvSpPr>
          <p:spPr>
            <a:xfrm rot="-4905969">
              <a:off x="1297662" y="5318130"/>
              <a:ext cx="85624" cy="69644"/>
            </a:xfrm>
            <a:custGeom>
              <a:avLst/>
              <a:gdLst/>
              <a:ahLst/>
              <a:cxnLst/>
              <a:rect l="l" t="t" r="r" b="b"/>
              <a:pathLst>
                <a:path w="75" h="58" extrusionOk="0">
                  <a:moveTo>
                    <a:pt x="3" y="57"/>
                  </a:moveTo>
                  <a:cubicBezTo>
                    <a:pt x="4" y="57"/>
                    <a:pt x="8" y="58"/>
                    <a:pt x="14" y="58"/>
                  </a:cubicBezTo>
                  <a:cubicBezTo>
                    <a:pt x="14" y="58"/>
                    <a:pt x="14" y="58"/>
                    <a:pt x="14" y="58"/>
                  </a:cubicBezTo>
                  <a:cubicBezTo>
                    <a:pt x="29" y="58"/>
                    <a:pt x="63" y="53"/>
                    <a:pt x="75" y="6"/>
                  </a:cubicBezTo>
                  <a:cubicBezTo>
                    <a:pt x="75" y="5"/>
                    <a:pt x="75" y="4"/>
                    <a:pt x="75" y="3"/>
                  </a:cubicBezTo>
                  <a:cubicBezTo>
                    <a:pt x="74" y="2"/>
                    <a:pt x="73" y="1"/>
                    <a:pt x="72" y="1"/>
                  </a:cubicBezTo>
                  <a:cubicBezTo>
                    <a:pt x="70" y="0"/>
                    <a:pt x="70" y="0"/>
                    <a:pt x="70" y="0"/>
                  </a:cubicBezTo>
                  <a:cubicBezTo>
                    <a:pt x="68" y="0"/>
                    <a:pt x="66" y="1"/>
                    <a:pt x="65" y="3"/>
                  </a:cubicBezTo>
                  <a:cubicBezTo>
                    <a:pt x="56" y="40"/>
                    <a:pt x="32" y="48"/>
                    <a:pt x="14" y="48"/>
                  </a:cubicBezTo>
                  <a:cubicBezTo>
                    <a:pt x="10" y="48"/>
                    <a:pt x="6" y="48"/>
                    <a:pt x="6" y="48"/>
                  </a:cubicBezTo>
                  <a:cubicBezTo>
                    <a:pt x="5" y="47"/>
                    <a:pt x="5" y="47"/>
                    <a:pt x="5" y="47"/>
                  </a:cubicBezTo>
                  <a:cubicBezTo>
                    <a:pt x="5" y="47"/>
                    <a:pt x="5" y="47"/>
                    <a:pt x="5" y="47"/>
                  </a:cubicBezTo>
                  <a:cubicBezTo>
                    <a:pt x="3" y="47"/>
                    <a:pt x="1" y="49"/>
                    <a:pt x="1" y="51"/>
                  </a:cubicBezTo>
                  <a:cubicBezTo>
                    <a:pt x="0" y="52"/>
                    <a:pt x="0" y="52"/>
                    <a:pt x="0" y="52"/>
                  </a:cubicBezTo>
                  <a:cubicBezTo>
                    <a:pt x="0" y="54"/>
                    <a:pt x="0" y="55"/>
                    <a:pt x="1" y="56"/>
                  </a:cubicBezTo>
                  <a:cubicBezTo>
                    <a:pt x="1" y="56"/>
                    <a:pt x="2" y="57"/>
                    <a:pt x="3" y="57"/>
                  </a:cubicBezTo>
                  <a:close/>
                </a:path>
              </a:pathLst>
            </a:custGeom>
            <a:solidFill>
              <a:schemeClr val="lt1"/>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 name="Google Shape;461;p30"/>
            <p:cNvSpPr txBox="1"/>
            <p:nvPr/>
          </p:nvSpPr>
          <p:spPr>
            <a:xfrm>
              <a:off x="410552" y="1771149"/>
              <a:ext cx="1790146" cy="79747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r>
                <a:rPr lang="en-US" sz="1400" dirty="0">
                  <a:solidFill>
                    <a:schemeClr val="lt1"/>
                  </a:solidFill>
                  <a:latin typeface="Calibri"/>
                  <a:ea typeface="Calibri"/>
                  <a:cs typeface="Calibri"/>
                  <a:sym typeface="Calibri"/>
                </a:rPr>
                <a:t>NOAA Sources (satellites, radar, etc.)</a:t>
              </a:r>
              <a:endParaRPr dirty="0"/>
            </a:p>
          </p:txBody>
        </p:sp>
        <p:sp>
          <p:nvSpPr>
            <p:cNvPr id="251" name="Google Shape;462;p30"/>
            <p:cNvSpPr txBox="1"/>
            <p:nvPr/>
          </p:nvSpPr>
          <p:spPr>
            <a:xfrm>
              <a:off x="345241" y="3318205"/>
              <a:ext cx="1790146" cy="33855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r>
                <a:rPr lang="en-US" sz="1400" dirty="0">
                  <a:solidFill>
                    <a:schemeClr val="lt1"/>
                  </a:solidFill>
                  <a:latin typeface="Calibri"/>
                  <a:ea typeface="Calibri"/>
                  <a:cs typeface="Calibri"/>
                  <a:sym typeface="Calibri"/>
                </a:rPr>
                <a:t>International</a:t>
              </a:r>
              <a:endParaRPr dirty="0"/>
            </a:p>
          </p:txBody>
        </p:sp>
        <p:sp>
          <p:nvSpPr>
            <p:cNvPr id="252" name="Google Shape;463;p30"/>
            <p:cNvSpPr txBox="1"/>
            <p:nvPr/>
          </p:nvSpPr>
          <p:spPr>
            <a:xfrm>
              <a:off x="337185" y="4406341"/>
              <a:ext cx="1790146" cy="33855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r>
                <a:rPr lang="en-US" sz="1400">
                  <a:solidFill>
                    <a:schemeClr val="lt1"/>
                  </a:solidFill>
                  <a:latin typeface="Calibri"/>
                  <a:ea typeface="Calibri"/>
                  <a:cs typeface="Calibri"/>
                  <a:sym typeface="Calibri"/>
                </a:rPr>
                <a:t>Other Partners</a:t>
              </a:r>
              <a:endParaRPr/>
            </a:p>
          </p:txBody>
        </p:sp>
        <p:sp>
          <p:nvSpPr>
            <p:cNvPr id="253" name="Google Shape;464;p30"/>
            <p:cNvSpPr txBox="1"/>
            <p:nvPr/>
          </p:nvSpPr>
          <p:spPr>
            <a:xfrm>
              <a:off x="289659" y="5494475"/>
              <a:ext cx="1790146" cy="33855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r>
                <a:rPr lang="en-US" sz="1400">
                  <a:solidFill>
                    <a:schemeClr val="lt1"/>
                  </a:solidFill>
                  <a:latin typeface="Calibri"/>
                  <a:ea typeface="Calibri"/>
                  <a:cs typeface="Calibri"/>
                  <a:sym typeface="Calibri"/>
                </a:rPr>
                <a:t>Commercial</a:t>
              </a:r>
              <a:endParaRPr/>
            </a:p>
          </p:txBody>
        </p:sp>
        <p:sp>
          <p:nvSpPr>
            <p:cNvPr id="254" name="Google Shape;465;p30"/>
            <p:cNvSpPr/>
            <p:nvPr/>
          </p:nvSpPr>
          <p:spPr>
            <a:xfrm>
              <a:off x="2550112" y="2638344"/>
              <a:ext cx="1605149" cy="1704453"/>
            </a:xfrm>
            <a:custGeom>
              <a:avLst/>
              <a:gdLst/>
              <a:ahLst/>
              <a:cxnLst/>
              <a:rect l="l" t="t" r="r" b="b"/>
              <a:pathLst>
                <a:path w="5807" h="2816" extrusionOk="0">
                  <a:moveTo>
                    <a:pt x="5760" y="1641"/>
                  </a:moveTo>
                  <a:lnTo>
                    <a:pt x="5760" y="1641"/>
                  </a:lnTo>
                  <a:lnTo>
                    <a:pt x="5683" y="1643"/>
                  </a:lnTo>
                  <a:lnTo>
                    <a:pt x="5605" y="1644"/>
                  </a:lnTo>
                  <a:lnTo>
                    <a:pt x="5522" y="1648"/>
                  </a:lnTo>
                  <a:lnTo>
                    <a:pt x="5436" y="1653"/>
                  </a:lnTo>
                  <a:lnTo>
                    <a:pt x="5346" y="1658"/>
                  </a:lnTo>
                  <a:lnTo>
                    <a:pt x="5255" y="1666"/>
                  </a:lnTo>
                  <a:lnTo>
                    <a:pt x="5066" y="1683"/>
                  </a:lnTo>
                  <a:lnTo>
                    <a:pt x="4865" y="1703"/>
                  </a:lnTo>
                  <a:lnTo>
                    <a:pt x="4656" y="1728"/>
                  </a:lnTo>
                  <a:lnTo>
                    <a:pt x="4441" y="1757"/>
                  </a:lnTo>
                  <a:lnTo>
                    <a:pt x="4220" y="1788"/>
                  </a:lnTo>
                  <a:lnTo>
                    <a:pt x="3993" y="1822"/>
                  </a:lnTo>
                  <a:lnTo>
                    <a:pt x="3762" y="1859"/>
                  </a:lnTo>
                  <a:lnTo>
                    <a:pt x="3530" y="1899"/>
                  </a:lnTo>
                  <a:lnTo>
                    <a:pt x="3295" y="1941"/>
                  </a:lnTo>
                  <a:lnTo>
                    <a:pt x="3060" y="1985"/>
                  </a:lnTo>
                  <a:lnTo>
                    <a:pt x="2826" y="2030"/>
                  </a:lnTo>
                  <a:lnTo>
                    <a:pt x="2593" y="2076"/>
                  </a:lnTo>
                  <a:lnTo>
                    <a:pt x="2362" y="2125"/>
                  </a:lnTo>
                  <a:lnTo>
                    <a:pt x="2137" y="2173"/>
                  </a:lnTo>
                  <a:lnTo>
                    <a:pt x="1916" y="2223"/>
                  </a:lnTo>
                  <a:lnTo>
                    <a:pt x="1702" y="2271"/>
                  </a:lnTo>
                  <a:lnTo>
                    <a:pt x="1496" y="2321"/>
                  </a:lnTo>
                  <a:lnTo>
                    <a:pt x="1297" y="2370"/>
                  </a:lnTo>
                  <a:lnTo>
                    <a:pt x="1109" y="2418"/>
                  </a:lnTo>
                  <a:lnTo>
                    <a:pt x="931" y="2467"/>
                  </a:lnTo>
                  <a:lnTo>
                    <a:pt x="764" y="2514"/>
                  </a:lnTo>
                  <a:lnTo>
                    <a:pt x="612" y="2558"/>
                  </a:lnTo>
                  <a:lnTo>
                    <a:pt x="473" y="2602"/>
                  </a:lnTo>
                  <a:lnTo>
                    <a:pt x="349" y="2643"/>
                  </a:lnTo>
                  <a:lnTo>
                    <a:pt x="294" y="2665"/>
                  </a:lnTo>
                  <a:lnTo>
                    <a:pt x="242" y="2683"/>
                  </a:lnTo>
                  <a:lnTo>
                    <a:pt x="195" y="2703"/>
                  </a:lnTo>
                  <a:lnTo>
                    <a:pt x="153" y="2720"/>
                  </a:lnTo>
                  <a:lnTo>
                    <a:pt x="114" y="2739"/>
                  </a:lnTo>
                  <a:lnTo>
                    <a:pt x="81" y="2756"/>
                  </a:lnTo>
                  <a:lnTo>
                    <a:pt x="53" y="2772"/>
                  </a:lnTo>
                  <a:lnTo>
                    <a:pt x="30" y="2787"/>
                  </a:lnTo>
                  <a:lnTo>
                    <a:pt x="11" y="2802"/>
                  </a:lnTo>
                  <a:lnTo>
                    <a:pt x="4" y="2809"/>
                  </a:lnTo>
                  <a:lnTo>
                    <a:pt x="0" y="2816"/>
                  </a:lnTo>
                  <a:lnTo>
                    <a:pt x="0" y="2816"/>
                  </a:lnTo>
                  <a:lnTo>
                    <a:pt x="10" y="2800"/>
                  </a:lnTo>
                  <a:lnTo>
                    <a:pt x="20" y="2783"/>
                  </a:lnTo>
                  <a:lnTo>
                    <a:pt x="30" y="2763"/>
                  </a:lnTo>
                  <a:lnTo>
                    <a:pt x="38" y="2742"/>
                  </a:lnTo>
                  <a:lnTo>
                    <a:pt x="48" y="2718"/>
                  </a:lnTo>
                  <a:lnTo>
                    <a:pt x="57" y="2690"/>
                  </a:lnTo>
                  <a:lnTo>
                    <a:pt x="76" y="2632"/>
                  </a:lnTo>
                  <a:lnTo>
                    <a:pt x="93" y="2565"/>
                  </a:lnTo>
                  <a:lnTo>
                    <a:pt x="108" y="2491"/>
                  </a:lnTo>
                  <a:lnTo>
                    <a:pt x="123" y="2410"/>
                  </a:lnTo>
                  <a:lnTo>
                    <a:pt x="135" y="2323"/>
                  </a:lnTo>
                  <a:lnTo>
                    <a:pt x="148" y="2229"/>
                  </a:lnTo>
                  <a:lnTo>
                    <a:pt x="160" y="2129"/>
                  </a:lnTo>
                  <a:lnTo>
                    <a:pt x="168" y="2023"/>
                  </a:lnTo>
                  <a:lnTo>
                    <a:pt x="177" y="1914"/>
                  </a:lnTo>
                  <a:lnTo>
                    <a:pt x="184" y="1800"/>
                  </a:lnTo>
                  <a:lnTo>
                    <a:pt x="188" y="1680"/>
                  </a:lnTo>
                  <a:lnTo>
                    <a:pt x="191" y="1559"/>
                  </a:lnTo>
                  <a:lnTo>
                    <a:pt x="192" y="1433"/>
                  </a:lnTo>
                  <a:lnTo>
                    <a:pt x="192" y="1433"/>
                  </a:lnTo>
                  <a:lnTo>
                    <a:pt x="192" y="1305"/>
                  </a:lnTo>
                  <a:lnTo>
                    <a:pt x="190" y="1179"/>
                  </a:lnTo>
                  <a:lnTo>
                    <a:pt x="185" y="1057"/>
                  </a:lnTo>
                  <a:lnTo>
                    <a:pt x="180" y="938"/>
                  </a:lnTo>
                  <a:lnTo>
                    <a:pt x="171" y="824"/>
                  </a:lnTo>
                  <a:lnTo>
                    <a:pt x="162" y="716"/>
                  </a:lnTo>
                  <a:lnTo>
                    <a:pt x="151" y="612"/>
                  </a:lnTo>
                  <a:lnTo>
                    <a:pt x="138" y="514"/>
                  </a:lnTo>
                  <a:lnTo>
                    <a:pt x="125" y="422"/>
                  </a:lnTo>
                  <a:lnTo>
                    <a:pt x="111" y="338"/>
                  </a:lnTo>
                  <a:lnTo>
                    <a:pt x="94" y="261"/>
                  </a:lnTo>
                  <a:lnTo>
                    <a:pt x="77" y="192"/>
                  </a:lnTo>
                  <a:lnTo>
                    <a:pt x="58" y="130"/>
                  </a:lnTo>
                  <a:lnTo>
                    <a:pt x="50" y="103"/>
                  </a:lnTo>
                  <a:lnTo>
                    <a:pt x="40" y="77"/>
                  </a:lnTo>
                  <a:lnTo>
                    <a:pt x="30" y="55"/>
                  </a:lnTo>
                  <a:lnTo>
                    <a:pt x="20" y="35"/>
                  </a:lnTo>
                  <a:lnTo>
                    <a:pt x="10" y="16"/>
                  </a:lnTo>
                  <a:lnTo>
                    <a:pt x="0" y="0"/>
                  </a:lnTo>
                  <a:lnTo>
                    <a:pt x="0" y="0"/>
                  </a:lnTo>
                  <a:lnTo>
                    <a:pt x="4" y="8"/>
                  </a:lnTo>
                  <a:lnTo>
                    <a:pt x="11" y="15"/>
                  </a:lnTo>
                  <a:lnTo>
                    <a:pt x="30" y="29"/>
                  </a:lnTo>
                  <a:lnTo>
                    <a:pt x="53" y="45"/>
                  </a:lnTo>
                  <a:lnTo>
                    <a:pt x="81" y="60"/>
                  </a:lnTo>
                  <a:lnTo>
                    <a:pt x="114" y="77"/>
                  </a:lnTo>
                  <a:lnTo>
                    <a:pt x="153" y="95"/>
                  </a:lnTo>
                  <a:lnTo>
                    <a:pt x="195" y="113"/>
                  </a:lnTo>
                  <a:lnTo>
                    <a:pt x="242" y="132"/>
                  </a:lnTo>
                  <a:lnTo>
                    <a:pt x="294" y="152"/>
                  </a:lnTo>
                  <a:lnTo>
                    <a:pt x="349" y="172"/>
                  </a:lnTo>
                  <a:lnTo>
                    <a:pt x="473" y="214"/>
                  </a:lnTo>
                  <a:lnTo>
                    <a:pt x="612" y="257"/>
                  </a:lnTo>
                  <a:lnTo>
                    <a:pt x="764" y="303"/>
                  </a:lnTo>
                  <a:lnTo>
                    <a:pt x="931" y="350"/>
                  </a:lnTo>
                  <a:lnTo>
                    <a:pt x="1109" y="397"/>
                  </a:lnTo>
                  <a:lnTo>
                    <a:pt x="1297" y="445"/>
                  </a:lnTo>
                  <a:lnTo>
                    <a:pt x="1496" y="495"/>
                  </a:lnTo>
                  <a:lnTo>
                    <a:pt x="1702" y="544"/>
                  </a:lnTo>
                  <a:lnTo>
                    <a:pt x="1916" y="594"/>
                  </a:lnTo>
                  <a:lnTo>
                    <a:pt x="2137" y="643"/>
                  </a:lnTo>
                  <a:lnTo>
                    <a:pt x="2362" y="692"/>
                  </a:lnTo>
                  <a:lnTo>
                    <a:pt x="2593" y="739"/>
                  </a:lnTo>
                  <a:lnTo>
                    <a:pt x="2826" y="786"/>
                  </a:lnTo>
                  <a:lnTo>
                    <a:pt x="3060" y="832"/>
                  </a:lnTo>
                  <a:lnTo>
                    <a:pt x="3295" y="874"/>
                  </a:lnTo>
                  <a:lnTo>
                    <a:pt x="3530" y="917"/>
                  </a:lnTo>
                  <a:lnTo>
                    <a:pt x="3762" y="957"/>
                  </a:lnTo>
                  <a:lnTo>
                    <a:pt x="3993" y="994"/>
                  </a:lnTo>
                  <a:lnTo>
                    <a:pt x="4220" y="1028"/>
                  </a:lnTo>
                  <a:lnTo>
                    <a:pt x="4441" y="1060"/>
                  </a:lnTo>
                  <a:lnTo>
                    <a:pt x="4656" y="1088"/>
                  </a:lnTo>
                  <a:lnTo>
                    <a:pt x="4865" y="1112"/>
                  </a:lnTo>
                  <a:lnTo>
                    <a:pt x="5066" y="1134"/>
                  </a:lnTo>
                  <a:lnTo>
                    <a:pt x="5255" y="1151"/>
                  </a:lnTo>
                  <a:lnTo>
                    <a:pt x="5346" y="1158"/>
                  </a:lnTo>
                  <a:lnTo>
                    <a:pt x="5436" y="1164"/>
                  </a:lnTo>
                  <a:lnTo>
                    <a:pt x="5522" y="1168"/>
                  </a:lnTo>
                  <a:lnTo>
                    <a:pt x="5605" y="1171"/>
                  </a:lnTo>
                  <a:lnTo>
                    <a:pt x="5683" y="1174"/>
                  </a:lnTo>
                  <a:lnTo>
                    <a:pt x="5760" y="1175"/>
                  </a:lnTo>
                  <a:lnTo>
                    <a:pt x="5760" y="1175"/>
                  </a:lnTo>
                  <a:lnTo>
                    <a:pt x="5766" y="1177"/>
                  </a:lnTo>
                  <a:lnTo>
                    <a:pt x="5770" y="1179"/>
                  </a:lnTo>
                  <a:lnTo>
                    <a:pt x="5776" y="1187"/>
                  </a:lnTo>
                  <a:lnTo>
                    <a:pt x="5780" y="1195"/>
                  </a:lnTo>
                  <a:lnTo>
                    <a:pt x="5784" y="1206"/>
                  </a:lnTo>
                  <a:lnTo>
                    <a:pt x="5788" y="1219"/>
                  </a:lnTo>
                  <a:lnTo>
                    <a:pt x="5796" y="1251"/>
                  </a:lnTo>
                  <a:lnTo>
                    <a:pt x="5800" y="1286"/>
                  </a:lnTo>
                  <a:lnTo>
                    <a:pt x="5804" y="1326"/>
                  </a:lnTo>
                  <a:lnTo>
                    <a:pt x="5806" y="1369"/>
                  </a:lnTo>
                  <a:lnTo>
                    <a:pt x="5807" y="1412"/>
                  </a:lnTo>
                  <a:lnTo>
                    <a:pt x="5807" y="1412"/>
                  </a:lnTo>
                  <a:lnTo>
                    <a:pt x="5806" y="1453"/>
                  </a:lnTo>
                  <a:lnTo>
                    <a:pt x="5801" y="1492"/>
                  </a:lnTo>
                  <a:lnTo>
                    <a:pt x="5797" y="1527"/>
                  </a:lnTo>
                  <a:lnTo>
                    <a:pt x="5790" y="1560"/>
                  </a:lnTo>
                  <a:lnTo>
                    <a:pt x="5783" y="1587"/>
                  </a:lnTo>
                  <a:lnTo>
                    <a:pt x="5774" y="1611"/>
                  </a:lnTo>
                  <a:lnTo>
                    <a:pt x="5767" y="1628"/>
                  </a:lnTo>
                  <a:lnTo>
                    <a:pt x="5760" y="1641"/>
                  </a:lnTo>
                  <a:lnTo>
                    <a:pt x="5760" y="1641"/>
                  </a:lnTo>
                  <a:close/>
                </a:path>
              </a:pathLst>
            </a:custGeom>
            <a:gradFill>
              <a:gsLst>
                <a:gs pos="0">
                  <a:srgbClr val="666666"/>
                </a:gs>
                <a:gs pos="15000">
                  <a:srgbClr val="666666"/>
                </a:gs>
                <a:gs pos="64000">
                  <a:srgbClr val="F2F2F2"/>
                </a:gs>
                <a:gs pos="87000">
                  <a:srgbClr val="9B9B9B"/>
                </a:gs>
                <a:gs pos="100000">
                  <a:srgbClr val="9B9B9B"/>
                </a:gs>
              </a:gsLst>
              <a:lin ang="16680001" scaled="0"/>
            </a:gradFill>
            <a:ln w="9525" cap="flat" cmpd="sng">
              <a:solidFill>
                <a:srgbClr val="868686">
                  <a:alpha val="49803"/>
                </a:srgbClr>
              </a:solidFill>
              <a:prstDash val="solid"/>
              <a:round/>
              <a:headEnd type="none" w="sm" len="sm"/>
              <a:tailEnd type="none" w="sm" len="sm"/>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 name="Google Shape;466;p30"/>
            <p:cNvSpPr/>
            <p:nvPr/>
          </p:nvSpPr>
          <p:spPr>
            <a:xfrm>
              <a:off x="2603602" y="2686988"/>
              <a:ext cx="1511914" cy="1558212"/>
            </a:xfrm>
            <a:custGeom>
              <a:avLst/>
              <a:gdLst/>
              <a:ahLst/>
              <a:cxnLst/>
              <a:rect l="l" t="t" r="r" b="b"/>
              <a:pathLst>
                <a:path w="5807" h="2816" extrusionOk="0">
                  <a:moveTo>
                    <a:pt x="5760" y="1641"/>
                  </a:moveTo>
                  <a:lnTo>
                    <a:pt x="5760" y="1641"/>
                  </a:lnTo>
                  <a:lnTo>
                    <a:pt x="5683" y="1643"/>
                  </a:lnTo>
                  <a:lnTo>
                    <a:pt x="5605" y="1644"/>
                  </a:lnTo>
                  <a:lnTo>
                    <a:pt x="5522" y="1648"/>
                  </a:lnTo>
                  <a:lnTo>
                    <a:pt x="5436" y="1653"/>
                  </a:lnTo>
                  <a:lnTo>
                    <a:pt x="5346" y="1658"/>
                  </a:lnTo>
                  <a:lnTo>
                    <a:pt x="5255" y="1666"/>
                  </a:lnTo>
                  <a:lnTo>
                    <a:pt x="5066" y="1683"/>
                  </a:lnTo>
                  <a:lnTo>
                    <a:pt x="4865" y="1703"/>
                  </a:lnTo>
                  <a:lnTo>
                    <a:pt x="4656" y="1728"/>
                  </a:lnTo>
                  <a:lnTo>
                    <a:pt x="4441" y="1757"/>
                  </a:lnTo>
                  <a:lnTo>
                    <a:pt x="4220" y="1788"/>
                  </a:lnTo>
                  <a:lnTo>
                    <a:pt x="3993" y="1822"/>
                  </a:lnTo>
                  <a:lnTo>
                    <a:pt x="3762" y="1859"/>
                  </a:lnTo>
                  <a:lnTo>
                    <a:pt x="3530" y="1899"/>
                  </a:lnTo>
                  <a:lnTo>
                    <a:pt x="3295" y="1941"/>
                  </a:lnTo>
                  <a:lnTo>
                    <a:pt x="3060" y="1985"/>
                  </a:lnTo>
                  <a:lnTo>
                    <a:pt x="2826" y="2030"/>
                  </a:lnTo>
                  <a:lnTo>
                    <a:pt x="2593" y="2076"/>
                  </a:lnTo>
                  <a:lnTo>
                    <a:pt x="2362" y="2125"/>
                  </a:lnTo>
                  <a:lnTo>
                    <a:pt x="2137" y="2173"/>
                  </a:lnTo>
                  <a:lnTo>
                    <a:pt x="1916" y="2223"/>
                  </a:lnTo>
                  <a:lnTo>
                    <a:pt x="1702" y="2271"/>
                  </a:lnTo>
                  <a:lnTo>
                    <a:pt x="1496" y="2321"/>
                  </a:lnTo>
                  <a:lnTo>
                    <a:pt x="1297" y="2370"/>
                  </a:lnTo>
                  <a:lnTo>
                    <a:pt x="1109" y="2418"/>
                  </a:lnTo>
                  <a:lnTo>
                    <a:pt x="931" y="2467"/>
                  </a:lnTo>
                  <a:lnTo>
                    <a:pt x="764" y="2514"/>
                  </a:lnTo>
                  <a:lnTo>
                    <a:pt x="612" y="2558"/>
                  </a:lnTo>
                  <a:lnTo>
                    <a:pt x="473" y="2602"/>
                  </a:lnTo>
                  <a:lnTo>
                    <a:pt x="349" y="2643"/>
                  </a:lnTo>
                  <a:lnTo>
                    <a:pt x="294" y="2665"/>
                  </a:lnTo>
                  <a:lnTo>
                    <a:pt x="242" y="2683"/>
                  </a:lnTo>
                  <a:lnTo>
                    <a:pt x="195" y="2703"/>
                  </a:lnTo>
                  <a:lnTo>
                    <a:pt x="153" y="2720"/>
                  </a:lnTo>
                  <a:lnTo>
                    <a:pt x="114" y="2739"/>
                  </a:lnTo>
                  <a:lnTo>
                    <a:pt x="81" y="2756"/>
                  </a:lnTo>
                  <a:lnTo>
                    <a:pt x="53" y="2772"/>
                  </a:lnTo>
                  <a:lnTo>
                    <a:pt x="30" y="2787"/>
                  </a:lnTo>
                  <a:lnTo>
                    <a:pt x="11" y="2802"/>
                  </a:lnTo>
                  <a:lnTo>
                    <a:pt x="4" y="2809"/>
                  </a:lnTo>
                  <a:lnTo>
                    <a:pt x="0" y="2816"/>
                  </a:lnTo>
                  <a:lnTo>
                    <a:pt x="0" y="2816"/>
                  </a:lnTo>
                  <a:lnTo>
                    <a:pt x="10" y="2800"/>
                  </a:lnTo>
                  <a:lnTo>
                    <a:pt x="20" y="2783"/>
                  </a:lnTo>
                  <a:lnTo>
                    <a:pt x="30" y="2763"/>
                  </a:lnTo>
                  <a:lnTo>
                    <a:pt x="38" y="2742"/>
                  </a:lnTo>
                  <a:lnTo>
                    <a:pt x="48" y="2718"/>
                  </a:lnTo>
                  <a:lnTo>
                    <a:pt x="57" y="2690"/>
                  </a:lnTo>
                  <a:lnTo>
                    <a:pt x="76" y="2632"/>
                  </a:lnTo>
                  <a:lnTo>
                    <a:pt x="93" y="2565"/>
                  </a:lnTo>
                  <a:lnTo>
                    <a:pt x="108" y="2491"/>
                  </a:lnTo>
                  <a:lnTo>
                    <a:pt x="123" y="2410"/>
                  </a:lnTo>
                  <a:lnTo>
                    <a:pt x="135" y="2323"/>
                  </a:lnTo>
                  <a:lnTo>
                    <a:pt x="148" y="2229"/>
                  </a:lnTo>
                  <a:lnTo>
                    <a:pt x="160" y="2129"/>
                  </a:lnTo>
                  <a:lnTo>
                    <a:pt x="168" y="2023"/>
                  </a:lnTo>
                  <a:lnTo>
                    <a:pt x="177" y="1914"/>
                  </a:lnTo>
                  <a:lnTo>
                    <a:pt x="184" y="1800"/>
                  </a:lnTo>
                  <a:lnTo>
                    <a:pt x="188" y="1680"/>
                  </a:lnTo>
                  <a:lnTo>
                    <a:pt x="191" y="1559"/>
                  </a:lnTo>
                  <a:lnTo>
                    <a:pt x="192" y="1433"/>
                  </a:lnTo>
                  <a:lnTo>
                    <a:pt x="192" y="1433"/>
                  </a:lnTo>
                  <a:lnTo>
                    <a:pt x="192" y="1305"/>
                  </a:lnTo>
                  <a:lnTo>
                    <a:pt x="190" y="1179"/>
                  </a:lnTo>
                  <a:lnTo>
                    <a:pt x="185" y="1057"/>
                  </a:lnTo>
                  <a:lnTo>
                    <a:pt x="180" y="938"/>
                  </a:lnTo>
                  <a:lnTo>
                    <a:pt x="171" y="824"/>
                  </a:lnTo>
                  <a:lnTo>
                    <a:pt x="162" y="716"/>
                  </a:lnTo>
                  <a:lnTo>
                    <a:pt x="151" y="612"/>
                  </a:lnTo>
                  <a:lnTo>
                    <a:pt x="138" y="514"/>
                  </a:lnTo>
                  <a:lnTo>
                    <a:pt x="125" y="422"/>
                  </a:lnTo>
                  <a:lnTo>
                    <a:pt x="111" y="338"/>
                  </a:lnTo>
                  <a:lnTo>
                    <a:pt x="94" y="261"/>
                  </a:lnTo>
                  <a:lnTo>
                    <a:pt x="77" y="192"/>
                  </a:lnTo>
                  <a:lnTo>
                    <a:pt x="58" y="130"/>
                  </a:lnTo>
                  <a:lnTo>
                    <a:pt x="50" y="103"/>
                  </a:lnTo>
                  <a:lnTo>
                    <a:pt x="40" y="77"/>
                  </a:lnTo>
                  <a:lnTo>
                    <a:pt x="30" y="55"/>
                  </a:lnTo>
                  <a:lnTo>
                    <a:pt x="20" y="35"/>
                  </a:lnTo>
                  <a:lnTo>
                    <a:pt x="10" y="16"/>
                  </a:lnTo>
                  <a:lnTo>
                    <a:pt x="0" y="0"/>
                  </a:lnTo>
                  <a:lnTo>
                    <a:pt x="0" y="0"/>
                  </a:lnTo>
                  <a:lnTo>
                    <a:pt x="4" y="8"/>
                  </a:lnTo>
                  <a:lnTo>
                    <a:pt x="11" y="15"/>
                  </a:lnTo>
                  <a:lnTo>
                    <a:pt x="30" y="29"/>
                  </a:lnTo>
                  <a:lnTo>
                    <a:pt x="53" y="45"/>
                  </a:lnTo>
                  <a:lnTo>
                    <a:pt x="81" y="60"/>
                  </a:lnTo>
                  <a:lnTo>
                    <a:pt x="114" y="77"/>
                  </a:lnTo>
                  <a:lnTo>
                    <a:pt x="153" y="95"/>
                  </a:lnTo>
                  <a:lnTo>
                    <a:pt x="195" y="113"/>
                  </a:lnTo>
                  <a:lnTo>
                    <a:pt x="242" y="132"/>
                  </a:lnTo>
                  <a:lnTo>
                    <a:pt x="294" y="152"/>
                  </a:lnTo>
                  <a:lnTo>
                    <a:pt x="349" y="172"/>
                  </a:lnTo>
                  <a:lnTo>
                    <a:pt x="473" y="214"/>
                  </a:lnTo>
                  <a:lnTo>
                    <a:pt x="612" y="257"/>
                  </a:lnTo>
                  <a:lnTo>
                    <a:pt x="764" y="303"/>
                  </a:lnTo>
                  <a:lnTo>
                    <a:pt x="931" y="350"/>
                  </a:lnTo>
                  <a:lnTo>
                    <a:pt x="1109" y="397"/>
                  </a:lnTo>
                  <a:lnTo>
                    <a:pt x="1297" y="445"/>
                  </a:lnTo>
                  <a:lnTo>
                    <a:pt x="1496" y="495"/>
                  </a:lnTo>
                  <a:lnTo>
                    <a:pt x="1702" y="544"/>
                  </a:lnTo>
                  <a:lnTo>
                    <a:pt x="1916" y="594"/>
                  </a:lnTo>
                  <a:lnTo>
                    <a:pt x="2137" y="643"/>
                  </a:lnTo>
                  <a:lnTo>
                    <a:pt x="2362" y="692"/>
                  </a:lnTo>
                  <a:lnTo>
                    <a:pt x="2593" y="739"/>
                  </a:lnTo>
                  <a:lnTo>
                    <a:pt x="2826" y="786"/>
                  </a:lnTo>
                  <a:lnTo>
                    <a:pt x="3060" y="832"/>
                  </a:lnTo>
                  <a:lnTo>
                    <a:pt x="3295" y="874"/>
                  </a:lnTo>
                  <a:lnTo>
                    <a:pt x="3530" y="917"/>
                  </a:lnTo>
                  <a:lnTo>
                    <a:pt x="3762" y="957"/>
                  </a:lnTo>
                  <a:lnTo>
                    <a:pt x="3993" y="994"/>
                  </a:lnTo>
                  <a:lnTo>
                    <a:pt x="4220" y="1028"/>
                  </a:lnTo>
                  <a:lnTo>
                    <a:pt x="4441" y="1060"/>
                  </a:lnTo>
                  <a:lnTo>
                    <a:pt x="4656" y="1088"/>
                  </a:lnTo>
                  <a:lnTo>
                    <a:pt x="4865" y="1112"/>
                  </a:lnTo>
                  <a:lnTo>
                    <a:pt x="5066" y="1134"/>
                  </a:lnTo>
                  <a:lnTo>
                    <a:pt x="5255" y="1151"/>
                  </a:lnTo>
                  <a:lnTo>
                    <a:pt x="5346" y="1158"/>
                  </a:lnTo>
                  <a:lnTo>
                    <a:pt x="5436" y="1164"/>
                  </a:lnTo>
                  <a:lnTo>
                    <a:pt x="5522" y="1168"/>
                  </a:lnTo>
                  <a:lnTo>
                    <a:pt x="5605" y="1171"/>
                  </a:lnTo>
                  <a:lnTo>
                    <a:pt x="5683" y="1174"/>
                  </a:lnTo>
                  <a:lnTo>
                    <a:pt x="5760" y="1175"/>
                  </a:lnTo>
                  <a:lnTo>
                    <a:pt x="5760" y="1175"/>
                  </a:lnTo>
                  <a:lnTo>
                    <a:pt x="5766" y="1177"/>
                  </a:lnTo>
                  <a:lnTo>
                    <a:pt x="5770" y="1179"/>
                  </a:lnTo>
                  <a:lnTo>
                    <a:pt x="5776" y="1187"/>
                  </a:lnTo>
                  <a:lnTo>
                    <a:pt x="5780" y="1195"/>
                  </a:lnTo>
                  <a:lnTo>
                    <a:pt x="5784" y="1206"/>
                  </a:lnTo>
                  <a:lnTo>
                    <a:pt x="5788" y="1219"/>
                  </a:lnTo>
                  <a:lnTo>
                    <a:pt x="5796" y="1251"/>
                  </a:lnTo>
                  <a:lnTo>
                    <a:pt x="5800" y="1286"/>
                  </a:lnTo>
                  <a:lnTo>
                    <a:pt x="5804" y="1326"/>
                  </a:lnTo>
                  <a:lnTo>
                    <a:pt x="5806" y="1369"/>
                  </a:lnTo>
                  <a:lnTo>
                    <a:pt x="5807" y="1412"/>
                  </a:lnTo>
                  <a:lnTo>
                    <a:pt x="5807" y="1412"/>
                  </a:lnTo>
                  <a:lnTo>
                    <a:pt x="5806" y="1453"/>
                  </a:lnTo>
                  <a:lnTo>
                    <a:pt x="5801" y="1492"/>
                  </a:lnTo>
                  <a:lnTo>
                    <a:pt x="5797" y="1527"/>
                  </a:lnTo>
                  <a:lnTo>
                    <a:pt x="5790" y="1560"/>
                  </a:lnTo>
                  <a:lnTo>
                    <a:pt x="5783" y="1587"/>
                  </a:lnTo>
                  <a:lnTo>
                    <a:pt x="5774" y="1611"/>
                  </a:lnTo>
                  <a:lnTo>
                    <a:pt x="5767" y="1628"/>
                  </a:lnTo>
                  <a:lnTo>
                    <a:pt x="5760" y="1641"/>
                  </a:lnTo>
                  <a:lnTo>
                    <a:pt x="5760" y="1641"/>
                  </a:lnTo>
                  <a:close/>
                </a:path>
              </a:pathLst>
            </a:custGeom>
            <a:gradFill>
              <a:gsLst>
                <a:gs pos="0">
                  <a:srgbClr val="666666">
                    <a:alpha val="51764"/>
                  </a:srgbClr>
                </a:gs>
                <a:gs pos="15000">
                  <a:srgbClr val="666666">
                    <a:alpha val="51764"/>
                  </a:srgbClr>
                </a:gs>
                <a:gs pos="64000">
                  <a:srgbClr val="F2F2F2">
                    <a:alpha val="51764"/>
                  </a:srgbClr>
                </a:gs>
                <a:gs pos="87000">
                  <a:srgbClr val="9B9B9B">
                    <a:alpha val="51764"/>
                  </a:srgbClr>
                </a:gs>
                <a:gs pos="100000">
                  <a:srgbClr val="9B9B9B">
                    <a:alpha val="51764"/>
                  </a:srgbClr>
                </a:gs>
              </a:gsLst>
              <a:lin ang="16680001" scaled="0"/>
            </a:gradFill>
            <a:ln w="9525" cap="flat" cmpd="sng">
              <a:solidFill>
                <a:srgbClr val="868686">
                  <a:alpha val="49803"/>
                </a:srgbClr>
              </a:solidFill>
              <a:prstDash val="solid"/>
              <a:round/>
              <a:headEnd type="none" w="sm" len="sm"/>
              <a:tailEnd type="none" w="sm" len="sm"/>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 name="Google Shape;467;p30"/>
            <p:cNvSpPr txBox="1"/>
            <p:nvPr/>
          </p:nvSpPr>
          <p:spPr>
            <a:xfrm>
              <a:off x="2472428" y="3141077"/>
              <a:ext cx="1313292" cy="646331"/>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r>
                <a:rPr lang="en-US" sz="1600" b="1" dirty="0" smtClean="0">
                  <a:solidFill>
                    <a:srgbClr val="002060"/>
                  </a:solidFill>
                  <a:latin typeface="Calibri"/>
                  <a:ea typeface="Calibri"/>
                  <a:cs typeface="Calibri"/>
                  <a:sym typeface="Calibri"/>
                </a:rPr>
                <a:t>Secure </a:t>
              </a:r>
              <a:r>
                <a:rPr lang="en-US" sz="1600" b="1" dirty="0">
                  <a:solidFill>
                    <a:srgbClr val="002060"/>
                  </a:solidFill>
                  <a:latin typeface="Calibri"/>
                  <a:ea typeface="Calibri"/>
                  <a:cs typeface="Calibri"/>
                  <a:sym typeface="Calibri"/>
                </a:rPr>
                <a:t>Ingest</a:t>
              </a:r>
              <a:endParaRPr b="1" dirty="0"/>
            </a:p>
          </p:txBody>
        </p:sp>
        <p:grpSp>
          <p:nvGrpSpPr>
            <p:cNvPr id="257" name="Google Shape;468;p30"/>
            <p:cNvGrpSpPr/>
            <p:nvPr/>
          </p:nvGrpSpPr>
          <p:grpSpPr>
            <a:xfrm>
              <a:off x="4280851" y="1393315"/>
              <a:ext cx="370911" cy="35657"/>
              <a:chOff x="5272752" y="2065459"/>
              <a:chExt cx="774700" cy="69850"/>
            </a:xfrm>
          </p:grpSpPr>
          <p:sp>
            <p:nvSpPr>
              <p:cNvPr id="330" name="Google Shape;473;p30"/>
              <p:cNvSpPr/>
              <p:nvPr/>
            </p:nvSpPr>
            <p:spPr>
              <a:xfrm>
                <a:off x="5272752" y="2065459"/>
                <a:ext cx="774700" cy="0"/>
              </a:xfrm>
              <a:custGeom>
                <a:avLst/>
                <a:gdLst/>
                <a:ahLst/>
                <a:cxnLst/>
                <a:rect l="l" t="t" r="r" b="b"/>
                <a:pathLst>
                  <a:path w="244" h="120000" extrusionOk="0">
                    <a:moveTo>
                      <a:pt x="0" y="0"/>
                    </a:moveTo>
                    <a:cubicBezTo>
                      <a:pt x="0" y="0"/>
                      <a:pt x="0" y="0"/>
                      <a:pt x="0" y="0"/>
                    </a:cubicBezTo>
                    <a:cubicBezTo>
                      <a:pt x="244" y="0"/>
                      <a:pt x="244" y="0"/>
                      <a:pt x="244" y="0"/>
                    </a:cubicBezTo>
                    <a:cubicBezTo>
                      <a:pt x="244" y="0"/>
                      <a:pt x="244" y="0"/>
                      <a:pt x="244" y="0"/>
                    </a:cubicBezTo>
                    <a:cubicBezTo>
                      <a:pt x="238" y="0"/>
                      <a:pt x="238" y="0"/>
                      <a:pt x="238" y="0"/>
                    </a:cubicBezTo>
                    <a:cubicBezTo>
                      <a:pt x="238" y="0"/>
                      <a:pt x="238" y="0"/>
                      <a:pt x="238" y="0"/>
                    </a:cubicBezTo>
                    <a:cubicBezTo>
                      <a:pt x="0" y="0"/>
                      <a:pt x="0" y="0"/>
                      <a:pt x="0" y="0"/>
                    </a:cubicBezTo>
                  </a:path>
                </a:pathLst>
              </a:custGeom>
              <a:solidFill>
                <a:srgbClr val="E6E7E8"/>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1" name="Google Shape;474;p30"/>
              <p:cNvSpPr/>
              <p:nvPr/>
            </p:nvSpPr>
            <p:spPr>
              <a:xfrm>
                <a:off x="5272752" y="2065459"/>
                <a:ext cx="774700" cy="6985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322" name="Google Shape;485;p30"/>
            <p:cNvSpPr/>
            <p:nvPr/>
          </p:nvSpPr>
          <p:spPr>
            <a:xfrm>
              <a:off x="6176632" y="314994"/>
              <a:ext cx="504973" cy="0"/>
            </a:xfrm>
            <a:custGeom>
              <a:avLst/>
              <a:gdLst/>
              <a:ahLst/>
              <a:cxnLst/>
              <a:rect l="l" t="t" r="r" b="b"/>
              <a:pathLst>
                <a:path w="244" h="120000" extrusionOk="0">
                  <a:moveTo>
                    <a:pt x="0" y="0"/>
                  </a:moveTo>
                  <a:cubicBezTo>
                    <a:pt x="0" y="0"/>
                    <a:pt x="0" y="0"/>
                    <a:pt x="0" y="0"/>
                  </a:cubicBezTo>
                  <a:cubicBezTo>
                    <a:pt x="244" y="0"/>
                    <a:pt x="244" y="0"/>
                    <a:pt x="244" y="0"/>
                  </a:cubicBezTo>
                  <a:cubicBezTo>
                    <a:pt x="244" y="0"/>
                    <a:pt x="244" y="0"/>
                    <a:pt x="244" y="0"/>
                  </a:cubicBezTo>
                  <a:cubicBezTo>
                    <a:pt x="238" y="0"/>
                    <a:pt x="238" y="0"/>
                    <a:pt x="238" y="0"/>
                  </a:cubicBezTo>
                  <a:cubicBezTo>
                    <a:pt x="238" y="0"/>
                    <a:pt x="238" y="0"/>
                    <a:pt x="238" y="0"/>
                  </a:cubicBezTo>
                  <a:cubicBezTo>
                    <a:pt x="0" y="0"/>
                    <a:pt x="0" y="0"/>
                    <a:pt x="0" y="0"/>
                  </a:cubicBezTo>
                </a:path>
              </a:pathLst>
            </a:custGeom>
            <a:solidFill>
              <a:srgbClr val="E6E7E8"/>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9" name="Google Shape;495;p30"/>
            <p:cNvSpPr txBox="1"/>
            <p:nvPr/>
          </p:nvSpPr>
          <p:spPr>
            <a:xfrm>
              <a:off x="4280851" y="692035"/>
              <a:ext cx="933830" cy="35908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r>
                <a:rPr lang="en-US" sz="1600" b="1" dirty="0">
                  <a:solidFill>
                    <a:srgbClr val="002060"/>
                  </a:solidFill>
                  <a:latin typeface="Calibri"/>
                  <a:ea typeface="Calibri"/>
                  <a:cs typeface="Calibri"/>
                  <a:sym typeface="Calibri"/>
                </a:rPr>
                <a:t>USERS</a:t>
              </a:r>
              <a:endParaRPr dirty="0"/>
            </a:p>
          </p:txBody>
        </p:sp>
        <p:grpSp>
          <p:nvGrpSpPr>
            <p:cNvPr id="270" name="Google Shape;496;p30"/>
            <p:cNvGrpSpPr/>
            <p:nvPr/>
          </p:nvGrpSpPr>
          <p:grpSpPr>
            <a:xfrm>
              <a:off x="4180598" y="4306003"/>
              <a:ext cx="260438" cy="58347"/>
              <a:chOff x="5272752" y="2021009"/>
              <a:chExt cx="844550" cy="114300"/>
            </a:xfrm>
          </p:grpSpPr>
          <p:sp>
            <p:nvSpPr>
              <p:cNvPr id="314" name="Google Shape;500;p30"/>
              <p:cNvSpPr/>
              <p:nvPr/>
            </p:nvSpPr>
            <p:spPr>
              <a:xfrm>
                <a:off x="6028402" y="2021009"/>
                <a:ext cx="88900" cy="44450"/>
              </a:xfrm>
              <a:custGeom>
                <a:avLst/>
                <a:gdLst/>
                <a:ahLst/>
                <a:cxnLst/>
                <a:rect l="l" t="t" r="r" b="b"/>
                <a:pathLst>
                  <a:path w="28" h="14" extrusionOk="0">
                    <a:moveTo>
                      <a:pt x="0" y="14"/>
                    </a:moveTo>
                    <a:cubicBezTo>
                      <a:pt x="0" y="7"/>
                      <a:pt x="6" y="0"/>
                      <a:pt x="14" y="0"/>
                    </a:cubicBezTo>
                    <a:cubicBezTo>
                      <a:pt x="21" y="0"/>
                      <a:pt x="28" y="7"/>
                      <a:pt x="28" y="14"/>
                    </a:cubicBezTo>
                    <a:cubicBezTo>
                      <a:pt x="0" y="14"/>
                      <a:pt x="0" y="14"/>
                      <a:pt x="0" y="14"/>
                    </a:cubicBezTo>
                  </a:path>
                </a:pathLst>
              </a:custGeom>
              <a:solidFill>
                <a:srgbClr val="004C6C"/>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5" name="Google Shape;501;p30"/>
              <p:cNvSpPr/>
              <p:nvPr/>
            </p:nvSpPr>
            <p:spPr>
              <a:xfrm>
                <a:off x="5272752" y="2065459"/>
                <a:ext cx="774700" cy="0"/>
              </a:xfrm>
              <a:custGeom>
                <a:avLst/>
                <a:gdLst/>
                <a:ahLst/>
                <a:cxnLst/>
                <a:rect l="l" t="t" r="r" b="b"/>
                <a:pathLst>
                  <a:path w="244" h="120000" extrusionOk="0">
                    <a:moveTo>
                      <a:pt x="0" y="0"/>
                    </a:moveTo>
                    <a:cubicBezTo>
                      <a:pt x="0" y="0"/>
                      <a:pt x="0" y="0"/>
                      <a:pt x="0" y="0"/>
                    </a:cubicBezTo>
                    <a:cubicBezTo>
                      <a:pt x="244" y="0"/>
                      <a:pt x="244" y="0"/>
                      <a:pt x="244" y="0"/>
                    </a:cubicBezTo>
                    <a:cubicBezTo>
                      <a:pt x="244" y="0"/>
                      <a:pt x="244" y="0"/>
                      <a:pt x="244" y="0"/>
                    </a:cubicBezTo>
                    <a:cubicBezTo>
                      <a:pt x="238" y="0"/>
                      <a:pt x="238" y="0"/>
                      <a:pt x="238" y="0"/>
                    </a:cubicBezTo>
                    <a:cubicBezTo>
                      <a:pt x="238" y="0"/>
                      <a:pt x="238" y="0"/>
                      <a:pt x="238" y="0"/>
                    </a:cubicBezTo>
                    <a:cubicBezTo>
                      <a:pt x="0" y="0"/>
                      <a:pt x="0" y="0"/>
                      <a:pt x="0" y="0"/>
                    </a:cubicBezTo>
                  </a:path>
                </a:pathLst>
              </a:custGeom>
              <a:solidFill>
                <a:srgbClr val="E6E7E8"/>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6" name="Google Shape;502;p30"/>
              <p:cNvSpPr/>
              <p:nvPr/>
            </p:nvSpPr>
            <p:spPr>
              <a:xfrm>
                <a:off x="5272752" y="2065459"/>
                <a:ext cx="774700" cy="6985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279" name="Google Shape;514;p30"/>
            <p:cNvGrpSpPr/>
            <p:nvPr/>
          </p:nvGrpSpPr>
          <p:grpSpPr>
            <a:xfrm>
              <a:off x="6102355" y="5494475"/>
              <a:ext cx="342383" cy="466688"/>
              <a:chOff x="5945188" y="4821238"/>
              <a:chExt cx="1498600" cy="1333500"/>
            </a:xfrm>
          </p:grpSpPr>
          <p:sp>
            <p:nvSpPr>
              <p:cNvPr id="308" name="Google Shape;518;p30"/>
              <p:cNvSpPr/>
              <p:nvPr/>
            </p:nvSpPr>
            <p:spPr>
              <a:xfrm>
                <a:off x="6413500" y="6108700"/>
                <a:ext cx="327025" cy="46038"/>
              </a:xfrm>
              <a:custGeom>
                <a:avLst/>
                <a:gdLst/>
                <a:ahLst/>
                <a:cxnLst/>
                <a:rect l="l" t="t" r="r" b="b"/>
                <a:pathLst>
                  <a:path w="629" h="96" extrusionOk="0">
                    <a:moveTo>
                      <a:pt x="0" y="96"/>
                    </a:moveTo>
                    <a:lnTo>
                      <a:pt x="138" y="77"/>
                    </a:lnTo>
                    <a:lnTo>
                      <a:pt x="261" y="60"/>
                    </a:lnTo>
                    <a:lnTo>
                      <a:pt x="368" y="43"/>
                    </a:lnTo>
                    <a:lnTo>
                      <a:pt x="457" y="29"/>
                    </a:lnTo>
                    <a:lnTo>
                      <a:pt x="529" y="18"/>
                    </a:lnTo>
                    <a:lnTo>
                      <a:pt x="581" y="8"/>
                    </a:lnTo>
                    <a:lnTo>
                      <a:pt x="615" y="2"/>
                    </a:lnTo>
                    <a:lnTo>
                      <a:pt x="628" y="0"/>
                    </a:lnTo>
                    <a:lnTo>
                      <a:pt x="629" y="0"/>
                    </a:lnTo>
                    <a:lnTo>
                      <a:pt x="629" y="0"/>
                    </a:lnTo>
                    <a:lnTo>
                      <a:pt x="629" y="0"/>
                    </a:lnTo>
                    <a:lnTo>
                      <a:pt x="618" y="2"/>
                    </a:lnTo>
                    <a:lnTo>
                      <a:pt x="586" y="7"/>
                    </a:lnTo>
                    <a:lnTo>
                      <a:pt x="535" y="17"/>
                    </a:lnTo>
                    <a:lnTo>
                      <a:pt x="464" y="28"/>
                    </a:lnTo>
                    <a:lnTo>
                      <a:pt x="374" y="43"/>
                    </a:lnTo>
                    <a:lnTo>
                      <a:pt x="266" y="58"/>
                    </a:lnTo>
                    <a:lnTo>
                      <a:pt x="141" y="77"/>
                    </a:lnTo>
                    <a:lnTo>
                      <a:pt x="0" y="96"/>
                    </a:lnTo>
                    <a:close/>
                  </a:path>
                </a:pathLst>
              </a:custGeom>
              <a:solidFill>
                <a:srgbClr val="AE3437"/>
              </a:solidFill>
              <a:ln>
                <a:noFill/>
              </a:ln>
            </p:spPr>
            <p:txBody>
              <a:bodyPr spcFirstLastPara="1" wrap="square" lIns="85850" tIns="42925" rIns="85850" bIns="429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690">
                  <a:solidFill>
                    <a:schemeClr val="dk1"/>
                  </a:solidFill>
                  <a:latin typeface="Calibri"/>
                  <a:ea typeface="Calibri"/>
                  <a:cs typeface="Calibri"/>
                  <a:sym typeface="Calibri"/>
                </a:endParaRPr>
              </a:p>
            </p:txBody>
          </p:sp>
          <p:sp>
            <p:nvSpPr>
              <p:cNvPr id="309" name="Google Shape;519;p30"/>
              <p:cNvSpPr/>
              <p:nvPr/>
            </p:nvSpPr>
            <p:spPr>
              <a:xfrm>
                <a:off x="5945188" y="4821238"/>
                <a:ext cx="1498600" cy="1189037"/>
              </a:xfrm>
              <a:custGeom>
                <a:avLst/>
                <a:gdLst/>
                <a:ahLst/>
                <a:cxnLst/>
                <a:rect l="l" t="t" r="r" b="b"/>
                <a:pathLst>
                  <a:path w="2868" h="2555" extrusionOk="0">
                    <a:moveTo>
                      <a:pt x="0" y="2555"/>
                    </a:moveTo>
                    <a:lnTo>
                      <a:pt x="0" y="2555"/>
                    </a:lnTo>
                    <a:lnTo>
                      <a:pt x="194" y="2532"/>
                    </a:lnTo>
                    <a:lnTo>
                      <a:pt x="381" y="2508"/>
                    </a:lnTo>
                    <a:lnTo>
                      <a:pt x="558" y="2485"/>
                    </a:lnTo>
                    <a:lnTo>
                      <a:pt x="724" y="2461"/>
                    </a:lnTo>
                    <a:lnTo>
                      <a:pt x="880" y="2437"/>
                    </a:lnTo>
                    <a:lnTo>
                      <a:pt x="1026" y="2414"/>
                    </a:lnTo>
                    <a:lnTo>
                      <a:pt x="1160" y="2391"/>
                    </a:lnTo>
                    <a:lnTo>
                      <a:pt x="1281" y="2370"/>
                    </a:lnTo>
                    <a:lnTo>
                      <a:pt x="1390" y="2350"/>
                    </a:lnTo>
                    <a:lnTo>
                      <a:pt x="1487" y="2331"/>
                    </a:lnTo>
                    <a:lnTo>
                      <a:pt x="1569" y="2315"/>
                    </a:lnTo>
                    <a:lnTo>
                      <a:pt x="1639" y="2302"/>
                    </a:lnTo>
                    <a:lnTo>
                      <a:pt x="1693" y="2290"/>
                    </a:lnTo>
                    <a:lnTo>
                      <a:pt x="1732" y="2282"/>
                    </a:lnTo>
                    <a:lnTo>
                      <a:pt x="1756" y="2277"/>
                    </a:lnTo>
                    <a:lnTo>
                      <a:pt x="1764" y="2275"/>
                    </a:lnTo>
                    <a:lnTo>
                      <a:pt x="2868" y="0"/>
                    </a:lnTo>
                    <a:lnTo>
                      <a:pt x="2858" y="2"/>
                    </a:lnTo>
                    <a:lnTo>
                      <a:pt x="2827" y="7"/>
                    </a:lnTo>
                    <a:lnTo>
                      <a:pt x="2778" y="15"/>
                    </a:lnTo>
                    <a:lnTo>
                      <a:pt x="2709" y="27"/>
                    </a:lnTo>
                    <a:lnTo>
                      <a:pt x="2623" y="41"/>
                    </a:lnTo>
                    <a:lnTo>
                      <a:pt x="2518" y="56"/>
                    </a:lnTo>
                    <a:lnTo>
                      <a:pt x="2397" y="74"/>
                    </a:lnTo>
                    <a:lnTo>
                      <a:pt x="2260" y="94"/>
                    </a:lnTo>
                    <a:lnTo>
                      <a:pt x="2106" y="116"/>
                    </a:lnTo>
                    <a:lnTo>
                      <a:pt x="1937" y="138"/>
                    </a:lnTo>
                    <a:lnTo>
                      <a:pt x="1754" y="161"/>
                    </a:lnTo>
                    <a:lnTo>
                      <a:pt x="1557" y="185"/>
                    </a:lnTo>
                    <a:lnTo>
                      <a:pt x="1346" y="208"/>
                    </a:lnTo>
                    <a:lnTo>
                      <a:pt x="1123" y="232"/>
                    </a:lnTo>
                    <a:lnTo>
                      <a:pt x="889" y="256"/>
                    </a:lnTo>
                    <a:lnTo>
                      <a:pt x="642" y="279"/>
                    </a:lnTo>
                    <a:lnTo>
                      <a:pt x="642" y="279"/>
                    </a:lnTo>
                    <a:lnTo>
                      <a:pt x="889" y="256"/>
                    </a:lnTo>
                    <a:lnTo>
                      <a:pt x="1123" y="232"/>
                    </a:lnTo>
                    <a:lnTo>
                      <a:pt x="1346" y="208"/>
                    </a:lnTo>
                    <a:lnTo>
                      <a:pt x="1557" y="185"/>
                    </a:lnTo>
                    <a:lnTo>
                      <a:pt x="1754" y="161"/>
                    </a:lnTo>
                    <a:lnTo>
                      <a:pt x="1937" y="138"/>
                    </a:lnTo>
                    <a:lnTo>
                      <a:pt x="2106" y="116"/>
                    </a:lnTo>
                    <a:lnTo>
                      <a:pt x="2260" y="94"/>
                    </a:lnTo>
                    <a:lnTo>
                      <a:pt x="2397" y="74"/>
                    </a:lnTo>
                    <a:lnTo>
                      <a:pt x="2518" y="56"/>
                    </a:lnTo>
                    <a:lnTo>
                      <a:pt x="2623" y="41"/>
                    </a:lnTo>
                    <a:lnTo>
                      <a:pt x="2709" y="27"/>
                    </a:lnTo>
                    <a:lnTo>
                      <a:pt x="2778" y="15"/>
                    </a:lnTo>
                    <a:lnTo>
                      <a:pt x="2827" y="7"/>
                    </a:lnTo>
                    <a:lnTo>
                      <a:pt x="2858" y="2"/>
                    </a:lnTo>
                    <a:lnTo>
                      <a:pt x="2868" y="0"/>
                    </a:lnTo>
                    <a:lnTo>
                      <a:pt x="2868" y="0"/>
                    </a:lnTo>
                    <a:lnTo>
                      <a:pt x="2868" y="0"/>
                    </a:lnTo>
                    <a:lnTo>
                      <a:pt x="2868" y="0"/>
                    </a:lnTo>
                    <a:lnTo>
                      <a:pt x="2868" y="0"/>
                    </a:lnTo>
                    <a:lnTo>
                      <a:pt x="1764" y="2275"/>
                    </a:lnTo>
                    <a:lnTo>
                      <a:pt x="1756" y="2277"/>
                    </a:lnTo>
                    <a:lnTo>
                      <a:pt x="1732" y="2282"/>
                    </a:lnTo>
                    <a:lnTo>
                      <a:pt x="1693" y="2290"/>
                    </a:lnTo>
                    <a:lnTo>
                      <a:pt x="1639" y="2302"/>
                    </a:lnTo>
                    <a:lnTo>
                      <a:pt x="1569" y="2315"/>
                    </a:lnTo>
                    <a:lnTo>
                      <a:pt x="1487" y="2331"/>
                    </a:lnTo>
                    <a:lnTo>
                      <a:pt x="1390" y="2350"/>
                    </a:lnTo>
                    <a:lnTo>
                      <a:pt x="1281" y="2370"/>
                    </a:lnTo>
                    <a:lnTo>
                      <a:pt x="1160" y="2391"/>
                    </a:lnTo>
                    <a:lnTo>
                      <a:pt x="1026" y="2414"/>
                    </a:lnTo>
                    <a:lnTo>
                      <a:pt x="880" y="2437"/>
                    </a:lnTo>
                    <a:lnTo>
                      <a:pt x="724" y="2461"/>
                    </a:lnTo>
                    <a:lnTo>
                      <a:pt x="558" y="2485"/>
                    </a:lnTo>
                    <a:lnTo>
                      <a:pt x="381" y="2509"/>
                    </a:lnTo>
                    <a:lnTo>
                      <a:pt x="194" y="2532"/>
                    </a:lnTo>
                    <a:lnTo>
                      <a:pt x="0" y="2555"/>
                    </a:lnTo>
                    <a:close/>
                  </a:path>
                </a:pathLst>
              </a:custGeom>
              <a:solidFill>
                <a:srgbClr val="F7F7F8"/>
              </a:solidFill>
              <a:ln>
                <a:noFill/>
              </a:ln>
            </p:spPr>
            <p:txBody>
              <a:bodyPr spcFirstLastPara="1" wrap="square" lIns="85850" tIns="42925" rIns="85850" bIns="429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690">
                  <a:solidFill>
                    <a:schemeClr val="dk1"/>
                  </a:solidFill>
                  <a:latin typeface="Calibri"/>
                  <a:ea typeface="Calibri"/>
                  <a:cs typeface="Calibri"/>
                  <a:sym typeface="Calibri"/>
                </a:endParaRPr>
              </a:p>
            </p:txBody>
          </p:sp>
          <p:sp>
            <p:nvSpPr>
              <p:cNvPr id="310" name="Google Shape;520;p30"/>
              <p:cNvSpPr/>
              <p:nvPr/>
            </p:nvSpPr>
            <p:spPr>
              <a:xfrm>
                <a:off x="6278563" y="4821238"/>
                <a:ext cx="1165225" cy="130175"/>
              </a:xfrm>
              <a:custGeom>
                <a:avLst/>
                <a:gdLst/>
                <a:ahLst/>
                <a:cxnLst/>
                <a:rect l="l" t="t" r="r" b="b"/>
                <a:pathLst>
                  <a:path w="2226" h="279" extrusionOk="0">
                    <a:moveTo>
                      <a:pt x="0" y="279"/>
                    </a:moveTo>
                    <a:lnTo>
                      <a:pt x="0" y="279"/>
                    </a:lnTo>
                    <a:lnTo>
                      <a:pt x="245" y="256"/>
                    </a:lnTo>
                    <a:lnTo>
                      <a:pt x="478" y="233"/>
                    </a:lnTo>
                    <a:lnTo>
                      <a:pt x="699" y="209"/>
                    </a:lnTo>
                    <a:lnTo>
                      <a:pt x="909" y="185"/>
                    </a:lnTo>
                    <a:lnTo>
                      <a:pt x="1104" y="162"/>
                    </a:lnTo>
                    <a:lnTo>
                      <a:pt x="1287" y="139"/>
                    </a:lnTo>
                    <a:lnTo>
                      <a:pt x="1454" y="117"/>
                    </a:lnTo>
                    <a:lnTo>
                      <a:pt x="1608" y="96"/>
                    </a:lnTo>
                    <a:lnTo>
                      <a:pt x="1745" y="76"/>
                    </a:lnTo>
                    <a:lnTo>
                      <a:pt x="1867" y="58"/>
                    </a:lnTo>
                    <a:lnTo>
                      <a:pt x="1972" y="42"/>
                    </a:lnTo>
                    <a:lnTo>
                      <a:pt x="2059" y="28"/>
                    </a:lnTo>
                    <a:lnTo>
                      <a:pt x="2130" y="16"/>
                    </a:lnTo>
                    <a:lnTo>
                      <a:pt x="2181" y="8"/>
                    </a:lnTo>
                    <a:lnTo>
                      <a:pt x="2213" y="2"/>
                    </a:lnTo>
                    <a:lnTo>
                      <a:pt x="2226" y="0"/>
                    </a:lnTo>
                    <a:lnTo>
                      <a:pt x="2226" y="0"/>
                    </a:lnTo>
                    <a:lnTo>
                      <a:pt x="2226" y="0"/>
                    </a:lnTo>
                    <a:lnTo>
                      <a:pt x="2216" y="2"/>
                    </a:lnTo>
                    <a:lnTo>
                      <a:pt x="2185" y="7"/>
                    </a:lnTo>
                    <a:lnTo>
                      <a:pt x="2136" y="15"/>
                    </a:lnTo>
                    <a:lnTo>
                      <a:pt x="2067" y="27"/>
                    </a:lnTo>
                    <a:lnTo>
                      <a:pt x="1981" y="41"/>
                    </a:lnTo>
                    <a:lnTo>
                      <a:pt x="1876" y="56"/>
                    </a:lnTo>
                    <a:lnTo>
                      <a:pt x="1755" y="74"/>
                    </a:lnTo>
                    <a:lnTo>
                      <a:pt x="1618" y="94"/>
                    </a:lnTo>
                    <a:lnTo>
                      <a:pt x="1464" y="116"/>
                    </a:lnTo>
                    <a:lnTo>
                      <a:pt x="1295" y="138"/>
                    </a:lnTo>
                    <a:lnTo>
                      <a:pt x="1112" y="161"/>
                    </a:lnTo>
                    <a:lnTo>
                      <a:pt x="915" y="185"/>
                    </a:lnTo>
                    <a:lnTo>
                      <a:pt x="704" y="208"/>
                    </a:lnTo>
                    <a:lnTo>
                      <a:pt x="481" y="232"/>
                    </a:lnTo>
                    <a:lnTo>
                      <a:pt x="247" y="256"/>
                    </a:lnTo>
                    <a:lnTo>
                      <a:pt x="0" y="279"/>
                    </a:lnTo>
                    <a:close/>
                  </a:path>
                </a:pathLst>
              </a:custGeom>
              <a:solidFill>
                <a:srgbClr val="3D3D82"/>
              </a:solidFill>
              <a:ln>
                <a:noFill/>
              </a:ln>
            </p:spPr>
            <p:txBody>
              <a:bodyPr spcFirstLastPara="1" wrap="square" lIns="85850" tIns="42925" rIns="85850" bIns="429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690">
                  <a:solidFill>
                    <a:schemeClr val="dk1"/>
                  </a:solidFill>
                  <a:latin typeface="Calibri"/>
                  <a:ea typeface="Calibri"/>
                  <a:cs typeface="Calibri"/>
                  <a:sym typeface="Calibri"/>
                </a:endParaRPr>
              </a:p>
            </p:txBody>
          </p:sp>
        </p:grpSp>
        <p:sp>
          <p:nvSpPr>
            <p:cNvPr id="301" name="Google Shape;529;p30"/>
            <p:cNvSpPr/>
            <p:nvPr/>
          </p:nvSpPr>
          <p:spPr>
            <a:xfrm>
              <a:off x="6664366" y="4050884"/>
              <a:ext cx="377152" cy="0"/>
            </a:xfrm>
            <a:custGeom>
              <a:avLst/>
              <a:gdLst/>
              <a:ahLst/>
              <a:cxnLst/>
              <a:rect l="l" t="t" r="r" b="b"/>
              <a:pathLst>
                <a:path w="244" h="120000" extrusionOk="0">
                  <a:moveTo>
                    <a:pt x="0" y="0"/>
                  </a:moveTo>
                  <a:cubicBezTo>
                    <a:pt x="0" y="0"/>
                    <a:pt x="0" y="0"/>
                    <a:pt x="0" y="0"/>
                  </a:cubicBezTo>
                  <a:cubicBezTo>
                    <a:pt x="244" y="0"/>
                    <a:pt x="244" y="0"/>
                    <a:pt x="244" y="0"/>
                  </a:cubicBezTo>
                  <a:cubicBezTo>
                    <a:pt x="244" y="0"/>
                    <a:pt x="244" y="0"/>
                    <a:pt x="244" y="0"/>
                  </a:cubicBezTo>
                  <a:cubicBezTo>
                    <a:pt x="238" y="0"/>
                    <a:pt x="238" y="0"/>
                    <a:pt x="238" y="0"/>
                  </a:cubicBezTo>
                  <a:cubicBezTo>
                    <a:pt x="238" y="0"/>
                    <a:pt x="238" y="0"/>
                    <a:pt x="238" y="0"/>
                  </a:cubicBezTo>
                  <a:cubicBezTo>
                    <a:pt x="0" y="0"/>
                    <a:pt x="0" y="0"/>
                    <a:pt x="0" y="0"/>
                  </a:cubicBezTo>
                </a:path>
              </a:pathLst>
            </a:custGeom>
            <a:solidFill>
              <a:srgbClr val="E6E7E8"/>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4" name="Google Shape;535;p30"/>
            <p:cNvSpPr txBox="1"/>
            <p:nvPr/>
          </p:nvSpPr>
          <p:spPr>
            <a:xfrm>
              <a:off x="4085619" y="3968780"/>
              <a:ext cx="1539418" cy="87512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r>
                <a:rPr lang="en-US" sz="1800" b="1" dirty="0">
                  <a:solidFill>
                    <a:schemeClr val="bg1"/>
                  </a:solidFill>
                  <a:latin typeface="Calibri"/>
                  <a:ea typeface="Calibri"/>
                  <a:cs typeface="Calibri"/>
                  <a:sym typeface="Calibri"/>
                </a:rPr>
                <a:t>Non-Real-Time Operational User Data Flow</a:t>
              </a:r>
              <a:endParaRPr sz="1800" b="1" dirty="0">
                <a:solidFill>
                  <a:schemeClr val="bg1"/>
                </a:solidFill>
              </a:endParaRPr>
            </a:p>
          </p:txBody>
        </p:sp>
        <p:sp>
          <p:nvSpPr>
            <p:cNvPr id="293" name="Google Shape;544;p30"/>
            <p:cNvSpPr txBox="1"/>
            <p:nvPr/>
          </p:nvSpPr>
          <p:spPr>
            <a:xfrm>
              <a:off x="32715" y="676127"/>
              <a:ext cx="3796564" cy="36076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r>
                <a:rPr lang="en-US" sz="1600" b="1" dirty="0">
                  <a:solidFill>
                    <a:srgbClr val="002060"/>
                  </a:solidFill>
                  <a:latin typeface="Calibri"/>
                  <a:ea typeface="Calibri"/>
                  <a:cs typeface="Calibri"/>
                  <a:sym typeface="Calibri"/>
                </a:rPr>
                <a:t>EXTERNAL DATA SOURCES</a:t>
              </a:r>
              <a:endParaRPr dirty="0"/>
            </a:p>
          </p:txBody>
        </p:sp>
      </p:grpSp>
      <p:grpSp>
        <p:nvGrpSpPr>
          <p:cNvPr id="206" name="Google Shape;547;p30"/>
          <p:cNvGrpSpPr/>
          <p:nvPr/>
        </p:nvGrpSpPr>
        <p:grpSpPr>
          <a:xfrm>
            <a:off x="1257489" y="1563680"/>
            <a:ext cx="413407" cy="450493"/>
            <a:chOff x="-1523687" y="1852048"/>
            <a:chExt cx="478940" cy="470495"/>
          </a:xfrm>
        </p:grpSpPr>
        <p:sp>
          <p:nvSpPr>
            <p:cNvPr id="232" name="Google Shape;548;p30"/>
            <p:cNvSpPr/>
            <p:nvPr/>
          </p:nvSpPr>
          <p:spPr>
            <a:xfrm>
              <a:off x="-1523687" y="2093814"/>
              <a:ext cx="220264" cy="228729"/>
            </a:xfrm>
            <a:custGeom>
              <a:avLst/>
              <a:gdLst/>
              <a:ahLst/>
              <a:cxnLst/>
              <a:rect l="l" t="t" r="r" b="b"/>
              <a:pathLst>
                <a:path w="156" h="158" extrusionOk="0">
                  <a:moveTo>
                    <a:pt x="111" y="4"/>
                  </a:moveTo>
                  <a:cubicBezTo>
                    <a:pt x="107" y="0"/>
                    <a:pt x="101" y="0"/>
                    <a:pt x="97" y="4"/>
                  </a:cubicBezTo>
                  <a:cubicBezTo>
                    <a:pt x="4" y="100"/>
                    <a:pt x="4" y="100"/>
                    <a:pt x="4" y="100"/>
                  </a:cubicBezTo>
                  <a:cubicBezTo>
                    <a:pt x="0" y="104"/>
                    <a:pt x="0" y="110"/>
                    <a:pt x="4" y="114"/>
                  </a:cubicBezTo>
                  <a:cubicBezTo>
                    <a:pt x="45" y="154"/>
                    <a:pt x="45" y="154"/>
                    <a:pt x="45" y="154"/>
                  </a:cubicBezTo>
                  <a:cubicBezTo>
                    <a:pt x="49" y="158"/>
                    <a:pt x="55" y="158"/>
                    <a:pt x="59" y="154"/>
                  </a:cubicBezTo>
                  <a:cubicBezTo>
                    <a:pt x="152" y="57"/>
                    <a:pt x="152" y="57"/>
                    <a:pt x="152" y="57"/>
                  </a:cubicBezTo>
                  <a:cubicBezTo>
                    <a:pt x="156" y="53"/>
                    <a:pt x="156" y="47"/>
                    <a:pt x="152" y="43"/>
                  </a:cubicBezTo>
                  <a:lnTo>
                    <a:pt x="111" y="4"/>
                  </a:lnTo>
                  <a:close/>
                </a:path>
              </a:pathLst>
            </a:custGeom>
            <a:solidFill>
              <a:schemeClr val="lt1"/>
            </a:solidFill>
            <a:ln w="9525" cap="flat" cmpd="sng">
              <a:solidFill>
                <a:srgbClr val="07336F"/>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3" name="Google Shape;549;p30"/>
            <p:cNvSpPr/>
            <p:nvPr/>
          </p:nvSpPr>
          <p:spPr>
            <a:xfrm>
              <a:off x="-1290704" y="1852048"/>
              <a:ext cx="221998" cy="229914"/>
            </a:xfrm>
            <a:custGeom>
              <a:avLst/>
              <a:gdLst/>
              <a:ahLst/>
              <a:cxnLst/>
              <a:rect l="l" t="t" r="r" b="b"/>
              <a:pathLst>
                <a:path w="157" h="159" extrusionOk="0">
                  <a:moveTo>
                    <a:pt x="153" y="44"/>
                  </a:moveTo>
                  <a:cubicBezTo>
                    <a:pt x="112" y="4"/>
                    <a:pt x="112" y="4"/>
                    <a:pt x="112" y="4"/>
                  </a:cubicBezTo>
                  <a:cubicBezTo>
                    <a:pt x="108" y="0"/>
                    <a:pt x="102" y="0"/>
                    <a:pt x="98" y="4"/>
                  </a:cubicBezTo>
                  <a:cubicBezTo>
                    <a:pt x="4" y="101"/>
                    <a:pt x="4" y="101"/>
                    <a:pt x="4" y="101"/>
                  </a:cubicBezTo>
                  <a:cubicBezTo>
                    <a:pt x="4" y="101"/>
                    <a:pt x="3" y="102"/>
                    <a:pt x="3" y="103"/>
                  </a:cubicBezTo>
                  <a:cubicBezTo>
                    <a:pt x="0" y="107"/>
                    <a:pt x="1" y="112"/>
                    <a:pt x="4" y="116"/>
                  </a:cubicBezTo>
                  <a:cubicBezTo>
                    <a:pt x="45" y="155"/>
                    <a:pt x="45" y="155"/>
                    <a:pt x="45" y="155"/>
                  </a:cubicBezTo>
                  <a:cubicBezTo>
                    <a:pt x="49" y="159"/>
                    <a:pt x="55" y="159"/>
                    <a:pt x="59" y="155"/>
                  </a:cubicBezTo>
                  <a:cubicBezTo>
                    <a:pt x="153" y="59"/>
                    <a:pt x="153" y="59"/>
                    <a:pt x="153" y="59"/>
                  </a:cubicBezTo>
                  <a:cubicBezTo>
                    <a:pt x="153" y="58"/>
                    <a:pt x="154" y="57"/>
                    <a:pt x="154" y="56"/>
                  </a:cubicBezTo>
                  <a:cubicBezTo>
                    <a:pt x="157" y="52"/>
                    <a:pt x="156" y="47"/>
                    <a:pt x="153" y="44"/>
                  </a:cubicBezTo>
                  <a:close/>
                </a:path>
              </a:pathLst>
            </a:custGeom>
            <a:solidFill>
              <a:schemeClr val="lt1"/>
            </a:solidFill>
            <a:ln w="9525" cap="flat" cmpd="sng">
              <a:solidFill>
                <a:srgbClr val="07336F"/>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4" name="Google Shape;550;p30"/>
            <p:cNvSpPr/>
            <p:nvPr/>
          </p:nvSpPr>
          <p:spPr>
            <a:xfrm>
              <a:off x="-1395344" y="1996633"/>
              <a:ext cx="175171" cy="162362"/>
            </a:xfrm>
            <a:custGeom>
              <a:avLst/>
              <a:gdLst/>
              <a:ahLst/>
              <a:cxnLst/>
              <a:rect l="l" t="t" r="r" b="b"/>
              <a:pathLst>
                <a:path w="124" h="112" extrusionOk="0">
                  <a:moveTo>
                    <a:pt x="112" y="74"/>
                  </a:moveTo>
                  <a:cubicBezTo>
                    <a:pt x="116" y="68"/>
                    <a:pt x="115" y="60"/>
                    <a:pt x="110" y="55"/>
                  </a:cubicBezTo>
                  <a:cubicBezTo>
                    <a:pt x="81" y="29"/>
                    <a:pt x="81" y="29"/>
                    <a:pt x="81" y="29"/>
                  </a:cubicBezTo>
                  <a:cubicBezTo>
                    <a:pt x="78" y="26"/>
                    <a:pt x="73" y="25"/>
                    <a:pt x="68" y="26"/>
                  </a:cubicBezTo>
                  <a:cubicBezTo>
                    <a:pt x="52" y="11"/>
                    <a:pt x="52" y="11"/>
                    <a:pt x="52" y="11"/>
                  </a:cubicBezTo>
                  <a:cubicBezTo>
                    <a:pt x="48" y="8"/>
                    <a:pt x="42" y="7"/>
                    <a:pt x="38" y="9"/>
                  </a:cubicBezTo>
                  <a:cubicBezTo>
                    <a:pt x="31" y="3"/>
                    <a:pt x="31" y="3"/>
                    <a:pt x="31" y="3"/>
                  </a:cubicBezTo>
                  <a:cubicBezTo>
                    <a:pt x="27" y="0"/>
                    <a:pt x="22" y="0"/>
                    <a:pt x="19" y="4"/>
                  </a:cubicBezTo>
                  <a:cubicBezTo>
                    <a:pt x="4" y="20"/>
                    <a:pt x="4" y="20"/>
                    <a:pt x="4" y="20"/>
                  </a:cubicBezTo>
                  <a:cubicBezTo>
                    <a:pt x="0" y="24"/>
                    <a:pt x="1" y="29"/>
                    <a:pt x="4" y="33"/>
                  </a:cubicBezTo>
                  <a:cubicBezTo>
                    <a:pt x="12" y="40"/>
                    <a:pt x="12" y="40"/>
                    <a:pt x="12" y="40"/>
                  </a:cubicBezTo>
                  <a:cubicBezTo>
                    <a:pt x="11" y="44"/>
                    <a:pt x="13" y="48"/>
                    <a:pt x="16" y="51"/>
                  </a:cubicBezTo>
                  <a:cubicBezTo>
                    <a:pt x="33" y="66"/>
                    <a:pt x="33" y="66"/>
                    <a:pt x="33" y="66"/>
                  </a:cubicBezTo>
                  <a:cubicBezTo>
                    <a:pt x="33" y="70"/>
                    <a:pt x="35" y="74"/>
                    <a:pt x="38" y="77"/>
                  </a:cubicBezTo>
                  <a:cubicBezTo>
                    <a:pt x="66" y="103"/>
                    <a:pt x="66" y="103"/>
                    <a:pt x="66" y="103"/>
                  </a:cubicBezTo>
                  <a:cubicBezTo>
                    <a:pt x="72" y="108"/>
                    <a:pt x="81" y="108"/>
                    <a:pt x="87" y="102"/>
                  </a:cubicBezTo>
                  <a:cubicBezTo>
                    <a:pt x="88" y="101"/>
                    <a:pt x="88" y="101"/>
                    <a:pt x="88" y="101"/>
                  </a:cubicBezTo>
                  <a:cubicBezTo>
                    <a:pt x="96" y="109"/>
                    <a:pt x="96" y="109"/>
                    <a:pt x="96" y="109"/>
                  </a:cubicBezTo>
                  <a:cubicBezTo>
                    <a:pt x="100" y="112"/>
                    <a:pt x="105" y="112"/>
                    <a:pt x="108" y="109"/>
                  </a:cubicBezTo>
                  <a:cubicBezTo>
                    <a:pt x="122" y="93"/>
                    <a:pt x="122" y="93"/>
                    <a:pt x="122" y="93"/>
                  </a:cubicBezTo>
                  <a:cubicBezTo>
                    <a:pt x="124" y="90"/>
                    <a:pt x="124" y="85"/>
                    <a:pt x="121" y="82"/>
                  </a:cubicBezTo>
                  <a:lnTo>
                    <a:pt x="112" y="74"/>
                  </a:lnTo>
                  <a:close/>
                </a:path>
              </a:pathLst>
            </a:custGeom>
            <a:solidFill>
              <a:schemeClr val="lt1"/>
            </a:solidFill>
            <a:ln w="9525" cap="flat" cmpd="sng">
              <a:solidFill>
                <a:srgbClr val="07336F"/>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235" name="Google Shape;551;p30"/>
            <p:cNvGrpSpPr/>
            <p:nvPr/>
          </p:nvGrpSpPr>
          <p:grpSpPr>
            <a:xfrm rot="-572112">
              <a:off x="-1263490" y="2094021"/>
              <a:ext cx="218743" cy="191043"/>
              <a:chOff x="-1249178" y="2127032"/>
              <a:chExt cx="218743" cy="191043"/>
            </a:xfrm>
          </p:grpSpPr>
          <p:sp>
            <p:nvSpPr>
              <p:cNvPr id="236" name="Google Shape;552;p30"/>
              <p:cNvSpPr/>
              <p:nvPr/>
            </p:nvSpPr>
            <p:spPr>
              <a:xfrm>
                <a:off x="-1230679" y="2129524"/>
                <a:ext cx="101599" cy="88408"/>
              </a:xfrm>
              <a:custGeom>
                <a:avLst/>
                <a:gdLst/>
                <a:ahLst/>
                <a:cxnLst/>
                <a:rect l="l" t="t" r="r" b="b"/>
                <a:pathLst>
                  <a:path w="75" h="58" extrusionOk="0">
                    <a:moveTo>
                      <a:pt x="3" y="57"/>
                    </a:moveTo>
                    <a:cubicBezTo>
                      <a:pt x="4" y="57"/>
                      <a:pt x="8" y="58"/>
                      <a:pt x="14" y="58"/>
                    </a:cubicBezTo>
                    <a:cubicBezTo>
                      <a:pt x="14" y="58"/>
                      <a:pt x="14" y="58"/>
                      <a:pt x="14" y="58"/>
                    </a:cubicBezTo>
                    <a:cubicBezTo>
                      <a:pt x="29" y="58"/>
                      <a:pt x="63" y="53"/>
                      <a:pt x="75" y="6"/>
                    </a:cubicBezTo>
                    <a:cubicBezTo>
                      <a:pt x="75" y="5"/>
                      <a:pt x="75" y="4"/>
                      <a:pt x="75" y="3"/>
                    </a:cubicBezTo>
                    <a:cubicBezTo>
                      <a:pt x="74" y="2"/>
                      <a:pt x="73" y="1"/>
                      <a:pt x="72" y="1"/>
                    </a:cubicBezTo>
                    <a:cubicBezTo>
                      <a:pt x="70" y="0"/>
                      <a:pt x="70" y="0"/>
                      <a:pt x="70" y="0"/>
                    </a:cubicBezTo>
                    <a:cubicBezTo>
                      <a:pt x="68" y="0"/>
                      <a:pt x="66" y="1"/>
                      <a:pt x="65" y="3"/>
                    </a:cubicBezTo>
                    <a:cubicBezTo>
                      <a:pt x="56" y="40"/>
                      <a:pt x="32" y="48"/>
                      <a:pt x="14" y="48"/>
                    </a:cubicBezTo>
                    <a:cubicBezTo>
                      <a:pt x="10" y="48"/>
                      <a:pt x="6" y="48"/>
                      <a:pt x="6" y="48"/>
                    </a:cubicBezTo>
                    <a:cubicBezTo>
                      <a:pt x="5" y="47"/>
                      <a:pt x="5" y="47"/>
                      <a:pt x="5" y="47"/>
                    </a:cubicBezTo>
                    <a:cubicBezTo>
                      <a:pt x="5" y="47"/>
                      <a:pt x="5" y="47"/>
                      <a:pt x="5" y="47"/>
                    </a:cubicBezTo>
                    <a:cubicBezTo>
                      <a:pt x="3" y="47"/>
                      <a:pt x="1" y="49"/>
                      <a:pt x="1" y="51"/>
                    </a:cubicBezTo>
                    <a:cubicBezTo>
                      <a:pt x="0" y="52"/>
                      <a:pt x="0" y="52"/>
                      <a:pt x="0" y="52"/>
                    </a:cubicBezTo>
                    <a:cubicBezTo>
                      <a:pt x="0" y="54"/>
                      <a:pt x="0" y="55"/>
                      <a:pt x="1" y="56"/>
                    </a:cubicBezTo>
                    <a:cubicBezTo>
                      <a:pt x="1" y="56"/>
                      <a:pt x="2" y="57"/>
                      <a:pt x="3" y="57"/>
                    </a:cubicBezTo>
                    <a:close/>
                  </a:path>
                </a:pathLst>
              </a:custGeom>
              <a:solidFill>
                <a:schemeClr val="lt1"/>
              </a:solidFill>
              <a:ln w="9525" cap="flat" cmpd="sng">
                <a:solidFill>
                  <a:srgbClr val="07336F"/>
                </a:solidFill>
                <a:prstDash val="solid"/>
                <a:round/>
                <a:headEnd type="none" w="sm" len="sm"/>
                <a:tailEnd type="none" w="sm" len="sm"/>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7" name="Google Shape;553;p30"/>
              <p:cNvSpPr/>
              <p:nvPr/>
            </p:nvSpPr>
            <p:spPr>
              <a:xfrm>
                <a:off x="-1243397" y="2127032"/>
                <a:ext cx="167111" cy="140083"/>
              </a:xfrm>
              <a:custGeom>
                <a:avLst/>
                <a:gdLst/>
                <a:ahLst/>
                <a:cxnLst/>
                <a:rect l="l" t="t" r="r" b="b"/>
                <a:pathLst>
                  <a:path w="123" h="92" extrusionOk="0">
                    <a:moveTo>
                      <a:pt x="4" y="91"/>
                    </a:moveTo>
                    <a:cubicBezTo>
                      <a:pt x="4" y="91"/>
                      <a:pt x="10" y="92"/>
                      <a:pt x="18" y="92"/>
                    </a:cubicBezTo>
                    <a:cubicBezTo>
                      <a:pt x="18" y="92"/>
                      <a:pt x="18" y="92"/>
                      <a:pt x="18" y="92"/>
                    </a:cubicBezTo>
                    <a:cubicBezTo>
                      <a:pt x="43" y="92"/>
                      <a:pt x="101" y="84"/>
                      <a:pt x="123" y="7"/>
                    </a:cubicBezTo>
                    <a:cubicBezTo>
                      <a:pt x="123" y="5"/>
                      <a:pt x="123" y="4"/>
                      <a:pt x="123" y="3"/>
                    </a:cubicBezTo>
                    <a:cubicBezTo>
                      <a:pt x="122" y="3"/>
                      <a:pt x="121" y="2"/>
                      <a:pt x="120" y="2"/>
                    </a:cubicBezTo>
                    <a:cubicBezTo>
                      <a:pt x="119" y="1"/>
                      <a:pt x="119" y="1"/>
                      <a:pt x="119" y="1"/>
                    </a:cubicBezTo>
                    <a:cubicBezTo>
                      <a:pt x="116" y="0"/>
                      <a:pt x="114" y="2"/>
                      <a:pt x="114" y="4"/>
                    </a:cubicBezTo>
                    <a:cubicBezTo>
                      <a:pt x="94" y="72"/>
                      <a:pt x="46" y="82"/>
                      <a:pt x="18" y="82"/>
                    </a:cubicBezTo>
                    <a:cubicBezTo>
                      <a:pt x="12" y="82"/>
                      <a:pt x="7" y="81"/>
                      <a:pt x="6" y="81"/>
                    </a:cubicBezTo>
                    <a:cubicBezTo>
                      <a:pt x="5" y="81"/>
                      <a:pt x="5" y="81"/>
                      <a:pt x="5" y="81"/>
                    </a:cubicBezTo>
                    <a:cubicBezTo>
                      <a:pt x="3" y="81"/>
                      <a:pt x="1" y="82"/>
                      <a:pt x="1" y="84"/>
                    </a:cubicBezTo>
                    <a:cubicBezTo>
                      <a:pt x="1" y="86"/>
                      <a:pt x="1" y="86"/>
                      <a:pt x="1" y="86"/>
                    </a:cubicBezTo>
                    <a:cubicBezTo>
                      <a:pt x="1" y="86"/>
                      <a:pt x="1" y="86"/>
                      <a:pt x="1" y="86"/>
                    </a:cubicBezTo>
                    <a:cubicBezTo>
                      <a:pt x="0" y="88"/>
                      <a:pt x="2" y="90"/>
                      <a:pt x="4" y="91"/>
                    </a:cubicBezTo>
                    <a:close/>
                  </a:path>
                </a:pathLst>
              </a:custGeom>
              <a:solidFill>
                <a:schemeClr val="lt1"/>
              </a:solidFill>
              <a:ln w="9525" cap="flat" cmpd="sng">
                <a:solidFill>
                  <a:srgbClr val="07336F"/>
                </a:solidFill>
                <a:prstDash val="solid"/>
                <a:round/>
                <a:headEnd type="none" w="sm" len="sm"/>
                <a:tailEnd type="none" w="sm" len="sm"/>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8" name="Google Shape;554;p30"/>
              <p:cNvSpPr/>
              <p:nvPr/>
            </p:nvSpPr>
            <p:spPr>
              <a:xfrm>
                <a:off x="-1249178" y="2133788"/>
                <a:ext cx="218743" cy="184287"/>
              </a:xfrm>
              <a:custGeom>
                <a:avLst/>
                <a:gdLst/>
                <a:ahLst/>
                <a:cxnLst/>
                <a:rect l="l" t="t" r="r" b="b"/>
                <a:pathLst>
                  <a:path w="161" h="121" extrusionOk="0">
                    <a:moveTo>
                      <a:pt x="158" y="1"/>
                    </a:moveTo>
                    <a:cubicBezTo>
                      <a:pt x="156" y="0"/>
                      <a:pt x="156" y="0"/>
                      <a:pt x="156" y="0"/>
                    </a:cubicBezTo>
                    <a:cubicBezTo>
                      <a:pt x="155" y="0"/>
                      <a:pt x="154" y="0"/>
                      <a:pt x="153" y="1"/>
                    </a:cubicBezTo>
                    <a:cubicBezTo>
                      <a:pt x="152" y="1"/>
                      <a:pt x="151" y="2"/>
                      <a:pt x="151" y="3"/>
                    </a:cubicBezTo>
                    <a:cubicBezTo>
                      <a:pt x="126" y="101"/>
                      <a:pt x="50" y="111"/>
                      <a:pt x="18" y="111"/>
                    </a:cubicBezTo>
                    <a:cubicBezTo>
                      <a:pt x="11" y="111"/>
                      <a:pt x="6" y="111"/>
                      <a:pt x="5" y="111"/>
                    </a:cubicBezTo>
                    <a:cubicBezTo>
                      <a:pt x="5" y="111"/>
                      <a:pt x="5" y="111"/>
                      <a:pt x="5" y="111"/>
                    </a:cubicBezTo>
                    <a:cubicBezTo>
                      <a:pt x="5" y="111"/>
                      <a:pt x="5" y="111"/>
                      <a:pt x="5" y="111"/>
                    </a:cubicBezTo>
                    <a:cubicBezTo>
                      <a:pt x="3" y="111"/>
                      <a:pt x="1" y="112"/>
                      <a:pt x="1" y="114"/>
                    </a:cubicBezTo>
                    <a:cubicBezTo>
                      <a:pt x="0" y="116"/>
                      <a:pt x="0" y="116"/>
                      <a:pt x="0" y="116"/>
                    </a:cubicBezTo>
                    <a:cubicBezTo>
                      <a:pt x="0" y="117"/>
                      <a:pt x="0" y="118"/>
                      <a:pt x="1" y="119"/>
                    </a:cubicBezTo>
                    <a:cubicBezTo>
                      <a:pt x="2" y="120"/>
                      <a:pt x="3" y="120"/>
                      <a:pt x="4" y="121"/>
                    </a:cubicBezTo>
                    <a:cubicBezTo>
                      <a:pt x="4" y="121"/>
                      <a:pt x="9" y="121"/>
                      <a:pt x="18" y="121"/>
                    </a:cubicBezTo>
                    <a:cubicBezTo>
                      <a:pt x="19" y="121"/>
                      <a:pt x="19" y="121"/>
                      <a:pt x="19" y="121"/>
                    </a:cubicBezTo>
                    <a:cubicBezTo>
                      <a:pt x="52" y="121"/>
                      <a:pt x="134" y="110"/>
                      <a:pt x="161" y="5"/>
                    </a:cubicBezTo>
                    <a:cubicBezTo>
                      <a:pt x="161" y="3"/>
                      <a:pt x="160" y="1"/>
                      <a:pt x="158" y="1"/>
                    </a:cubicBezTo>
                    <a:close/>
                  </a:path>
                </a:pathLst>
              </a:custGeom>
              <a:solidFill>
                <a:schemeClr val="lt1"/>
              </a:solidFill>
              <a:ln w="9525" cap="flat" cmpd="sng">
                <a:solidFill>
                  <a:srgbClr val="07336F"/>
                </a:solidFill>
                <a:prstDash val="solid"/>
                <a:round/>
                <a:headEnd type="none" w="sm" len="sm"/>
                <a:tailEnd type="none" w="sm" len="sm"/>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grpSp>
        <p:nvGrpSpPr>
          <p:cNvPr id="207" name="Google Shape;555;p30"/>
          <p:cNvGrpSpPr/>
          <p:nvPr/>
        </p:nvGrpSpPr>
        <p:grpSpPr>
          <a:xfrm rot="-4610603">
            <a:off x="1186146" y="2837024"/>
            <a:ext cx="458579" cy="406118"/>
            <a:chOff x="-1523687" y="1852048"/>
            <a:chExt cx="478940" cy="470495"/>
          </a:xfrm>
        </p:grpSpPr>
        <p:sp>
          <p:nvSpPr>
            <p:cNvPr id="225" name="Google Shape;556;p30"/>
            <p:cNvSpPr/>
            <p:nvPr/>
          </p:nvSpPr>
          <p:spPr>
            <a:xfrm>
              <a:off x="-1523687" y="2093814"/>
              <a:ext cx="220264" cy="228729"/>
            </a:xfrm>
            <a:custGeom>
              <a:avLst/>
              <a:gdLst/>
              <a:ahLst/>
              <a:cxnLst/>
              <a:rect l="l" t="t" r="r" b="b"/>
              <a:pathLst>
                <a:path w="156" h="158" extrusionOk="0">
                  <a:moveTo>
                    <a:pt x="111" y="4"/>
                  </a:moveTo>
                  <a:cubicBezTo>
                    <a:pt x="107" y="0"/>
                    <a:pt x="101" y="0"/>
                    <a:pt x="97" y="4"/>
                  </a:cubicBezTo>
                  <a:cubicBezTo>
                    <a:pt x="4" y="100"/>
                    <a:pt x="4" y="100"/>
                    <a:pt x="4" y="100"/>
                  </a:cubicBezTo>
                  <a:cubicBezTo>
                    <a:pt x="0" y="104"/>
                    <a:pt x="0" y="110"/>
                    <a:pt x="4" y="114"/>
                  </a:cubicBezTo>
                  <a:cubicBezTo>
                    <a:pt x="45" y="154"/>
                    <a:pt x="45" y="154"/>
                    <a:pt x="45" y="154"/>
                  </a:cubicBezTo>
                  <a:cubicBezTo>
                    <a:pt x="49" y="158"/>
                    <a:pt x="55" y="158"/>
                    <a:pt x="59" y="154"/>
                  </a:cubicBezTo>
                  <a:cubicBezTo>
                    <a:pt x="152" y="57"/>
                    <a:pt x="152" y="57"/>
                    <a:pt x="152" y="57"/>
                  </a:cubicBezTo>
                  <a:cubicBezTo>
                    <a:pt x="156" y="53"/>
                    <a:pt x="156" y="47"/>
                    <a:pt x="152" y="43"/>
                  </a:cubicBezTo>
                  <a:lnTo>
                    <a:pt x="111" y="4"/>
                  </a:lnTo>
                  <a:close/>
                </a:path>
              </a:pathLst>
            </a:custGeom>
            <a:solidFill>
              <a:schemeClr val="lt1"/>
            </a:solidFill>
            <a:ln w="9525" cap="flat" cmpd="sng">
              <a:solidFill>
                <a:srgbClr val="07336F"/>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6" name="Google Shape;557;p30"/>
            <p:cNvSpPr/>
            <p:nvPr/>
          </p:nvSpPr>
          <p:spPr>
            <a:xfrm>
              <a:off x="-1290704" y="1852048"/>
              <a:ext cx="221998" cy="229914"/>
            </a:xfrm>
            <a:custGeom>
              <a:avLst/>
              <a:gdLst/>
              <a:ahLst/>
              <a:cxnLst/>
              <a:rect l="l" t="t" r="r" b="b"/>
              <a:pathLst>
                <a:path w="157" h="159" extrusionOk="0">
                  <a:moveTo>
                    <a:pt x="153" y="44"/>
                  </a:moveTo>
                  <a:cubicBezTo>
                    <a:pt x="112" y="4"/>
                    <a:pt x="112" y="4"/>
                    <a:pt x="112" y="4"/>
                  </a:cubicBezTo>
                  <a:cubicBezTo>
                    <a:pt x="108" y="0"/>
                    <a:pt x="102" y="0"/>
                    <a:pt x="98" y="4"/>
                  </a:cubicBezTo>
                  <a:cubicBezTo>
                    <a:pt x="4" y="101"/>
                    <a:pt x="4" y="101"/>
                    <a:pt x="4" y="101"/>
                  </a:cubicBezTo>
                  <a:cubicBezTo>
                    <a:pt x="4" y="101"/>
                    <a:pt x="3" y="102"/>
                    <a:pt x="3" y="103"/>
                  </a:cubicBezTo>
                  <a:cubicBezTo>
                    <a:pt x="0" y="107"/>
                    <a:pt x="1" y="112"/>
                    <a:pt x="4" y="116"/>
                  </a:cubicBezTo>
                  <a:cubicBezTo>
                    <a:pt x="45" y="155"/>
                    <a:pt x="45" y="155"/>
                    <a:pt x="45" y="155"/>
                  </a:cubicBezTo>
                  <a:cubicBezTo>
                    <a:pt x="49" y="159"/>
                    <a:pt x="55" y="159"/>
                    <a:pt x="59" y="155"/>
                  </a:cubicBezTo>
                  <a:cubicBezTo>
                    <a:pt x="153" y="59"/>
                    <a:pt x="153" y="59"/>
                    <a:pt x="153" y="59"/>
                  </a:cubicBezTo>
                  <a:cubicBezTo>
                    <a:pt x="153" y="58"/>
                    <a:pt x="154" y="57"/>
                    <a:pt x="154" y="56"/>
                  </a:cubicBezTo>
                  <a:cubicBezTo>
                    <a:pt x="157" y="52"/>
                    <a:pt x="156" y="47"/>
                    <a:pt x="153" y="44"/>
                  </a:cubicBezTo>
                  <a:close/>
                </a:path>
              </a:pathLst>
            </a:custGeom>
            <a:solidFill>
              <a:schemeClr val="lt1"/>
            </a:solidFill>
            <a:ln w="9525" cap="flat" cmpd="sng">
              <a:solidFill>
                <a:srgbClr val="07336F"/>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7" name="Google Shape;558;p30"/>
            <p:cNvSpPr/>
            <p:nvPr/>
          </p:nvSpPr>
          <p:spPr>
            <a:xfrm>
              <a:off x="-1395344" y="1996633"/>
              <a:ext cx="175171" cy="162362"/>
            </a:xfrm>
            <a:custGeom>
              <a:avLst/>
              <a:gdLst/>
              <a:ahLst/>
              <a:cxnLst/>
              <a:rect l="l" t="t" r="r" b="b"/>
              <a:pathLst>
                <a:path w="124" h="112" extrusionOk="0">
                  <a:moveTo>
                    <a:pt x="112" y="74"/>
                  </a:moveTo>
                  <a:cubicBezTo>
                    <a:pt x="116" y="68"/>
                    <a:pt x="115" y="60"/>
                    <a:pt x="110" y="55"/>
                  </a:cubicBezTo>
                  <a:cubicBezTo>
                    <a:pt x="81" y="29"/>
                    <a:pt x="81" y="29"/>
                    <a:pt x="81" y="29"/>
                  </a:cubicBezTo>
                  <a:cubicBezTo>
                    <a:pt x="78" y="26"/>
                    <a:pt x="73" y="25"/>
                    <a:pt x="68" y="26"/>
                  </a:cubicBezTo>
                  <a:cubicBezTo>
                    <a:pt x="52" y="11"/>
                    <a:pt x="52" y="11"/>
                    <a:pt x="52" y="11"/>
                  </a:cubicBezTo>
                  <a:cubicBezTo>
                    <a:pt x="48" y="8"/>
                    <a:pt x="42" y="7"/>
                    <a:pt x="38" y="9"/>
                  </a:cubicBezTo>
                  <a:cubicBezTo>
                    <a:pt x="31" y="3"/>
                    <a:pt x="31" y="3"/>
                    <a:pt x="31" y="3"/>
                  </a:cubicBezTo>
                  <a:cubicBezTo>
                    <a:pt x="27" y="0"/>
                    <a:pt x="22" y="0"/>
                    <a:pt x="19" y="4"/>
                  </a:cubicBezTo>
                  <a:cubicBezTo>
                    <a:pt x="4" y="20"/>
                    <a:pt x="4" y="20"/>
                    <a:pt x="4" y="20"/>
                  </a:cubicBezTo>
                  <a:cubicBezTo>
                    <a:pt x="0" y="24"/>
                    <a:pt x="1" y="29"/>
                    <a:pt x="4" y="33"/>
                  </a:cubicBezTo>
                  <a:cubicBezTo>
                    <a:pt x="12" y="40"/>
                    <a:pt x="12" y="40"/>
                    <a:pt x="12" y="40"/>
                  </a:cubicBezTo>
                  <a:cubicBezTo>
                    <a:pt x="11" y="44"/>
                    <a:pt x="13" y="48"/>
                    <a:pt x="16" y="51"/>
                  </a:cubicBezTo>
                  <a:cubicBezTo>
                    <a:pt x="33" y="66"/>
                    <a:pt x="33" y="66"/>
                    <a:pt x="33" y="66"/>
                  </a:cubicBezTo>
                  <a:cubicBezTo>
                    <a:pt x="33" y="70"/>
                    <a:pt x="35" y="74"/>
                    <a:pt x="38" y="77"/>
                  </a:cubicBezTo>
                  <a:cubicBezTo>
                    <a:pt x="66" y="103"/>
                    <a:pt x="66" y="103"/>
                    <a:pt x="66" y="103"/>
                  </a:cubicBezTo>
                  <a:cubicBezTo>
                    <a:pt x="72" y="108"/>
                    <a:pt x="81" y="108"/>
                    <a:pt x="87" y="102"/>
                  </a:cubicBezTo>
                  <a:cubicBezTo>
                    <a:pt x="88" y="101"/>
                    <a:pt x="88" y="101"/>
                    <a:pt x="88" y="101"/>
                  </a:cubicBezTo>
                  <a:cubicBezTo>
                    <a:pt x="96" y="109"/>
                    <a:pt x="96" y="109"/>
                    <a:pt x="96" y="109"/>
                  </a:cubicBezTo>
                  <a:cubicBezTo>
                    <a:pt x="100" y="112"/>
                    <a:pt x="105" y="112"/>
                    <a:pt x="108" y="109"/>
                  </a:cubicBezTo>
                  <a:cubicBezTo>
                    <a:pt x="122" y="93"/>
                    <a:pt x="122" y="93"/>
                    <a:pt x="122" y="93"/>
                  </a:cubicBezTo>
                  <a:cubicBezTo>
                    <a:pt x="124" y="90"/>
                    <a:pt x="124" y="85"/>
                    <a:pt x="121" y="82"/>
                  </a:cubicBezTo>
                  <a:lnTo>
                    <a:pt x="112" y="74"/>
                  </a:lnTo>
                  <a:close/>
                </a:path>
              </a:pathLst>
            </a:custGeom>
            <a:solidFill>
              <a:schemeClr val="lt1"/>
            </a:solidFill>
            <a:ln w="9525" cap="flat" cmpd="sng">
              <a:solidFill>
                <a:srgbClr val="07336F"/>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228" name="Google Shape;559;p30"/>
            <p:cNvGrpSpPr/>
            <p:nvPr/>
          </p:nvGrpSpPr>
          <p:grpSpPr>
            <a:xfrm rot="-572112">
              <a:off x="-1263490" y="2094021"/>
              <a:ext cx="218743" cy="191043"/>
              <a:chOff x="-1249178" y="2127032"/>
              <a:chExt cx="218743" cy="191043"/>
            </a:xfrm>
          </p:grpSpPr>
          <p:sp>
            <p:nvSpPr>
              <p:cNvPr id="229" name="Google Shape;560;p30"/>
              <p:cNvSpPr/>
              <p:nvPr/>
            </p:nvSpPr>
            <p:spPr>
              <a:xfrm>
                <a:off x="-1230679" y="2129524"/>
                <a:ext cx="101599" cy="88408"/>
              </a:xfrm>
              <a:custGeom>
                <a:avLst/>
                <a:gdLst/>
                <a:ahLst/>
                <a:cxnLst/>
                <a:rect l="l" t="t" r="r" b="b"/>
                <a:pathLst>
                  <a:path w="75" h="58" extrusionOk="0">
                    <a:moveTo>
                      <a:pt x="3" y="57"/>
                    </a:moveTo>
                    <a:cubicBezTo>
                      <a:pt x="4" y="57"/>
                      <a:pt x="8" y="58"/>
                      <a:pt x="14" y="58"/>
                    </a:cubicBezTo>
                    <a:cubicBezTo>
                      <a:pt x="14" y="58"/>
                      <a:pt x="14" y="58"/>
                      <a:pt x="14" y="58"/>
                    </a:cubicBezTo>
                    <a:cubicBezTo>
                      <a:pt x="29" y="58"/>
                      <a:pt x="63" y="53"/>
                      <a:pt x="75" y="6"/>
                    </a:cubicBezTo>
                    <a:cubicBezTo>
                      <a:pt x="75" y="5"/>
                      <a:pt x="75" y="4"/>
                      <a:pt x="75" y="3"/>
                    </a:cubicBezTo>
                    <a:cubicBezTo>
                      <a:pt x="74" y="2"/>
                      <a:pt x="73" y="1"/>
                      <a:pt x="72" y="1"/>
                    </a:cubicBezTo>
                    <a:cubicBezTo>
                      <a:pt x="70" y="0"/>
                      <a:pt x="70" y="0"/>
                      <a:pt x="70" y="0"/>
                    </a:cubicBezTo>
                    <a:cubicBezTo>
                      <a:pt x="68" y="0"/>
                      <a:pt x="66" y="1"/>
                      <a:pt x="65" y="3"/>
                    </a:cubicBezTo>
                    <a:cubicBezTo>
                      <a:pt x="56" y="40"/>
                      <a:pt x="32" y="48"/>
                      <a:pt x="14" y="48"/>
                    </a:cubicBezTo>
                    <a:cubicBezTo>
                      <a:pt x="10" y="48"/>
                      <a:pt x="6" y="48"/>
                      <a:pt x="6" y="48"/>
                    </a:cubicBezTo>
                    <a:cubicBezTo>
                      <a:pt x="5" y="47"/>
                      <a:pt x="5" y="47"/>
                      <a:pt x="5" y="47"/>
                    </a:cubicBezTo>
                    <a:cubicBezTo>
                      <a:pt x="5" y="47"/>
                      <a:pt x="5" y="47"/>
                      <a:pt x="5" y="47"/>
                    </a:cubicBezTo>
                    <a:cubicBezTo>
                      <a:pt x="3" y="47"/>
                      <a:pt x="1" y="49"/>
                      <a:pt x="1" y="51"/>
                    </a:cubicBezTo>
                    <a:cubicBezTo>
                      <a:pt x="0" y="52"/>
                      <a:pt x="0" y="52"/>
                      <a:pt x="0" y="52"/>
                    </a:cubicBezTo>
                    <a:cubicBezTo>
                      <a:pt x="0" y="54"/>
                      <a:pt x="0" y="55"/>
                      <a:pt x="1" y="56"/>
                    </a:cubicBezTo>
                    <a:cubicBezTo>
                      <a:pt x="1" y="56"/>
                      <a:pt x="2" y="57"/>
                      <a:pt x="3" y="57"/>
                    </a:cubicBezTo>
                    <a:close/>
                  </a:path>
                </a:pathLst>
              </a:custGeom>
              <a:solidFill>
                <a:schemeClr val="lt1"/>
              </a:solidFill>
              <a:ln w="9525" cap="flat" cmpd="sng">
                <a:solidFill>
                  <a:srgbClr val="07336F"/>
                </a:solidFill>
                <a:prstDash val="solid"/>
                <a:round/>
                <a:headEnd type="none" w="sm" len="sm"/>
                <a:tailEnd type="none" w="sm" len="sm"/>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0" name="Google Shape;561;p30"/>
              <p:cNvSpPr/>
              <p:nvPr/>
            </p:nvSpPr>
            <p:spPr>
              <a:xfrm>
                <a:off x="-1243397" y="2127032"/>
                <a:ext cx="167111" cy="140083"/>
              </a:xfrm>
              <a:custGeom>
                <a:avLst/>
                <a:gdLst/>
                <a:ahLst/>
                <a:cxnLst/>
                <a:rect l="l" t="t" r="r" b="b"/>
                <a:pathLst>
                  <a:path w="123" h="92" extrusionOk="0">
                    <a:moveTo>
                      <a:pt x="4" y="91"/>
                    </a:moveTo>
                    <a:cubicBezTo>
                      <a:pt x="4" y="91"/>
                      <a:pt x="10" y="92"/>
                      <a:pt x="18" y="92"/>
                    </a:cubicBezTo>
                    <a:cubicBezTo>
                      <a:pt x="18" y="92"/>
                      <a:pt x="18" y="92"/>
                      <a:pt x="18" y="92"/>
                    </a:cubicBezTo>
                    <a:cubicBezTo>
                      <a:pt x="43" y="92"/>
                      <a:pt x="101" y="84"/>
                      <a:pt x="123" y="7"/>
                    </a:cubicBezTo>
                    <a:cubicBezTo>
                      <a:pt x="123" y="5"/>
                      <a:pt x="123" y="4"/>
                      <a:pt x="123" y="3"/>
                    </a:cubicBezTo>
                    <a:cubicBezTo>
                      <a:pt x="122" y="3"/>
                      <a:pt x="121" y="2"/>
                      <a:pt x="120" y="2"/>
                    </a:cubicBezTo>
                    <a:cubicBezTo>
                      <a:pt x="119" y="1"/>
                      <a:pt x="119" y="1"/>
                      <a:pt x="119" y="1"/>
                    </a:cubicBezTo>
                    <a:cubicBezTo>
                      <a:pt x="116" y="0"/>
                      <a:pt x="114" y="2"/>
                      <a:pt x="114" y="4"/>
                    </a:cubicBezTo>
                    <a:cubicBezTo>
                      <a:pt x="94" y="72"/>
                      <a:pt x="46" y="82"/>
                      <a:pt x="18" y="82"/>
                    </a:cubicBezTo>
                    <a:cubicBezTo>
                      <a:pt x="12" y="82"/>
                      <a:pt x="7" y="81"/>
                      <a:pt x="6" y="81"/>
                    </a:cubicBezTo>
                    <a:cubicBezTo>
                      <a:pt x="5" y="81"/>
                      <a:pt x="5" y="81"/>
                      <a:pt x="5" y="81"/>
                    </a:cubicBezTo>
                    <a:cubicBezTo>
                      <a:pt x="3" y="81"/>
                      <a:pt x="1" y="82"/>
                      <a:pt x="1" y="84"/>
                    </a:cubicBezTo>
                    <a:cubicBezTo>
                      <a:pt x="1" y="86"/>
                      <a:pt x="1" y="86"/>
                      <a:pt x="1" y="86"/>
                    </a:cubicBezTo>
                    <a:cubicBezTo>
                      <a:pt x="1" y="86"/>
                      <a:pt x="1" y="86"/>
                      <a:pt x="1" y="86"/>
                    </a:cubicBezTo>
                    <a:cubicBezTo>
                      <a:pt x="0" y="88"/>
                      <a:pt x="2" y="90"/>
                      <a:pt x="4" y="91"/>
                    </a:cubicBezTo>
                    <a:close/>
                  </a:path>
                </a:pathLst>
              </a:custGeom>
              <a:solidFill>
                <a:schemeClr val="lt1"/>
              </a:solidFill>
              <a:ln w="9525" cap="flat" cmpd="sng">
                <a:solidFill>
                  <a:srgbClr val="07336F"/>
                </a:solidFill>
                <a:prstDash val="solid"/>
                <a:round/>
                <a:headEnd type="none" w="sm" len="sm"/>
                <a:tailEnd type="none" w="sm" len="sm"/>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1" name="Google Shape;562;p30"/>
              <p:cNvSpPr/>
              <p:nvPr/>
            </p:nvSpPr>
            <p:spPr>
              <a:xfrm>
                <a:off x="-1249178" y="2133788"/>
                <a:ext cx="218743" cy="184287"/>
              </a:xfrm>
              <a:custGeom>
                <a:avLst/>
                <a:gdLst/>
                <a:ahLst/>
                <a:cxnLst/>
                <a:rect l="l" t="t" r="r" b="b"/>
                <a:pathLst>
                  <a:path w="161" h="121" extrusionOk="0">
                    <a:moveTo>
                      <a:pt x="158" y="1"/>
                    </a:moveTo>
                    <a:cubicBezTo>
                      <a:pt x="156" y="0"/>
                      <a:pt x="156" y="0"/>
                      <a:pt x="156" y="0"/>
                    </a:cubicBezTo>
                    <a:cubicBezTo>
                      <a:pt x="155" y="0"/>
                      <a:pt x="154" y="0"/>
                      <a:pt x="153" y="1"/>
                    </a:cubicBezTo>
                    <a:cubicBezTo>
                      <a:pt x="152" y="1"/>
                      <a:pt x="151" y="2"/>
                      <a:pt x="151" y="3"/>
                    </a:cubicBezTo>
                    <a:cubicBezTo>
                      <a:pt x="126" y="101"/>
                      <a:pt x="50" y="111"/>
                      <a:pt x="18" y="111"/>
                    </a:cubicBezTo>
                    <a:cubicBezTo>
                      <a:pt x="11" y="111"/>
                      <a:pt x="6" y="111"/>
                      <a:pt x="5" y="111"/>
                    </a:cubicBezTo>
                    <a:cubicBezTo>
                      <a:pt x="5" y="111"/>
                      <a:pt x="5" y="111"/>
                      <a:pt x="5" y="111"/>
                    </a:cubicBezTo>
                    <a:cubicBezTo>
                      <a:pt x="5" y="111"/>
                      <a:pt x="5" y="111"/>
                      <a:pt x="5" y="111"/>
                    </a:cubicBezTo>
                    <a:cubicBezTo>
                      <a:pt x="3" y="111"/>
                      <a:pt x="1" y="112"/>
                      <a:pt x="1" y="114"/>
                    </a:cubicBezTo>
                    <a:cubicBezTo>
                      <a:pt x="0" y="116"/>
                      <a:pt x="0" y="116"/>
                      <a:pt x="0" y="116"/>
                    </a:cubicBezTo>
                    <a:cubicBezTo>
                      <a:pt x="0" y="117"/>
                      <a:pt x="0" y="118"/>
                      <a:pt x="1" y="119"/>
                    </a:cubicBezTo>
                    <a:cubicBezTo>
                      <a:pt x="2" y="120"/>
                      <a:pt x="3" y="120"/>
                      <a:pt x="4" y="121"/>
                    </a:cubicBezTo>
                    <a:cubicBezTo>
                      <a:pt x="4" y="121"/>
                      <a:pt x="9" y="121"/>
                      <a:pt x="18" y="121"/>
                    </a:cubicBezTo>
                    <a:cubicBezTo>
                      <a:pt x="19" y="121"/>
                      <a:pt x="19" y="121"/>
                      <a:pt x="19" y="121"/>
                    </a:cubicBezTo>
                    <a:cubicBezTo>
                      <a:pt x="52" y="121"/>
                      <a:pt x="134" y="110"/>
                      <a:pt x="161" y="5"/>
                    </a:cubicBezTo>
                    <a:cubicBezTo>
                      <a:pt x="161" y="3"/>
                      <a:pt x="160" y="1"/>
                      <a:pt x="158" y="1"/>
                    </a:cubicBezTo>
                    <a:close/>
                  </a:path>
                </a:pathLst>
              </a:custGeom>
              <a:solidFill>
                <a:schemeClr val="lt1"/>
              </a:solidFill>
              <a:ln w="9525" cap="flat" cmpd="sng">
                <a:solidFill>
                  <a:srgbClr val="07336F"/>
                </a:solidFill>
                <a:prstDash val="solid"/>
                <a:round/>
                <a:headEnd type="none" w="sm" len="sm"/>
                <a:tailEnd type="none" w="sm" len="sm"/>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grpSp>
        <p:nvGrpSpPr>
          <p:cNvPr id="208" name="Google Shape;563;p30"/>
          <p:cNvGrpSpPr/>
          <p:nvPr/>
        </p:nvGrpSpPr>
        <p:grpSpPr>
          <a:xfrm>
            <a:off x="1238684" y="3773480"/>
            <a:ext cx="413407" cy="450493"/>
            <a:chOff x="-1523687" y="1852048"/>
            <a:chExt cx="478940" cy="470495"/>
          </a:xfrm>
        </p:grpSpPr>
        <p:sp>
          <p:nvSpPr>
            <p:cNvPr id="218" name="Google Shape;564;p30"/>
            <p:cNvSpPr/>
            <p:nvPr/>
          </p:nvSpPr>
          <p:spPr>
            <a:xfrm>
              <a:off x="-1523687" y="2093814"/>
              <a:ext cx="220264" cy="228729"/>
            </a:xfrm>
            <a:custGeom>
              <a:avLst/>
              <a:gdLst/>
              <a:ahLst/>
              <a:cxnLst/>
              <a:rect l="l" t="t" r="r" b="b"/>
              <a:pathLst>
                <a:path w="156" h="158" extrusionOk="0">
                  <a:moveTo>
                    <a:pt x="111" y="4"/>
                  </a:moveTo>
                  <a:cubicBezTo>
                    <a:pt x="107" y="0"/>
                    <a:pt x="101" y="0"/>
                    <a:pt x="97" y="4"/>
                  </a:cubicBezTo>
                  <a:cubicBezTo>
                    <a:pt x="4" y="100"/>
                    <a:pt x="4" y="100"/>
                    <a:pt x="4" y="100"/>
                  </a:cubicBezTo>
                  <a:cubicBezTo>
                    <a:pt x="0" y="104"/>
                    <a:pt x="0" y="110"/>
                    <a:pt x="4" y="114"/>
                  </a:cubicBezTo>
                  <a:cubicBezTo>
                    <a:pt x="45" y="154"/>
                    <a:pt x="45" y="154"/>
                    <a:pt x="45" y="154"/>
                  </a:cubicBezTo>
                  <a:cubicBezTo>
                    <a:pt x="49" y="158"/>
                    <a:pt x="55" y="158"/>
                    <a:pt x="59" y="154"/>
                  </a:cubicBezTo>
                  <a:cubicBezTo>
                    <a:pt x="152" y="57"/>
                    <a:pt x="152" y="57"/>
                    <a:pt x="152" y="57"/>
                  </a:cubicBezTo>
                  <a:cubicBezTo>
                    <a:pt x="156" y="53"/>
                    <a:pt x="156" y="47"/>
                    <a:pt x="152" y="43"/>
                  </a:cubicBezTo>
                  <a:lnTo>
                    <a:pt x="111" y="4"/>
                  </a:lnTo>
                  <a:close/>
                </a:path>
              </a:pathLst>
            </a:custGeom>
            <a:solidFill>
              <a:schemeClr val="lt1"/>
            </a:solidFill>
            <a:ln w="9525" cap="flat" cmpd="sng">
              <a:solidFill>
                <a:srgbClr val="07336F"/>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9" name="Google Shape;565;p30"/>
            <p:cNvSpPr/>
            <p:nvPr/>
          </p:nvSpPr>
          <p:spPr>
            <a:xfrm>
              <a:off x="-1290704" y="1852048"/>
              <a:ext cx="221998" cy="229914"/>
            </a:xfrm>
            <a:custGeom>
              <a:avLst/>
              <a:gdLst/>
              <a:ahLst/>
              <a:cxnLst/>
              <a:rect l="l" t="t" r="r" b="b"/>
              <a:pathLst>
                <a:path w="157" h="159" extrusionOk="0">
                  <a:moveTo>
                    <a:pt x="153" y="44"/>
                  </a:moveTo>
                  <a:cubicBezTo>
                    <a:pt x="112" y="4"/>
                    <a:pt x="112" y="4"/>
                    <a:pt x="112" y="4"/>
                  </a:cubicBezTo>
                  <a:cubicBezTo>
                    <a:pt x="108" y="0"/>
                    <a:pt x="102" y="0"/>
                    <a:pt x="98" y="4"/>
                  </a:cubicBezTo>
                  <a:cubicBezTo>
                    <a:pt x="4" y="101"/>
                    <a:pt x="4" y="101"/>
                    <a:pt x="4" y="101"/>
                  </a:cubicBezTo>
                  <a:cubicBezTo>
                    <a:pt x="4" y="101"/>
                    <a:pt x="3" y="102"/>
                    <a:pt x="3" y="103"/>
                  </a:cubicBezTo>
                  <a:cubicBezTo>
                    <a:pt x="0" y="107"/>
                    <a:pt x="1" y="112"/>
                    <a:pt x="4" y="116"/>
                  </a:cubicBezTo>
                  <a:cubicBezTo>
                    <a:pt x="45" y="155"/>
                    <a:pt x="45" y="155"/>
                    <a:pt x="45" y="155"/>
                  </a:cubicBezTo>
                  <a:cubicBezTo>
                    <a:pt x="49" y="159"/>
                    <a:pt x="55" y="159"/>
                    <a:pt x="59" y="155"/>
                  </a:cubicBezTo>
                  <a:cubicBezTo>
                    <a:pt x="153" y="59"/>
                    <a:pt x="153" y="59"/>
                    <a:pt x="153" y="59"/>
                  </a:cubicBezTo>
                  <a:cubicBezTo>
                    <a:pt x="153" y="58"/>
                    <a:pt x="154" y="57"/>
                    <a:pt x="154" y="56"/>
                  </a:cubicBezTo>
                  <a:cubicBezTo>
                    <a:pt x="157" y="52"/>
                    <a:pt x="156" y="47"/>
                    <a:pt x="153" y="44"/>
                  </a:cubicBezTo>
                  <a:close/>
                </a:path>
              </a:pathLst>
            </a:custGeom>
            <a:solidFill>
              <a:schemeClr val="lt1"/>
            </a:solidFill>
            <a:ln w="9525" cap="flat" cmpd="sng">
              <a:solidFill>
                <a:srgbClr val="07336F"/>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0" name="Google Shape;566;p30"/>
            <p:cNvSpPr/>
            <p:nvPr/>
          </p:nvSpPr>
          <p:spPr>
            <a:xfrm>
              <a:off x="-1395344" y="1996633"/>
              <a:ext cx="175171" cy="162362"/>
            </a:xfrm>
            <a:custGeom>
              <a:avLst/>
              <a:gdLst/>
              <a:ahLst/>
              <a:cxnLst/>
              <a:rect l="l" t="t" r="r" b="b"/>
              <a:pathLst>
                <a:path w="124" h="112" extrusionOk="0">
                  <a:moveTo>
                    <a:pt x="112" y="74"/>
                  </a:moveTo>
                  <a:cubicBezTo>
                    <a:pt x="116" y="68"/>
                    <a:pt x="115" y="60"/>
                    <a:pt x="110" y="55"/>
                  </a:cubicBezTo>
                  <a:cubicBezTo>
                    <a:pt x="81" y="29"/>
                    <a:pt x="81" y="29"/>
                    <a:pt x="81" y="29"/>
                  </a:cubicBezTo>
                  <a:cubicBezTo>
                    <a:pt x="78" y="26"/>
                    <a:pt x="73" y="25"/>
                    <a:pt x="68" y="26"/>
                  </a:cubicBezTo>
                  <a:cubicBezTo>
                    <a:pt x="52" y="11"/>
                    <a:pt x="52" y="11"/>
                    <a:pt x="52" y="11"/>
                  </a:cubicBezTo>
                  <a:cubicBezTo>
                    <a:pt x="48" y="8"/>
                    <a:pt x="42" y="7"/>
                    <a:pt x="38" y="9"/>
                  </a:cubicBezTo>
                  <a:cubicBezTo>
                    <a:pt x="31" y="3"/>
                    <a:pt x="31" y="3"/>
                    <a:pt x="31" y="3"/>
                  </a:cubicBezTo>
                  <a:cubicBezTo>
                    <a:pt x="27" y="0"/>
                    <a:pt x="22" y="0"/>
                    <a:pt x="19" y="4"/>
                  </a:cubicBezTo>
                  <a:cubicBezTo>
                    <a:pt x="4" y="20"/>
                    <a:pt x="4" y="20"/>
                    <a:pt x="4" y="20"/>
                  </a:cubicBezTo>
                  <a:cubicBezTo>
                    <a:pt x="0" y="24"/>
                    <a:pt x="1" y="29"/>
                    <a:pt x="4" y="33"/>
                  </a:cubicBezTo>
                  <a:cubicBezTo>
                    <a:pt x="12" y="40"/>
                    <a:pt x="12" y="40"/>
                    <a:pt x="12" y="40"/>
                  </a:cubicBezTo>
                  <a:cubicBezTo>
                    <a:pt x="11" y="44"/>
                    <a:pt x="13" y="48"/>
                    <a:pt x="16" y="51"/>
                  </a:cubicBezTo>
                  <a:cubicBezTo>
                    <a:pt x="33" y="66"/>
                    <a:pt x="33" y="66"/>
                    <a:pt x="33" y="66"/>
                  </a:cubicBezTo>
                  <a:cubicBezTo>
                    <a:pt x="33" y="70"/>
                    <a:pt x="35" y="74"/>
                    <a:pt x="38" y="77"/>
                  </a:cubicBezTo>
                  <a:cubicBezTo>
                    <a:pt x="66" y="103"/>
                    <a:pt x="66" y="103"/>
                    <a:pt x="66" y="103"/>
                  </a:cubicBezTo>
                  <a:cubicBezTo>
                    <a:pt x="72" y="108"/>
                    <a:pt x="81" y="108"/>
                    <a:pt x="87" y="102"/>
                  </a:cubicBezTo>
                  <a:cubicBezTo>
                    <a:pt x="88" y="101"/>
                    <a:pt x="88" y="101"/>
                    <a:pt x="88" y="101"/>
                  </a:cubicBezTo>
                  <a:cubicBezTo>
                    <a:pt x="96" y="109"/>
                    <a:pt x="96" y="109"/>
                    <a:pt x="96" y="109"/>
                  </a:cubicBezTo>
                  <a:cubicBezTo>
                    <a:pt x="100" y="112"/>
                    <a:pt x="105" y="112"/>
                    <a:pt x="108" y="109"/>
                  </a:cubicBezTo>
                  <a:cubicBezTo>
                    <a:pt x="122" y="93"/>
                    <a:pt x="122" y="93"/>
                    <a:pt x="122" y="93"/>
                  </a:cubicBezTo>
                  <a:cubicBezTo>
                    <a:pt x="124" y="90"/>
                    <a:pt x="124" y="85"/>
                    <a:pt x="121" y="82"/>
                  </a:cubicBezTo>
                  <a:lnTo>
                    <a:pt x="112" y="74"/>
                  </a:lnTo>
                  <a:close/>
                </a:path>
              </a:pathLst>
            </a:custGeom>
            <a:solidFill>
              <a:schemeClr val="lt1"/>
            </a:solidFill>
            <a:ln w="9525" cap="flat" cmpd="sng">
              <a:solidFill>
                <a:srgbClr val="07336F"/>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221" name="Google Shape;567;p30"/>
            <p:cNvGrpSpPr/>
            <p:nvPr/>
          </p:nvGrpSpPr>
          <p:grpSpPr>
            <a:xfrm rot="-572112">
              <a:off x="-1263490" y="2094021"/>
              <a:ext cx="218743" cy="191043"/>
              <a:chOff x="-1249178" y="2127032"/>
              <a:chExt cx="218743" cy="191043"/>
            </a:xfrm>
          </p:grpSpPr>
          <p:sp>
            <p:nvSpPr>
              <p:cNvPr id="222" name="Google Shape;568;p30"/>
              <p:cNvSpPr/>
              <p:nvPr/>
            </p:nvSpPr>
            <p:spPr>
              <a:xfrm>
                <a:off x="-1230679" y="2129524"/>
                <a:ext cx="101599" cy="88408"/>
              </a:xfrm>
              <a:custGeom>
                <a:avLst/>
                <a:gdLst/>
                <a:ahLst/>
                <a:cxnLst/>
                <a:rect l="l" t="t" r="r" b="b"/>
                <a:pathLst>
                  <a:path w="75" h="58" extrusionOk="0">
                    <a:moveTo>
                      <a:pt x="3" y="57"/>
                    </a:moveTo>
                    <a:cubicBezTo>
                      <a:pt x="4" y="57"/>
                      <a:pt x="8" y="58"/>
                      <a:pt x="14" y="58"/>
                    </a:cubicBezTo>
                    <a:cubicBezTo>
                      <a:pt x="14" y="58"/>
                      <a:pt x="14" y="58"/>
                      <a:pt x="14" y="58"/>
                    </a:cubicBezTo>
                    <a:cubicBezTo>
                      <a:pt x="29" y="58"/>
                      <a:pt x="63" y="53"/>
                      <a:pt x="75" y="6"/>
                    </a:cubicBezTo>
                    <a:cubicBezTo>
                      <a:pt x="75" y="5"/>
                      <a:pt x="75" y="4"/>
                      <a:pt x="75" y="3"/>
                    </a:cubicBezTo>
                    <a:cubicBezTo>
                      <a:pt x="74" y="2"/>
                      <a:pt x="73" y="1"/>
                      <a:pt x="72" y="1"/>
                    </a:cubicBezTo>
                    <a:cubicBezTo>
                      <a:pt x="70" y="0"/>
                      <a:pt x="70" y="0"/>
                      <a:pt x="70" y="0"/>
                    </a:cubicBezTo>
                    <a:cubicBezTo>
                      <a:pt x="68" y="0"/>
                      <a:pt x="66" y="1"/>
                      <a:pt x="65" y="3"/>
                    </a:cubicBezTo>
                    <a:cubicBezTo>
                      <a:pt x="56" y="40"/>
                      <a:pt x="32" y="48"/>
                      <a:pt x="14" y="48"/>
                    </a:cubicBezTo>
                    <a:cubicBezTo>
                      <a:pt x="10" y="48"/>
                      <a:pt x="6" y="48"/>
                      <a:pt x="6" y="48"/>
                    </a:cubicBezTo>
                    <a:cubicBezTo>
                      <a:pt x="5" y="47"/>
                      <a:pt x="5" y="47"/>
                      <a:pt x="5" y="47"/>
                    </a:cubicBezTo>
                    <a:cubicBezTo>
                      <a:pt x="5" y="47"/>
                      <a:pt x="5" y="47"/>
                      <a:pt x="5" y="47"/>
                    </a:cubicBezTo>
                    <a:cubicBezTo>
                      <a:pt x="3" y="47"/>
                      <a:pt x="1" y="49"/>
                      <a:pt x="1" y="51"/>
                    </a:cubicBezTo>
                    <a:cubicBezTo>
                      <a:pt x="0" y="52"/>
                      <a:pt x="0" y="52"/>
                      <a:pt x="0" y="52"/>
                    </a:cubicBezTo>
                    <a:cubicBezTo>
                      <a:pt x="0" y="54"/>
                      <a:pt x="0" y="55"/>
                      <a:pt x="1" y="56"/>
                    </a:cubicBezTo>
                    <a:cubicBezTo>
                      <a:pt x="1" y="56"/>
                      <a:pt x="2" y="57"/>
                      <a:pt x="3" y="57"/>
                    </a:cubicBezTo>
                    <a:close/>
                  </a:path>
                </a:pathLst>
              </a:custGeom>
              <a:solidFill>
                <a:schemeClr val="lt1"/>
              </a:solidFill>
              <a:ln w="9525" cap="flat" cmpd="sng">
                <a:solidFill>
                  <a:srgbClr val="07336F"/>
                </a:solidFill>
                <a:prstDash val="solid"/>
                <a:round/>
                <a:headEnd type="none" w="sm" len="sm"/>
                <a:tailEnd type="none" w="sm" len="sm"/>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3" name="Google Shape;569;p30"/>
              <p:cNvSpPr/>
              <p:nvPr/>
            </p:nvSpPr>
            <p:spPr>
              <a:xfrm>
                <a:off x="-1243397" y="2127032"/>
                <a:ext cx="167111" cy="140083"/>
              </a:xfrm>
              <a:custGeom>
                <a:avLst/>
                <a:gdLst/>
                <a:ahLst/>
                <a:cxnLst/>
                <a:rect l="l" t="t" r="r" b="b"/>
                <a:pathLst>
                  <a:path w="123" h="92" extrusionOk="0">
                    <a:moveTo>
                      <a:pt x="4" y="91"/>
                    </a:moveTo>
                    <a:cubicBezTo>
                      <a:pt x="4" y="91"/>
                      <a:pt x="10" y="92"/>
                      <a:pt x="18" y="92"/>
                    </a:cubicBezTo>
                    <a:cubicBezTo>
                      <a:pt x="18" y="92"/>
                      <a:pt x="18" y="92"/>
                      <a:pt x="18" y="92"/>
                    </a:cubicBezTo>
                    <a:cubicBezTo>
                      <a:pt x="43" y="92"/>
                      <a:pt x="101" y="84"/>
                      <a:pt x="123" y="7"/>
                    </a:cubicBezTo>
                    <a:cubicBezTo>
                      <a:pt x="123" y="5"/>
                      <a:pt x="123" y="4"/>
                      <a:pt x="123" y="3"/>
                    </a:cubicBezTo>
                    <a:cubicBezTo>
                      <a:pt x="122" y="3"/>
                      <a:pt x="121" y="2"/>
                      <a:pt x="120" y="2"/>
                    </a:cubicBezTo>
                    <a:cubicBezTo>
                      <a:pt x="119" y="1"/>
                      <a:pt x="119" y="1"/>
                      <a:pt x="119" y="1"/>
                    </a:cubicBezTo>
                    <a:cubicBezTo>
                      <a:pt x="116" y="0"/>
                      <a:pt x="114" y="2"/>
                      <a:pt x="114" y="4"/>
                    </a:cubicBezTo>
                    <a:cubicBezTo>
                      <a:pt x="94" y="72"/>
                      <a:pt x="46" y="82"/>
                      <a:pt x="18" y="82"/>
                    </a:cubicBezTo>
                    <a:cubicBezTo>
                      <a:pt x="12" y="82"/>
                      <a:pt x="7" y="81"/>
                      <a:pt x="6" y="81"/>
                    </a:cubicBezTo>
                    <a:cubicBezTo>
                      <a:pt x="5" y="81"/>
                      <a:pt x="5" y="81"/>
                      <a:pt x="5" y="81"/>
                    </a:cubicBezTo>
                    <a:cubicBezTo>
                      <a:pt x="3" y="81"/>
                      <a:pt x="1" y="82"/>
                      <a:pt x="1" y="84"/>
                    </a:cubicBezTo>
                    <a:cubicBezTo>
                      <a:pt x="1" y="86"/>
                      <a:pt x="1" y="86"/>
                      <a:pt x="1" y="86"/>
                    </a:cubicBezTo>
                    <a:cubicBezTo>
                      <a:pt x="1" y="86"/>
                      <a:pt x="1" y="86"/>
                      <a:pt x="1" y="86"/>
                    </a:cubicBezTo>
                    <a:cubicBezTo>
                      <a:pt x="0" y="88"/>
                      <a:pt x="2" y="90"/>
                      <a:pt x="4" y="91"/>
                    </a:cubicBezTo>
                    <a:close/>
                  </a:path>
                </a:pathLst>
              </a:custGeom>
              <a:solidFill>
                <a:schemeClr val="lt1"/>
              </a:solidFill>
              <a:ln w="9525" cap="flat" cmpd="sng">
                <a:solidFill>
                  <a:srgbClr val="07336F"/>
                </a:solidFill>
                <a:prstDash val="solid"/>
                <a:round/>
                <a:headEnd type="none" w="sm" len="sm"/>
                <a:tailEnd type="none" w="sm" len="sm"/>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4" name="Google Shape;570;p30"/>
              <p:cNvSpPr/>
              <p:nvPr/>
            </p:nvSpPr>
            <p:spPr>
              <a:xfrm>
                <a:off x="-1249178" y="2133788"/>
                <a:ext cx="218743" cy="184287"/>
              </a:xfrm>
              <a:custGeom>
                <a:avLst/>
                <a:gdLst/>
                <a:ahLst/>
                <a:cxnLst/>
                <a:rect l="l" t="t" r="r" b="b"/>
                <a:pathLst>
                  <a:path w="161" h="121" extrusionOk="0">
                    <a:moveTo>
                      <a:pt x="158" y="1"/>
                    </a:moveTo>
                    <a:cubicBezTo>
                      <a:pt x="156" y="0"/>
                      <a:pt x="156" y="0"/>
                      <a:pt x="156" y="0"/>
                    </a:cubicBezTo>
                    <a:cubicBezTo>
                      <a:pt x="155" y="0"/>
                      <a:pt x="154" y="0"/>
                      <a:pt x="153" y="1"/>
                    </a:cubicBezTo>
                    <a:cubicBezTo>
                      <a:pt x="152" y="1"/>
                      <a:pt x="151" y="2"/>
                      <a:pt x="151" y="3"/>
                    </a:cubicBezTo>
                    <a:cubicBezTo>
                      <a:pt x="126" y="101"/>
                      <a:pt x="50" y="111"/>
                      <a:pt x="18" y="111"/>
                    </a:cubicBezTo>
                    <a:cubicBezTo>
                      <a:pt x="11" y="111"/>
                      <a:pt x="6" y="111"/>
                      <a:pt x="5" y="111"/>
                    </a:cubicBezTo>
                    <a:cubicBezTo>
                      <a:pt x="5" y="111"/>
                      <a:pt x="5" y="111"/>
                      <a:pt x="5" y="111"/>
                    </a:cubicBezTo>
                    <a:cubicBezTo>
                      <a:pt x="5" y="111"/>
                      <a:pt x="5" y="111"/>
                      <a:pt x="5" y="111"/>
                    </a:cubicBezTo>
                    <a:cubicBezTo>
                      <a:pt x="3" y="111"/>
                      <a:pt x="1" y="112"/>
                      <a:pt x="1" y="114"/>
                    </a:cubicBezTo>
                    <a:cubicBezTo>
                      <a:pt x="0" y="116"/>
                      <a:pt x="0" y="116"/>
                      <a:pt x="0" y="116"/>
                    </a:cubicBezTo>
                    <a:cubicBezTo>
                      <a:pt x="0" y="117"/>
                      <a:pt x="0" y="118"/>
                      <a:pt x="1" y="119"/>
                    </a:cubicBezTo>
                    <a:cubicBezTo>
                      <a:pt x="2" y="120"/>
                      <a:pt x="3" y="120"/>
                      <a:pt x="4" y="121"/>
                    </a:cubicBezTo>
                    <a:cubicBezTo>
                      <a:pt x="4" y="121"/>
                      <a:pt x="9" y="121"/>
                      <a:pt x="18" y="121"/>
                    </a:cubicBezTo>
                    <a:cubicBezTo>
                      <a:pt x="19" y="121"/>
                      <a:pt x="19" y="121"/>
                      <a:pt x="19" y="121"/>
                    </a:cubicBezTo>
                    <a:cubicBezTo>
                      <a:pt x="52" y="121"/>
                      <a:pt x="134" y="110"/>
                      <a:pt x="161" y="5"/>
                    </a:cubicBezTo>
                    <a:cubicBezTo>
                      <a:pt x="161" y="3"/>
                      <a:pt x="160" y="1"/>
                      <a:pt x="158" y="1"/>
                    </a:cubicBezTo>
                    <a:close/>
                  </a:path>
                </a:pathLst>
              </a:custGeom>
              <a:solidFill>
                <a:schemeClr val="lt1"/>
              </a:solidFill>
              <a:ln w="9525" cap="flat" cmpd="sng">
                <a:solidFill>
                  <a:srgbClr val="07336F"/>
                </a:solidFill>
                <a:prstDash val="solid"/>
                <a:round/>
                <a:headEnd type="none" w="sm" len="sm"/>
                <a:tailEnd type="none" w="sm" len="sm"/>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grpSp>
        <p:nvGrpSpPr>
          <p:cNvPr id="209" name="Google Shape;571;p30"/>
          <p:cNvGrpSpPr/>
          <p:nvPr/>
        </p:nvGrpSpPr>
        <p:grpSpPr>
          <a:xfrm rot="-4610603">
            <a:off x="1146391" y="4818224"/>
            <a:ext cx="458579" cy="406118"/>
            <a:chOff x="-1523687" y="1852048"/>
            <a:chExt cx="478940" cy="470495"/>
          </a:xfrm>
        </p:grpSpPr>
        <p:sp>
          <p:nvSpPr>
            <p:cNvPr id="211" name="Google Shape;572;p30"/>
            <p:cNvSpPr/>
            <p:nvPr/>
          </p:nvSpPr>
          <p:spPr>
            <a:xfrm>
              <a:off x="-1523687" y="2093814"/>
              <a:ext cx="220264" cy="228729"/>
            </a:xfrm>
            <a:custGeom>
              <a:avLst/>
              <a:gdLst/>
              <a:ahLst/>
              <a:cxnLst/>
              <a:rect l="l" t="t" r="r" b="b"/>
              <a:pathLst>
                <a:path w="156" h="158" extrusionOk="0">
                  <a:moveTo>
                    <a:pt x="111" y="4"/>
                  </a:moveTo>
                  <a:cubicBezTo>
                    <a:pt x="107" y="0"/>
                    <a:pt x="101" y="0"/>
                    <a:pt x="97" y="4"/>
                  </a:cubicBezTo>
                  <a:cubicBezTo>
                    <a:pt x="4" y="100"/>
                    <a:pt x="4" y="100"/>
                    <a:pt x="4" y="100"/>
                  </a:cubicBezTo>
                  <a:cubicBezTo>
                    <a:pt x="0" y="104"/>
                    <a:pt x="0" y="110"/>
                    <a:pt x="4" y="114"/>
                  </a:cubicBezTo>
                  <a:cubicBezTo>
                    <a:pt x="45" y="154"/>
                    <a:pt x="45" y="154"/>
                    <a:pt x="45" y="154"/>
                  </a:cubicBezTo>
                  <a:cubicBezTo>
                    <a:pt x="49" y="158"/>
                    <a:pt x="55" y="158"/>
                    <a:pt x="59" y="154"/>
                  </a:cubicBezTo>
                  <a:cubicBezTo>
                    <a:pt x="152" y="57"/>
                    <a:pt x="152" y="57"/>
                    <a:pt x="152" y="57"/>
                  </a:cubicBezTo>
                  <a:cubicBezTo>
                    <a:pt x="156" y="53"/>
                    <a:pt x="156" y="47"/>
                    <a:pt x="152" y="43"/>
                  </a:cubicBezTo>
                  <a:lnTo>
                    <a:pt x="111" y="4"/>
                  </a:lnTo>
                  <a:close/>
                </a:path>
              </a:pathLst>
            </a:custGeom>
            <a:solidFill>
              <a:schemeClr val="lt1"/>
            </a:solidFill>
            <a:ln w="9525" cap="flat" cmpd="sng">
              <a:solidFill>
                <a:srgbClr val="07336F"/>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2" name="Google Shape;573;p30"/>
            <p:cNvSpPr/>
            <p:nvPr/>
          </p:nvSpPr>
          <p:spPr>
            <a:xfrm>
              <a:off x="-1290704" y="1852048"/>
              <a:ext cx="221998" cy="229914"/>
            </a:xfrm>
            <a:custGeom>
              <a:avLst/>
              <a:gdLst/>
              <a:ahLst/>
              <a:cxnLst/>
              <a:rect l="l" t="t" r="r" b="b"/>
              <a:pathLst>
                <a:path w="157" h="159" extrusionOk="0">
                  <a:moveTo>
                    <a:pt x="153" y="44"/>
                  </a:moveTo>
                  <a:cubicBezTo>
                    <a:pt x="112" y="4"/>
                    <a:pt x="112" y="4"/>
                    <a:pt x="112" y="4"/>
                  </a:cubicBezTo>
                  <a:cubicBezTo>
                    <a:pt x="108" y="0"/>
                    <a:pt x="102" y="0"/>
                    <a:pt x="98" y="4"/>
                  </a:cubicBezTo>
                  <a:cubicBezTo>
                    <a:pt x="4" y="101"/>
                    <a:pt x="4" y="101"/>
                    <a:pt x="4" y="101"/>
                  </a:cubicBezTo>
                  <a:cubicBezTo>
                    <a:pt x="4" y="101"/>
                    <a:pt x="3" y="102"/>
                    <a:pt x="3" y="103"/>
                  </a:cubicBezTo>
                  <a:cubicBezTo>
                    <a:pt x="0" y="107"/>
                    <a:pt x="1" y="112"/>
                    <a:pt x="4" y="116"/>
                  </a:cubicBezTo>
                  <a:cubicBezTo>
                    <a:pt x="45" y="155"/>
                    <a:pt x="45" y="155"/>
                    <a:pt x="45" y="155"/>
                  </a:cubicBezTo>
                  <a:cubicBezTo>
                    <a:pt x="49" y="159"/>
                    <a:pt x="55" y="159"/>
                    <a:pt x="59" y="155"/>
                  </a:cubicBezTo>
                  <a:cubicBezTo>
                    <a:pt x="153" y="59"/>
                    <a:pt x="153" y="59"/>
                    <a:pt x="153" y="59"/>
                  </a:cubicBezTo>
                  <a:cubicBezTo>
                    <a:pt x="153" y="58"/>
                    <a:pt x="154" y="57"/>
                    <a:pt x="154" y="56"/>
                  </a:cubicBezTo>
                  <a:cubicBezTo>
                    <a:pt x="157" y="52"/>
                    <a:pt x="156" y="47"/>
                    <a:pt x="153" y="44"/>
                  </a:cubicBezTo>
                  <a:close/>
                </a:path>
              </a:pathLst>
            </a:custGeom>
            <a:solidFill>
              <a:schemeClr val="lt1"/>
            </a:solidFill>
            <a:ln w="9525" cap="flat" cmpd="sng">
              <a:solidFill>
                <a:srgbClr val="07336F"/>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3" name="Google Shape;574;p30"/>
            <p:cNvSpPr/>
            <p:nvPr/>
          </p:nvSpPr>
          <p:spPr>
            <a:xfrm>
              <a:off x="-1395344" y="1996633"/>
              <a:ext cx="175171" cy="162362"/>
            </a:xfrm>
            <a:custGeom>
              <a:avLst/>
              <a:gdLst/>
              <a:ahLst/>
              <a:cxnLst/>
              <a:rect l="l" t="t" r="r" b="b"/>
              <a:pathLst>
                <a:path w="124" h="112" extrusionOk="0">
                  <a:moveTo>
                    <a:pt x="112" y="74"/>
                  </a:moveTo>
                  <a:cubicBezTo>
                    <a:pt x="116" y="68"/>
                    <a:pt x="115" y="60"/>
                    <a:pt x="110" y="55"/>
                  </a:cubicBezTo>
                  <a:cubicBezTo>
                    <a:pt x="81" y="29"/>
                    <a:pt x="81" y="29"/>
                    <a:pt x="81" y="29"/>
                  </a:cubicBezTo>
                  <a:cubicBezTo>
                    <a:pt x="78" y="26"/>
                    <a:pt x="73" y="25"/>
                    <a:pt x="68" y="26"/>
                  </a:cubicBezTo>
                  <a:cubicBezTo>
                    <a:pt x="52" y="11"/>
                    <a:pt x="52" y="11"/>
                    <a:pt x="52" y="11"/>
                  </a:cubicBezTo>
                  <a:cubicBezTo>
                    <a:pt x="48" y="8"/>
                    <a:pt x="42" y="7"/>
                    <a:pt x="38" y="9"/>
                  </a:cubicBezTo>
                  <a:cubicBezTo>
                    <a:pt x="31" y="3"/>
                    <a:pt x="31" y="3"/>
                    <a:pt x="31" y="3"/>
                  </a:cubicBezTo>
                  <a:cubicBezTo>
                    <a:pt x="27" y="0"/>
                    <a:pt x="22" y="0"/>
                    <a:pt x="19" y="4"/>
                  </a:cubicBezTo>
                  <a:cubicBezTo>
                    <a:pt x="4" y="20"/>
                    <a:pt x="4" y="20"/>
                    <a:pt x="4" y="20"/>
                  </a:cubicBezTo>
                  <a:cubicBezTo>
                    <a:pt x="0" y="24"/>
                    <a:pt x="1" y="29"/>
                    <a:pt x="4" y="33"/>
                  </a:cubicBezTo>
                  <a:cubicBezTo>
                    <a:pt x="12" y="40"/>
                    <a:pt x="12" y="40"/>
                    <a:pt x="12" y="40"/>
                  </a:cubicBezTo>
                  <a:cubicBezTo>
                    <a:pt x="11" y="44"/>
                    <a:pt x="13" y="48"/>
                    <a:pt x="16" y="51"/>
                  </a:cubicBezTo>
                  <a:cubicBezTo>
                    <a:pt x="33" y="66"/>
                    <a:pt x="33" y="66"/>
                    <a:pt x="33" y="66"/>
                  </a:cubicBezTo>
                  <a:cubicBezTo>
                    <a:pt x="33" y="70"/>
                    <a:pt x="35" y="74"/>
                    <a:pt x="38" y="77"/>
                  </a:cubicBezTo>
                  <a:cubicBezTo>
                    <a:pt x="66" y="103"/>
                    <a:pt x="66" y="103"/>
                    <a:pt x="66" y="103"/>
                  </a:cubicBezTo>
                  <a:cubicBezTo>
                    <a:pt x="72" y="108"/>
                    <a:pt x="81" y="108"/>
                    <a:pt x="87" y="102"/>
                  </a:cubicBezTo>
                  <a:cubicBezTo>
                    <a:pt x="88" y="101"/>
                    <a:pt x="88" y="101"/>
                    <a:pt x="88" y="101"/>
                  </a:cubicBezTo>
                  <a:cubicBezTo>
                    <a:pt x="96" y="109"/>
                    <a:pt x="96" y="109"/>
                    <a:pt x="96" y="109"/>
                  </a:cubicBezTo>
                  <a:cubicBezTo>
                    <a:pt x="100" y="112"/>
                    <a:pt x="105" y="112"/>
                    <a:pt x="108" y="109"/>
                  </a:cubicBezTo>
                  <a:cubicBezTo>
                    <a:pt x="122" y="93"/>
                    <a:pt x="122" y="93"/>
                    <a:pt x="122" y="93"/>
                  </a:cubicBezTo>
                  <a:cubicBezTo>
                    <a:pt x="124" y="90"/>
                    <a:pt x="124" y="85"/>
                    <a:pt x="121" y="82"/>
                  </a:cubicBezTo>
                  <a:lnTo>
                    <a:pt x="112" y="74"/>
                  </a:lnTo>
                  <a:close/>
                </a:path>
              </a:pathLst>
            </a:custGeom>
            <a:solidFill>
              <a:schemeClr val="lt1"/>
            </a:solidFill>
            <a:ln w="9525" cap="flat" cmpd="sng">
              <a:solidFill>
                <a:srgbClr val="07336F"/>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214" name="Google Shape;575;p30"/>
            <p:cNvGrpSpPr/>
            <p:nvPr/>
          </p:nvGrpSpPr>
          <p:grpSpPr>
            <a:xfrm rot="-572112">
              <a:off x="-1263490" y="2094021"/>
              <a:ext cx="218743" cy="191043"/>
              <a:chOff x="-1249178" y="2127032"/>
              <a:chExt cx="218743" cy="191043"/>
            </a:xfrm>
          </p:grpSpPr>
          <p:sp>
            <p:nvSpPr>
              <p:cNvPr id="215" name="Google Shape;576;p30"/>
              <p:cNvSpPr/>
              <p:nvPr/>
            </p:nvSpPr>
            <p:spPr>
              <a:xfrm>
                <a:off x="-1230679" y="2129524"/>
                <a:ext cx="101599" cy="88408"/>
              </a:xfrm>
              <a:custGeom>
                <a:avLst/>
                <a:gdLst/>
                <a:ahLst/>
                <a:cxnLst/>
                <a:rect l="l" t="t" r="r" b="b"/>
                <a:pathLst>
                  <a:path w="75" h="58" extrusionOk="0">
                    <a:moveTo>
                      <a:pt x="3" y="57"/>
                    </a:moveTo>
                    <a:cubicBezTo>
                      <a:pt x="4" y="57"/>
                      <a:pt x="8" y="58"/>
                      <a:pt x="14" y="58"/>
                    </a:cubicBezTo>
                    <a:cubicBezTo>
                      <a:pt x="14" y="58"/>
                      <a:pt x="14" y="58"/>
                      <a:pt x="14" y="58"/>
                    </a:cubicBezTo>
                    <a:cubicBezTo>
                      <a:pt x="29" y="58"/>
                      <a:pt x="63" y="53"/>
                      <a:pt x="75" y="6"/>
                    </a:cubicBezTo>
                    <a:cubicBezTo>
                      <a:pt x="75" y="5"/>
                      <a:pt x="75" y="4"/>
                      <a:pt x="75" y="3"/>
                    </a:cubicBezTo>
                    <a:cubicBezTo>
                      <a:pt x="74" y="2"/>
                      <a:pt x="73" y="1"/>
                      <a:pt x="72" y="1"/>
                    </a:cubicBezTo>
                    <a:cubicBezTo>
                      <a:pt x="70" y="0"/>
                      <a:pt x="70" y="0"/>
                      <a:pt x="70" y="0"/>
                    </a:cubicBezTo>
                    <a:cubicBezTo>
                      <a:pt x="68" y="0"/>
                      <a:pt x="66" y="1"/>
                      <a:pt x="65" y="3"/>
                    </a:cubicBezTo>
                    <a:cubicBezTo>
                      <a:pt x="56" y="40"/>
                      <a:pt x="32" y="48"/>
                      <a:pt x="14" y="48"/>
                    </a:cubicBezTo>
                    <a:cubicBezTo>
                      <a:pt x="10" y="48"/>
                      <a:pt x="6" y="48"/>
                      <a:pt x="6" y="48"/>
                    </a:cubicBezTo>
                    <a:cubicBezTo>
                      <a:pt x="5" y="47"/>
                      <a:pt x="5" y="47"/>
                      <a:pt x="5" y="47"/>
                    </a:cubicBezTo>
                    <a:cubicBezTo>
                      <a:pt x="5" y="47"/>
                      <a:pt x="5" y="47"/>
                      <a:pt x="5" y="47"/>
                    </a:cubicBezTo>
                    <a:cubicBezTo>
                      <a:pt x="3" y="47"/>
                      <a:pt x="1" y="49"/>
                      <a:pt x="1" y="51"/>
                    </a:cubicBezTo>
                    <a:cubicBezTo>
                      <a:pt x="0" y="52"/>
                      <a:pt x="0" y="52"/>
                      <a:pt x="0" y="52"/>
                    </a:cubicBezTo>
                    <a:cubicBezTo>
                      <a:pt x="0" y="54"/>
                      <a:pt x="0" y="55"/>
                      <a:pt x="1" y="56"/>
                    </a:cubicBezTo>
                    <a:cubicBezTo>
                      <a:pt x="1" y="56"/>
                      <a:pt x="2" y="57"/>
                      <a:pt x="3" y="57"/>
                    </a:cubicBezTo>
                    <a:close/>
                  </a:path>
                </a:pathLst>
              </a:custGeom>
              <a:solidFill>
                <a:schemeClr val="lt1"/>
              </a:solidFill>
              <a:ln w="9525" cap="flat" cmpd="sng">
                <a:solidFill>
                  <a:srgbClr val="07336F"/>
                </a:solidFill>
                <a:prstDash val="solid"/>
                <a:round/>
                <a:headEnd type="none" w="sm" len="sm"/>
                <a:tailEnd type="none" w="sm" len="sm"/>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6" name="Google Shape;577;p30"/>
              <p:cNvSpPr/>
              <p:nvPr/>
            </p:nvSpPr>
            <p:spPr>
              <a:xfrm>
                <a:off x="-1243397" y="2127032"/>
                <a:ext cx="167111" cy="140083"/>
              </a:xfrm>
              <a:custGeom>
                <a:avLst/>
                <a:gdLst/>
                <a:ahLst/>
                <a:cxnLst/>
                <a:rect l="l" t="t" r="r" b="b"/>
                <a:pathLst>
                  <a:path w="123" h="92" extrusionOk="0">
                    <a:moveTo>
                      <a:pt x="4" y="91"/>
                    </a:moveTo>
                    <a:cubicBezTo>
                      <a:pt x="4" y="91"/>
                      <a:pt x="10" y="92"/>
                      <a:pt x="18" y="92"/>
                    </a:cubicBezTo>
                    <a:cubicBezTo>
                      <a:pt x="18" y="92"/>
                      <a:pt x="18" y="92"/>
                      <a:pt x="18" y="92"/>
                    </a:cubicBezTo>
                    <a:cubicBezTo>
                      <a:pt x="43" y="92"/>
                      <a:pt x="101" y="84"/>
                      <a:pt x="123" y="7"/>
                    </a:cubicBezTo>
                    <a:cubicBezTo>
                      <a:pt x="123" y="5"/>
                      <a:pt x="123" y="4"/>
                      <a:pt x="123" y="3"/>
                    </a:cubicBezTo>
                    <a:cubicBezTo>
                      <a:pt x="122" y="3"/>
                      <a:pt x="121" y="2"/>
                      <a:pt x="120" y="2"/>
                    </a:cubicBezTo>
                    <a:cubicBezTo>
                      <a:pt x="119" y="1"/>
                      <a:pt x="119" y="1"/>
                      <a:pt x="119" y="1"/>
                    </a:cubicBezTo>
                    <a:cubicBezTo>
                      <a:pt x="116" y="0"/>
                      <a:pt x="114" y="2"/>
                      <a:pt x="114" y="4"/>
                    </a:cubicBezTo>
                    <a:cubicBezTo>
                      <a:pt x="94" y="72"/>
                      <a:pt x="46" y="82"/>
                      <a:pt x="18" y="82"/>
                    </a:cubicBezTo>
                    <a:cubicBezTo>
                      <a:pt x="12" y="82"/>
                      <a:pt x="7" y="81"/>
                      <a:pt x="6" y="81"/>
                    </a:cubicBezTo>
                    <a:cubicBezTo>
                      <a:pt x="5" y="81"/>
                      <a:pt x="5" y="81"/>
                      <a:pt x="5" y="81"/>
                    </a:cubicBezTo>
                    <a:cubicBezTo>
                      <a:pt x="3" y="81"/>
                      <a:pt x="1" y="82"/>
                      <a:pt x="1" y="84"/>
                    </a:cubicBezTo>
                    <a:cubicBezTo>
                      <a:pt x="1" y="86"/>
                      <a:pt x="1" y="86"/>
                      <a:pt x="1" y="86"/>
                    </a:cubicBezTo>
                    <a:cubicBezTo>
                      <a:pt x="1" y="86"/>
                      <a:pt x="1" y="86"/>
                      <a:pt x="1" y="86"/>
                    </a:cubicBezTo>
                    <a:cubicBezTo>
                      <a:pt x="0" y="88"/>
                      <a:pt x="2" y="90"/>
                      <a:pt x="4" y="91"/>
                    </a:cubicBezTo>
                    <a:close/>
                  </a:path>
                </a:pathLst>
              </a:custGeom>
              <a:solidFill>
                <a:schemeClr val="lt1"/>
              </a:solidFill>
              <a:ln w="9525" cap="flat" cmpd="sng">
                <a:solidFill>
                  <a:srgbClr val="07336F"/>
                </a:solidFill>
                <a:prstDash val="solid"/>
                <a:round/>
                <a:headEnd type="none" w="sm" len="sm"/>
                <a:tailEnd type="none" w="sm" len="sm"/>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7" name="Google Shape;578;p30"/>
              <p:cNvSpPr/>
              <p:nvPr/>
            </p:nvSpPr>
            <p:spPr>
              <a:xfrm>
                <a:off x="-1249178" y="2133788"/>
                <a:ext cx="218743" cy="184287"/>
              </a:xfrm>
              <a:custGeom>
                <a:avLst/>
                <a:gdLst/>
                <a:ahLst/>
                <a:cxnLst/>
                <a:rect l="l" t="t" r="r" b="b"/>
                <a:pathLst>
                  <a:path w="161" h="121" extrusionOk="0">
                    <a:moveTo>
                      <a:pt x="158" y="1"/>
                    </a:moveTo>
                    <a:cubicBezTo>
                      <a:pt x="156" y="0"/>
                      <a:pt x="156" y="0"/>
                      <a:pt x="156" y="0"/>
                    </a:cubicBezTo>
                    <a:cubicBezTo>
                      <a:pt x="155" y="0"/>
                      <a:pt x="154" y="0"/>
                      <a:pt x="153" y="1"/>
                    </a:cubicBezTo>
                    <a:cubicBezTo>
                      <a:pt x="152" y="1"/>
                      <a:pt x="151" y="2"/>
                      <a:pt x="151" y="3"/>
                    </a:cubicBezTo>
                    <a:cubicBezTo>
                      <a:pt x="126" y="101"/>
                      <a:pt x="50" y="111"/>
                      <a:pt x="18" y="111"/>
                    </a:cubicBezTo>
                    <a:cubicBezTo>
                      <a:pt x="11" y="111"/>
                      <a:pt x="6" y="111"/>
                      <a:pt x="5" y="111"/>
                    </a:cubicBezTo>
                    <a:cubicBezTo>
                      <a:pt x="5" y="111"/>
                      <a:pt x="5" y="111"/>
                      <a:pt x="5" y="111"/>
                    </a:cubicBezTo>
                    <a:cubicBezTo>
                      <a:pt x="5" y="111"/>
                      <a:pt x="5" y="111"/>
                      <a:pt x="5" y="111"/>
                    </a:cubicBezTo>
                    <a:cubicBezTo>
                      <a:pt x="3" y="111"/>
                      <a:pt x="1" y="112"/>
                      <a:pt x="1" y="114"/>
                    </a:cubicBezTo>
                    <a:cubicBezTo>
                      <a:pt x="0" y="116"/>
                      <a:pt x="0" y="116"/>
                      <a:pt x="0" y="116"/>
                    </a:cubicBezTo>
                    <a:cubicBezTo>
                      <a:pt x="0" y="117"/>
                      <a:pt x="0" y="118"/>
                      <a:pt x="1" y="119"/>
                    </a:cubicBezTo>
                    <a:cubicBezTo>
                      <a:pt x="2" y="120"/>
                      <a:pt x="3" y="120"/>
                      <a:pt x="4" y="121"/>
                    </a:cubicBezTo>
                    <a:cubicBezTo>
                      <a:pt x="4" y="121"/>
                      <a:pt x="9" y="121"/>
                      <a:pt x="18" y="121"/>
                    </a:cubicBezTo>
                    <a:cubicBezTo>
                      <a:pt x="19" y="121"/>
                      <a:pt x="19" y="121"/>
                      <a:pt x="19" y="121"/>
                    </a:cubicBezTo>
                    <a:cubicBezTo>
                      <a:pt x="52" y="121"/>
                      <a:pt x="134" y="110"/>
                      <a:pt x="161" y="5"/>
                    </a:cubicBezTo>
                    <a:cubicBezTo>
                      <a:pt x="161" y="3"/>
                      <a:pt x="160" y="1"/>
                      <a:pt x="158" y="1"/>
                    </a:cubicBezTo>
                    <a:close/>
                  </a:path>
                </a:pathLst>
              </a:custGeom>
              <a:solidFill>
                <a:schemeClr val="lt1"/>
              </a:solidFill>
              <a:ln w="9525" cap="flat" cmpd="sng">
                <a:solidFill>
                  <a:srgbClr val="07336F"/>
                </a:solidFill>
                <a:prstDash val="solid"/>
                <a:round/>
                <a:headEnd type="none" w="sm" len="sm"/>
                <a:tailEnd type="none" w="sm" len="sm"/>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335" name="Google Shape;579;p30"/>
          <p:cNvSpPr txBox="1"/>
          <p:nvPr/>
        </p:nvSpPr>
        <p:spPr>
          <a:xfrm>
            <a:off x="3810000" y="1524000"/>
            <a:ext cx="1444703" cy="56294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r>
              <a:rPr lang="en-US" sz="1800" b="1" dirty="0">
                <a:solidFill>
                  <a:schemeClr val="bg1"/>
                </a:solidFill>
                <a:latin typeface="Calibri"/>
                <a:ea typeface="Calibri"/>
                <a:cs typeface="Calibri"/>
                <a:sym typeface="Calibri"/>
              </a:rPr>
              <a:t>Real-Time Operational User Data </a:t>
            </a:r>
            <a:r>
              <a:rPr lang="en-US" sz="1800" b="1" dirty="0" smtClean="0">
                <a:solidFill>
                  <a:schemeClr val="bg1"/>
                </a:solidFill>
                <a:latin typeface="Calibri"/>
                <a:ea typeface="Calibri"/>
                <a:cs typeface="Calibri"/>
                <a:sym typeface="Calibri"/>
              </a:rPr>
              <a:t>Flow</a:t>
            </a:r>
          </a:p>
        </p:txBody>
      </p:sp>
      <p:sp>
        <p:nvSpPr>
          <p:cNvPr id="336" name="Google Shape;450;p30"/>
          <p:cNvSpPr/>
          <p:nvPr/>
        </p:nvSpPr>
        <p:spPr>
          <a:xfrm>
            <a:off x="4030221" y="3965868"/>
            <a:ext cx="1237959" cy="1668692"/>
          </a:xfrm>
          <a:prstGeom prst="roundRect">
            <a:avLst>
              <a:gd name="adj" fmla="val 16667"/>
            </a:avLst>
          </a:prstGeom>
          <a:solidFill>
            <a:schemeClr val="accent2">
              <a:lumMod val="75000"/>
            </a:scheme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37" name="Google Shape;579;p30"/>
          <p:cNvSpPr txBox="1"/>
          <p:nvPr/>
        </p:nvSpPr>
        <p:spPr>
          <a:xfrm>
            <a:off x="3889297" y="3971304"/>
            <a:ext cx="1444703" cy="56294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r>
              <a:rPr lang="en-US" sz="1800" b="1" dirty="0" smtClean="0">
                <a:solidFill>
                  <a:schemeClr val="bg1"/>
                </a:solidFill>
                <a:latin typeface="Calibri"/>
                <a:ea typeface="Calibri"/>
                <a:cs typeface="Calibri"/>
                <a:sym typeface="Calibri"/>
              </a:rPr>
              <a:t>Non</a:t>
            </a:r>
          </a:p>
          <a:p>
            <a:pPr marL="0" marR="0" lvl="0" indent="0" algn="ctr" rtl="0">
              <a:spcBef>
                <a:spcPts val="0"/>
              </a:spcBef>
              <a:spcAft>
                <a:spcPts val="0"/>
              </a:spcAft>
              <a:buNone/>
            </a:pPr>
            <a:r>
              <a:rPr lang="en-US" sz="1800" b="1" dirty="0" smtClean="0">
                <a:solidFill>
                  <a:schemeClr val="bg1"/>
                </a:solidFill>
                <a:latin typeface="Calibri"/>
                <a:ea typeface="Calibri"/>
                <a:cs typeface="Calibri"/>
                <a:sym typeface="Calibri"/>
              </a:rPr>
              <a:t>Real-Time </a:t>
            </a:r>
            <a:r>
              <a:rPr lang="en-US" sz="1800" b="1" dirty="0">
                <a:solidFill>
                  <a:schemeClr val="bg1"/>
                </a:solidFill>
                <a:latin typeface="Calibri"/>
                <a:ea typeface="Calibri"/>
                <a:cs typeface="Calibri"/>
                <a:sym typeface="Calibri"/>
              </a:rPr>
              <a:t>Operational User Data </a:t>
            </a:r>
            <a:r>
              <a:rPr lang="en-US" sz="1800" b="1" dirty="0" smtClean="0">
                <a:solidFill>
                  <a:schemeClr val="bg1"/>
                </a:solidFill>
                <a:latin typeface="Calibri"/>
                <a:ea typeface="Calibri"/>
                <a:cs typeface="Calibri"/>
                <a:sym typeface="Calibri"/>
              </a:rPr>
              <a:t>Flow</a:t>
            </a:r>
          </a:p>
        </p:txBody>
      </p:sp>
    </p:spTree>
    <p:extLst>
      <p:ext uri="{BB962C8B-B14F-4D97-AF65-F5344CB8AC3E}">
        <p14:creationId xmlns:p14="http://schemas.microsoft.com/office/powerpoint/2010/main" val="15619397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a:xfrm>
            <a:off x="474862" y="0"/>
            <a:ext cx="8592938" cy="792162"/>
          </a:xfrm>
          <a:prstGeom prst="rect">
            <a:avLst/>
          </a:prstGeom>
        </p:spPr>
        <p:txBody>
          <a:bodyPr vert="horz" lIns="0" tIns="0" rIns="0" bIns="0" rtlCol="0" anchor="ctr">
            <a:noAutofit/>
          </a:bodyPr>
          <a:lstStyle>
            <a:lvl1pPr algn="l" defTabSz="914400" rtl="0" eaLnBrk="1" latinLnBrk="0" hangingPunct="1">
              <a:spcBef>
                <a:spcPct val="0"/>
              </a:spcBef>
              <a:buNone/>
              <a:defRPr sz="3200" b="1" kern="1200">
                <a:solidFill>
                  <a:srgbClr val="0099D8"/>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b="1" i="0" u="none" strike="noStrike" kern="1200" cap="none" spc="0" normalizeH="0" baseline="0" noProof="0" dirty="0" smtClean="0">
                <a:ln>
                  <a:noFill/>
                </a:ln>
                <a:solidFill>
                  <a:srgbClr val="0B4596"/>
                </a:solidFill>
                <a:effectLst/>
                <a:uLnTx/>
                <a:uFillTx/>
                <a:latin typeface="Arial Narrow" panose="020B0606020202030204" pitchFamily="34" charset="0"/>
              </a:rPr>
              <a:t>New Capabilities Possible and Under Consideration</a:t>
            </a:r>
            <a:endParaRPr kumimoji="0" lang="en-US" b="1" i="0" u="none" strike="noStrike" kern="1200" cap="none" spc="0" normalizeH="0" baseline="0" noProof="0" dirty="0">
              <a:ln>
                <a:noFill/>
              </a:ln>
              <a:solidFill>
                <a:srgbClr val="0B4596"/>
              </a:solidFill>
              <a:effectLst/>
              <a:uLnTx/>
              <a:uFillTx/>
              <a:latin typeface="Arial Narrow" panose="020B0606020202030204" pitchFamily="34" charset="0"/>
            </a:endParaRPr>
          </a:p>
        </p:txBody>
      </p:sp>
      <p:sp>
        <p:nvSpPr>
          <p:cNvPr id="5" name="TextBox 4"/>
          <p:cNvSpPr txBox="1"/>
          <p:nvPr/>
        </p:nvSpPr>
        <p:spPr>
          <a:xfrm>
            <a:off x="474862" y="838200"/>
            <a:ext cx="4737695" cy="55092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chemeClr val="tx1">
                    <a:lumMod val="75000"/>
                  </a:schemeClr>
                </a:solidFill>
                <a:effectLst/>
                <a:uLnTx/>
                <a:uFillTx/>
                <a:latin typeface="Candara" panose="020E0502030303020204" pitchFamily="34" charset="0"/>
                <a:ea typeface="+mn-ea"/>
                <a:cs typeface="+mn-cs"/>
              </a:rPr>
              <a:t>LEO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schemeClr val="tx1">
                    <a:lumMod val="75000"/>
                  </a:schemeClr>
                </a:solidFill>
                <a:effectLst/>
                <a:uLnTx/>
                <a:uFillTx/>
                <a:latin typeface="Candara" panose="020E0502030303020204" pitchFamily="34" charset="0"/>
                <a:ea typeface="+mn-ea"/>
                <a:cs typeface="+mn-cs"/>
              </a:rPr>
              <a:t>Next generation &amp; additional </a:t>
            </a:r>
            <a:r>
              <a:rPr kumimoji="0" lang="en-US" sz="1600" b="0" i="0" u="none" strike="noStrike" kern="1200" cap="none" spc="0" normalizeH="0" baseline="0" noProof="0" dirty="0" smtClean="0">
                <a:ln>
                  <a:noFill/>
                </a:ln>
                <a:solidFill>
                  <a:schemeClr val="tx1">
                    <a:lumMod val="75000"/>
                  </a:schemeClr>
                </a:solidFill>
                <a:effectLst/>
                <a:uLnTx/>
                <a:uFillTx/>
                <a:latin typeface="Candara" panose="020E0502030303020204" pitchFamily="34" charset="0"/>
                <a:ea typeface="+mn-ea"/>
                <a:cs typeface="+mn-cs"/>
              </a:rPr>
              <a:t>sounders, including </a:t>
            </a:r>
            <a:r>
              <a:rPr kumimoji="0" lang="en-US" sz="1600" b="0" i="0" u="none" strike="noStrike" kern="1200" cap="none" spc="0" normalizeH="0" baseline="0" noProof="0" dirty="0" err="1" smtClean="0">
                <a:ln>
                  <a:noFill/>
                </a:ln>
                <a:solidFill>
                  <a:schemeClr val="tx1">
                    <a:lumMod val="75000"/>
                  </a:schemeClr>
                </a:solidFill>
                <a:effectLst/>
                <a:uLnTx/>
                <a:uFillTx/>
                <a:latin typeface="Candara" panose="020E0502030303020204" pitchFamily="34" charset="0"/>
                <a:ea typeface="+mn-ea"/>
                <a:cs typeface="+mn-cs"/>
              </a:rPr>
              <a:t>smallsats</a:t>
            </a:r>
            <a:endParaRPr kumimoji="0" lang="en-US" sz="1600" b="0" i="0" u="none" strike="noStrike" kern="1200" cap="none" spc="0" normalizeH="0" baseline="0" noProof="0" dirty="0" smtClean="0">
              <a:ln>
                <a:noFill/>
              </a:ln>
              <a:solidFill>
                <a:schemeClr val="tx1">
                  <a:lumMod val="75000"/>
                </a:schemeClr>
              </a:solidFill>
              <a:effectLst/>
              <a:uLnTx/>
              <a:uFillTx/>
              <a:latin typeface="Candara" panose="020E0502030303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chemeClr val="tx1">
                    <a:lumMod val="75000"/>
                  </a:schemeClr>
                </a:solidFill>
                <a:latin typeface="Candara" panose="020E0502030303020204" pitchFamily="34" charset="0"/>
              </a:rPr>
              <a:t>H</a:t>
            </a:r>
            <a:r>
              <a:rPr kumimoji="0" lang="en-US" sz="1600" b="0" i="0" u="none" strike="noStrike" kern="1200" cap="none" spc="0" normalizeH="0" baseline="0" noProof="0" dirty="0" err="1" smtClean="0">
                <a:ln>
                  <a:noFill/>
                </a:ln>
                <a:solidFill>
                  <a:schemeClr val="tx1">
                    <a:lumMod val="75000"/>
                  </a:schemeClr>
                </a:solidFill>
                <a:effectLst/>
                <a:uLnTx/>
                <a:uFillTx/>
                <a:latin typeface="Candara" panose="020E0502030303020204" pitchFamily="34" charset="0"/>
                <a:ea typeface="+mn-ea"/>
                <a:cs typeface="+mn-cs"/>
              </a:rPr>
              <a:t>igher</a:t>
            </a:r>
            <a:r>
              <a:rPr kumimoji="0" lang="en-US" sz="1600" b="0" i="0" u="none" strike="noStrike" kern="1200" cap="none" spc="0" normalizeH="0" baseline="0" noProof="0" dirty="0" smtClean="0">
                <a:ln>
                  <a:noFill/>
                </a:ln>
                <a:solidFill>
                  <a:schemeClr val="tx1">
                    <a:lumMod val="75000"/>
                  </a:schemeClr>
                </a:solidFill>
                <a:effectLst/>
                <a:uLnTx/>
                <a:uFillTx/>
                <a:latin typeface="Candara" panose="020E0502030303020204" pitchFamily="34" charset="0"/>
                <a:ea typeface="+mn-ea"/>
                <a:cs typeface="+mn-cs"/>
              </a:rPr>
              <a:t> </a:t>
            </a:r>
            <a:r>
              <a:rPr kumimoji="0" lang="en-US" sz="1600" b="0" i="0" u="none" strike="noStrike" kern="1200" cap="none" spc="0" normalizeH="0" baseline="0" noProof="0" dirty="0" smtClean="0">
                <a:ln>
                  <a:noFill/>
                </a:ln>
                <a:solidFill>
                  <a:schemeClr val="tx1">
                    <a:lumMod val="75000"/>
                  </a:schemeClr>
                </a:solidFill>
                <a:effectLst/>
                <a:uLnTx/>
                <a:uFillTx/>
                <a:latin typeface="Candara" panose="020E0502030303020204" pitchFamily="34" charset="0"/>
                <a:ea typeface="+mn-ea"/>
                <a:cs typeface="+mn-cs"/>
              </a:rPr>
              <a:t>density GNSS-RO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smtClean="0">
                <a:solidFill>
                  <a:schemeClr val="tx1">
                    <a:lumMod val="75000"/>
                  </a:schemeClr>
                </a:solidFill>
                <a:latin typeface="Candara" panose="020E0502030303020204" pitchFamily="34" charset="0"/>
              </a:rPr>
              <a:t>Interagency weather </a:t>
            </a:r>
            <a:r>
              <a:rPr lang="en-US" sz="1600" dirty="0" smtClean="0">
                <a:solidFill>
                  <a:schemeClr val="tx1">
                    <a:lumMod val="75000"/>
                  </a:schemeClr>
                </a:solidFill>
                <a:latin typeface="Candara" panose="020E0502030303020204" pitchFamily="34" charset="0"/>
              </a:rPr>
              <a:t>observations</a:t>
            </a:r>
            <a:endParaRPr kumimoji="0" lang="en-US" sz="1000" b="0" i="0" u="none" strike="noStrike" kern="1200" cap="none" spc="0" normalizeH="0" baseline="0" noProof="0" dirty="0">
              <a:ln>
                <a:noFill/>
              </a:ln>
              <a:solidFill>
                <a:schemeClr val="tx1">
                  <a:lumMod val="75000"/>
                </a:schemeClr>
              </a:solidFill>
              <a:effectLst/>
              <a:uLnTx/>
              <a:uFillTx/>
              <a:latin typeface="Candara" panose="020E05020303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chemeClr val="tx1">
                    <a:lumMod val="75000"/>
                  </a:schemeClr>
                </a:solidFill>
                <a:effectLst/>
                <a:uLnTx/>
                <a:uFillTx/>
                <a:latin typeface="Candara" panose="020E0502030303020204" pitchFamily="34" charset="0"/>
                <a:ea typeface="+mn-ea"/>
                <a:cs typeface="+mn-cs"/>
              </a:rPr>
              <a:t>GEO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schemeClr val="tx1">
                    <a:lumMod val="75000"/>
                  </a:schemeClr>
                </a:solidFill>
                <a:effectLst/>
                <a:uLnTx/>
                <a:uFillTx/>
                <a:latin typeface="Candara" panose="020E0502030303020204" pitchFamily="34" charset="0"/>
                <a:ea typeface="+mn-ea"/>
                <a:cs typeface="+mn-cs"/>
              </a:rPr>
              <a:t>Diverse quality imaging from three locations </a:t>
            </a:r>
            <a:br>
              <a:rPr kumimoji="0" lang="en-US" sz="1600" b="0" i="0" u="none" strike="noStrike" kern="1200" cap="none" spc="0" normalizeH="0" baseline="0" noProof="0" dirty="0" smtClean="0">
                <a:ln>
                  <a:noFill/>
                </a:ln>
                <a:solidFill>
                  <a:schemeClr val="tx1">
                    <a:lumMod val="75000"/>
                  </a:schemeClr>
                </a:solidFill>
                <a:effectLst/>
                <a:uLnTx/>
                <a:uFillTx/>
                <a:latin typeface="Candara" panose="020E0502030303020204" pitchFamily="34" charset="0"/>
                <a:ea typeface="+mn-ea"/>
                <a:cs typeface="+mn-cs"/>
              </a:rPr>
            </a:br>
            <a:r>
              <a:rPr kumimoji="0" lang="en-US" sz="1600" b="0" i="0" u="none" strike="noStrike" kern="1200" cap="none" spc="0" normalizeH="0" baseline="0" noProof="0" dirty="0" smtClean="0">
                <a:ln>
                  <a:noFill/>
                </a:ln>
                <a:solidFill>
                  <a:schemeClr val="tx1">
                    <a:lumMod val="75000"/>
                  </a:schemeClr>
                </a:solidFill>
                <a:effectLst/>
                <a:uLnTx/>
                <a:uFillTx/>
                <a:latin typeface="Candara" panose="020E0502030303020204" pitchFamily="34" charset="0"/>
                <a:ea typeface="+mn-ea"/>
                <a:cs typeface="+mn-cs"/>
              </a:rPr>
              <a:t>(east, west, center)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schemeClr val="tx1">
                    <a:lumMod val="75000"/>
                  </a:schemeClr>
                </a:solidFill>
                <a:effectLst/>
                <a:uLnTx/>
                <a:uFillTx/>
                <a:latin typeface="Candara" panose="020E0502030303020204" pitchFamily="34" charset="0"/>
                <a:ea typeface="+mn-ea"/>
                <a:cs typeface="+mn-cs"/>
              </a:rPr>
              <a:t>Includes mixture of qualities, </a:t>
            </a:r>
            <a:r>
              <a:rPr kumimoji="0" lang="en-US" sz="1600" b="0" i="0" u="none" strike="noStrike" kern="1200" cap="none" spc="0" normalizeH="0" baseline="0" noProof="0" dirty="0" err="1" smtClean="0">
                <a:ln>
                  <a:noFill/>
                </a:ln>
                <a:solidFill>
                  <a:schemeClr val="tx1">
                    <a:lumMod val="75000"/>
                  </a:schemeClr>
                </a:solidFill>
                <a:effectLst/>
                <a:uLnTx/>
                <a:uFillTx/>
                <a:latin typeface="Candara" panose="020E0502030303020204" pitchFamily="34" charset="0"/>
                <a:ea typeface="+mn-ea"/>
                <a:cs typeface="+mn-cs"/>
              </a:rPr>
              <a:t>taskable</a:t>
            </a:r>
            <a:r>
              <a:rPr kumimoji="0" lang="en-US" sz="1600" b="0" i="0" u="none" strike="noStrike" kern="1200" cap="none" spc="0" normalizeH="0" baseline="0" noProof="0" dirty="0" smtClean="0">
                <a:ln>
                  <a:noFill/>
                </a:ln>
                <a:solidFill>
                  <a:schemeClr val="tx1">
                    <a:lumMod val="75000"/>
                  </a:schemeClr>
                </a:solidFill>
                <a:effectLst/>
                <a:uLnTx/>
                <a:uFillTx/>
                <a:latin typeface="Candara" panose="020E0502030303020204" pitchFamily="34" charset="0"/>
                <a:ea typeface="+mn-ea"/>
                <a:cs typeface="+mn-cs"/>
              </a:rPr>
              <a:t> update</a:t>
            </a:r>
            <a:br>
              <a:rPr kumimoji="0" lang="en-US" sz="1600" b="0" i="0" u="none" strike="noStrike" kern="1200" cap="none" spc="0" normalizeH="0" baseline="0" noProof="0" dirty="0" smtClean="0">
                <a:ln>
                  <a:noFill/>
                </a:ln>
                <a:solidFill>
                  <a:schemeClr val="tx1">
                    <a:lumMod val="75000"/>
                  </a:schemeClr>
                </a:solidFill>
                <a:effectLst/>
                <a:uLnTx/>
                <a:uFillTx/>
                <a:latin typeface="Candara" panose="020E0502030303020204" pitchFamily="34" charset="0"/>
                <a:ea typeface="+mn-ea"/>
                <a:cs typeface="+mn-cs"/>
              </a:rPr>
            </a:br>
            <a:r>
              <a:rPr kumimoji="0" lang="en-US" sz="1600" b="0" i="0" u="none" strike="noStrike" kern="1200" cap="none" spc="0" normalizeH="0" baseline="0" noProof="0" dirty="0" smtClean="0">
                <a:ln>
                  <a:noFill/>
                </a:ln>
                <a:solidFill>
                  <a:schemeClr val="tx1">
                    <a:lumMod val="75000"/>
                  </a:schemeClr>
                </a:solidFill>
                <a:effectLst/>
                <a:uLnTx/>
                <a:uFillTx/>
                <a:latin typeface="Candara" panose="020E0502030303020204" pitchFamily="34" charset="0"/>
                <a:ea typeface="+mn-ea"/>
                <a:cs typeface="+mn-cs"/>
              </a:rPr>
              <a:t>rates, and spectrum </a:t>
            </a:r>
            <a:r>
              <a:rPr kumimoji="0" lang="en-US" sz="1600" b="0" i="0" u="none" strike="noStrike" kern="1200" cap="none" spc="0" normalizeH="0" baseline="0" noProof="0" dirty="0" smtClean="0">
                <a:ln>
                  <a:noFill/>
                </a:ln>
                <a:solidFill>
                  <a:schemeClr val="tx1">
                    <a:lumMod val="75000"/>
                  </a:schemeClr>
                </a:solidFill>
                <a:effectLst/>
                <a:uLnTx/>
                <a:uFillTx/>
                <a:latin typeface="Candara" panose="020E0502030303020204" pitchFamily="34" charset="0"/>
                <a:ea typeface="+mn-ea"/>
                <a:cs typeface="+mn-cs"/>
              </a:rPr>
              <a:t>content (including hyperspectral)</a:t>
            </a:r>
            <a:endParaRPr kumimoji="0" lang="en-US" sz="1600" b="0" i="0" u="none" strike="noStrike" kern="1200" cap="none" spc="0" normalizeH="0" baseline="0" noProof="0" dirty="0" smtClean="0">
              <a:ln>
                <a:noFill/>
              </a:ln>
              <a:solidFill>
                <a:schemeClr val="tx1">
                  <a:lumMod val="75000"/>
                </a:schemeClr>
              </a:solidFill>
              <a:effectLst/>
              <a:uLnTx/>
              <a:uFillTx/>
              <a:latin typeface="Candara" panose="020E0502030303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schemeClr val="tx1">
                    <a:lumMod val="75000"/>
                  </a:schemeClr>
                </a:solidFill>
                <a:effectLst/>
                <a:uLnTx/>
                <a:uFillTx/>
                <a:latin typeface="Candara" panose="020E0502030303020204" pitchFamily="34" charset="0"/>
                <a:ea typeface="+mn-ea"/>
                <a:cs typeface="+mn-cs"/>
              </a:rPr>
              <a:t>Higher quality lightning mapper in </a:t>
            </a:r>
            <a:r>
              <a:rPr kumimoji="0" lang="en-US" sz="1600" b="0" i="0" u="none" strike="noStrike" kern="1200" cap="none" spc="0" normalizeH="0" baseline="0" noProof="0" dirty="0" smtClean="0">
                <a:ln>
                  <a:noFill/>
                </a:ln>
                <a:solidFill>
                  <a:schemeClr val="tx1">
                    <a:lumMod val="75000"/>
                  </a:schemeClr>
                </a:solidFill>
                <a:effectLst/>
                <a:uLnTx/>
                <a:uFillTx/>
                <a:latin typeface="Candara" panose="020E0502030303020204" pitchFamily="34" charset="0"/>
                <a:ea typeface="+mn-ea"/>
                <a:cs typeface="+mn-cs"/>
              </a:rPr>
              <a:t>center</a:t>
            </a:r>
            <a:endParaRPr kumimoji="0" lang="en-US" sz="1200" b="0" i="0" u="none" strike="noStrike" kern="1200" cap="none" spc="0" normalizeH="0" baseline="0" noProof="0" dirty="0">
              <a:ln>
                <a:noFill/>
              </a:ln>
              <a:solidFill>
                <a:schemeClr val="tx1">
                  <a:lumMod val="75000"/>
                </a:schemeClr>
              </a:solidFill>
              <a:effectLst/>
              <a:uLnTx/>
              <a:uFillTx/>
              <a:latin typeface="Candara" panose="020E05020303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chemeClr val="tx1">
                    <a:lumMod val="75000"/>
                  </a:schemeClr>
                </a:solidFill>
                <a:effectLst/>
                <a:uLnTx/>
                <a:uFillTx/>
                <a:latin typeface="Candara" panose="020E0502030303020204" pitchFamily="34" charset="0"/>
                <a:ea typeface="+mn-ea"/>
                <a:cs typeface="+mn-cs"/>
              </a:rPr>
              <a:t>Space Weather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schemeClr val="tx1">
                    <a:lumMod val="75000"/>
                  </a:schemeClr>
                </a:solidFill>
                <a:effectLst/>
                <a:uLnTx/>
                <a:uFillTx/>
                <a:latin typeface="Candara" panose="020E0502030303020204" pitchFamily="34" charset="0"/>
                <a:ea typeface="+mn-ea"/>
                <a:cs typeface="+mn-cs"/>
              </a:rPr>
              <a:t>Operational and improved on-Earth-Sun-Axis </a:t>
            </a:r>
            <a:br>
              <a:rPr kumimoji="0" lang="en-US" sz="1600" b="0" i="0" u="none" strike="noStrike" kern="1200" cap="none" spc="0" normalizeH="0" baseline="0" noProof="0" dirty="0" smtClean="0">
                <a:ln>
                  <a:noFill/>
                </a:ln>
                <a:solidFill>
                  <a:schemeClr val="tx1">
                    <a:lumMod val="75000"/>
                  </a:schemeClr>
                </a:solidFill>
                <a:effectLst/>
                <a:uLnTx/>
                <a:uFillTx/>
                <a:latin typeface="Candara" panose="020E0502030303020204" pitchFamily="34" charset="0"/>
                <a:ea typeface="+mn-ea"/>
                <a:cs typeface="+mn-cs"/>
              </a:rPr>
            </a:br>
            <a:r>
              <a:rPr kumimoji="0" lang="en-US" sz="1600" b="0" i="0" u="none" strike="noStrike" kern="1200" cap="none" spc="0" normalizeH="0" baseline="0" noProof="0" dirty="0" smtClean="0">
                <a:ln>
                  <a:noFill/>
                </a:ln>
                <a:solidFill>
                  <a:schemeClr val="tx1">
                    <a:lumMod val="75000"/>
                  </a:schemeClr>
                </a:solidFill>
                <a:effectLst/>
                <a:uLnTx/>
                <a:uFillTx/>
                <a:latin typeface="Candara" panose="020E0502030303020204" pitchFamily="34" charset="0"/>
                <a:ea typeface="+mn-ea"/>
                <a:cs typeface="+mn-cs"/>
              </a:rPr>
              <a:t>solar observation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schemeClr val="tx1">
                    <a:lumMod val="75000"/>
                  </a:schemeClr>
                </a:solidFill>
                <a:effectLst/>
                <a:uLnTx/>
                <a:uFillTx/>
                <a:latin typeface="Candara" panose="020E0502030303020204" pitchFamily="34" charset="0"/>
                <a:ea typeface="+mn-ea"/>
                <a:cs typeface="+mn-cs"/>
              </a:rPr>
              <a:t>Off-axis solar observation and situ space </a:t>
            </a:r>
            <a:br>
              <a:rPr kumimoji="0" lang="en-US" sz="1600" b="0" i="0" u="none" strike="noStrike" kern="1200" cap="none" spc="0" normalizeH="0" baseline="0" noProof="0" dirty="0" smtClean="0">
                <a:ln>
                  <a:noFill/>
                </a:ln>
                <a:solidFill>
                  <a:schemeClr val="tx1">
                    <a:lumMod val="75000"/>
                  </a:schemeClr>
                </a:solidFill>
                <a:effectLst/>
                <a:uLnTx/>
                <a:uFillTx/>
                <a:latin typeface="Candara" panose="020E0502030303020204" pitchFamily="34" charset="0"/>
                <a:ea typeface="+mn-ea"/>
                <a:cs typeface="+mn-cs"/>
              </a:rPr>
            </a:br>
            <a:r>
              <a:rPr kumimoji="0" lang="en-US" sz="1600" b="0" i="0" u="none" strike="noStrike" kern="1200" cap="none" spc="0" normalizeH="0" baseline="0" noProof="0" dirty="0" smtClean="0">
                <a:ln>
                  <a:noFill/>
                </a:ln>
                <a:solidFill>
                  <a:schemeClr val="tx1">
                    <a:lumMod val="75000"/>
                  </a:schemeClr>
                </a:solidFill>
                <a:effectLst/>
                <a:uLnTx/>
                <a:uFillTx/>
                <a:latin typeface="Candara" panose="020E0502030303020204" pitchFamily="34" charset="0"/>
                <a:ea typeface="+mn-ea"/>
                <a:cs typeface="+mn-cs"/>
              </a:rPr>
              <a:t>weather</a:t>
            </a:r>
            <a:endParaRPr kumimoji="0" lang="en-US" sz="1600" b="0" i="0" u="none" strike="noStrike" kern="1200" cap="none" spc="0" normalizeH="0" baseline="0" noProof="0" dirty="0" smtClean="0">
              <a:ln>
                <a:noFill/>
              </a:ln>
              <a:solidFill>
                <a:schemeClr val="tx1">
                  <a:lumMod val="75000"/>
                </a:schemeClr>
              </a:solidFill>
              <a:effectLst/>
              <a:uLnTx/>
              <a:uFillTx/>
              <a:latin typeface="Candara" panose="020E0502030303020204" pitchFamily="34" charset="0"/>
              <a:ea typeface="+mn-ea"/>
              <a:cs typeface="+mn-cs"/>
            </a:endParaRPr>
          </a:p>
          <a:p>
            <a:pPr marR="0" lvl="0" algn="l" defTabSz="914400" rtl="0" eaLnBrk="1" fontAlgn="auto" latinLnBrk="0" hangingPunct="1">
              <a:lnSpc>
                <a:spcPct val="100000"/>
              </a:lnSpc>
              <a:spcBef>
                <a:spcPts val="0"/>
              </a:spcBef>
              <a:spcAft>
                <a:spcPts val="0"/>
              </a:spcAft>
              <a:buClrTx/>
              <a:buSzTx/>
              <a:tabLst/>
              <a:defRPr/>
            </a:pPr>
            <a:r>
              <a:rPr lang="en-US" sz="2000" b="1" dirty="0" smtClean="0">
                <a:solidFill>
                  <a:schemeClr val="tx1">
                    <a:lumMod val="75000"/>
                  </a:schemeClr>
                </a:solidFill>
                <a:latin typeface="Candara" panose="020E0502030303020204" pitchFamily="34" charset="0"/>
              </a:rPr>
              <a:t>Tundra </a:t>
            </a:r>
            <a:r>
              <a:rPr lang="en-US" sz="2000" b="1" dirty="0" smtClean="0">
                <a:solidFill>
                  <a:schemeClr val="tx1">
                    <a:lumMod val="75000"/>
                  </a:schemeClr>
                </a:solidFill>
                <a:latin typeface="Candara" panose="020E0502030303020204" pitchFamily="34" charset="0"/>
              </a:rPr>
              <a:t>and Alternative Orbits</a:t>
            </a:r>
            <a:endParaRPr lang="en-US" sz="2000" b="1" dirty="0" smtClean="0">
              <a:solidFill>
                <a:schemeClr val="tx1">
                  <a:lumMod val="75000"/>
                </a:schemeClr>
              </a:solidFill>
              <a:latin typeface="Candara" panose="020E0502030303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smtClean="0">
                <a:solidFill>
                  <a:schemeClr val="tx1">
                    <a:lumMod val="75000"/>
                  </a:schemeClr>
                </a:solidFill>
                <a:latin typeface="Candara" panose="020E0502030303020204" pitchFamily="34" charset="0"/>
              </a:rPr>
              <a:t>Extension of real-time imagery collection at high Latitudes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smtClean="0">
                <a:solidFill>
                  <a:schemeClr val="tx1">
                    <a:lumMod val="75000"/>
                  </a:schemeClr>
                </a:solidFill>
                <a:latin typeface="Candara" panose="020E0502030303020204" pitchFamily="34" charset="0"/>
              </a:rPr>
              <a:t>Extend GEO belt to Alaska and all arctic</a:t>
            </a:r>
            <a:endParaRPr lang="en-US" sz="1600" dirty="0">
              <a:solidFill>
                <a:schemeClr val="tx1">
                  <a:lumMod val="75000"/>
                </a:schemeClr>
              </a:solidFill>
              <a:latin typeface="Candara" panose="020E0502030303020204" pitchFamily="34" charset="0"/>
            </a:endParaRPr>
          </a:p>
        </p:txBody>
      </p:sp>
      <p:pic>
        <p:nvPicPr>
          <p:cNvPr id="6" name="Picture 5"/>
          <p:cNvPicPr>
            <a:picLocks noChangeAspect="1"/>
          </p:cNvPicPr>
          <p:nvPr/>
        </p:nvPicPr>
        <p:blipFill>
          <a:blip r:embed="rId3"/>
          <a:stretch>
            <a:fillRect/>
          </a:stretch>
        </p:blipFill>
        <p:spPr>
          <a:xfrm>
            <a:off x="5217258" y="838200"/>
            <a:ext cx="3850542" cy="3407668"/>
          </a:xfrm>
          <a:prstGeom prst="rect">
            <a:avLst/>
          </a:prstGeom>
          <a:ln w="22225">
            <a:solidFill>
              <a:srgbClr val="000000"/>
            </a:solidFill>
          </a:ln>
        </p:spPr>
      </p:pic>
      <p:pic>
        <p:nvPicPr>
          <p:cNvPr id="7" name="Picture 6"/>
          <p:cNvPicPr>
            <a:picLocks noChangeAspect="1"/>
          </p:cNvPicPr>
          <p:nvPr/>
        </p:nvPicPr>
        <p:blipFill rotWithShape="1">
          <a:blip r:embed="rId4"/>
          <a:srcRect t="19753"/>
          <a:stretch/>
        </p:blipFill>
        <p:spPr>
          <a:xfrm>
            <a:off x="5214907" y="4607193"/>
            <a:ext cx="3855243" cy="1740207"/>
          </a:xfrm>
          <a:prstGeom prst="rect">
            <a:avLst/>
          </a:prstGeom>
          <a:ln w="22225">
            <a:solidFill>
              <a:srgbClr val="000000"/>
            </a:solidFill>
          </a:ln>
        </p:spPr>
      </p:pic>
    </p:spTree>
    <p:extLst>
      <p:ext uri="{BB962C8B-B14F-4D97-AF65-F5344CB8AC3E}">
        <p14:creationId xmlns:p14="http://schemas.microsoft.com/office/powerpoint/2010/main" val="4288414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1. Title Slide">
  <a:themeElements>
    <a:clrScheme name="PTT 1">
      <a:dk1>
        <a:srgbClr val="0B4596"/>
      </a:dk1>
      <a:lt1>
        <a:sysClr val="window" lastClr="FFFFFF"/>
      </a:lt1>
      <a:dk2>
        <a:srgbClr val="323B42"/>
      </a:dk2>
      <a:lt2>
        <a:srgbClr val="D6F5FF"/>
      </a:lt2>
      <a:accent1>
        <a:srgbClr val="0099D8"/>
      </a:accent1>
      <a:accent2>
        <a:srgbClr val="0070C0"/>
      </a:accent2>
      <a:accent3>
        <a:srgbClr val="34C8C9"/>
      </a:accent3>
      <a:accent4>
        <a:srgbClr val="CC9C4A"/>
      </a:accent4>
      <a:accent5>
        <a:srgbClr val="A52B15"/>
      </a:accent5>
      <a:accent6>
        <a:srgbClr val="A74FA9"/>
      </a:accent6>
      <a:hlink>
        <a:srgbClr val="0A52F6"/>
      </a:hlink>
      <a:folHlink>
        <a:srgbClr val="0072A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 Divider Slide">
  <a:themeElements>
    <a:clrScheme name="PTT 2">
      <a:dk1>
        <a:srgbClr val="00A7F2"/>
      </a:dk1>
      <a:lt1>
        <a:sysClr val="window" lastClr="FFFFFF"/>
      </a:lt1>
      <a:dk2>
        <a:srgbClr val="005B84"/>
      </a:dk2>
      <a:lt2>
        <a:srgbClr val="DCDCDC"/>
      </a:lt2>
      <a:accent1>
        <a:srgbClr val="96541E"/>
      </a:accent1>
      <a:accent2>
        <a:srgbClr val="4B6C9E"/>
      </a:accent2>
      <a:accent3>
        <a:srgbClr val="B7BDEA"/>
      </a:accent3>
      <a:accent4>
        <a:srgbClr val="CF6F6F"/>
      </a:accent4>
      <a:accent5>
        <a:srgbClr val="FFC000"/>
      </a:accent5>
      <a:accent6>
        <a:srgbClr val="9C7E00"/>
      </a:accent6>
      <a:hlink>
        <a:srgbClr val="0DC6D9"/>
      </a:hlink>
      <a:folHlink>
        <a:srgbClr val="788A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 Content Slide - no icon">
  <a:themeElements>
    <a:clrScheme name="PTT 1">
      <a:dk1>
        <a:srgbClr val="0A4595"/>
      </a:dk1>
      <a:lt1>
        <a:sysClr val="window" lastClr="FFFFFF"/>
      </a:lt1>
      <a:dk2>
        <a:srgbClr val="323B42"/>
      </a:dk2>
      <a:lt2>
        <a:srgbClr val="D6F5FF"/>
      </a:lt2>
      <a:accent1>
        <a:srgbClr val="0099D8"/>
      </a:accent1>
      <a:accent2>
        <a:srgbClr val="0A4595"/>
      </a:accent2>
      <a:accent3>
        <a:srgbClr val="34C8C9"/>
      </a:accent3>
      <a:accent4>
        <a:srgbClr val="CC9C4A"/>
      </a:accent4>
      <a:accent5>
        <a:srgbClr val="A52B15"/>
      </a:accent5>
      <a:accent6>
        <a:srgbClr val="A74FA9"/>
      </a:accent6>
      <a:hlink>
        <a:srgbClr val="0A52F6"/>
      </a:hlink>
      <a:folHlink>
        <a:srgbClr val="0072A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 Content Slide - with icon">
  <a:themeElements>
    <a:clrScheme name="PTT 1">
      <a:dk1>
        <a:srgbClr val="0A4595"/>
      </a:dk1>
      <a:lt1>
        <a:sysClr val="window" lastClr="FFFFFF"/>
      </a:lt1>
      <a:dk2>
        <a:srgbClr val="323B42"/>
      </a:dk2>
      <a:lt2>
        <a:srgbClr val="D6F5FF"/>
      </a:lt2>
      <a:accent1>
        <a:srgbClr val="0099D8"/>
      </a:accent1>
      <a:accent2>
        <a:srgbClr val="0A4595"/>
      </a:accent2>
      <a:accent3>
        <a:srgbClr val="34C8C9"/>
      </a:accent3>
      <a:accent4>
        <a:srgbClr val="CC9C4A"/>
      </a:accent4>
      <a:accent5>
        <a:srgbClr val="A52B15"/>
      </a:accent5>
      <a:accent6>
        <a:srgbClr val="A74FA9"/>
      </a:accent6>
      <a:hlink>
        <a:srgbClr val="0A52F6"/>
      </a:hlink>
      <a:folHlink>
        <a:srgbClr val="0072A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PTT 1">
      <a:dk1>
        <a:srgbClr val="0A4595"/>
      </a:dk1>
      <a:lt1>
        <a:sysClr val="window" lastClr="FFFFFF"/>
      </a:lt1>
      <a:dk2>
        <a:srgbClr val="323B42"/>
      </a:dk2>
      <a:lt2>
        <a:srgbClr val="D6F5FF"/>
      </a:lt2>
      <a:accent1>
        <a:srgbClr val="0099D8"/>
      </a:accent1>
      <a:accent2>
        <a:srgbClr val="0A4595"/>
      </a:accent2>
      <a:accent3>
        <a:srgbClr val="34C8C9"/>
      </a:accent3>
      <a:accent4>
        <a:srgbClr val="CC9C4A"/>
      </a:accent4>
      <a:accent5>
        <a:srgbClr val="A52B15"/>
      </a:accent5>
      <a:accent6>
        <a:srgbClr val="A74FA9"/>
      </a:accent6>
      <a:hlink>
        <a:srgbClr val="0A52F6"/>
      </a:hlink>
      <a:folHlink>
        <a:srgbClr val="0072A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20565</TotalTime>
  <Words>1130</Words>
  <Application>Microsoft Macintosh PowerPoint</Application>
  <PresentationFormat>On-screen Show (4:3)</PresentationFormat>
  <Paragraphs>147</Paragraphs>
  <Slides>12</Slides>
  <Notes>12</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12</vt:i4>
      </vt:variant>
    </vt:vector>
  </HeadingPairs>
  <TitlesOfParts>
    <vt:vector size="21" baseType="lpstr">
      <vt:lpstr>Calibri</vt:lpstr>
      <vt:lpstr>Franklin Gothic Medium</vt:lpstr>
      <vt:lpstr>Arial</vt:lpstr>
      <vt:lpstr>Arial Narrow</vt:lpstr>
      <vt:lpstr>Candara</vt:lpstr>
      <vt:lpstr>1. Title Slide</vt:lpstr>
      <vt:lpstr>2. Divider Slide</vt:lpstr>
      <vt:lpstr>3. Content Slide - no icon</vt:lpstr>
      <vt:lpstr>4. Content Slide - with icon</vt:lpstr>
      <vt:lpstr>PowerPoint Presentation</vt:lpstr>
      <vt:lpstr>International Partnerships are an Essential Part of NOAA’s Observing System</vt:lpstr>
      <vt:lpstr>What are the challenges to producing an integrated observing system?</vt:lpstr>
      <vt:lpstr>International Partnership Success: Metop-C</vt:lpstr>
      <vt:lpstr>Space Weather Observing System</vt:lpstr>
      <vt:lpstr>The Future Space Weather System includes both Research &amp; Operational satellites</vt:lpstr>
      <vt:lpstr>Partnerships Enhance the value of both systems: LEO/GEO Data Fusion </vt:lpstr>
      <vt:lpstr>Secure Ingest Gateway Pilot (SIGP)</vt:lpstr>
      <vt:lpstr>PowerPoint Presentation</vt:lpstr>
      <vt:lpstr>Integrated Hybrid Architecture</vt:lpstr>
      <vt:lpstr>PowerPoint Presentation</vt:lpstr>
      <vt:lpstr>PowerPoint Presentation</vt:lpstr>
    </vt:vector>
  </TitlesOfParts>
  <Company>NMFS NOAA</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Jacqui.Fenner</dc:creator>
  <cp:lastModifiedBy>Steve Volz</cp:lastModifiedBy>
  <cp:revision>893</cp:revision>
  <cp:lastPrinted>2019-03-25T17:38:10Z</cp:lastPrinted>
  <dcterms:created xsi:type="dcterms:W3CDTF">2016-09-21T16:38:36Z</dcterms:created>
  <dcterms:modified xsi:type="dcterms:W3CDTF">2019-03-26T03:07:05Z</dcterms:modified>
</cp:coreProperties>
</file>