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8" r:id="rId3"/>
    <p:sldId id="341" r:id="rId4"/>
    <p:sldId id="324" r:id="rId5"/>
    <p:sldId id="323" r:id="rId6"/>
    <p:sldId id="343" r:id="rId7"/>
    <p:sldId id="320" r:id="rId8"/>
    <p:sldId id="327" r:id="rId9"/>
    <p:sldId id="329" r:id="rId10"/>
    <p:sldId id="331" r:id="rId11"/>
    <p:sldId id="335" r:id="rId12"/>
    <p:sldId id="314" r:id="rId13"/>
    <p:sldId id="293" r:id="rId14"/>
    <p:sldId id="342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1D61C-3E0A-42B4-91CE-2EA98F5D38F6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1C36C-D180-4145-ACF7-B1C7E9F54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896938"/>
            <a:fld id="{D7A35CD4-2405-492B-A9AB-DF2991D8CEA4}" type="slidenum">
              <a:rPr lang="en-US" sz="1200">
                <a:latin typeface="Calibri" pitchFamily="34" charset="0"/>
              </a:rPr>
              <a:pPr algn="r" defTabSz="896938"/>
              <a:t>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5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BDF0-CF4F-485D-9D83-960873415C47}" type="slidenum">
              <a:rPr lang="en-US" altLang="zh-TW" sz="1200"/>
              <a:pPr algn="r"/>
              <a:t>5</a:t>
            </a:fld>
            <a:endParaRPr lang="en-US" altLang="zh-TW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/>
          <a:lstStyle/>
          <a:p>
            <a:r>
              <a:rPr lang="en-US" smtClean="0"/>
              <a:t>Instant My! add from D White</a:t>
            </a:r>
          </a:p>
        </p:txBody>
      </p:sp>
    </p:spTree>
    <p:extLst>
      <p:ext uri="{BB962C8B-B14F-4D97-AF65-F5344CB8AC3E}">
        <p14:creationId xmlns:p14="http://schemas.microsoft.com/office/powerpoint/2010/main" val="421095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Extracted metadata affects</a:t>
            </a:r>
            <a:r>
              <a:rPr lang="en-US" baseline="0" dirty="0" smtClean="0"/>
              <a:t> search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6279-DB70-44EB-81A2-275CACDE1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2008: more things than</a:t>
            </a:r>
            <a:r>
              <a:rPr lang="en-US" baseline="0" dirty="0" smtClean="0"/>
              <a:t> people</a:t>
            </a:r>
          </a:p>
          <a:p>
            <a:r>
              <a:rPr lang="en-US" baseline="0" dirty="0" smtClean="0"/>
              <a:t>2020: 50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9E75-5581-458C-8408-9595FFE8E9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8056-CB29-40C0-BC94-DCEB39C0403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AD1B-3F60-4647-9DC4-C09805C7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online/blogs/culture/2012/05/google-knowledge-graph.html" TargetMode="External"/><Relationship Id="rId2" Type="http://schemas.openxmlformats.org/officeDocument/2006/relationships/hyperlink" Target="http://www.newyorker.com/online/blogs/elements/2013/04/steamrolled-by-big-dat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s.blogs.nytimes.com/2012/11/28/jeff-hawkins-develops-a-brainy-big-data-company/" TargetMode="External"/><Relationship Id="rId4" Type="http://schemas.openxmlformats.org/officeDocument/2006/relationships/hyperlink" Target="http://www.nytimes.com/2013/03/24/nyregion/mayor-bloombergs-geek-squad.html?pagewanted=all&amp;_r=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Big Data </a:t>
            </a:r>
            <a:br>
              <a:rPr lang="en-US" sz="6000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What is it?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Why is it important?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How should we train for it?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Raghu Ramakrishnan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Technical Fellow, Microsoft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600" dirty="0" smtClean="0">
                <a:solidFill>
                  <a:srgbClr val="00B0F0"/>
                </a:solidFill>
              </a:rPr>
              <a:t>Head, Big Data Engineering 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Head, Cloud Information Services Lab</a:t>
            </a:r>
          </a:p>
        </p:txBody>
      </p:sp>
    </p:spTree>
    <p:extLst>
      <p:ext uri="{BB962C8B-B14F-4D97-AF65-F5344CB8AC3E}">
        <p14:creationId xmlns:p14="http://schemas.microsoft.com/office/powerpoint/2010/main" val="40611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4077" y="1157406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Will forests accelerate or slow climate change?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3211" y="1025352"/>
            <a:ext cx="247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What would we do if a new disease hit wheat? Or the pollinators died out?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5531" y="1683322"/>
            <a:ext cx="224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How can we feed 9+ billion humans, with less water, less oil and less phosphorous?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884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Some huge questions we can’t answer</a:t>
            </a:r>
            <a:endParaRPr lang="en-GB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1641" y="2598003"/>
            <a:ext cx="292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How can we safely genetically engineer crops?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3200" y="302219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How can we optimize supply chains to minimize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environmental impact?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3149" y="4775773"/>
            <a:ext cx="292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How many species are there on Earth? How can we predict them?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2956" y="5192762"/>
            <a:ext cx="292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Will the world become more fire prone as the climate changes?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876" y="4038600"/>
            <a:ext cx="292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Is there enough to water for both agriculture, and industry, in the future?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60886"/>
            <a:ext cx="340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(Slide courtesy Drew </a:t>
            </a:r>
            <a:r>
              <a:rPr lang="en-US" dirty="0" err="1"/>
              <a:t>Purves</a:t>
            </a:r>
            <a:r>
              <a:rPr lang="en-US" dirty="0"/>
              <a:t>, MSR)</a:t>
            </a:r>
          </a:p>
        </p:txBody>
      </p:sp>
    </p:spTree>
    <p:extLst>
      <p:ext uri="{BB962C8B-B14F-4D97-AF65-F5344CB8AC3E}">
        <p14:creationId xmlns:p14="http://schemas.microsoft.com/office/powerpoint/2010/main" val="14143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Enter a new kind of ecology?</a:t>
            </a:r>
            <a:endParaRPr lang="en-GB" sz="4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5618"/>
              </p:ext>
            </p:extLst>
          </p:nvPr>
        </p:nvGraphicFramePr>
        <p:xfrm>
          <a:off x="575556" y="1714500"/>
          <a:ext cx="7992888" cy="449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4419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Traditional Ecology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FFFF00"/>
                          </a:solidFill>
                        </a:rPr>
                        <a:t>“Joined up” Ecology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GB" dirty="0" smtClean="0"/>
                        <a:t>Qualitative</a:t>
                      </a:r>
                      <a:r>
                        <a:rPr lang="en-GB" baseline="0" dirty="0" smtClean="0"/>
                        <a:t> insights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Quantitative</a:t>
                      </a:r>
                      <a:r>
                        <a:rPr lang="en-GB" baseline="0" dirty="0" smtClean="0">
                          <a:solidFill>
                            <a:srgbClr val="FFFF00"/>
                          </a:solidFill>
                        </a:rPr>
                        <a:t> predictions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2868">
                <a:tc>
                  <a:txBody>
                    <a:bodyPr/>
                    <a:lstStyle/>
                    <a:p>
                      <a:r>
                        <a:rPr lang="en-GB" dirty="0" smtClean="0"/>
                        <a:t>Driven by academic curiosity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Driven by</a:t>
                      </a:r>
                      <a:r>
                        <a:rPr lang="en-GB" baseline="0" dirty="0" smtClean="0"/>
                        <a:t> society’s needs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8396">
                <a:tc>
                  <a:txBody>
                    <a:bodyPr/>
                    <a:lstStyle/>
                    <a:p>
                      <a:r>
                        <a:rPr lang="en-GB" dirty="0" smtClean="0"/>
                        <a:t>Fragmented into </a:t>
                      </a:r>
                      <a:r>
                        <a:rPr lang="en-GB" dirty="0" err="1" smtClean="0"/>
                        <a:t>subdisciplines</a:t>
                      </a:r>
                      <a:r>
                        <a:rPr lang="en-GB" dirty="0" smtClean="0"/>
                        <a:t>, divorced from other fields of study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</a:t>
                      </a:r>
                      <a:r>
                        <a:rPr lang="en-GB" baseline="0" dirty="0" smtClean="0"/>
                        <a:t> across </a:t>
                      </a:r>
                      <a:r>
                        <a:rPr lang="en-GB" baseline="0" dirty="0" err="1" smtClean="0"/>
                        <a:t>subdisciplines</a:t>
                      </a:r>
                      <a:r>
                        <a:rPr lang="en-GB" baseline="0" dirty="0" smtClean="0"/>
                        <a:t>, and with other fields of study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dirty="0" smtClean="0"/>
                        <a:t>Divorced</a:t>
                      </a:r>
                      <a:r>
                        <a:rPr lang="en-GB" baseline="0" dirty="0" smtClean="0"/>
                        <a:t> from policy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Connected to policy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GB" dirty="0" smtClean="0"/>
                        <a:t>Huge</a:t>
                      </a:r>
                      <a:r>
                        <a:rPr lang="en-GB" baseline="0" dirty="0" smtClean="0"/>
                        <a:t> shortage of all data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Huge</a:t>
                      </a:r>
                      <a:r>
                        <a:rPr lang="en-GB" baseline="0" dirty="0" smtClean="0">
                          <a:solidFill>
                            <a:srgbClr val="FFFF00"/>
                          </a:solidFill>
                        </a:rPr>
                        <a:t> abundance of some data, huge shortage of other data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GB" dirty="0" smtClean="0"/>
                        <a:t>Computatio</a:t>
                      </a:r>
                      <a:r>
                        <a:rPr lang="en-GB" baseline="0" dirty="0" smtClean="0"/>
                        <a:t>n and statistics an afterthought – a necessary evil!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Computational techniques and statistics central </a:t>
                      </a:r>
                      <a:r>
                        <a:rPr lang="en-GB" baseline="0" dirty="0" smtClean="0">
                          <a:solidFill>
                            <a:srgbClr val="FFFF00"/>
                          </a:solidFill>
                        </a:rPr>
                        <a:t>– and </a:t>
                      </a:r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exciting!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4008">
                <a:tc>
                  <a:txBody>
                    <a:bodyPr/>
                    <a:lstStyle/>
                    <a:p>
                      <a:r>
                        <a:rPr lang="en-GB" dirty="0" smtClean="0"/>
                        <a:t>A disparate</a:t>
                      </a:r>
                      <a:r>
                        <a:rPr lang="en-GB" baseline="0" dirty="0" smtClean="0"/>
                        <a:t> set of software tools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</a:t>
                      </a:r>
                      <a:r>
                        <a:rPr lang="en-GB" baseline="0" dirty="0" smtClean="0"/>
                        <a:t> interoperable suite of software tools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488668"/>
            <a:ext cx="340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(Slide courtesy Drew </a:t>
            </a:r>
            <a:r>
              <a:rPr lang="en-US" dirty="0" err="1"/>
              <a:t>Purves</a:t>
            </a:r>
            <a:r>
              <a:rPr lang="en-US" dirty="0"/>
              <a:t>, MSR)</a:t>
            </a:r>
          </a:p>
        </p:txBody>
      </p:sp>
      <p:sp>
        <p:nvSpPr>
          <p:cNvPr id="4" name="Oval 3"/>
          <p:cNvSpPr/>
          <p:nvPr/>
        </p:nvSpPr>
        <p:spPr>
          <a:xfrm>
            <a:off x="0" y="2057400"/>
            <a:ext cx="90678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4343400"/>
            <a:ext cx="9067800" cy="1600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10" y="6927"/>
            <a:ext cx="8229600" cy="1477962"/>
          </a:xfrm>
        </p:spPr>
        <p:txBody>
          <a:bodyPr/>
          <a:lstStyle/>
          <a:p>
            <a:r>
              <a:rPr lang="en-US" dirty="0" smtClean="0"/>
              <a:t>Data Created by People—Kinect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1932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Kinect is an array of sensors.</a:t>
            </a:r>
          </a:p>
          <a:p>
            <a:pPr lvl="1"/>
            <a:r>
              <a:rPr lang="en-US" dirty="0" smtClean="0"/>
              <a:t>Depth, audio, RGB camera…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SDK provides a 3D virtual skeleton.</a:t>
            </a:r>
          </a:p>
          <a:p>
            <a:pPr lvl="1"/>
            <a:r>
              <a:rPr lang="en-US" dirty="0" smtClean="0"/>
              <a:t>20 points around the body.</a:t>
            </a:r>
          </a:p>
          <a:p>
            <a:pPr lvl="1"/>
            <a:r>
              <a:rPr lang="en-US" dirty="0" smtClean="0"/>
              <a:t>30 frames per second.</a:t>
            </a:r>
          </a:p>
          <a:p>
            <a:endParaRPr lang="en-US" dirty="0" smtClean="0"/>
          </a:p>
          <a:p>
            <a:r>
              <a:rPr lang="en-US" dirty="0" smtClean="0"/>
              <a:t>Inexpensive and ubiquitous.</a:t>
            </a:r>
          </a:p>
          <a:p>
            <a:pPr lvl="1"/>
            <a:r>
              <a:rPr lang="en-US" dirty="0" smtClean="0"/>
              <a:t>Between 60-70</a:t>
            </a:r>
            <a:r>
              <a:rPr lang="en-US" dirty="0"/>
              <a:t>M</a:t>
            </a:r>
            <a:r>
              <a:rPr lang="en-US" dirty="0" smtClean="0"/>
              <a:t> sold by May 2013.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96796" y="2456717"/>
            <a:ext cx="1756622" cy="3933825"/>
            <a:chOff x="6961734" y="1659751"/>
            <a:chExt cx="2036269" cy="4560074"/>
          </a:xfrm>
        </p:grpSpPr>
        <p:pic>
          <p:nvPicPr>
            <p:cNvPr id="1026" name="Picture 2" descr="C:\Users\rang\AppData\Local\Microsoft\Windows\Temporary Internet Files\Content.IE5\58GM7SVJ\MC900436323[1]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8" t="1289" r="25325"/>
            <a:stretch/>
          </p:blipFill>
          <p:spPr bwMode="auto">
            <a:xfrm>
              <a:off x="6961734" y="1659751"/>
              <a:ext cx="2036269" cy="4560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80010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0010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058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582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6868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962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200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152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7724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7724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724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0" y="609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534400" y="609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0" y="579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05800" y="487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05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7630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39000" y="3962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01000" y="3505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 descr="http://game-engine.co.uk/wp-content/uploads/2010/06/kinect_xbo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7"/>
          <a:stretch/>
        </p:blipFill>
        <p:spPr bwMode="auto">
          <a:xfrm>
            <a:off x="6832107" y="1143000"/>
            <a:ext cx="2286000" cy="1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4245" y="6641068"/>
            <a:ext cx="396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(Slide courtesy </a:t>
            </a:r>
            <a:r>
              <a:rPr lang="en-US" dirty="0" err="1" smtClean="0"/>
              <a:t>Assaf</a:t>
            </a:r>
            <a:r>
              <a:rPr lang="en-US" dirty="0" smtClean="0"/>
              <a:t> Schuster, </a:t>
            </a:r>
            <a:r>
              <a:rPr lang="en-US" dirty="0" err="1" smtClean="0"/>
              <a:t>Technion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867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solidFill>
                  <a:srgbClr val="3462F6"/>
                </a:solidFill>
              </a:rPr>
              <a:t>Data: </a:t>
            </a:r>
            <a:r>
              <a:rPr lang="en-US" sz="11200" dirty="0"/>
              <a:t>T</a:t>
            </a:r>
            <a:r>
              <a:rPr lang="en-US" sz="11200" dirty="0" smtClean="0"/>
              <a:t>ime series of logs from user activity and system probes (live and historical archives)</a:t>
            </a:r>
            <a:endParaRPr lang="en-US" sz="11200" dirty="0"/>
          </a:p>
          <a:p>
            <a:pPr lvl="1"/>
            <a:r>
              <a:rPr lang="en-US" sz="9600" dirty="0"/>
              <a:t>CTP (Customer Touch Points) data </a:t>
            </a:r>
          </a:p>
          <a:p>
            <a:pPr lvl="1"/>
            <a:r>
              <a:rPr lang="en-US" sz="9600" dirty="0"/>
              <a:t>STP (System Touch Points) data </a:t>
            </a:r>
          </a:p>
          <a:p>
            <a:r>
              <a:rPr lang="en-US" sz="11200" dirty="0" smtClean="0">
                <a:solidFill>
                  <a:srgbClr val="3462F6"/>
                </a:solidFill>
              </a:rPr>
              <a:t>Goal:</a:t>
            </a:r>
          </a:p>
          <a:p>
            <a:pPr lvl="1"/>
            <a:r>
              <a:rPr lang="en-US" sz="9600" dirty="0"/>
              <a:t>D</a:t>
            </a:r>
            <a:r>
              <a:rPr lang="en-US" sz="9600" dirty="0" smtClean="0"/>
              <a:t>etermine </a:t>
            </a:r>
            <a:r>
              <a:rPr lang="en-US" sz="9600" dirty="0"/>
              <a:t>possible causes of outages, particularly the long </a:t>
            </a:r>
            <a:r>
              <a:rPr lang="en-US" sz="9600" dirty="0" smtClean="0"/>
              <a:t>ones</a:t>
            </a:r>
            <a:endParaRPr lang="en-US" sz="9600" dirty="0"/>
          </a:p>
          <a:p>
            <a:pPr lvl="1"/>
            <a:r>
              <a:rPr lang="en-US" sz="9600" dirty="0" smtClean="0"/>
              <a:t>Predictive and forensic</a:t>
            </a:r>
            <a:endParaRPr lang="en-US" sz="9600" dirty="0"/>
          </a:p>
          <a:p>
            <a:r>
              <a:rPr lang="en-US" sz="11200" dirty="0" smtClean="0">
                <a:solidFill>
                  <a:srgbClr val="3462F6"/>
                </a:solidFill>
              </a:rPr>
              <a:t>Planned steps:</a:t>
            </a:r>
          </a:p>
          <a:p>
            <a:pPr lvl="1"/>
            <a:r>
              <a:rPr lang="en-US" sz="9600" dirty="0"/>
              <a:t>Identification of the team that can resolve an outage</a:t>
            </a:r>
          </a:p>
          <a:p>
            <a:pPr lvl="1"/>
            <a:r>
              <a:rPr lang="en-US" sz="9600" dirty="0" smtClean="0"/>
              <a:t>Visualization </a:t>
            </a:r>
            <a:r>
              <a:rPr lang="en-US" sz="9600" dirty="0"/>
              <a:t>of time series to understand long outages that are difficult to </a:t>
            </a:r>
            <a:r>
              <a:rPr lang="en-US" sz="9600" dirty="0" smtClean="0"/>
              <a:t>resolve</a:t>
            </a:r>
          </a:p>
          <a:p>
            <a:pPr lvl="1"/>
            <a:r>
              <a:rPr lang="en-US" sz="9600" dirty="0" smtClean="0"/>
              <a:t>Discover </a:t>
            </a:r>
            <a:r>
              <a:rPr lang="en-US" sz="9600" dirty="0"/>
              <a:t>and learn patterns associated with outage trends and use them to predict </a:t>
            </a:r>
            <a:r>
              <a:rPr lang="en-US" sz="9600" dirty="0" smtClean="0"/>
              <a:t>outages</a:t>
            </a:r>
            <a:r>
              <a:rPr lang="en-US" sz="96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11" y="0"/>
            <a:ext cx="9160511" cy="81501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IoT</a:t>
            </a:r>
            <a:r>
              <a:rPr lang="en-US" sz="3200" dirty="0" smtClean="0"/>
              <a:t>: Connected Devices, Continuous Observations, Instantaneous Action, Rich History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" y="1447800"/>
            <a:ext cx="916051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113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http://blogs.</a:t>
            </a:r>
            <a:r>
              <a:rPr lang="en-US" sz="2400" b="1" dirty="0">
                <a:solidFill>
                  <a:srgbClr val="C00000"/>
                </a:solidFill>
              </a:rPr>
              <a:t>cisco</a:t>
            </a:r>
            <a:r>
              <a:rPr lang="en-US" sz="2400" dirty="0"/>
              <a:t>.com/news/the-internet-of-things-infographic/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6" y="5983069"/>
            <a:ext cx="853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</a:rPr>
              <a:t>Gartner: </a:t>
            </a:r>
            <a:r>
              <a:rPr lang="en-US" sz="2400" i="1" dirty="0" smtClean="0">
                <a:solidFill>
                  <a:srgbClr val="00B0F0"/>
                </a:solidFill>
                <a:latin typeface="Segoe UI" panose="020B0502040204020203" pitchFamily="34" charset="0"/>
              </a:rPr>
              <a:t>50 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</a:rPr>
              <a:t>billion </a:t>
            </a:r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</a:rPr>
              <a:t>intelligent devices by 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</a:rPr>
              <a:t>2015</a:t>
            </a:r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and 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</a:rPr>
              <a:t>275 </a:t>
            </a:r>
            <a:r>
              <a:rPr lang="en-US" sz="2400" i="1" dirty="0" err="1" smtClean="0">
                <a:solidFill>
                  <a:srgbClr val="00B0F0"/>
                </a:solidFill>
                <a:latin typeface="Segoe UI" panose="020B0502040204020203" pitchFamily="34" charset="0"/>
              </a:rPr>
              <a:t>Exabytes</a:t>
            </a:r>
            <a:r>
              <a:rPr lang="en-US" sz="2400" i="1" dirty="0" smtClean="0">
                <a:solidFill>
                  <a:srgbClr val="00B0F0"/>
                </a:solidFill>
                <a:latin typeface="Segoe UI" panose="020B0502040204020203" pitchFamily="34" charset="0"/>
              </a:rPr>
              <a:t> per </a:t>
            </a:r>
            <a:r>
              <a:rPr lang="en-US" sz="2400" i="1" dirty="0">
                <a:solidFill>
                  <a:srgbClr val="00B0F0"/>
                </a:solidFill>
                <a:latin typeface="Segoe UI" panose="020B0502040204020203" pitchFamily="34" charset="0"/>
              </a:rPr>
              <a:t>day </a:t>
            </a:r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</a:rPr>
              <a:t>of data being sent across the Internet by </a:t>
            </a:r>
            <a:r>
              <a:rPr lang="en-US" sz="2400" i="1" dirty="0" smtClean="0">
                <a:solidFill>
                  <a:srgbClr val="00B0F0"/>
                </a:solidFill>
                <a:latin typeface="Segoe UI" panose="020B0502040204020203" pitchFamily="34" charset="0"/>
              </a:rPr>
              <a:t>2020</a:t>
            </a:r>
            <a:r>
              <a:rPr lang="en-US" sz="24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1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H.V. </a:t>
            </a:r>
            <a:r>
              <a:rPr lang="en-US" dirty="0" err="1"/>
              <a:t>Jagadish</a:t>
            </a:r>
            <a:r>
              <a:rPr lang="en-US" dirty="0"/>
              <a:t> et al., CACM (to appear)</a:t>
            </a:r>
          </a:p>
          <a:p>
            <a:pPr lvl="1"/>
            <a:r>
              <a:rPr lang="en-US" dirty="0"/>
              <a:t>Big Data and its Technical Challenges</a:t>
            </a:r>
          </a:p>
          <a:p>
            <a:r>
              <a:rPr lang="en-US" dirty="0"/>
              <a:t>D. Agrawal et al., CACM 56(6):92-101 (2013) </a:t>
            </a:r>
          </a:p>
          <a:p>
            <a:pPr lvl="1"/>
            <a:r>
              <a:rPr lang="en-US" dirty="0"/>
              <a:t>Content Recommendation on Web Portals</a:t>
            </a:r>
          </a:p>
          <a:p>
            <a:r>
              <a:rPr lang="en-US" dirty="0" smtClean="0"/>
              <a:t>Gary Marcus, New Yorker</a:t>
            </a:r>
          </a:p>
          <a:p>
            <a:pPr lvl="1"/>
            <a:r>
              <a:rPr lang="en-US" dirty="0"/>
              <a:t>April 3 </a:t>
            </a:r>
            <a:r>
              <a:rPr lang="en-US" dirty="0" smtClean="0"/>
              <a:t>2013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www.newyorker.com/online/blogs/elements/2013/04/steamrolled-by-big-data.html</a:t>
            </a:r>
            <a:endParaRPr lang="en-US" dirty="0" smtClean="0"/>
          </a:p>
          <a:p>
            <a:pPr lvl="1"/>
            <a:r>
              <a:rPr lang="en-US" dirty="0" smtClean="0"/>
              <a:t>May 23 2013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www.newyorker.com/online/blogs/culture/2012/05/google-knowledge-graph.html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Feuer</a:t>
            </a:r>
            <a:r>
              <a:rPr lang="en-US" dirty="0" smtClean="0"/>
              <a:t>, NYT, Mar 23, 2013</a:t>
            </a:r>
          </a:p>
          <a:p>
            <a:pPr lvl="1"/>
            <a:r>
              <a:rPr lang="en-US" dirty="0">
                <a:hlinkClick r:id="rId4"/>
              </a:rPr>
              <a:t>http://www.nytimes.com/2013/03/24/nyregion/mayor-bloombergs-geek-squad.html?pagewanted=all&amp;_</a:t>
            </a:r>
            <a:r>
              <a:rPr lang="en-US" dirty="0" smtClean="0">
                <a:hlinkClick r:id="rId4"/>
              </a:rPr>
              <a:t>r=0</a:t>
            </a:r>
            <a:endParaRPr lang="en-US" dirty="0" smtClean="0"/>
          </a:p>
          <a:p>
            <a:r>
              <a:rPr lang="en-US" dirty="0" smtClean="0"/>
              <a:t>Quentin Hardy, NYT, Nov 28, 2012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bits.blogs.nytimes.com/2012/11/28/jeff-hawkins-develops-a-brainy-big-data-company/</a:t>
            </a:r>
            <a:endParaRPr lang="en-US" dirty="0" smtClean="0"/>
          </a:p>
          <a:p>
            <a:r>
              <a:rPr lang="en-US" dirty="0" smtClean="0"/>
              <a:t>Steve </a:t>
            </a:r>
            <a:r>
              <a:rPr lang="en-US" dirty="0" err="1" smtClean="0"/>
              <a:t>Lohr</a:t>
            </a:r>
            <a:r>
              <a:rPr lang="en-US" dirty="0" smtClean="0"/>
              <a:t>, NYT, Feb 11, 2012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://www.nytimes.com/2012/02/12/</a:t>
            </a:r>
            <a:r>
              <a:rPr lang="en-US" dirty="0" err="1"/>
              <a:t>sunday</a:t>
            </a:r>
            <a:r>
              <a:rPr lang="en-US" dirty="0"/>
              <a:t>-</a:t>
            </a:r>
            <a:r>
              <a:rPr lang="en-US" dirty="0" smtClean="0"/>
              <a:t>­review/big-­datas-­impact­‐in‐the-world.html</a:t>
            </a:r>
          </a:p>
          <a:p>
            <a:r>
              <a:rPr lang="en-US" dirty="0" smtClean="0"/>
              <a:t>Economist, Nov 2011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http://</a:t>
            </a:r>
            <a:r>
              <a:rPr lang="en-US" dirty="0" smtClean="0"/>
              <a:t>www.economist.com/blogs/</a:t>
            </a:r>
            <a:r>
              <a:rPr lang="en-US" dirty="0" err="1" smtClean="0"/>
              <a:t>dailychart</a:t>
            </a:r>
            <a:r>
              <a:rPr lang="en-US" dirty="0" smtClean="0"/>
              <a:t>/2011/11/big‐data‐0</a:t>
            </a:r>
          </a:p>
          <a:p>
            <a:r>
              <a:rPr lang="en-US" dirty="0" smtClean="0"/>
              <a:t>Forbes special report on Big Data, February 2012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www.forbes.com/special‐report/data-driven.html</a:t>
            </a:r>
          </a:p>
          <a:p>
            <a:r>
              <a:rPr lang="en-US" dirty="0" smtClean="0"/>
              <a:t>T</a:t>
            </a:r>
            <a:r>
              <a:rPr lang="en-US" dirty="0"/>
              <a:t>. </a:t>
            </a:r>
            <a:r>
              <a:rPr lang="en-US" dirty="0" smtClean="0"/>
              <a:t>Hey</a:t>
            </a:r>
            <a:r>
              <a:rPr lang="en-US" dirty="0"/>
              <a:t> </a:t>
            </a:r>
            <a:r>
              <a:rPr lang="en-US" dirty="0" smtClean="0"/>
              <a:t>et al., (</a:t>
            </a:r>
            <a:r>
              <a:rPr lang="en-US" dirty="0" err="1" smtClean="0"/>
              <a:t>Eds</a:t>
            </a:r>
            <a:r>
              <a:rPr lang="en-US" dirty="0" smtClean="0"/>
              <a:t>) (2013)</a:t>
            </a:r>
            <a:endParaRPr lang="en-US" dirty="0"/>
          </a:p>
          <a:p>
            <a:pPr lvl="1"/>
            <a:r>
              <a:rPr lang="en-US" dirty="0" smtClean="0"/>
              <a:t>The Fourth Paradigm: Data-­Intensive Scientific Discovery.</a:t>
            </a:r>
          </a:p>
          <a:p>
            <a:r>
              <a:rPr lang="en-US" dirty="0"/>
              <a:t>J. </a:t>
            </a:r>
            <a:r>
              <a:rPr lang="en-US" dirty="0" err="1"/>
              <a:t>Manyika</a:t>
            </a:r>
            <a:r>
              <a:rPr lang="en-US" dirty="0"/>
              <a:t> et al., </a:t>
            </a:r>
            <a:r>
              <a:rPr lang="en-US" dirty="0" smtClean="0"/>
              <a:t> McKinsey Global Institute, May 2011</a:t>
            </a:r>
            <a:endParaRPr lang="en-US" dirty="0"/>
          </a:p>
          <a:p>
            <a:pPr lvl="1"/>
            <a:r>
              <a:rPr lang="en-US" dirty="0" smtClean="0"/>
              <a:t>Big Data: The Next Frontier for Innovation, Competition, and Productivity.</a:t>
            </a:r>
          </a:p>
          <a:p>
            <a:r>
              <a:rPr lang="en-US" dirty="0" smtClean="0"/>
              <a:t>NPR, Nov 2011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www.npr.org/2011/11/30/142893065/the‐search‐for‐analysts-to-make-sense-of-big-data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 is Now a Core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cost-effectively do things we couldn’t dream of before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More data: more is observable, measurable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Less cost: Capture, storage, compute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Easier: Rent-and-go with cloud services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Scalable analytic tools: Get more out of data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Biggest bottleneck: Trained people!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Big Data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Content Placeholder 9" descr="Picture 2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-41318" r="-41318"/>
          <a:stretch>
            <a:fillRect/>
          </a:stretch>
        </p:blipFill>
        <p:spPr>
          <a:xfrm>
            <a:off x="858838" y="1006475"/>
            <a:ext cx="8285162" cy="5181600"/>
          </a:xfrm>
        </p:spPr>
      </p:pic>
      <p:sp>
        <p:nvSpPr>
          <p:cNvPr id="402435" name="Title 6"/>
          <p:cNvSpPr>
            <a:spLocks noGrp="1"/>
          </p:cNvSpPr>
          <p:nvPr>
            <p:ph type="title" idx="4294967295"/>
          </p:nvPr>
        </p:nvSpPr>
        <p:spPr>
          <a:xfrm>
            <a:off x="609600" y="6350"/>
            <a:ext cx="7951787" cy="771525"/>
          </a:xfrm>
        </p:spPr>
        <p:txBody>
          <a:bodyPr tIns="182880" bIns="91440" anchor="t">
            <a:noAutofit/>
          </a:bodyPr>
          <a:lstStyle/>
          <a:p>
            <a:r>
              <a:rPr lang="en-US" dirty="0" smtClean="0"/>
              <a:t>Web Scale</a:t>
            </a:r>
            <a:endParaRPr lang="en-US" dirty="0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819650" y="6492875"/>
            <a:ext cx="3324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BBF37A-4597-CF4E-AAD9-D20BAF2E3744}" type="datetime1">
              <a:rPr lang="en-US" sz="7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4/11/2014</a:t>
            </a:fld>
            <a:endParaRPr lang="en-US" sz="7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4324350" y="6492875"/>
            <a:ext cx="4953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BF687EE-9141-4FCE-8192-163FB0F42768}" type="slidenum">
              <a:rPr lang="en-US" sz="7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70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38" y="1512888"/>
            <a:ext cx="268287" cy="74612"/>
          </a:xfrm>
          <a:prstGeom prst="rect">
            <a:avLst/>
          </a:prstGeom>
          <a:solidFill>
            <a:srgbClr val="28257C">
              <a:alpha val="95000"/>
            </a:srgb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8638" y="2238375"/>
            <a:ext cx="206375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~2B User Ids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8638" y="3590925"/>
            <a:ext cx="2063750" cy="430213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175+M Users in 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8638" y="2914650"/>
            <a:ext cx="2063750" cy="430213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~</a:t>
            </a:r>
            <a:r>
              <a:rPr lang="en-US" dirty="0" smtClean="0">
                <a:cs typeface="Calibri"/>
              </a:rPr>
              <a:t>750M </a:t>
            </a:r>
            <a:r>
              <a:rPr lang="en-US" dirty="0" err="1">
                <a:cs typeface="Calibri"/>
              </a:rPr>
              <a:t>Uniq</a:t>
            </a:r>
            <a:r>
              <a:rPr lang="en-US" dirty="0">
                <a:cs typeface="Calibri"/>
              </a:rPr>
              <a:t> Users*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8638" y="4265613"/>
            <a:ext cx="206375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285+M Mail users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2250" y="5754688"/>
            <a:ext cx="2055813" cy="43338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11B visits/month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5137150"/>
            <a:ext cx="2057400" cy="433388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13+B Ad serves/day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521200"/>
            <a:ext cx="205740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102B emails/month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50" y="2963863"/>
            <a:ext cx="2055813" cy="433387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10 Geo Zones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4988" y="4941888"/>
            <a:ext cx="2057400" cy="430212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dirty="0">
                <a:cs typeface="Calibri"/>
              </a:rPr>
              <a:t>40+ Countries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379663"/>
            <a:ext cx="205740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10,000+ servers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827213"/>
            <a:ext cx="205740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4 Key Platforms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250" y="1260475"/>
            <a:ext cx="2063750" cy="4318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>
              <a:defRPr/>
            </a:pPr>
            <a:r>
              <a:rPr lang="en-US" dirty="0">
                <a:cs typeface="Calibri"/>
              </a:rPr>
              <a:t>1.5+M read </a:t>
            </a:r>
            <a:r>
              <a:rPr lang="en-US" dirty="0" err="1">
                <a:cs typeface="Calibri"/>
              </a:rPr>
              <a:t>rps</a:t>
            </a:r>
            <a:endParaRPr lang="en-US" dirty="0">
              <a:cs typeface="Calibri"/>
            </a:endParaRPr>
          </a:p>
        </p:txBody>
      </p:sp>
      <p:sp>
        <p:nvSpPr>
          <p:cNvPr id="402452" name="Rectangle 19"/>
          <p:cNvSpPr>
            <a:spLocks noChangeArrowheads="1"/>
          </p:cNvSpPr>
          <p:nvPr/>
        </p:nvSpPr>
        <p:spPr bwMode="auto">
          <a:xfrm>
            <a:off x="2286000" y="6188075"/>
            <a:ext cx="45926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All Data from July/Aug. Worldwide unless indicated to the contrary</a:t>
            </a:r>
          </a:p>
          <a:p>
            <a:r>
              <a:rPr lang="en-US" sz="1000"/>
              <a:t>* Yahoo!-branded sites </a:t>
            </a:r>
          </a:p>
        </p:txBody>
      </p:sp>
    </p:spTree>
    <p:extLst>
      <p:ext uri="{BB962C8B-B14F-4D97-AF65-F5344CB8AC3E}">
        <p14:creationId xmlns:p14="http://schemas.microsoft.com/office/powerpoint/2010/main" val="31345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951787" cy="769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 Optimization</a:t>
            </a:r>
            <a:br>
              <a:rPr lang="en-US" dirty="0" smtClean="0"/>
            </a:br>
            <a:r>
              <a:rPr lang="en-US" sz="2800" dirty="0">
                <a:solidFill>
                  <a:srgbClr val="00B0F0"/>
                </a:solidFill>
              </a:rPr>
              <a:t>http://visualize.yahoo.com</a:t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2800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25638" name="Group 38"/>
          <p:cNvGraphicFramePr>
            <a:graphicFrameLocks noGrp="1"/>
          </p:cNvGraphicFramePr>
          <p:nvPr>
            <p:ph sz="half" idx="4294967295"/>
          </p:nvPr>
        </p:nvGraphicFramePr>
        <p:xfrm>
          <a:off x="5759450" y="1219200"/>
          <a:ext cx="3384550" cy="5191380"/>
        </p:xfrm>
        <a:graphic>
          <a:graphicData uri="http://schemas.openxmlformats.org/drawingml/2006/table">
            <a:tbl>
              <a:tblPr/>
              <a:tblGrid>
                <a:gridCol w="3384550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Features</a:t>
                      </a:r>
                    </a:p>
                  </a:txBody>
                  <a:tcPr marT="91440" marB="91440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1E79"/>
                    </a:solidFill>
                  </a:tcPr>
                </a:tc>
              </a:tr>
              <a:tr h="353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Ranker (CORE)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Ranks packages by expected CTR based on data collected every 5 minutes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Dashboard (CORE)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Provides real-time insights into performance by package, segment, and property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 Management (Property)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Ensures editorial voice is maintained and user gets a variety of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rotation (Property)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Tracks which stories a user has seen and rotates them after user has seen them for a certain period of time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91440" marB="9144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Performance Indicators</a:t>
                      </a:r>
                    </a:p>
                  </a:txBody>
                  <a:tcPr marT="91440" marB="91440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1E79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Lifts in quantitative metrics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Editorial Voice Preserved</a:t>
                      </a:r>
                    </a:p>
                  </a:txBody>
                  <a:tcPr marT="91440" marB="9144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1295400"/>
            <a:ext cx="5715000" cy="5486400"/>
            <a:chOff x="593229" y="2193091"/>
            <a:chExt cx="4550271" cy="436752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749961" y="2193091"/>
              <a:ext cx="4229224" cy="3501852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42999"/>
                </a:srgbClr>
              </a:outerShdw>
            </a:effectLst>
          </p:spPr>
        </p:pic>
        <p:sp>
          <p:nvSpPr>
            <p:cNvPr id="37" name="Rectangle 6"/>
            <p:cNvSpPr>
              <a:spLocks noChangeArrowheads="1"/>
            </p:cNvSpPr>
            <p:nvPr/>
          </p:nvSpPr>
          <p:spPr bwMode="gray">
            <a:xfrm>
              <a:off x="2247758" y="6037419"/>
              <a:ext cx="1451031" cy="5231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660066"/>
                  </a:solidFill>
                  <a:latin typeface="Arial Bold"/>
                  <a:cs typeface="Arial Bold"/>
                </a:rPr>
                <a:t>+300</a:t>
              </a:r>
              <a:r>
                <a:rPr lang="en-US" b="1" dirty="0">
                  <a:solidFill>
                    <a:srgbClr val="660066"/>
                  </a:solidFill>
                  <a:latin typeface="Arial Bold"/>
                  <a:cs typeface="Arial Bold"/>
                </a:rPr>
                <a:t>%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7F7F7F"/>
                  </a:solidFill>
                  <a:latin typeface="Arial Bold"/>
                  <a:cs typeface="Arial Bold"/>
                </a:rPr>
                <a:t>vs. one size fits all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gray">
            <a:xfrm>
              <a:off x="615980" y="6022254"/>
              <a:ext cx="1434600" cy="5231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66"/>
                  </a:solidFill>
                  <a:latin typeface="Arial Bold"/>
                  <a:cs typeface="Arial Bold"/>
                </a:rPr>
                <a:t>+79% 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old"/>
                  <a:cs typeface="Arial Bold"/>
                </a:rPr>
                <a:t>vs. randomly selected</a:t>
              </a: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gray">
            <a:xfrm>
              <a:off x="3844145" y="6012144"/>
              <a:ext cx="1290508" cy="5231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66"/>
                  </a:solidFill>
                  <a:latin typeface="Arial Bold"/>
                  <a:cs typeface="Arial Bold"/>
                </a:rPr>
                <a:t>+43%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7F7F7F"/>
                  </a:solidFill>
                  <a:latin typeface="Arial Bold"/>
                  <a:cs typeface="Arial Bold"/>
                </a:rPr>
                <a:t>vs. editor selected</a:t>
              </a:r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1049520" y="2246169"/>
              <a:ext cx="120076" cy="12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F4D71"/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748697" y="4968286"/>
              <a:ext cx="860759" cy="54846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09456" y="2721339"/>
              <a:ext cx="1749326" cy="148869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03022" y="2721338"/>
              <a:ext cx="1592595" cy="756987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 err="1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3199091" y="4656771"/>
              <a:ext cx="2354366" cy="2528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1933801" y="5021995"/>
              <a:ext cx="1622655" cy="1264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1053967" y="5662717"/>
              <a:ext cx="275498" cy="1264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70" name="TextBox 33"/>
            <p:cNvSpPr txBox="1">
              <a:spLocks noChangeArrowheads="1"/>
            </p:cNvSpPr>
            <p:nvPr/>
          </p:nvSpPr>
          <p:spPr bwMode="auto">
            <a:xfrm>
              <a:off x="593229" y="5791592"/>
              <a:ext cx="1446477" cy="23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200" b="1">
                  <a:latin typeface="Calibri" pitchFamily="34" charset="0"/>
                </a:rPr>
                <a:t>Recommended links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31771" name="TextBox 34"/>
            <p:cNvSpPr txBox="1">
              <a:spLocks noChangeArrowheads="1"/>
            </p:cNvSpPr>
            <p:nvPr/>
          </p:nvSpPr>
          <p:spPr bwMode="auto">
            <a:xfrm>
              <a:off x="2265639" y="5786342"/>
              <a:ext cx="1446477" cy="23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200" b="1">
                  <a:latin typeface="Calibri" pitchFamily="34" charset="0"/>
                </a:rPr>
                <a:t>News Interests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31772" name="TextBox 36"/>
            <p:cNvSpPr txBox="1">
              <a:spLocks noChangeArrowheads="1"/>
            </p:cNvSpPr>
            <p:nvPr/>
          </p:nvSpPr>
          <p:spPr bwMode="auto">
            <a:xfrm>
              <a:off x="3784779" y="5786342"/>
              <a:ext cx="1358721" cy="235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200" b="1">
                  <a:latin typeface="Calibri" pitchFamily="34" charset="0"/>
                </a:rPr>
                <a:t>Top Searches</a:t>
              </a:r>
              <a:endParaRPr lang="en-US" b="1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87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0663"/>
            <a:ext cx="7951788" cy="769937"/>
          </a:xfrm>
        </p:spPr>
        <p:txBody>
          <a:bodyPr anchor="t"/>
          <a:lstStyle/>
          <a:p>
            <a:pPr eaLnBrk="1" hangingPunct="1"/>
            <a:r>
              <a:rPr lang="en-US" sz="3600" smtClean="0">
                <a:solidFill>
                  <a:srgbClr val="7F00AC"/>
                </a:solidFill>
              </a:rPr>
              <a:t>CORE Modeling Overview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286000"/>
            <a:ext cx="4038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cs typeface="+mn-cs"/>
              </a:rPr>
              <a:t>Offline Modeling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Exploratory data analysis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Regression, feature selection,</a:t>
            </a:r>
          </a:p>
          <a:p>
            <a:pPr>
              <a:defRPr/>
            </a:pPr>
            <a:r>
              <a:rPr lang="en-US">
                <a:cs typeface="+mn-cs"/>
              </a:rPr>
              <a:t>   collaborative filtering (factorization) 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Seed online models &amp; explore/exploit</a:t>
            </a:r>
          </a:p>
          <a:p>
            <a:pPr>
              <a:defRPr/>
            </a:pPr>
            <a:r>
              <a:rPr lang="en-US">
                <a:cs typeface="+mn-cs"/>
              </a:rPr>
              <a:t>   methods at good initial points</a:t>
            </a:r>
          </a:p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Reduce the set of candidate items 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724400" y="1295400"/>
            <a:ext cx="4343400" cy="17526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Online Learning</a:t>
            </a:r>
          </a:p>
          <a:p>
            <a:pPr>
              <a:buFontTx/>
              <a:buChar char="•"/>
            </a:pPr>
            <a:r>
              <a:rPr lang="en-US"/>
              <a:t> Online regression models, </a:t>
            </a:r>
          </a:p>
          <a:p>
            <a:r>
              <a:rPr lang="en-US"/>
              <a:t>time-series models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Model the temporal dynamics</a:t>
            </a:r>
          </a:p>
          <a:p>
            <a:pPr>
              <a:buFontTx/>
              <a:buChar char="•"/>
            </a:pPr>
            <a:r>
              <a:rPr lang="en-US"/>
              <a:t> Provide fast learning for per-item models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953000" y="4572000"/>
            <a:ext cx="3962400" cy="14478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Explore/Exploit</a:t>
            </a:r>
          </a:p>
          <a:p>
            <a:pPr>
              <a:buFontTx/>
              <a:buChar char="•"/>
            </a:pPr>
            <a:r>
              <a:rPr lang="en-US"/>
              <a:t> Multi-armed bandits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Find the best way of collecting real-</a:t>
            </a:r>
          </a:p>
          <a:p>
            <a:r>
              <a:rPr lang="en-US"/>
              <a:t>   time user feedback (for new items)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4038600" y="2209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4038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70013" y="5284177"/>
            <a:ext cx="2745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Large amount of</a:t>
            </a:r>
          </a:p>
          <a:p>
            <a:pPr algn="ctr"/>
            <a:r>
              <a:rPr lang="en-US" sz="2400"/>
              <a:t>historical data</a:t>
            </a:r>
          </a:p>
          <a:p>
            <a:pPr algn="ctr"/>
            <a:r>
              <a:rPr lang="en-US" sz="2400"/>
              <a:t>(user event streams)</a:t>
            </a: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20574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334000" y="3657600"/>
            <a:ext cx="3819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Near real-time user feedback</a:t>
            </a: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flipV="1">
            <a:off x="6226175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V="1">
            <a:off x="6226175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7441">
            <a:off x="2196569" y="4019556"/>
            <a:ext cx="207460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Hadoop</a:t>
            </a:r>
            <a:endParaRPr lang="en-US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Pig (SQL)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 flipV="1">
            <a:off x="76200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2"/>
          <p:cNvSpPr>
            <a:spLocks noChangeShapeType="1"/>
          </p:cNvSpPr>
          <p:nvPr/>
        </p:nvSpPr>
        <p:spPr bwMode="auto">
          <a:xfrm flipV="1">
            <a:off x="76200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 rot="20014677">
            <a:off x="4361250" y="2453549"/>
            <a:ext cx="4404924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Data streams</a:t>
            </a:r>
          </a:p>
          <a:p>
            <a:pPr algn="ctr">
              <a:defRPr/>
            </a:pPr>
            <a:endParaRPr lang="en-US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Hadoop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 pipelines</a:t>
            </a:r>
          </a:p>
          <a:p>
            <a:pPr algn="ctr">
              <a:defRPr/>
            </a:pP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PNUTS </a:t>
            </a:r>
            <a:r>
              <a:rPr lang="en-US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NoSQL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 Store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Earth’s (life) support systems</a:t>
            </a:r>
            <a:endParaRPr lang="en-GB" sz="4000" b="1" dirty="0"/>
          </a:p>
        </p:txBody>
      </p:sp>
      <p:pic>
        <p:nvPicPr>
          <p:cNvPr id="6" name="Picture 2" descr="C:\Users\dpurves\AppData\Local\Microsoft\Windows\Temporary Internet Files\Low\Content.IE5\TKULY6O2\Imagen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836509"/>
            <a:ext cx="17557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beringclimate.noaa.gov/images/essays/livingston-benthic-pelag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0" r="23016"/>
          <a:stretch>
            <a:fillRect/>
          </a:stretch>
        </p:blipFill>
        <p:spPr bwMode="auto">
          <a:xfrm>
            <a:off x="5818408" y="1836509"/>
            <a:ext cx="2971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3314" y="1306284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Hydrology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83288" y="1306284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Fisheries</a:t>
            </a:r>
          </a:p>
        </p:txBody>
      </p:sp>
      <p:pic>
        <p:nvPicPr>
          <p:cNvPr id="11" name="Picture 4" descr="http://attra.ncat.org/images/nutrientcycling/fi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76" y="1830159"/>
            <a:ext cx="2514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914876" y="1306284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Farming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590471" y="3859208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Nitrogen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Picture 5" descr="http://news.bbc.co.uk/nol/shared/spl/hi/sci_nat/04/climate_change/img/carbon_cycle_41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438422"/>
            <a:ext cx="23415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73314" y="3859208"/>
            <a:ext cx="157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Carbon</a:t>
            </a:r>
          </a:p>
        </p:txBody>
      </p:sp>
      <p:pic>
        <p:nvPicPr>
          <p:cNvPr id="16" name="Picture 8" descr="http://cache.eb.com/eb/image?id=6537&amp;rendTypeId=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4" y="4428897"/>
            <a:ext cx="16208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915252" y="3859357"/>
            <a:ext cx="224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Immune system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Picture 2" descr="Z:\Documents\work2\THINK\THINK_laptop\THINK_laptop\Immune_Cel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4390797"/>
            <a:ext cx="2546576" cy="19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6298"/>
            <a:ext cx="345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(Slide courtesy </a:t>
            </a:r>
            <a:r>
              <a:rPr lang="en-US" dirty="0" smtClean="0"/>
              <a:t>Drew </a:t>
            </a:r>
            <a:r>
              <a:rPr lang="en-US" dirty="0" err="1" smtClean="0"/>
              <a:t>Purves</a:t>
            </a:r>
            <a:r>
              <a:rPr lang="en-US" dirty="0" smtClean="0"/>
              <a:t>, MSR)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424" y="838200"/>
            <a:ext cx="840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Ecology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scientific study of interactions among organisms and their environment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5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1166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</a:t>
            </a:r>
            <a:r>
              <a:rPr lang="en-GB" sz="4000" b="1" dirty="0" smtClean="0"/>
              <a:t>raditional ecology</a:t>
            </a:r>
            <a:endParaRPr lang="en-GB" sz="4000" b="1" dirty="0"/>
          </a:p>
        </p:txBody>
      </p:sp>
      <p:pic>
        <p:nvPicPr>
          <p:cNvPr id="11" name="Picture 2" descr="http://biodiversity-group.huji.ac.il/members/1Guy-Ecologist_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056564"/>
            <a:ext cx="2567233" cy="3897778"/>
          </a:xfrm>
          <a:prstGeom prst="rect">
            <a:avLst/>
          </a:prstGeom>
          <a:noFill/>
        </p:spPr>
      </p:pic>
      <p:pic>
        <p:nvPicPr>
          <p:cNvPr id="12" name="Picture 6" descr="http://www.uaes.usu.edu/images/farms_facilities/greenville_research/greenhouse-03.jpg"/>
          <p:cNvPicPr>
            <a:picLocks noChangeAspect="1" noChangeArrowheads="1"/>
          </p:cNvPicPr>
          <p:nvPr/>
        </p:nvPicPr>
        <p:blipFill>
          <a:blip r:embed="rId3" cstate="print"/>
          <a:srcRect l="6375" r="54625" b="11194"/>
          <a:stretch>
            <a:fillRect/>
          </a:stretch>
        </p:blipFill>
        <p:spPr bwMode="auto">
          <a:xfrm>
            <a:off x="3208552" y="2048917"/>
            <a:ext cx="2569979" cy="3898900"/>
          </a:xfrm>
          <a:prstGeom prst="rect">
            <a:avLst/>
          </a:prstGeom>
          <a:noFill/>
        </p:spPr>
      </p:pic>
      <p:pic>
        <p:nvPicPr>
          <p:cNvPr id="13" name="Picture 8" descr="http://www.amsta.leeds.ac.uk/school/staff/teaching/blackboard.jpg"/>
          <p:cNvPicPr>
            <a:picLocks noChangeAspect="1" noChangeArrowheads="1"/>
          </p:cNvPicPr>
          <p:nvPr/>
        </p:nvPicPr>
        <p:blipFill>
          <a:blip r:embed="rId4" cstate="print"/>
          <a:srcRect l="29190"/>
          <a:stretch>
            <a:fillRect/>
          </a:stretch>
        </p:blipFill>
        <p:spPr bwMode="auto">
          <a:xfrm>
            <a:off x="6200775" y="2052093"/>
            <a:ext cx="2572461" cy="39147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4911" y="1498736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Field work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1486" y="1498736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chemeClr val="bg2">
                    <a:lumMod val="50000"/>
                  </a:schemeClr>
                </a:solidFill>
              </a:rPr>
              <a:t>Experiments</a:t>
            </a:r>
            <a:endParaRPr lang="en-GB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4711" y="1498736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chemeClr val="bg2">
                    <a:lumMod val="50000"/>
                  </a:schemeClr>
                </a:solidFill>
              </a:rPr>
              <a:t>Theorizing</a:t>
            </a:r>
            <a:endParaRPr lang="en-GB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340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(Slide courtesy Drew </a:t>
            </a:r>
            <a:r>
              <a:rPr lang="en-US" dirty="0" err="1"/>
              <a:t>Purves</a:t>
            </a:r>
            <a:r>
              <a:rPr lang="en-US" dirty="0"/>
              <a:t>, MSR)</a:t>
            </a:r>
          </a:p>
        </p:txBody>
      </p:sp>
    </p:spTree>
    <p:extLst>
      <p:ext uri="{BB962C8B-B14F-4D97-AF65-F5344CB8AC3E}">
        <p14:creationId xmlns:p14="http://schemas.microsoft.com/office/powerpoint/2010/main" val="35783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1021</Words>
  <Application>Microsoft Office PowerPoint</Application>
  <PresentationFormat>On-screen Show (4:3)</PresentationFormat>
  <Paragraphs>185</Paragraphs>
  <Slides>15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Arial Bold</vt:lpstr>
      <vt:lpstr>Calibri</vt:lpstr>
      <vt:lpstr>Segoe UI</vt:lpstr>
      <vt:lpstr>Office Theme</vt:lpstr>
      <vt:lpstr>Big Data  What is it? Why is it important? How should we train for it?</vt:lpstr>
      <vt:lpstr>Data is Now a Core Asset</vt:lpstr>
      <vt:lpstr>Big Data Applications</vt:lpstr>
      <vt:lpstr>Web Scale</vt:lpstr>
      <vt:lpstr>Content Optimization http://visualize.yahoo.com </vt:lpstr>
      <vt:lpstr>CORE Modeling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Created by People—Kinect </vt:lpstr>
      <vt:lpstr>Telemetry</vt:lpstr>
      <vt:lpstr>IoT: Connected Devices, Continuous Observations, Instantaneous Action, Rich History</vt:lpstr>
      <vt:lpstr>Big Data Links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and Information Services Lab</dc:title>
  <dc:creator>Sriram Rao</dc:creator>
  <cp:lastModifiedBy>Raghu Ramakrishnan</cp:lastModifiedBy>
  <cp:revision>132</cp:revision>
  <dcterms:created xsi:type="dcterms:W3CDTF">2012-06-21T20:26:03Z</dcterms:created>
  <dcterms:modified xsi:type="dcterms:W3CDTF">2014-04-11T13:13:12Z</dcterms:modified>
</cp:coreProperties>
</file>