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1" r:id="rId1"/>
  </p:sldMasterIdLst>
  <p:notesMasterIdLst>
    <p:notesMasterId r:id="rId9"/>
  </p:notesMasterIdLst>
  <p:sldIdLst>
    <p:sldId id="256" r:id="rId2"/>
    <p:sldId id="263" r:id="rId3"/>
    <p:sldId id="264" r:id="rId4"/>
    <p:sldId id="262" r:id="rId5"/>
    <p:sldId id="265" r:id="rId6"/>
    <p:sldId id="266" r:id="rId7"/>
    <p:sldId id="268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1" autoAdjust="0"/>
    <p:restoredTop sz="86053" autoAdjust="0"/>
  </p:normalViewPr>
  <p:slideViewPr>
    <p:cSldViewPr snapToGrid="0" snapToObjects="1">
      <p:cViewPr varScale="1">
        <p:scale>
          <a:sx n="71" d="100"/>
          <a:sy n="71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A4A9A6-8C37-4874-BAE7-1087EF7A46EF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916563-BD26-404F-8423-57DB4B107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D65C890F-397F-42BE-8D55-969060FABE62}" type="datetimeFigureOut">
              <a:rPr lang="en-US" smtClean="0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9CC5CE-931A-41AE-A3AF-F35DE00B70B5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212853-022F-4EDC-85DE-956E7BAE03BD}" type="datetimeFigureOut">
              <a:rPr lang="en-US" smtClean="0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5BAE4-FADD-405B-8CF3-09924B4B4F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023BD-6BC8-48B0-BF2D-9CA94DDDF13A}" type="datetimeFigureOut">
              <a:rPr lang="en-US" smtClean="0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45698-7997-4D7A-B429-CA10F38DF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478918-DF3A-4051-8717-1978DD0B22DB}" type="datetimeFigureOut">
              <a:rPr lang="en-US" smtClean="0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29B55-F4D6-41A6-8262-80B84F0C05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149349-C89E-4361-BC4A-3A215DEE13C0}" type="datetimeFigureOut">
              <a:rPr lang="en-US" smtClean="0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B7971-8E51-4AD2-9959-D0D6F72691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EE8951D-64F6-410A-8168-3C23F869BBAF}" type="datetimeFigureOut">
              <a:rPr lang="en-US" smtClean="0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D375CE2-C124-4F95-965A-AEAA2DA6E2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00888292-0274-43A3-B7A6-E76E5A554D33}" type="datetimeFigureOut">
              <a:rPr lang="en-US" smtClean="0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AEC73860-4599-42DB-B3EC-767EE4E462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3B7974-AB36-4158-8F48-EEEC8D156118}" type="datetimeFigureOut">
              <a:rPr lang="en-US" smtClean="0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AD612-3DA9-427D-B452-7B28AC36A3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6A47FD-30AA-4288-850D-74C51B64914E}" type="datetimeFigureOut">
              <a:rPr lang="en-US" smtClean="0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05747-EB6F-4C16-8011-45C15CC925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685AF0-738E-427B-94F6-3980E096EF70}" type="datetimeFigureOut">
              <a:rPr lang="en-US" smtClean="0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B8D78-0FA7-4BB6-9344-DCC938DA1C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B04B61F-9689-4D7F-BD6E-5A2E647A4CFD}" type="datetimeFigureOut">
              <a:rPr lang="en-US" smtClean="0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0329A2-A93E-4FCC-9690-3387CC6441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spengle@nsf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pt.nsf.gov/bfa/dias/policy/dmp.j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241300"/>
            <a:ext cx="8837612" cy="2730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Data Citation and Attribution:  a Funder’s Perspective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4175760"/>
            <a:ext cx="4778375" cy="1676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Sylvia Spengler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 National Science Foundation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sspengle@nsf.gov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35800" y="4705350"/>
            <a:ext cx="21082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8188"/>
            <a:ext cx="8229600" cy="833718"/>
          </a:xfrm>
        </p:spPr>
        <p:txBody>
          <a:bodyPr/>
          <a:lstStyle/>
          <a:p>
            <a:pPr algn="ctr"/>
            <a:r>
              <a:rPr lang="en-US" dirty="0" smtClean="0"/>
              <a:t>Why NSF Cares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6718"/>
            <a:ext cx="8229600" cy="459781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Impact measures for Congress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Demonstrated outcomes for the public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Promotes Interdisciplinary science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Cost-effective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Promotes mechanisms for career development and contribution awareness in CV,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Biosketch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etc.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Promote different project ties through standards use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National Science Board Subcommittee on Data Policy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Impact of Attribution and Citation in Data Management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Review by panels and program managers in decision to recommend for funding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Specific changes to Annual Reports and Final Reports to recognize Data contributions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Requirement to discuss in Results of Previous NSF Support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8229600" cy="107696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Points to Remember: NSF DMP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2006600"/>
            <a:ext cx="7165975" cy="41195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Requirements for content in Data Management Plans can be specific to Directorates, Offices, Divisions, Programs, or other NSF units. 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600" u="sng" dirty="0" smtClean="0">
                <a:latin typeface="Arial" pitchFamily="34" charset="0"/>
                <a:cs typeface="Arial" pitchFamily="34" charset="0"/>
              </a:rPr>
              <a:t>Solicitations may have additional requirements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NSF Policy Office has a single, searchable website that links to relevant guidance documents and examples.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http://www.acpt.nsf.gov/bfa/dias/policy/dmp.jsp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Shake-down  time– not the last word – just like Broader Impact</a:t>
            </a:r>
            <a:r>
              <a:rPr lang="en-US" sz="26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Responses of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25112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 smtClean="0">
                <a:latin typeface="+mj-lt"/>
              </a:rPr>
              <a:t>Federal interagency groups on public access to publications/data;  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Interagency group on digital data: data policy/standards;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University libraries in numerous roles:  software for metadata; minimum metadata for deposit; user-generated metadata systems;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Education: New approaches with pipeline from community colleges through particularly Schools of Information, Informatics; 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Scientific societies:  Ethics and expectations for membership and managed journals citation practices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1295"/>
            <a:ext cx="8229600" cy="5109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 heard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3989"/>
            <a:ext cx="8229600" cy="4920547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+mj-lt"/>
                <a:cs typeface="Arial" pitchFamily="34" charset="0"/>
              </a:rPr>
              <a:t>Citation as a ground ethic in science, “the right thing to do”</a:t>
            </a:r>
          </a:p>
          <a:p>
            <a:r>
              <a:rPr lang="en-US" sz="1600" dirty="0" smtClean="0">
                <a:latin typeface="+mj-lt"/>
                <a:cs typeface="Arial" pitchFamily="34" charset="0"/>
              </a:rPr>
              <a:t>Lots of support for data citation, mechanisms, access, sharing in this group; technology not seen as the most urgent, cultural challenges top</a:t>
            </a:r>
          </a:p>
          <a:p>
            <a:r>
              <a:rPr lang="en-US" sz="1600" dirty="0" smtClean="0">
                <a:latin typeface="+mj-lt"/>
                <a:cs typeface="Arial" pitchFamily="34" charset="0"/>
              </a:rPr>
              <a:t>Every discipline/domain is distinct in academia</a:t>
            </a:r>
          </a:p>
          <a:p>
            <a:r>
              <a:rPr lang="en-US" sz="1600" dirty="0" smtClean="0">
                <a:latin typeface="+mj-lt"/>
                <a:cs typeface="Arial" pitchFamily="34" charset="0"/>
              </a:rPr>
              <a:t>Citation instructions are more often ignored than not, but not seen </a:t>
            </a:r>
            <a:r>
              <a:rPr lang="en-US" sz="1600" smtClean="0">
                <a:latin typeface="+mj-lt"/>
                <a:cs typeface="Arial" pitchFamily="34" charset="0"/>
              </a:rPr>
              <a:t>as </a:t>
            </a:r>
            <a:r>
              <a:rPr lang="en-US" sz="1600" smtClean="0">
                <a:latin typeface="+mj-lt"/>
                <a:cs typeface="Arial" pitchFamily="34" charset="0"/>
              </a:rPr>
              <a:t>plagiarism </a:t>
            </a:r>
            <a:r>
              <a:rPr lang="en-US" sz="1600" dirty="0" smtClean="0">
                <a:latin typeface="+mj-lt"/>
                <a:cs typeface="Arial" pitchFamily="34" charset="0"/>
              </a:rPr>
              <a:t>to use data.</a:t>
            </a:r>
          </a:p>
          <a:p>
            <a:r>
              <a:rPr lang="en-US" sz="1600" dirty="0" smtClean="0">
                <a:latin typeface="+mj-lt"/>
                <a:cs typeface="Arial" pitchFamily="34" charset="0"/>
              </a:rPr>
              <a:t>Important to remember to address both human and non-human agents</a:t>
            </a:r>
          </a:p>
          <a:p>
            <a:r>
              <a:rPr lang="en-US" sz="1600" dirty="0" smtClean="0">
                <a:latin typeface="+mj-lt"/>
                <a:cs typeface="Arial" pitchFamily="34" charset="0"/>
              </a:rPr>
              <a:t>Do not wait for the perfect solution (80/20 version)</a:t>
            </a:r>
          </a:p>
          <a:p>
            <a:r>
              <a:rPr lang="en-US" sz="1600" dirty="0" smtClean="0">
                <a:latin typeface="+mj-lt"/>
                <a:cs typeface="Arial" pitchFamily="34" charset="0"/>
              </a:rPr>
              <a:t>Signs of hope from a range of individual communities</a:t>
            </a:r>
          </a:p>
          <a:p>
            <a:endParaRPr lang="en-US" sz="1600" dirty="0" smtClean="0">
              <a:latin typeface="+mj-lt"/>
              <a:cs typeface="Arial" pitchFamily="34" charset="0"/>
            </a:endParaRPr>
          </a:p>
          <a:p>
            <a:r>
              <a:rPr lang="en-US" sz="1600" dirty="0" smtClean="0">
                <a:latin typeface="+mj-lt"/>
                <a:cs typeface="Arial" pitchFamily="34" charset="0"/>
              </a:rPr>
              <a:t>Dealing with granularity is key</a:t>
            </a:r>
          </a:p>
          <a:p>
            <a:r>
              <a:rPr lang="en-US" sz="1600" dirty="0" smtClean="0">
                <a:latin typeface="+mj-lt"/>
                <a:cs typeface="Arial" pitchFamily="34" charset="0"/>
              </a:rPr>
              <a:t>Scientific equivalence seems an open question</a:t>
            </a:r>
          </a:p>
          <a:p>
            <a:endParaRPr lang="en-US" sz="1600" dirty="0" smtClean="0">
              <a:latin typeface="+mj-lt"/>
              <a:cs typeface="Arial" pitchFamily="34" charset="0"/>
            </a:endParaRPr>
          </a:p>
          <a:p>
            <a:r>
              <a:rPr lang="en-US" sz="1600" dirty="0" smtClean="0">
                <a:latin typeface="+mj-lt"/>
                <a:cs typeface="Arial" pitchFamily="34" charset="0"/>
              </a:rPr>
              <a:t>No one wants to pay or take the time</a:t>
            </a:r>
          </a:p>
          <a:p>
            <a:r>
              <a:rPr lang="en-US" sz="1600" dirty="0" smtClean="0">
                <a:latin typeface="+mj-lt"/>
                <a:cs typeface="Arial" pitchFamily="34" charset="0"/>
              </a:rPr>
              <a:t>This is not the T&amp;P Central Committee, unfortunately</a:t>
            </a:r>
          </a:p>
          <a:p>
            <a:r>
              <a:rPr lang="en-US" sz="1600" dirty="0" smtClean="0">
                <a:latin typeface="+mj-lt"/>
                <a:cs typeface="Arial" pitchFamily="34" charset="0"/>
              </a:rPr>
              <a:t>Only lawyers get the fine points but it is really important</a:t>
            </a:r>
          </a:p>
          <a:p>
            <a:pPr>
              <a:buNone/>
            </a:pPr>
            <a:r>
              <a:rPr lang="en-US" sz="1600" dirty="0" smtClean="0">
                <a:latin typeface="+mj-lt"/>
                <a:cs typeface="Arial" pitchFamily="34" charset="0"/>
              </a:rPr>
              <a:t>	</a:t>
            </a:r>
          </a:p>
          <a:p>
            <a:endParaRPr lang="en-US" sz="16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All Starts with Individuals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+mj-lt"/>
              <a:cs typeface="Arial" pitchFamily="34" charset="0"/>
            </a:endParaRPr>
          </a:p>
          <a:p>
            <a:r>
              <a:rPr lang="en-US" b="1" dirty="0" smtClean="0">
                <a:latin typeface="+mj-lt"/>
                <a:cs typeface="Arial" pitchFamily="34" charset="0"/>
              </a:rPr>
              <a:t>If you don‘t like the news, go out and make some of your own.*</a:t>
            </a:r>
          </a:p>
          <a:p>
            <a:endParaRPr lang="en-US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*Scoop </a:t>
            </a:r>
            <a:r>
              <a:rPr lang="en-US" dirty="0" err="1" smtClean="0">
                <a:latin typeface="+mj-lt"/>
                <a:cs typeface="Arial" pitchFamily="34" charset="0"/>
              </a:rPr>
              <a:t>Nisker</a:t>
            </a:r>
            <a:r>
              <a:rPr lang="en-US" dirty="0" smtClean="0">
                <a:latin typeface="+mj-lt"/>
                <a:cs typeface="Arial" pitchFamily="34" charset="0"/>
              </a:rPr>
              <a:t>, KSAN, 1968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408</TotalTime>
  <Words>408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Data Citation and Attribution:  a Funder’s Perspective</vt:lpstr>
      <vt:lpstr>Why NSF Cares</vt:lpstr>
      <vt:lpstr>Impact of Attribution and Citation in Data Management Plans</vt:lpstr>
      <vt:lpstr>Points to Remember: NSF DMP </vt:lpstr>
      <vt:lpstr>Responses of Others</vt:lpstr>
      <vt:lpstr>What I heard </vt:lpstr>
      <vt:lpstr>It All Starts with Individuals</vt:lpstr>
    </vt:vector>
  </TitlesOfParts>
  <Company>National Science Foundaton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Implementation of NSF Data Policy</dc:title>
  <dc:creator>Philip Bogden</dc:creator>
  <cp:lastModifiedBy>Sylvia Spengler</cp:lastModifiedBy>
  <cp:revision>36</cp:revision>
  <dcterms:created xsi:type="dcterms:W3CDTF">2010-09-07T13:38:13Z</dcterms:created>
  <dcterms:modified xsi:type="dcterms:W3CDTF">2011-08-23T16:32:40Z</dcterms:modified>
</cp:coreProperties>
</file>