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12" autoAdjust="0"/>
  </p:normalViewPr>
  <p:slideViewPr>
    <p:cSldViewPr snapToGrid="0" snapToObjects="1">
      <p:cViewPr varScale="1">
        <p:scale>
          <a:sx n="125" d="100"/>
          <a:sy n="125" d="100"/>
        </p:scale>
        <p:origin x="-5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6F45B-3060-B844-BE03-DA8999A6DEFB}" type="datetimeFigureOut">
              <a:rPr lang="en-US" smtClean="0"/>
              <a:t>8/22/11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7886A-A6AC-9C41-9BE6-5DC831E3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55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EEAE6-522B-DE46-9083-5419817A13A4}" type="datetimeFigureOut">
              <a:rPr lang="en-US" smtClean="0"/>
              <a:t>8/22/11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2ADC-55E9-6D42-881F-3DBF424C3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02ADC-55E9-6D42-881F-3DBF424C30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27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877163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ORNL_managed 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926" y="6182715"/>
            <a:ext cx="3505200" cy="452426"/>
          </a:xfrm>
          <a:prstGeom prst="rect">
            <a:avLst/>
          </a:prstGeom>
        </p:spPr>
      </p:pic>
      <p:pic>
        <p:nvPicPr>
          <p:cNvPr id="12" name="Picture 7" descr="new ORNL graphic optimized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751388" y="1437373"/>
            <a:ext cx="4252912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0691" y="6182715"/>
            <a:ext cx="2134284" cy="504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50151" y="6552619"/>
            <a:ext cx="738188" cy="260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11312"/>
            <a:ext cx="4040188" cy="4484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715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11312"/>
            <a:ext cx="4041775" cy="4484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847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04" y="1023856"/>
            <a:ext cx="8229600" cy="5148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 flipH="1">
            <a:off x="228600" y="6553200"/>
            <a:ext cx="2819400" cy="15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73038" eaLnBrk="1" hangingPunct="1">
              <a:lnSpc>
                <a:spcPct val="90000"/>
              </a:lnSpc>
              <a:tabLst>
                <a:tab pos="230188" algn="l"/>
              </a:tabLst>
              <a:defRPr/>
            </a:pPr>
            <a:fld id="{5090E27C-CA13-484A-97F4-0144A35C19E2}" type="slidenum">
              <a:rPr lang="en-US" sz="900" b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l" defTabSz="173038" eaLnBrk="1" hangingPunct="1">
                <a:lnSpc>
                  <a:spcPct val="90000"/>
                </a:lnSpc>
                <a:tabLst>
                  <a:tab pos="230188" algn="l"/>
                </a:tabLst>
                <a:defRPr/>
              </a:pPr>
              <a:t>‹#›</a:t>
            </a:fld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340804" y="6539733"/>
            <a:ext cx="738188" cy="260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rgbClr val="006C3A"/>
          </a:solidFill>
          <a:latin typeface="Arial Black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90000"/>
        </a:lnSpc>
        <a:spcBef>
          <a:spcPts val="1400"/>
        </a:spcBef>
        <a:buClr>
          <a:srgbClr val="006C3A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625475" indent="-279400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–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914400" indent="-230188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•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144588" indent="-173038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–"/>
        <a:defRPr sz="1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482725" indent="-222250" algn="l" defTabSz="914400" rtl="0" eaLnBrk="1" latinLnBrk="0" hangingPunct="1">
        <a:lnSpc>
          <a:spcPct val="90000"/>
        </a:lnSpc>
        <a:spcBef>
          <a:spcPts val="600"/>
        </a:spcBef>
        <a:buClr>
          <a:srgbClr val="006C3A"/>
        </a:buClr>
        <a:buFont typeface="Arial" pitchFamily="34" charset="0"/>
        <a:buChar char="»"/>
        <a:defRPr sz="1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x.doi.org/10.3334/ORNLDAAC/83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211574"/>
            <a:ext cx="8853902" cy="835613"/>
          </a:xfrm>
        </p:spPr>
        <p:txBody>
          <a:bodyPr/>
          <a:lstStyle/>
          <a:p>
            <a:r>
              <a:rPr lang="en-US" sz="2800" dirty="0" smtClean="0"/>
              <a:t>Data Citation and Data Attribution</a:t>
            </a:r>
            <a:br>
              <a:rPr lang="en-US" sz="2800" dirty="0" smtClean="0"/>
            </a:br>
            <a:r>
              <a:rPr lang="en-US" sz="2800" dirty="0" smtClean="0"/>
              <a:t>A</a:t>
            </a:r>
            <a:r>
              <a:rPr lang="en-US" sz="2800" baseline="0" dirty="0" smtClean="0"/>
              <a:t> View from the Data Center Perspective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98" y="1793240"/>
            <a:ext cx="4779742" cy="3503010"/>
          </a:xfrm>
        </p:spPr>
        <p:txBody>
          <a:bodyPr/>
          <a:lstStyle/>
          <a:p>
            <a:r>
              <a:rPr lang="en-US" sz="2000" b="0" dirty="0" smtClean="0"/>
              <a:t>Bruce E. Wilson</a:t>
            </a:r>
            <a:endParaRPr lang="en-US" b="0" dirty="0"/>
          </a:p>
          <a:p>
            <a:r>
              <a:rPr lang="en-US" sz="2000" b="0" dirty="0" smtClean="0"/>
              <a:t>Group Lead, Client &amp; Collaboration Technologies</a:t>
            </a:r>
            <a:br>
              <a:rPr lang="en-US" sz="2000" b="0" dirty="0" smtClean="0"/>
            </a:br>
            <a:r>
              <a:rPr lang="en-US" sz="2000" b="0" dirty="0" smtClean="0"/>
              <a:t>Oak</a:t>
            </a:r>
            <a:r>
              <a:rPr lang="en-US" sz="2000" b="0" baseline="0" dirty="0" smtClean="0"/>
              <a:t> Ridge National Laboratory </a:t>
            </a:r>
          </a:p>
          <a:p>
            <a:r>
              <a:rPr lang="en-US" sz="2000" b="0" baseline="0" dirty="0" smtClean="0"/>
              <a:t>Adjunct</a:t>
            </a:r>
            <a:r>
              <a:rPr lang="en-US" sz="2000" b="0" dirty="0" smtClean="0"/>
              <a:t> Professor of Information Science</a:t>
            </a:r>
            <a:r>
              <a:rPr lang="en-US" sz="2000" b="0" dirty="0"/>
              <a:t>s</a:t>
            </a:r>
            <a:r>
              <a:rPr lang="en-US" sz="2000" b="0" baseline="0" dirty="0" smtClean="0"/>
              <a:t/>
            </a:r>
            <a:br>
              <a:rPr lang="en-US" sz="2000" b="0" baseline="0" dirty="0" smtClean="0"/>
            </a:br>
            <a:r>
              <a:rPr lang="en-US" sz="2000" b="0" baseline="0" dirty="0" smtClean="0"/>
              <a:t>University of Tennessee</a:t>
            </a:r>
            <a:r>
              <a:rPr lang="en-US" sz="2000" baseline="0" dirty="0" smtClean="0"/>
              <a:t/>
            </a:r>
            <a:br>
              <a:rPr lang="en-US" sz="2000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sz="1800" b="0" i="1" baseline="0" dirty="0" smtClean="0"/>
              <a:t>For</a:t>
            </a:r>
            <a:r>
              <a:rPr lang="en-US" sz="1800" b="0" i="1" dirty="0" smtClean="0"/>
              <a:t> presentation at: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sz="1800" b="0" i="1" baseline="0" dirty="0" smtClean="0"/>
              <a:t>Developing Data Attribution and Citation Practices and Standards Workshop</a:t>
            </a:r>
            <a:br>
              <a:rPr lang="en-US" sz="1800" b="0" i="1" baseline="0" dirty="0" smtClean="0"/>
            </a:br>
            <a:r>
              <a:rPr lang="en-US" sz="1800" b="0" i="1" baseline="0" dirty="0" smtClean="0"/>
              <a:t>August 22-23, 2011</a:t>
            </a:r>
            <a:br>
              <a:rPr lang="en-US" sz="1800" b="0" i="1" baseline="0" dirty="0" smtClean="0"/>
            </a:br>
            <a:r>
              <a:rPr lang="en-US" sz="1800" b="0" i="1" baseline="0" dirty="0" smtClean="0"/>
              <a:t>Berkeley, CA USA</a:t>
            </a:r>
          </a:p>
        </p:txBody>
      </p:sp>
    </p:spTree>
    <p:extLst>
      <p:ext uri="{BB962C8B-B14F-4D97-AF65-F5344CB8AC3E}">
        <p14:creationId xmlns:p14="http://schemas.microsoft.com/office/powerpoint/2010/main" val="139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My Data Center Perspectives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ORNL</a:t>
            </a:r>
            <a:r>
              <a:rPr lang="en-US" baseline="0" dirty="0" smtClean="0"/>
              <a:t> DAAC (NASA biogeochemical dynamics/ecology)</a:t>
            </a:r>
          </a:p>
          <a:p>
            <a:r>
              <a:rPr lang="en-US" dirty="0" smtClean="0"/>
              <a:t>Data Observation Network for Earth (DataONE)</a:t>
            </a:r>
            <a:endParaRPr lang="en-US" baseline="0" dirty="0" smtClean="0"/>
          </a:p>
          <a:p>
            <a:r>
              <a:rPr lang="en-US" dirty="0" smtClean="0"/>
              <a:t>Private industry (material sciences/catalysis)</a:t>
            </a:r>
          </a:p>
          <a:p>
            <a:r>
              <a:rPr lang="en-US" dirty="0" smtClean="0"/>
              <a:t>ORNL IT Division &amp; Library</a:t>
            </a:r>
          </a:p>
          <a:p>
            <a:r>
              <a:rPr lang="en-US" dirty="0" smtClean="0"/>
              <a:t>ARM Archive (DOE)</a:t>
            </a:r>
          </a:p>
          <a:p>
            <a:r>
              <a:rPr lang="en-US" dirty="0" smtClean="0"/>
              <a:t>National Biological Information Infrastructure</a:t>
            </a:r>
          </a:p>
          <a:p>
            <a:r>
              <a:rPr lang="en-US" dirty="0" smtClean="0"/>
              <a:t>USA National Phenology Network</a:t>
            </a:r>
          </a:p>
        </p:txBody>
      </p:sp>
    </p:spTree>
    <p:extLst>
      <p:ext uri="{BB962C8B-B14F-4D97-AF65-F5344CB8AC3E}">
        <p14:creationId xmlns:p14="http://schemas.microsoft.com/office/powerpoint/2010/main" val="147849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I didn’t know I was a data person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59" b="1559"/>
          <a:stretch>
            <a:fillRect/>
          </a:stretch>
        </p:blipFill>
        <p:spPr>
          <a:xfrm>
            <a:off x="111204" y="1023856"/>
            <a:ext cx="3119676" cy="19516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720" y="1023856"/>
            <a:ext cx="2222500" cy="1511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708400" y="1838960"/>
            <a:ext cx="1117600" cy="0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15382" y="2702560"/>
            <a:ext cx="311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 migration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09440" y="2286000"/>
            <a:ext cx="1097280" cy="1483360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32480" y="3769360"/>
            <a:ext cx="1076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??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884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Data Center Incentives for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Ensure data generators get credit for their work</a:t>
            </a:r>
          </a:p>
          <a:p>
            <a:r>
              <a:rPr lang="en-US" dirty="0" smtClean="0"/>
              <a:t>Ensure data center gets credit for hosting data</a:t>
            </a:r>
          </a:p>
          <a:p>
            <a:r>
              <a:rPr lang="en-US" baseline="0" dirty="0" smtClean="0"/>
              <a:t>Understand what data is/is not being used</a:t>
            </a:r>
          </a:p>
          <a:p>
            <a:r>
              <a:rPr lang="en-US" dirty="0" smtClean="0"/>
              <a:t>Identifiers help find more examples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89540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ORNL DAAC Citation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2702560"/>
            <a:ext cx="8595916" cy="3469640"/>
          </a:xfrm>
        </p:spPr>
        <p:txBody>
          <a:bodyPr/>
          <a:lstStyle/>
          <a:p>
            <a:r>
              <a:rPr lang="en-US" dirty="0" smtClean="0"/>
              <a:t>Key points:</a:t>
            </a:r>
          </a:p>
          <a:p>
            <a:pPr lvl="1"/>
            <a:r>
              <a:rPr lang="en-US" dirty="0" smtClean="0"/>
              <a:t>Names those who created the data set</a:t>
            </a:r>
          </a:p>
          <a:p>
            <a:pPr lvl="1"/>
            <a:r>
              <a:rPr lang="en-US" dirty="0" smtClean="0"/>
              <a:t>Tells where to find the data</a:t>
            </a:r>
          </a:p>
          <a:p>
            <a:pPr lvl="1"/>
            <a:r>
              <a:rPr lang="en-US" dirty="0" smtClean="0"/>
              <a:t>Persistent identifier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204" y="912096"/>
            <a:ext cx="8738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Cite </a:t>
            </a:r>
            <a:r>
              <a:rPr lang="en-US" sz="2000" b="1" dirty="0"/>
              <a:t>this data set as follows:</a:t>
            </a:r>
            <a:endParaRPr lang="en-US" sz="2000" dirty="0"/>
          </a:p>
          <a:p>
            <a:r>
              <a:rPr lang="en-US" sz="2000" dirty="0" err="1"/>
              <a:t>Gu</a:t>
            </a:r>
            <a:r>
              <a:rPr lang="en-US" sz="2000" dirty="0"/>
              <a:t> J. J., E. A. Smith, and H. J. Cooper. 2006. LBA-ECO CD-07 GOES-8 L3 Gridded Surface Radiation and Rain Rate for Amazonia: 1999. Data set. Available on-line [http://</a:t>
            </a:r>
            <a:r>
              <a:rPr lang="en-US" sz="2000" dirty="0" err="1"/>
              <a:t>www.daac.ornl.gov</a:t>
            </a:r>
            <a:r>
              <a:rPr lang="en-US" sz="2000" dirty="0"/>
              <a:t>] from Oak Ridge National Laboratory Distributed Active Archive Center, Oak Ridge, Tennessee, U.S.A. </a:t>
            </a:r>
            <a:r>
              <a:rPr lang="en-US" sz="2000" dirty="0">
                <a:hlinkClick r:id="rId2"/>
              </a:rPr>
              <a:t>doi:10.3334/ORNLDAAC/831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197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Data Center</a:t>
            </a:r>
            <a:r>
              <a:rPr lang="en-US" baseline="0" dirty="0" smtClean="0"/>
              <a:t> Roles/Responsibilities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stability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persistent</a:t>
            </a:r>
            <a:r>
              <a:rPr lang="en-US" baseline="0" dirty="0" smtClean="0"/>
              <a:t> </a:t>
            </a:r>
            <a:r>
              <a:rPr lang="en-US" baseline="0" dirty="0" smtClean="0"/>
              <a:t>identifiers</a:t>
            </a:r>
          </a:p>
          <a:p>
            <a:pPr lvl="1"/>
            <a:r>
              <a:rPr lang="en-US" dirty="0" smtClean="0"/>
              <a:t>Technical, social, organizational sustainability</a:t>
            </a:r>
            <a:endParaRPr lang="en-US" baseline="0" dirty="0" smtClean="0"/>
          </a:p>
          <a:p>
            <a:r>
              <a:rPr lang="en-US" dirty="0" smtClean="0"/>
              <a:t>Encourage use</a:t>
            </a:r>
            <a:endParaRPr lang="en-US" baseline="0" dirty="0" smtClean="0"/>
          </a:p>
          <a:p>
            <a:r>
              <a:rPr lang="en-US" baseline="0" dirty="0" smtClean="0"/>
              <a:t>Make it easy for users</a:t>
            </a:r>
          </a:p>
          <a:p>
            <a:pPr lvl="1"/>
            <a:r>
              <a:rPr lang="en-US" dirty="0" err="1" smtClean="0"/>
              <a:t>COinS</a:t>
            </a:r>
            <a:r>
              <a:rPr lang="en-US" dirty="0" smtClean="0"/>
              <a:t> simplifies loading into bibliographic tools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ocoins.info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Examples</a:t>
            </a:r>
            <a:r>
              <a:rPr lang="en-US" baseline="0" dirty="0" smtClean="0"/>
              <a:t> in documentation</a:t>
            </a:r>
          </a:p>
          <a:p>
            <a:pPr lvl="0"/>
            <a:r>
              <a:rPr lang="en-US" dirty="0" smtClean="0"/>
              <a:t>Work on challenges</a:t>
            </a:r>
          </a:p>
          <a:p>
            <a:pPr lvl="1"/>
            <a:r>
              <a:rPr lang="en-US" dirty="0" smtClean="0"/>
              <a:t>What does the identifier</a:t>
            </a:r>
            <a:r>
              <a:rPr lang="en-US" baseline="0" dirty="0" smtClean="0"/>
              <a:t> point to?</a:t>
            </a:r>
          </a:p>
          <a:p>
            <a:pPr lvl="1"/>
            <a:r>
              <a:rPr lang="en-US" baseline="0" dirty="0" smtClean="0"/>
              <a:t>Handle continuous data, </a:t>
            </a:r>
            <a:r>
              <a:rPr lang="en-US" baseline="0" dirty="0" err="1" smtClean="0"/>
              <a:t>subsetting</a:t>
            </a:r>
            <a:r>
              <a:rPr lang="en-US" dirty="0" smtClean="0"/>
              <a:t>, on demand data</a:t>
            </a:r>
          </a:p>
          <a:p>
            <a:pPr lvl="1"/>
            <a:r>
              <a:rPr lang="en-US" dirty="0" smtClean="0"/>
              <a:t>Scalability of the data management process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304" y="3558263"/>
            <a:ext cx="1755140" cy="4467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44160" y="711200"/>
            <a:ext cx="3535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Be agile, but take the long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view.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3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Examples of Citation 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173220"/>
            <a:ext cx="4919980" cy="22936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" y="6243356"/>
            <a:ext cx="4277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www.indiana.edu</a:t>
            </a:r>
            <a:r>
              <a:rPr lang="en-US" sz="1200" dirty="0"/>
              <a:t>/~</a:t>
            </a:r>
            <a:r>
              <a:rPr lang="en-US" sz="1200" dirty="0" err="1"/>
              <a:t>anthro</a:t>
            </a:r>
            <a:r>
              <a:rPr lang="en-US" sz="1200" dirty="0"/>
              <a:t>/people/faculty/</a:t>
            </a:r>
            <a:r>
              <a:rPr lang="en-US" sz="1200" dirty="0" err="1"/>
              <a:t>brondizio.html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04"/>
            <a:ext cx="7607300" cy="723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356" y="1293339"/>
            <a:ext cx="4277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en.wikipedia.org</a:t>
            </a:r>
            <a:r>
              <a:rPr lang="en-US" sz="1200" dirty="0"/>
              <a:t>/wiki/</a:t>
            </a:r>
            <a:r>
              <a:rPr lang="en-US" sz="1200" dirty="0" err="1"/>
              <a:t>Dynamic_global_vegetation_model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1714500"/>
            <a:ext cx="6883400" cy="149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500" y="3149600"/>
            <a:ext cx="534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blog.andersonruhoff.com</a:t>
            </a:r>
            <a:r>
              <a:rPr lang="en-US" sz="1200" dirty="0"/>
              <a:t>/2010/03/three-</a:t>
            </a:r>
            <a:r>
              <a:rPr lang="en-US" sz="1200" dirty="0" err="1"/>
              <a:t>lba</a:t>
            </a:r>
            <a:r>
              <a:rPr lang="en-US" sz="1200" dirty="0"/>
              <a:t>-eco-data-sets-</a:t>
            </a:r>
            <a:r>
              <a:rPr lang="en-US" sz="1200" dirty="0" err="1"/>
              <a:t>released.html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5300980"/>
            <a:ext cx="36322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51780" y="6245999"/>
            <a:ext cx="3538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Changing Climates, Earth Systems and Society</a:t>
            </a:r>
          </a:p>
          <a:p>
            <a:r>
              <a:rPr lang="en-US" sz="1100" dirty="0" smtClean="0"/>
              <a:t> By John Dodson</a:t>
            </a:r>
            <a:endParaRPr lang="en-US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5891" y="3421380"/>
            <a:ext cx="6873469" cy="7340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51780" y="4051475"/>
            <a:ext cx="35382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</a:t>
            </a:r>
            <a:r>
              <a:rPr lang="en-US" sz="1100" dirty="0" smtClean="0"/>
              <a:t>ocument describing a proposed reforestation </a:t>
            </a:r>
            <a:r>
              <a:rPr lang="en-US" sz="1100" dirty="0"/>
              <a:t>project</a:t>
            </a:r>
            <a:br>
              <a:rPr lang="en-US" sz="1100" dirty="0"/>
            </a:br>
            <a:r>
              <a:rPr lang="en-US" sz="1100" dirty="0"/>
              <a:t>http://</a:t>
            </a:r>
            <a:r>
              <a:rPr lang="en-US" sz="1100" dirty="0" err="1"/>
              <a:t>cdm.unfccc.int</a:t>
            </a:r>
            <a:r>
              <a:rPr lang="en-US" sz="1100" dirty="0"/>
              <a:t>/</a:t>
            </a:r>
            <a:r>
              <a:rPr lang="en-US" sz="1100" dirty="0" err="1"/>
              <a:t>UserManagement</a:t>
            </a:r>
            <a:r>
              <a:rPr lang="en-US" sz="1100" dirty="0"/>
              <a:t>/</a:t>
            </a:r>
            <a:r>
              <a:rPr lang="en-US" sz="1100" dirty="0" err="1"/>
              <a:t>FileStorage</a:t>
            </a:r>
            <a:r>
              <a:rPr lang="en-US" sz="1100" dirty="0"/>
              <a:t>/DJISYMVG9RKHTCPU53X4BZA0NW8O2L</a:t>
            </a:r>
          </a:p>
        </p:txBody>
      </p:sp>
    </p:spTree>
    <p:extLst>
      <p:ext uri="{BB962C8B-B14F-4D97-AF65-F5344CB8AC3E}">
        <p14:creationId xmlns:p14="http://schemas.microsoft.com/office/powerpoint/2010/main" val="395508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>Growth </a:t>
            </a:r>
            <a:r>
              <a:rPr lang="en-US" sz="3200" dirty="0" smtClean="0"/>
              <a:t>in “Cited” versus “Referred”</a:t>
            </a:r>
            <a:endParaRPr lang="en-US" sz="3200" dirty="0"/>
          </a:p>
        </p:txBody>
      </p:sp>
      <p:pic>
        <p:nvPicPr>
          <p:cNvPr id="686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25920"/>
            <a:ext cx="5715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TextBox 6"/>
          <p:cNvSpPr txBox="1">
            <a:spLocks noChangeArrowheads="1"/>
          </p:cNvSpPr>
          <p:nvPr/>
        </p:nvSpPr>
        <p:spPr bwMode="auto">
          <a:xfrm>
            <a:off x="6400800" y="1535520"/>
            <a:ext cx="2667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/>
              <a:t>ORNL DAAC requests that data be cited in list of references; some authors “refer” to data in text or acknowledgements</a:t>
            </a:r>
          </a:p>
        </p:txBody>
      </p:sp>
      <p:sp>
        <p:nvSpPr>
          <p:cNvPr id="68614" name="TextBox 7"/>
          <p:cNvSpPr txBox="1">
            <a:spLocks noChangeArrowheads="1"/>
          </p:cNvSpPr>
          <p:nvPr/>
        </p:nvSpPr>
        <p:spPr bwMode="auto">
          <a:xfrm rot="-5400000">
            <a:off x="-292100" y="2264183"/>
            <a:ext cx="1106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/>
              <a:t>Number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9460" y="4013518"/>
            <a:ext cx="3357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Courtesy </a:t>
            </a:r>
            <a:r>
              <a:rPr lang="en-US" sz="1400" dirty="0" smtClean="0"/>
              <a:t>of Bob </a:t>
            </a:r>
            <a:r>
              <a:rPr lang="en-US" sz="1400" dirty="0" smtClean="0"/>
              <a:t>Cook, </a:t>
            </a:r>
            <a:r>
              <a:rPr lang="en-US" sz="1400" dirty="0" smtClean="0"/>
              <a:t>ORNL DAAC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6088" y="4561840"/>
            <a:ext cx="8149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Multiple weeks of effort/year by ORNL Library and ORNL DAAC staff to assemble and manage this information.</a:t>
            </a:r>
          </a:p>
          <a:p>
            <a:pPr>
              <a:spcBef>
                <a:spcPts val="600"/>
              </a:spcBef>
            </a:pPr>
            <a:r>
              <a:rPr lang="en-US" b="1" i="1" dirty="0" smtClean="0"/>
              <a:t>Cited: </a:t>
            </a:r>
            <a:r>
              <a:rPr lang="en-US" dirty="0" smtClean="0"/>
              <a:t>The ORNL DAAC data set is in the bibliography, in the requested format</a:t>
            </a:r>
          </a:p>
          <a:p>
            <a:pPr>
              <a:spcBef>
                <a:spcPts val="600"/>
              </a:spcBef>
            </a:pPr>
            <a:r>
              <a:rPr lang="en-US" b="1" i="1" dirty="0" smtClean="0"/>
              <a:t>Referred: </a:t>
            </a:r>
            <a:r>
              <a:rPr lang="en-US" dirty="0" smtClean="0"/>
              <a:t>We infer, from the text of the article, that one or more ORNL DAAC data sets were used in the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1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RNL 0812 new">
      <a:dk1>
        <a:sysClr val="windowText" lastClr="000000"/>
      </a:dk1>
      <a:lt1>
        <a:sysClr val="window" lastClr="FFFFFF"/>
      </a:lt1>
      <a:dk2>
        <a:srgbClr val="006C3A"/>
      </a:dk2>
      <a:lt2>
        <a:srgbClr val="FFFFFF"/>
      </a:lt2>
      <a:accent1>
        <a:srgbClr val="4F81BD"/>
      </a:accent1>
      <a:accent2>
        <a:srgbClr val="C0504D"/>
      </a:accent2>
      <a:accent3>
        <a:srgbClr val="00B274"/>
      </a:accent3>
      <a:accent4>
        <a:srgbClr val="F79646"/>
      </a:accent4>
      <a:accent5>
        <a:srgbClr val="4BACC6"/>
      </a:accent5>
      <a:accent6>
        <a:srgbClr val="8064A2"/>
      </a:accent6>
      <a:hlink>
        <a:srgbClr val="1F497D"/>
      </a:hlink>
      <a:folHlink>
        <a:srgbClr val="006C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ORNL template_0901_BEW.potx</Template>
  <TotalTime>1155</TotalTime>
  <Words>458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Data Citation and Data Attribution A View from the Data Center Perspective</vt:lpstr>
      <vt:lpstr>My Data Center Perspectives </vt:lpstr>
      <vt:lpstr>I didn’t know I was a data person</vt:lpstr>
      <vt:lpstr>Data Center Incentives for Attribution</vt:lpstr>
      <vt:lpstr>ORNL DAAC Citation Example</vt:lpstr>
      <vt:lpstr>Data Center Roles/Responsibilities</vt:lpstr>
      <vt:lpstr>Examples of Citation Use</vt:lpstr>
      <vt:lpstr>Growth in “Cited” versus “Referred”</vt:lpstr>
    </vt:vector>
  </TitlesOfParts>
  <Company>Oak Ridge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Wilson</dc:creator>
  <cp:lastModifiedBy>Bruce Wilson</cp:lastModifiedBy>
  <cp:revision>23</cp:revision>
  <dcterms:created xsi:type="dcterms:W3CDTF">2011-08-14T17:06:10Z</dcterms:created>
  <dcterms:modified xsi:type="dcterms:W3CDTF">2011-08-22T21:47:56Z</dcterms:modified>
</cp:coreProperties>
</file>