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pitchFamily="-110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AD1505"/>
    <a:srgbClr val="EA9B20"/>
    <a:srgbClr val="149C5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4590" autoAdjust="0"/>
  </p:normalViewPr>
  <p:slideViewPr>
    <p:cSldViewPr>
      <p:cViewPr varScale="1">
        <p:scale>
          <a:sx n="89" d="100"/>
          <a:sy n="89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9C4C-A661-314E-8759-75982FD63627}" type="datetimeFigureOut">
              <a:rPr lang="en-US" smtClean="0"/>
              <a:t>7/19/12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C28B-F42F-474A-AD43-07AC8A87C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Favorite definition of “bioinformatics” is “getting new science out of other people’s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successful at exploiting other people’s data, in a wide variety of forms, from raw data repositories to much more highly curated ones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Biomedicine is different, in the culture of data sharing, of annotation and in the direct consequences of scientific activity on human health and disease.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concrete specifics which might be useful, giving some insight into the culture of this scientific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other domains, we have good</a:t>
            </a:r>
            <a:r>
              <a:rPr lang="en-US" baseline="0" dirty="0" smtClean="0"/>
              <a:t> repositories of raw data (like </a:t>
            </a:r>
            <a:r>
              <a:rPr lang="en-US" baseline="0" dirty="0" err="1" smtClean="0"/>
              <a:t>Genbank</a:t>
            </a:r>
            <a:r>
              <a:rPr lang="en-US" baseline="0" dirty="0" smtClean="0"/>
              <a:t>) and publications (like </a:t>
            </a:r>
            <a:r>
              <a:rPr lang="en-US" baseline="0" dirty="0" err="1" smtClean="0"/>
              <a:t>PubMedCentral</a:t>
            </a:r>
            <a:r>
              <a:rPr lang="en-US" baseline="0" dirty="0" smtClean="0"/>
              <a:t>),</a:t>
            </a:r>
          </a:p>
          <a:p>
            <a:r>
              <a:rPr lang="en-US" baseline="0" dirty="0" smtClean="0"/>
              <a:t>something that is perhaps unique to biomedicine: semantic annotation, using Semantic Web technologies (those URIs and triples discussed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Weinberger</a:t>
            </a:r>
            <a:r>
              <a:rPr lang="en-US" dirty="0" smtClean="0">
                <a:effectLst/>
              </a:rPr>
              <a:t>  this morning.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have a big problem – genes do not respect disciplinary boundaries.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Used to be able to keep up by focusing on my domain, but genes are studied in many contexts, and I need to get info from all of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Annotation from</a:t>
            </a:r>
            <a:r>
              <a:rPr lang="en-US" baseline="0" dirty="0" smtClean="0"/>
              <a:t> published literature to formal representations.  Less broad use to annotate datasets, but some interesting pilots for that.</a:t>
            </a:r>
          </a:p>
          <a:p>
            <a:r>
              <a:rPr lang="en-US" baseline="0" dirty="0" smtClean="0"/>
              <a:t>Note evidence codes, which describe the class of support for claim</a:t>
            </a:r>
          </a:p>
          <a:p>
            <a:r>
              <a:rPr lang="en-US" baseline="0" dirty="0" smtClean="0"/>
              <a:t>Link to pubs, too.</a:t>
            </a:r>
          </a:p>
          <a:p>
            <a:r>
              <a:rPr lang="en-US" baseline="0" dirty="0" smtClean="0"/>
              <a:t>Extensive, detailed, integrated from many sources, aligned to clear meanings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(very)</a:t>
            </a:r>
            <a:r>
              <a:rPr lang="en-US" baseline="0" dirty="0" smtClean="0"/>
              <a:t> messy.  Carefully constructed (community process) ontology, expert annotation based on literature and standards.</a:t>
            </a:r>
          </a:p>
          <a:p>
            <a:r>
              <a:rPr lang="en-US" baseline="0" dirty="0" smtClean="0"/>
              <a:t>Separate </a:t>
            </a:r>
            <a:r>
              <a:rPr lang="en-US" baseline="0" dirty="0" err="1" smtClean="0"/>
              <a:t>curation</a:t>
            </a:r>
            <a:r>
              <a:rPr lang="en-US" baseline="0" dirty="0" smtClean="0"/>
              <a:t> (development of the shared meanings) vs. annotation (creating formal representations of the semantic content of scientific publications)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</a:t>
            </a:r>
            <a:r>
              <a:rPr lang="en-US" baseline="0" dirty="0" smtClean="0"/>
              <a:t> add up the NCBO &amp; the model organism centers (not ontology or methods research) NIH has spent more than $100 million in the last 10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in</a:t>
            </a:r>
            <a:r>
              <a:rPr lang="en-US" baseline="0" dirty="0" smtClean="0"/>
              <a:t> libraries, but enough demand that there is now a professional society, with a conference, journal, educational materials,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shortage of good</a:t>
            </a:r>
            <a:r>
              <a:rPr lang="en-US" baseline="0" dirty="0" smtClean="0"/>
              <a:t> jobs, around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C28B-F42F-474A-AD43-07AC8A87C9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079" name="Picture 7" descr="Slide-Header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9925" y="3467100"/>
            <a:ext cx="4387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 pitchFamily="-110" charset="0"/>
              </a:rPr>
              <a:t>Lawrence Hunter, Ph.D.</a:t>
            </a:r>
          </a:p>
          <a:p>
            <a:r>
              <a:rPr lang="en-US">
                <a:solidFill>
                  <a:schemeClr val="bg2"/>
                </a:solidFill>
                <a:latin typeface="Gill Sans" pitchFamily="-110" charset="0"/>
              </a:rPr>
              <a:t>Director, Computational Bioscience Program</a:t>
            </a:r>
          </a:p>
          <a:p>
            <a:r>
              <a:rPr lang="en-US">
                <a:solidFill>
                  <a:schemeClr val="bg2"/>
                </a:solidFill>
                <a:latin typeface="Gill Sans" pitchFamily="-110" charset="0"/>
              </a:rPr>
              <a:t>University of Colorado School of Medicine</a:t>
            </a:r>
          </a:p>
        </p:txBody>
      </p:sp>
      <p:pic>
        <p:nvPicPr>
          <p:cNvPr id="3081" name="Picture 9" descr="Netwo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953000"/>
            <a:ext cx="1335088" cy="1371600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029200" y="5486400"/>
            <a:ext cx="3577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149C56"/>
                </a:solidFill>
                <a:latin typeface="Gill Sans" pitchFamily="-110" charset="0"/>
              </a:rPr>
              <a:t>Larry.Hunter</a:t>
            </a:r>
            <a:r>
              <a:rPr lang="en-US" dirty="0" err="1" smtClean="0">
                <a:solidFill>
                  <a:srgbClr val="149C56"/>
                </a:solidFill>
                <a:latin typeface="Gill Sans" pitchFamily="-110" charset="0"/>
              </a:rPr>
              <a:t>@ucdenver.edu</a:t>
            </a:r>
            <a:endParaRPr lang="en-US" dirty="0">
              <a:solidFill>
                <a:srgbClr val="149C56"/>
              </a:solidFill>
              <a:latin typeface="Gill Sans" pitchFamily="-110" charset="0"/>
            </a:endParaRPr>
          </a:p>
          <a:p>
            <a:r>
              <a:rPr lang="en-US" dirty="0">
                <a:solidFill>
                  <a:srgbClr val="EA9B20"/>
                </a:solidFill>
                <a:latin typeface="Gill Sans" pitchFamily="-110" charset="0"/>
              </a:rPr>
              <a:t>http:/</a:t>
            </a:r>
            <a:r>
              <a:rPr lang="en-US" dirty="0" smtClean="0">
                <a:solidFill>
                  <a:srgbClr val="EA9B20"/>
                </a:solidFill>
                <a:latin typeface="Gill Sans" pitchFamily="-110" charset="0"/>
              </a:rPr>
              <a:t>/</a:t>
            </a:r>
            <a:r>
              <a:rPr lang="en-US" smtClean="0">
                <a:solidFill>
                  <a:srgbClr val="EA9B20"/>
                </a:solidFill>
                <a:latin typeface="Gill Sans" pitchFamily="-110" charset="0"/>
              </a:rPr>
              <a:t>compbio.ucdenver.edu/</a:t>
            </a:r>
            <a:r>
              <a:rPr lang="en-US" dirty="0">
                <a:solidFill>
                  <a:srgbClr val="EA9B20"/>
                </a:solidFill>
                <a:latin typeface="Gill Sans" pitchFamily="-110" charset="0"/>
              </a:rPr>
              <a:t>Hunter</a:t>
            </a:r>
          </a:p>
        </p:txBody>
      </p:sp>
      <p:pic>
        <p:nvPicPr>
          <p:cNvPr id="3083" name="Picture 11" descr="Network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05200"/>
            <a:ext cx="1371600" cy="13350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2" name="Picture 8" descr="Slide-Logo-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00200" cy="1174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49C56"/>
        </a:buClr>
        <a:buSzPct val="15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Gill Sans MT" pitchFamily="-110" charset="-18"/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Lessons </a:t>
            </a:r>
            <a:r>
              <a:rPr lang="en-US" sz="4000" dirty="0" smtClean="0"/>
              <a:t>Learned from Bioinformatics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Semantic Annotation in</a:t>
            </a:r>
            <a:br>
              <a:rPr lang="en-US" sz="4000" dirty="0" smtClean="0"/>
            </a:br>
            <a:r>
              <a:rPr lang="en-US" sz="4000" dirty="0" smtClean="0"/>
              <a:t>Genome-scale biology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 Ontology a</a:t>
            </a:r>
            <a:r>
              <a:rPr lang="en-US" dirty="0" smtClean="0"/>
              <a:t>rose “organically”</a:t>
            </a:r>
          </a:p>
          <a:p>
            <a:pPr lvl="1"/>
            <a:r>
              <a:rPr lang="en-US" dirty="0" smtClean="0"/>
              <a:t>Scientific need: do homologous genes in different organisms have the same function?</a:t>
            </a:r>
          </a:p>
          <a:p>
            <a:pPr lvl="1"/>
            <a:r>
              <a:rPr lang="en-US" dirty="0" smtClean="0"/>
              <a:t>Coordination among NIH funded model organism databases.  Needed a vocabulary of function</a:t>
            </a:r>
          </a:p>
          <a:p>
            <a:r>
              <a:rPr lang="en-US" dirty="0" smtClean="0"/>
              <a:t>Scientific champion: Michael </a:t>
            </a:r>
            <a:r>
              <a:rPr lang="en-US" dirty="0" err="1" smtClean="0"/>
              <a:t>Ashburner</a:t>
            </a:r>
            <a:endParaRPr lang="en-US" dirty="0" smtClean="0"/>
          </a:p>
          <a:p>
            <a:pPr lvl="1"/>
            <a:r>
              <a:rPr lang="en-US" dirty="0" smtClean="0"/>
              <a:t>Widely respected biologist</a:t>
            </a:r>
            <a:endParaRPr lang="en-US" dirty="0"/>
          </a:p>
          <a:p>
            <a:r>
              <a:rPr lang="en-US" dirty="0" smtClean="0"/>
              <a:t>Surprisingly broad and </a:t>
            </a:r>
            <a:br>
              <a:rPr lang="en-US" dirty="0" smtClean="0"/>
            </a:br>
            <a:r>
              <a:rPr lang="en-US" dirty="0" smtClean="0"/>
              <a:t>scientifically significant application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10" y="4660900"/>
            <a:ext cx="267939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467600" cy="838200"/>
          </a:xfrm>
        </p:spPr>
        <p:txBody>
          <a:bodyPr/>
          <a:lstStyle/>
          <a:p>
            <a:r>
              <a:rPr lang="en-US" dirty="0" smtClean="0"/>
              <a:t>Example annotation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7761" r="7761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0833"/>
            <a:ext cx="9144000" cy="5581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7500"/>
          <a:stretch/>
        </p:blipFill>
        <p:spPr>
          <a:xfrm>
            <a:off x="1600200" y="304800"/>
            <a:ext cx="7543800" cy="8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GO term has 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884" r="-11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17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unexpected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Originally, compare function across organisms</a:t>
            </a:r>
          </a:p>
          <a:p>
            <a:r>
              <a:rPr lang="en-US" dirty="0" smtClean="0"/>
              <a:t>Genome-scale data challenges community</a:t>
            </a:r>
          </a:p>
          <a:p>
            <a:pPr lvl="1"/>
            <a:r>
              <a:rPr lang="en-US" dirty="0" smtClean="0"/>
              <a:t>Hundreds of genes per experiment</a:t>
            </a:r>
          </a:p>
          <a:p>
            <a:pPr lvl="1"/>
            <a:r>
              <a:rPr lang="en-US" dirty="0" smtClean="0"/>
              <a:t>Individual genes studied in many contexts</a:t>
            </a:r>
          </a:p>
          <a:p>
            <a:pPr lvl="1"/>
            <a:r>
              <a:rPr lang="en-US" dirty="0" smtClean="0"/>
              <a:t>Enrichment for GO terms very helpful</a:t>
            </a:r>
          </a:p>
          <a:p>
            <a:r>
              <a:rPr lang="en-US" dirty="0" smtClean="0"/>
              <a:t>Inspired many extensions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-59496" r="-59496"/>
          <a:stretch>
            <a:fillRect/>
          </a:stretch>
        </p:blipFill>
        <p:spPr bwMode="auto">
          <a:xfrm>
            <a:off x="3124200" y="1676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40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funded national centers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87" r="-487"/>
          <a:stretch>
            <a:fillRect/>
          </a:stretch>
        </p:blipFill>
        <p:spPr>
          <a:xfrm>
            <a:off x="83127" y="1371599"/>
            <a:ext cx="8908473" cy="5444067"/>
          </a:xfrm>
        </p:spPr>
      </p:pic>
    </p:spTree>
    <p:extLst>
      <p:ext uri="{BB962C8B-B14F-4D97-AF65-F5344CB8AC3E}">
        <p14:creationId xmlns:p14="http://schemas.microsoft.com/office/powerpoint/2010/main" val="130606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BioCuration</a:t>
            </a:r>
            <a:r>
              <a:rPr lang="en-US" dirty="0" smtClean="0"/>
              <a:t> Society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575" b="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74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need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453" r="-4453"/>
          <a:stretch>
            <a:fillRect/>
          </a:stretch>
        </p:blipFill>
        <p:spPr>
          <a:xfrm>
            <a:off x="457200" y="13716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93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95800"/>
            <a:ext cx="2286000" cy="1056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/>
          <a:lstStyle/>
          <a:p>
            <a:r>
              <a:rPr lang="en-US" dirty="0" smtClean="0"/>
              <a:t>Annotation work is difficult to do well, expensive, behind rate of publication</a:t>
            </a:r>
          </a:p>
          <a:p>
            <a:pPr lvl="1"/>
            <a:r>
              <a:rPr lang="en-US" dirty="0" smtClean="0"/>
              <a:t>Mostly PhD scientists, trained on the job</a:t>
            </a:r>
          </a:p>
          <a:p>
            <a:pPr lvl="1"/>
            <a:r>
              <a:rPr lang="en-US" dirty="0" smtClean="0"/>
              <a:t>Community processes critical</a:t>
            </a:r>
          </a:p>
          <a:p>
            <a:r>
              <a:rPr lang="en-US" dirty="0" smtClean="0"/>
              <a:t>Many experiments with alternative approaches:</a:t>
            </a:r>
          </a:p>
          <a:p>
            <a:pPr lvl="1"/>
            <a:r>
              <a:rPr lang="en-US" dirty="0" smtClean="0"/>
              <a:t>Commercial suppliers </a:t>
            </a:r>
          </a:p>
          <a:p>
            <a:pPr lvl="2"/>
            <a:r>
              <a:rPr lang="en-US" dirty="0" smtClean="0"/>
              <a:t>Annotations as products</a:t>
            </a:r>
          </a:p>
          <a:p>
            <a:pPr lvl="2"/>
            <a:r>
              <a:rPr lang="en-US" dirty="0" smtClean="0"/>
              <a:t>Publishers </a:t>
            </a:r>
          </a:p>
          <a:p>
            <a:pPr lvl="1"/>
            <a:r>
              <a:rPr lang="en-US" dirty="0" smtClean="0"/>
              <a:t>Text mining / automated methods</a:t>
            </a:r>
          </a:p>
          <a:p>
            <a:pPr lvl="1"/>
            <a:r>
              <a:rPr lang="en-US" dirty="0" smtClean="0"/>
              <a:t>Crowdsourcing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91000"/>
            <a:ext cx="20447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775200"/>
            <a:ext cx="1854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1052"/>
      </p:ext>
    </p:extLst>
  </p:cSld>
  <p:clrMapOvr>
    <a:masterClrMapping/>
  </p:clrMapOvr>
</p:sld>
</file>

<file path=ppt/theme/theme1.xml><?xml version="1.0" encoding="utf-8"?>
<a:theme xmlns:a="http://schemas.openxmlformats.org/drawingml/2006/main" name="CBP hunter">
  <a:themeElements>
    <a:clrScheme name="Office Them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9BE2E"/>
      </a:accent1>
      <a:accent2>
        <a:srgbClr val="005194"/>
      </a:accent2>
      <a:accent3>
        <a:srgbClr val="FFFFFF"/>
      </a:accent3>
      <a:accent4>
        <a:srgbClr val="000000"/>
      </a:accent4>
      <a:accent5>
        <a:srgbClr val="C4DBAD"/>
      </a:accent5>
      <a:accent6>
        <a:srgbClr val="004986"/>
      </a:accent6>
      <a:hlink>
        <a:srgbClr val="EA9B20"/>
      </a:hlink>
      <a:folHlink>
        <a:srgbClr val="B10050"/>
      </a:folHlink>
    </a:clrScheme>
    <a:fontScheme name="Office Them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BE2E"/>
        </a:accent1>
        <a:accent2>
          <a:srgbClr val="005194"/>
        </a:accent2>
        <a:accent3>
          <a:srgbClr val="FFFFFF"/>
        </a:accent3>
        <a:accent4>
          <a:srgbClr val="000000"/>
        </a:accent4>
        <a:accent5>
          <a:srgbClr val="C4DBAD"/>
        </a:accent5>
        <a:accent6>
          <a:srgbClr val="004986"/>
        </a:accent6>
        <a:hlink>
          <a:srgbClr val="EA9B20"/>
        </a:hlink>
        <a:folHlink>
          <a:srgbClr val="B10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CBP hunter.potx</Template>
  <TotalTime>1085</TotalTime>
  <Words>501</Words>
  <Application>Microsoft Macintosh PowerPoint</Application>
  <PresentationFormat>On-screen Show (4:3)</PresentationFormat>
  <Paragraphs>54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CBP hunter</vt:lpstr>
      <vt:lpstr>Lessons Learned from Bioinformatics </vt:lpstr>
      <vt:lpstr>Semantic Annotation in Genome-scale biology</vt:lpstr>
      <vt:lpstr>Example annotation</vt:lpstr>
      <vt:lpstr>Each GO term has context</vt:lpstr>
      <vt:lpstr>Many unexpected applications</vt:lpstr>
      <vt:lpstr>NIH funded national centers</vt:lpstr>
      <vt:lpstr>BioCuration Society</vt:lpstr>
      <vt:lpstr>Lots of need</vt:lpstr>
      <vt:lpstr>Looking ahead</vt:lpstr>
    </vt:vector>
  </TitlesOfParts>
  <Company>Larry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Larry Hunter</cp:lastModifiedBy>
  <cp:revision>21</cp:revision>
  <dcterms:created xsi:type="dcterms:W3CDTF">2008-11-11T19:40:41Z</dcterms:created>
  <dcterms:modified xsi:type="dcterms:W3CDTF">2012-07-19T18:13:09Z</dcterms:modified>
</cp:coreProperties>
</file>