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75" r:id="rId4"/>
    <p:sldId id="261" r:id="rId5"/>
    <p:sldId id="262" r:id="rId6"/>
    <p:sldId id="257" r:id="rId7"/>
    <p:sldId id="266" r:id="rId8"/>
    <p:sldId id="265" r:id="rId9"/>
    <p:sldId id="263" r:id="rId10"/>
    <p:sldId id="270" r:id="rId11"/>
    <p:sldId id="274" r:id="rId12"/>
    <p:sldId id="272" r:id="rId13"/>
    <p:sldId id="269" r:id="rId14"/>
    <p:sldId id="267" r:id="rId15"/>
    <p:sldId id="264" r:id="rId16"/>
    <p:sldId id="276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3" d="100"/>
        <a:sy n="8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5E3D3-86F3-4ACB-AC72-E55D2F38EB6E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CBE9D-6C45-4C92-901D-FBDC75093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593" cy="4565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Digital Preservation Management Workshop, September 2007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Cornell University Library &amp; ICPSR © 2003-2007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A3014-2B38-47B1-865F-01947901E31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2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CBE9D-6C45-4C92-901D-FBDC750939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534400" cy="990599"/>
          </a:xfrm>
        </p:spPr>
        <p:txBody>
          <a:bodyPr/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3F5C-933F-4D6A-93FC-5F9647522C55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44FA-2161-4EE0-BAA0-AC26FE2BE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Continuing Education </a:t>
            </a:r>
            <a:br>
              <a:rPr lang="en-US" dirty="0" smtClean="0"/>
            </a:br>
            <a:r>
              <a:rPr lang="en-US" dirty="0" smtClean="0"/>
              <a:t>for Digital </a:t>
            </a:r>
            <a:r>
              <a:rPr lang="en-US" dirty="0" err="1" smtClean="0"/>
              <a:t>Curation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Nancy McGovern, MIT Libraries</a:t>
            </a:r>
          </a:p>
          <a:p>
            <a:r>
              <a:rPr lang="en-US" sz="2800" dirty="0" smtClean="0"/>
              <a:t>Symposium on Digital Curation in the </a:t>
            </a:r>
          </a:p>
          <a:p>
            <a:r>
              <a:rPr lang="en-US" sz="2800" dirty="0" smtClean="0"/>
              <a:t>Era of Big Data, July 19, 2012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instruments  ===========&gt;      data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experiments  ===========&gt;     observations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analysis          ===========&gt;     findings</a:t>
            </a:r>
            <a:endParaRPr lang="en-US" sz="2800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Scope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208782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Research Data</a:t>
            </a:r>
          </a:p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0" y="36576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Research Domains</a:t>
            </a:r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2672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Variations in nature of and requirements for research data across domains </a:t>
            </a:r>
          </a:p>
          <a:p>
            <a:endParaRPr lang="en-US" sz="2800" dirty="0" smtClean="0"/>
          </a:p>
          <a:p>
            <a:r>
              <a:rPr lang="en-US" sz="2800" dirty="0" smtClean="0"/>
              <a:t>DIPIR Project – dipir.org</a:t>
            </a:r>
          </a:p>
          <a:p>
            <a:r>
              <a:rPr lang="en-US" sz="2800" dirty="0" smtClean="0"/>
              <a:t>Practices in social science, zoology, archaeology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Acquisition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DPM Program Stages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Acknowledge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Consolidate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Institutionalize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Externalize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24000"/>
            <a:ext cx="4800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Skills Development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2174875"/>
            <a:ext cx="4800600" cy="39512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Interest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Self-study or Course(s)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Credential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Specialization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Instruction / Mentoring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2667000"/>
          <a:ext cx="7696200" cy="24384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57400"/>
                <a:gridCol w="2819400"/>
                <a:gridCol w="2819400"/>
              </a:tblGrid>
              <a:tr h="3581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Organizational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Technological</a:t>
                      </a:r>
                      <a:endParaRPr lang="en-US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smtClean="0"/>
                        <a:t>Executive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smtClean="0"/>
                        <a:t>Fund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smtClean="0"/>
                        <a:t>Invest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smtClean="0"/>
                        <a:t>Managerial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smtClean="0"/>
                        <a:t>Plan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smtClean="0"/>
                        <a:t>Select/</a:t>
                      </a:r>
                      <a:r>
                        <a:rPr lang="en-US" sz="2400" dirty="0" err="1" smtClean="0"/>
                        <a:t>Adminster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b="1" dirty="0" smtClean="0"/>
                        <a:t>Operational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US" sz="2400" dirty="0" smtClean="0"/>
                        <a:t>Coordinate/Build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Training Outcomes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447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Different audiences need different outcomes</a:t>
            </a:r>
          </a:p>
          <a:p>
            <a:pPr algn="ctr"/>
            <a:r>
              <a:rPr lang="en-US" sz="2400" dirty="0" smtClean="0"/>
              <a:t>- e.g., technical expertise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066800" y="1295400"/>
            <a:ext cx="6934200" cy="525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5029200"/>
            <a:ext cx="4953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124200" y="3429000"/>
            <a:ext cx="2819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2362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Anchor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3925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Utility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5410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Topical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Develop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Instructors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1" descr="hourglass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4038600" cy="467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Text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latin typeface="Calibri" pitchFamily="34" charset="0"/>
              </a:rPr>
              <a:t>Technology Response Model</a:t>
            </a:r>
            <a:endParaRPr lang="en-US" sz="4000" dirty="0">
              <a:latin typeface="Calibri" pitchFamily="34" charset="0"/>
            </a:endParaRPr>
          </a:p>
        </p:txBody>
      </p:sp>
      <p:sp>
        <p:nvSpPr>
          <p:cNvPr id="65540" name="TextBox 2"/>
          <p:cNvSpPr txBox="1">
            <a:spLocks noChangeArrowheads="1"/>
          </p:cNvSpPr>
          <p:nvPr/>
        </p:nvSpPr>
        <p:spPr bwMode="auto">
          <a:xfrm>
            <a:off x="5105400" y="1671637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everyone</a:t>
            </a:r>
          </a:p>
        </p:txBody>
      </p:sp>
      <p:sp>
        <p:nvSpPr>
          <p:cNvPr id="65541" name="TextBox 6"/>
          <p:cNvSpPr txBox="1">
            <a:spLocks noChangeArrowheads="1"/>
          </p:cNvSpPr>
          <p:nvPr/>
        </p:nvSpPr>
        <p:spPr bwMode="auto">
          <a:xfrm>
            <a:off x="5105400" y="3071812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specialists</a:t>
            </a:r>
          </a:p>
        </p:txBody>
      </p:sp>
      <p:sp>
        <p:nvSpPr>
          <p:cNvPr id="65542" name="TextBox 7"/>
          <p:cNvSpPr txBox="1">
            <a:spLocks noChangeArrowheads="1"/>
          </p:cNvSpPr>
          <p:nvPr/>
        </p:nvSpPr>
        <p:spPr bwMode="auto">
          <a:xfrm>
            <a:off x="5105400" y="4572000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organizations, individuals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267200" y="1901825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419600" y="4759325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505200" y="3302000"/>
            <a:ext cx="146843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59391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Raise awareness, increase understanding, supplement curriculum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6400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McGovern, 2009: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http://discovery.ucl.ac.uk/18017/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Our community might:</a:t>
            </a:r>
          </a:p>
          <a:p>
            <a:r>
              <a:rPr lang="en-US" sz="2800" dirty="0" smtClean="0"/>
              <a:t>develop a leadership program for digital curation</a:t>
            </a:r>
          </a:p>
          <a:p>
            <a:r>
              <a:rPr lang="en-US" sz="2800" dirty="0" smtClean="0"/>
              <a:t>establish a mentoring program</a:t>
            </a:r>
          </a:p>
          <a:p>
            <a:r>
              <a:rPr lang="en-US" sz="2800" dirty="0" smtClean="0"/>
              <a:t>promote core concepts for curriculum</a:t>
            </a:r>
          </a:p>
          <a:p>
            <a:r>
              <a:rPr lang="en-US" sz="2800" dirty="0" smtClean="0"/>
              <a:t>provide a space for sharing curriculum</a:t>
            </a:r>
          </a:p>
          <a:p>
            <a:r>
              <a:rPr lang="en-US" sz="2800" dirty="0" smtClean="0"/>
              <a:t>coordinate academic and continuing curriculum</a:t>
            </a:r>
          </a:p>
          <a:p>
            <a:r>
              <a:rPr lang="en-US" sz="2800" dirty="0" smtClean="0"/>
              <a:t>sustain a train-the-trainer program</a:t>
            </a:r>
          </a:p>
          <a:p>
            <a:r>
              <a:rPr lang="en-US" sz="2800" dirty="0" smtClean="0"/>
              <a:t>measure outcomes</a:t>
            </a:r>
          </a:p>
          <a:p>
            <a:r>
              <a:rPr lang="en-US" sz="2800" dirty="0" smtClean="0"/>
              <a:t>launch a community technology response service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Aligning National Approaches to DP (ANADP)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300" dirty="0" smtClean="0"/>
              <a:t>Educational Alignment Opportunities:</a:t>
            </a:r>
          </a:p>
          <a:p>
            <a:r>
              <a:rPr lang="en-US" sz="3300" dirty="0" smtClean="0"/>
              <a:t>Develop accredited curriculum, providers, and metrics  </a:t>
            </a:r>
          </a:p>
          <a:p>
            <a:r>
              <a:rPr lang="en-US" sz="3300" dirty="0" smtClean="0"/>
              <a:t>Address supply and demand (trainers)</a:t>
            </a:r>
          </a:p>
          <a:p>
            <a:r>
              <a:rPr lang="en-US" sz="3300" dirty="0" smtClean="0"/>
              <a:t>Engage with employers and professional bodies </a:t>
            </a:r>
          </a:p>
          <a:p>
            <a:r>
              <a:rPr lang="en-US" sz="3300" dirty="0" smtClean="0"/>
              <a:t>Improve cooperation in defining skill-sets </a:t>
            </a:r>
          </a:p>
          <a:p>
            <a:r>
              <a:rPr lang="en-US" sz="3300" dirty="0" smtClean="0"/>
              <a:t>Provide hands-on experience </a:t>
            </a:r>
          </a:p>
          <a:p>
            <a:r>
              <a:rPr lang="en-US" sz="3300" dirty="0" smtClean="0"/>
              <a:t>Confer about curricula internationally, apply nationally </a:t>
            </a:r>
          </a:p>
          <a:p>
            <a:r>
              <a:rPr lang="en-US" sz="3300" dirty="0" smtClean="0"/>
              <a:t>Extend training outside the community, including public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ANADP release date: next week – we hope!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19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http://www.educopia.org/events/ANADP/Volume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considerations</a:t>
            </a:r>
          </a:p>
          <a:p>
            <a:r>
              <a:rPr lang="en-US" dirty="0" smtClean="0"/>
              <a:t>Building Blocks</a:t>
            </a:r>
          </a:p>
          <a:p>
            <a:r>
              <a:rPr lang="en-US" dirty="0" smtClean="0"/>
              <a:t>Parsing the problem</a:t>
            </a:r>
          </a:p>
          <a:p>
            <a:r>
              <a:rPr lang="en-US" dirty="0" smtClean="0"/>
              <a:t>Observations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Define – “volume, velocity, variety” AMS May 2012</a:t>
            </a:r>
          </a:p>
          <a:p>
            <a:r>
              <a:rPr lang="en-US" sz="2800" dirty="0" smtClean="0"/>
              <a:t>Systems (and people) find scale, speed, and complexity challenging – big data includes all</a:t>
            </a:r>
          </a:p>
          <a:p>
            <a:r>
              <a:rPr lang="en-US" sz="2800" dirty="0" smtClean="0"/>
              <a:t>We have building blocks for continuing education – some things apply, some things need to be added</a:t>
            </a:r>
          </a:p>
          <a:p>
            <a:r>
              <a:rPr lang="en-US" sz="2800" dirty="0" smtClean="0"/>
              <a:t>Digital community is trying to and needs to move beyond its comfort zone to address big data</a:t>
            </a:r>
          </a:p>
          <a:p>
            <a:r>
              <a:rPr lang="en-US" sz="2800" dirty="0" smtClean="0"/>
              <a:t>Think creatively about the ways our community can be helpful and focus on strengthening those skills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Curriculum Initiatives</a:t>
            </a:r>
          </a:p>
          <a:p>
            <a:r>
              <a:rPr lang="en-US" sz="2800" dirty="0" smtClean="0"/>
              <a:t>Digital Preservation Management (DPM) – programs </a:t>
            </a:r>
          </a:p>
          <a:p>
            <a:r>
              <a:rPr lang="en-US" sz="2800" dirty="0" smtClean="0"/>
              <a:t>Digital Preservation Outreach and Education – trainers</a:t>
            </a:r>
          </a:p>
          <a:p>
            <a:r>
              <a:rPr lang="en-US" sz="2800" dirty="0" smtClean="0"/>
              <a:t>ARL/DLF e-science Institute – strategic agendas</a:t>
            </a:r>
          </a:p>
          <a:p>
            <a:r>
              <a:rPr lang="en-US" sz="2800" dirty="0" smtClean="0"/>
              <a:t>Digital </a:t>
            </a:r>
            <a:r>
              <a:rPr lang="en-US" sz="2800" dirty="0" err="1" smtClean="0"/>
              <a:t>Curation</a:t>
            </a:r>
            <a:r>
              <a:rPr lang="en-US" sz="2800" dirty="0" smtClean="0"/>
              <a:t> Curriculum (</a:t>
            </a:r>
            <a:r>
              <a:rPr lang="en-US" sz="2800" dirty="0" err="1" smtClean="0"/>
              <a:t>DigCurr</a:t>
            </a:r>
            <a:r>
              <a:rPr lang="en-US" sz="2800" dirty="0" smtClean="0"/>
              <a:t>) – competencies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3legged-stoo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066800"/>
            <a:ext cx="5334000" cy="4000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81400" y="4800600"/>
            <a:ext cx="1981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(what?)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3962400"/>
            <a:ext cx="1981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(how?)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962400"/>
            <a:ext cx="1981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(how much?)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DPM Three-Legged Stool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7912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holistic combination of skills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http://dpworkshop.org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3340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Big data: infrastructure, applications, skills, attitude, fragmentation, valuation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POE Pyram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512"/>
            <a:ext cx="4724400" cy="3933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DPOE Pyramid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791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Curriculum Levels: content appropriate to audiences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http://www.digitalpreservation.gov/education/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30" t="20359" r="11647" b="13214"/>
          <a:stretch/>
        </p:blipFill>
        <p:spPr>
          <a:xfrm>
            <a:off x="381000" y="1676400"/>
            <a:ext cx="8524568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e-science Institute Stages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7867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Informed decision making and adaptive management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400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http://www.arl.org/rtl/eresearch/escien/escieninstitute/index.shtml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51535"/>
            <a:ext cx="8686800" cy="325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DigCCurr</a:t>
            </a:r>
            <a:r>
              <a:rPr lang="en-US" sz="2800" dirty="0" smtClean="0"/>
              <a:t> Matrix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7867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Competencies for Curators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400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http://www.ils.unc.edu/digccurr/digccurr-matrix.html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understand research outcomes and domains</a:t>
            </a:r>
          </a:p>
          <a:p>
            <a:r>
              <a:rPr lang="en-US" dirty="0" smtClean="0"/>
              <a:t>Skills Acquisition</a:t>
            </a:r>
          </a:p>
          <a:p>
            <a:pPr lvl="1"/>
            <a:r>
              <a:rPr lang="en-US" dirty="0" smtClean="0"/>
              <a:t>developmental stages, job titles vs. descriptions</a:t>
            </a:r>
          </a:p>
          <a:p>
            <a:r>
              <a:rPr lang="en-US" dirty="0" smtClean="0"/>
              <a:t>Training Outcomes </a:t>
            </a:r>
          </a:p>
          <a:p>
            <a:pPr lvl="1"/>
            <a:r>
              <a:rPr lang="en-US" dirty="0" smtClean="0"/>
              <a:t>after training, who will be able to do/know what?</a:t>
            </a:r>
          </a:p>
          <a:p>
            <a:r>
              <a:rPr lang="en-US" dirty="0" smtClean="0"/>
              <a:t>Instructors</a:t>
            </a:r>
          </a:p>
          <a:p>
            <a:pPr lvl="1"/>
            <a:r>
              <a:rPr lang="en-US" dirty="0" smtClean="0"/>
              <a:t>train, nurture, assess, enable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Parsing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499</Words>
  <Application>Microsoft Office PowerPoint</Application>
  <PresentationFormat>On-screen Show (4:3)</PresentationFormat>
  <Paragraphs>122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Continuing Education  for Digital Curation </vt:lpstr>
      <vt:lpstr>Topics</vt:lpstr>
      <vt:lpstr>Big Data Considerations</vt:lpstr>
      <vt:lpstr>Building Blocks</vt:lpstr>
      <vt:lpstr>Slide 5</vt:lpstr>
      <vt:lpstr>Slide 6</vt:lpstr>
      <vt:lpstr>Slide 7</vt:lpstr>
      <vt:lpstr>Slide 8</vt:lpstr>
      <vt:lpstr>Parsing the Problem</vt:lpstr>
      <vt:lpstr>Slide 10</vt:lpstr>
      <vt:lpstr>Skills Acquisition</vt:lpstr>
      <vt:lpstr>Slide 12</vt:lpstr>
      <vt:lpstr>Slide 13</vt:lpstr>
      <vt:lpstr>Slide 14</vt:lpstr>
      <vt:lpstr>Observations</vt:lpstr>
      <vt:lpstr>ANADP</vt:lpstr>
      <vt:lpstr>Thank you</vt:lpstr>
    </vt:vector>
  </TitlesOfParts>
  <Company>MIT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Curation  Continuing Education</dc:title>
  <dc:creator>Nancy McGovern</dc:creator>
  <cp:lastModifiedBy>CLevey</cp:lastModifiedBy>
  <cp:revision>22</cp:revision>
  <dcterms:created xsi:type="dcterms:W3CDTF">2012-07-16T14:41:07Z</dcterms:created>
  <dcterms:modified xsi:type="dcterms:W3CDTF">2012-07-24T20:57:15Z</dcterms:modified>
</cp:coreProperties>
</file>